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Josefin Sans" charset="1" panose="00000500000000000000"/>
      <p:regular r:id="rId10"/>
    </p:embeddedFont>
    <p:embeddedFont>
      <p:font typeface="Josefin Sans Bold" charset="1" panose="00000800000000000000"/>
      <p:regular r:id="rId11"/>
    </p:embeddedFont>
    <p:embeddedFont>
      <p:font typeface="Josefin Sans Italics" charset="1" panose="00000500000000000000"/>
      <p:regular r:id="rId12"/>
    </p:embeddedFont>
    <p:embeddedFont>
      <p:font typeface="Josefin Sans Bold Italics" charset="1" panose="00000800000000000000"/>
      <p:regular r:id="rId13"/>
    </p:embeddedFont>
    <p:embeddedFont>
      <p:font typeface="Josefin Sans Thin" charset="1" panose="00000300000000000000"/>
      <p:regular r:id="rId14"/>
    </p:embeddedFont>
    <p:embeddedFont>
      <p:font typeface="Josefin Sans Thin Italics" charset="1" panose="00000300000000000000"/>
      <p:regular r:id="rId15"/>
    </p:embeddedFont>
    <p:embeddedFont>
      <p:font typeface="Josefin Sans Light" charset="1" panose="00000400000000000000"/>
      <p:regular r:id="rId16"/>
    </p:embeddedFont>
    <p:embeddedFont>
      <p:font typeface="Josefin Sans Light Italics" charset="1" panose="00000400000000000000"/>
      <p:regular r:id="rId17"/>
    </p:embeddedFont>
    <p:embeddedFont>
      <p:font typeface="Josefin Sans Semi-Bold" charset="1" panose="00000700000000000000"/>
      <p:regular r:id="rId18"/>
    </p:embeddedFont>
    <p:embeddedFont>
      <p:font typeface="Josefin Sans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551964" y="317270"/>
            <a:ext cx="2396931" cy="9707766"/>
            <a:chOff x="0" y="0"/>
            <a:chExt cx="874407" cy="3541419"/>
          </a:xfrm>
        </p:grpSpPr>
        <p:sp>
          <p:nvSpPr>
            <p:cNvPr name="Freeform 3" id="3"/>
            <p:cNvSpPr/>
            <p:nvPr/>
          </p:nvSpPr>
          <p:spPr>
            <a:xfrm flipH="false" flipV="false" rot="0">
              <a:off x="0" y="0"/>
              <a:ext cx="874407" cy="3541419"/>
            </a:xfrm>
            <a:custGeom>
              <a:avLst/>
              <a:gdLst/>
              <a:ahLst/>
              <a:cxnLst/>
              <a:rect r="r" b="b" t="t" l="l"/>
              <a:pathLst>
                <a:path h="3541419" w="874407">
                  <a:moveTo>
                    <a:pt x="0" y="0"/>
                  </a:moveTo>
                  <a:lnTo>
                    <a:pt x="874407" y="0"/>
                  </a:lnTo>
                  <a:lnTo>
                    <a:pt x="874407" y="3541419"/>
                  </a:lnTo>
                  <a:lnTo>
                    <a:pt x="0" y="3541419"/>
                  </a:lnTo>
                  <a:close/>
                </a:path>
              </a:pathLst>
            </a:custGeom>
            <a:solidFill>
              <a:srgbClr val="5271FF"/>
            </a:solidFill>
          </p:spPr>
        </p:sp>
      </p:grpSp>
      <p:grpSp>
        <p:nvGrpSpPr>
          <p:cNvPr name="Group 4" id="4"/>
          <p:cNvGrpSpPr/>
          <p:nvPr/>
        </p:nvGrpSpPr>
        <p:grpSpPr>
          <a:xfrm rot="0">
            <a:off x="210718" y="8391690"/>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2049680" y="1500555"/>
            <a:ext cx="12225245" cy="5503545"/>
          </a:xfrm>
          <a:prstGeom prst="rect">
            <a:avLst/>
          </a:prstGeom>
        </p:spPr>
        <p:txBody>
          <a:bodyPr anchor="t" rtlCol="false" tIns="0" lIns="0" bIns="0" rIns="0">
            <a:spAutoFit/>
          </a:bodyPr>
          <a:lstStyle/>
          <a:p>
            <a:pPr>
              <a:lnSpc>
                <a:spcPts val="6239"/>
              </a:lnSpc>
            </a:pPr>
            <a:r>
              <a:rPr lang="en-US" sz="3999">
                <a:solidFill>
                  <a:srgbClr val="000000"/>
                </a:solidFill>
                <a:latin typeface="Josefin Sans"/>
              </a:rPr>
              <a:t>NAME : M.R.Janani</a:t>
            </a:r>
          </a:p>
          <a:p>
            <a:pPr>
              <a:lnSpc>
                <a:spcPts val="6239"/>
              </a:lnSpc>
            </a:pPr>
            <a:r>
              <a:rPr lang="en-US" sz="3999">
                <a:solidFill>
                  <a:srgbClr val="000000"/>
                </a:solidFill>
                <a:latin typeface="Josefin Sans"/>
              </a:rPr>
              <a:t>COLLEGE : Panimalar Institute of Technology</a:t>
            </a:r>
          </a:p>
          <a:p>
            <a:pPr>
              <a:lnSpc>
                <a:spcPts val="6239"/>
              </a:lnSpc>
            </a:pPr>
            <a:r>
              <a:rPr lang="en-US" sz="3999">
                <a:solidFill>
                  <a:srgbClr val="000000"/>
                </a:solidFill>
                <a:latin typeface="Josefin Sans"/>
              </a:rPr>
              <a:t>DEGREE : B.TECH</a:t>
            </a:r>
          </a:p>
          <a:p>
            <a:pPr>
              <a:lnSpc>
                <a:spcPts val="6239"/>
              </a:lnSpc>
            </a:pPr>
            <a:r>
              <a:rPr lang="en-US" sz="3999">
                <a:solidFill>
                  <a:srgbClr val="000000"/>
                </a:solidFill>
                <a:latin typeface="Josefin Sans"/>
              </a:rPr>
              <a:t>BRANCH : AI&amp;DS</a:t>
            </a:r>
          </a:p>
          <a:p>
            <a:pPr>
              <a:lnSpc>
                <a:spcPts val="6239"/>
              </a:lnSpc>
            </a:pPr>
            <a:r>
              <a:rPr lang="en-US" sz="3999">
                <a:solidFill>
                  <a:srgbClr val="000000"/>
                </a:solidFill>
                <a:latin typeface="Josefin Sans"/>
              </a:rPr>
              <a:t>EMAIL : jananijan2114@gmail.com</a:t>
            </a:r>
          </a:p>
          <a:p>
            <a:pPr>
              <a:lnSpc>
                <a:spcPts val="6239"/>
              </a:lnSpc>
            </a:pPr>
            <a:r>
              <a:rPr lang="en-US" sz="3999">
                <a:solidFill>
                  <a:srgbClr val="000000"/>
                </a:solidFill>
                <a:latin typeface="Josefin Sans"/>
              </a:rPr>
              <a:t>NM ID : au211521243071</a:t>
            </a:r>
          </a:p>
          <a:p>
            <a:pPr>
              <a:lnSpc>
                <a:spcPts val="6239"/>
              </a:lnSpc>
            </a:pPr>
          </a:p>
        </p:txBody>
      </p:sp>
      <p:sp>
        <p:nvSpPr>
          <p:cNvPr name="TextBox 9" id="9"/>
          <p:cNvSpPr txBox="true"/>
          <p:nvPr/>
        </p:nvSpPr>
        <p:spPr>
          <a:xfrm rot="0">
            <a:off x="5828344" y="7495070"/>
            <a:ext cx="6133551" cy="863600"/>
          </a:xfrm>
          <a:prstGeom prst="rect">
            <a:avLst/>
          </a:prstGeom>
        </p:spPr>
        <p:txBody>
          <a:bodyPr anchor="t" rtlCol="false" tIns="0" lIns="0" bIns="0" rIns="0">
            <a:spAutoFit/>
          </a:bodyPr>
          <a:lstStyle/>
          <a:p>
            <a:pPr algn="ctr">
              <a:lnSpc>
                <a:spcPts val="7000"/>
              </a:lnSpc>
            </a:pPr>
            <a:r>
              <a:rPr lang="en-US" sz="5000">
                <a:solidFill>
                  <a:srgbClr val="FF5757"/>
                </a:solidFill>
                <a:latin typeface="Josefin Sans Bold Italics"/>
              </a:rPr>
              <a:t>FINAL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628054" y="317270"/>
            <a:ext cx="1414910" cy="9652459"/>
            <a:chOff x="0" y="0"/>
            <a:chExt cx="516163" cy="3521243"/>
          </a:xfrm>
        </p:grpSpPr>
        <p:sp>
          <p:nvSpPr>
            <p:cNvPr name="Freeform 3" id="3"/>
            <p:cNvSpPr/>
            <p:nvPr/>
          </p:nvSpPr>
          <p:spPr>
            <a:xfrm flipH="false" flipV="false" rot="0">
              <a:off x="0" y="0"/>
              <a:ext cx="516163" cy="3521243"/>
            </a:xfrm>
            <a:custGeom>
              <a:avLst/>
              <a:gdLst/>
              <a:ahLst/>
              <a:cxnLst/>
              <a:rect r="r" b="b" t="t" l="l"/>
              <a:pathLst>
                <a:path h="3521243" w="516163">
                  <a:moveTo>
                    <a:pt x="0" y="0"/>
                  </a:moveTo>
                  <a:lnTo>
                    <a:pt x="516163" y="0"/>
                  </a:lnTo>
                  <a:lnTo>
                    <a:pt x="516163" y="3521243"/>
                  </a:lnTo>
                  <a:lnTo>
                    <a:pt x="0" y="3521243"/>
                  </a:lnTo>
                  <a:close/>
                </a:path>
              </a:pathLst>
            </a:custGeom>
            <a:solidFill>
              <a:srgbClr val="5271FF"/>
            </a:solidFill>
          </p:spPr>
        </p:sp>
      </p:grpSp>
      <p:grpSp>
        <p:nvGrpSpPr>
          <p:cNvPr name="Group 4" id="4"/>
          <p:cNvGrpSpPr/>
          <p:nvPr/>
        </p:nvGrpSpPr>
        <p:grpSpPr>
          <a:xfrm rot="0">
            <a:off x="212027" y="8364037"/>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0718"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358344" y="1370749"/>
            <a:ext cx="9128059" cy="847090"/>
          </a:xfrm>
          <a:prstGeom prst="rect">
            <a:avLst/>
          </a:prstGeom>
        </p:spPr>
        <p:txBody>
          <a:bodyPr anchor="t" rtlCol="false" tIns="0" lIns="0" bIns="0" rIns="0">
            <a:spAutoFit/>
          </a:bodyPr>
          <a:lstStyle/>
          <a:p>
            <a:pPr>
              <a:lnSpc>
                <a:spcPts val="6859"/>
              </a:lnSpc>
            </a:pPr>
            <a:r>
              <a:rPr lang="en-US" sz="4899">
                <a:solidFill>
                  <a:srgbClr val="B82424"/>
                </a:solidFill>
                <a:latin typeface="Josefin Sans Bold Italics"/>
              </a:rPr>
              <a:t>RESULT</a:t>
            </a:r>
          </a:p>
        </p:txBody>
      </p:sp>
      <p:sp>
        <p:nvSpPr>
          <p:cNvPr name="TextBox 9" id="9"/>
          <p:cNvSpPr txBox="true"/>
          <p:nvPr/>
        </p:nvSpPr>
        <p:spPr>
          <a:xfrm rot="0">
            <a:off x="1030009" y="3138298"/>
            <a:ext cx="10860547" cy="4330700"/>
          </a:xfrm>
          <a:prstGeom prst="rect">
            <a:avLst/>
          </a:prstGeom>
        </p:spPr>
        <p:txBody>
          <a:bodyPr anchor="t" rtlCol="false" tIns="0" lIns="0" bIns="0" rIns="0">
            <a:spAutoFit/>
          </a:bodyPr>
          <a:lstStyle/>
          <a:p>
            <a:pPr algn="just">
              <a:lnSpc>
                <a:spcPts val="4900"/>
              </a:lnSpc>
            </a:pPr>
            <a:r>
              <a:rPr lang="en-US" sz="3500">
                <a:solidFill>
                  <a:srgbClr val="B82424"/>
                </a:solidFill>
                <a:latin typeface="Josefin Sans"/>
              </a:rPr>
              <a:t>        </a:t>
            </a:r>
            <a:r>
              <a:rPr lang="en-US" sz="3500">
                <a:solidFill>
                  <a:srgbClr val="000000"/>
                </a:solidFill>
                <a:latin typeface="Josefin Sans"/>
              </a:rPr>
              <a:t>CNNs contain convolutional feature extraction layers and fully corresponding classification layers. Convolutional extraction of features and classification layers are utilized to train CNNs to accurately extract character assets from images. This helps to enhance character recognition in OCR and document evaluation.</a:t>
            </a:r>
          </a:p>
        </p:txBody>
      </p:sp>
      <p:sp>
        <p:nvSpPr>
          <p:cNvPr name="Freeform 10" id="10"/>
          <p:cNvSpPr/>
          <p:nvPr/>
        </p:nvSpPr>
        <p:spPr>
          <a:xfrm flipH="false" flipV="false" rot="0">
            <a:off x="12184938" y="4114800"/>
            <a:ext cx="4147841" cy="3276801"/>
          </a:xfrm>
          <a:custGeom>
            <a:avLst/>
            <a:gdLst/>
            <a:ahLst/>
            <a:cxnLst/>
            <a:rect r="r" b="b" t="t" l="l"/>
            <a:pathLst>
              <a:path h="3276801" w="4147841">
                <a:moveTo>
                  <a:pt x="0" y="0"/>
                </a:moveTo>
                <a:lnTo>
                  <a:pt x="4147841" y="0"/>
                </a:lnTo>
                <a:lnTo>
                  <a:pt x="4147841" y="3276801"/>
                </a:lnTo>
                <a:lnTo>
                  <a:pt x="0" y="3276801"/>
                </a:lnTo>
                <a:lnTo>
                  <a:pt x="0" y="0"/>
                </a:lnTo>
                <a:close/>
              </a:path>
            </a:pathLst>
          </a:custGeom>
          <a:blipFill>
            <a:blip r:embed="rId2"/>
            <a:stretch>
              <a:fillRect l="0" t="0" r="-5333"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48957" y="282421"/>
            <a:ext cx="1318447" cy="9722157"/>
            <a:chOff x="0" y="0"/>
            <a:chExt cx="480973" cy="3546669"/>
          </a:xfrm>
        </p:grpSpPr>
        <p:sp>
          <p:nvSpPr>
            <p:cNvPr name="Freeform 3" id="3"/>
            <p:cNvSpPr/>
            <p:nvPr/>
          </p:nvSpPr>
          <p:spPr>
            <a:xfrm flipH="false" flipV="false" rot="0">
              <a:off x="0" y="0"/>
              <a:ext cx="480973" cy="3546670"/>
            </a:xfrm>
            <a:custGeom>
              <a:avLst/>
              <a:gdLst/>
              <a:ahLst/>
              <a:cxnLst/>
              <a:rect r="r" b="b" t="t" l="l"/>
              <a:pathLst>
                <a:path h="3546670" w="480973">
                  <a:moveTo>
                    <a:pt x="0" y="0"/>
                  </a:moveTo>
                  <a:lnTo>
                    <a:pt x="480973" y="0"/>
                  </a:lnTo>
                  <a:lnTo>
                    <a:pt x="480973" y="3546670"/>
                  </a:lnTo>
                  <a:lnTo>
                    <a:pt x="0" y="3546670"/>
                  </a:lnTo>
                  <a:close/>
                </a:path>
              </a:pathLst>
            </a:custGeom>
            <a:solidFill>
              <a:srgbClr val="5271FF"/>
            </a:solidFill>
          </p:spPr>
        </p:sp>
      </p:grpSp>
      <p:grpSp>
        <p:nvGrpSpPr>
          <p:cNvPr name="Group 4" id="4"/>
          <p:cNvGrpSpPr/>
          <p:nvPr/>
        </p:nvGrpSpPr>
        <p:grpSpPr>
          <a:xfrm rot="0">
            <a:off x="212027" y="8371232"/>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0718"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2059309" y="1370749"/>
            <a:ext cx="7883654" cy="847091"/>
          </a:xfrm>
          <a:prstGeom prst="rect">
            <a:avLst/>
          </a:prstGeom>
        </p:spPr>
        <p:txBody>
          <a:bodyPr anchor="t" rtlCol="false" tIns="0" lIns="0" bIns="0" rIns="0">
            <a:spAutoFit/>
          </a:bodyPr>
          <a:lstStyle/>
          <a:p>
            <a:pPr>
              <a:lnSpc>
                <a:spcPts val="6859"/>
              </a:lnSpc>
            </a:pPr>
            <a:r>
              <a:rPr lang="en-US" sz="4899">
                <a:solidFill>
                  <a:srgbClr val="B82424"/>
                </a:solidFill>
                <a:latin typeface="Josefin Sans"/>
              </a:rPr>
              <a:t>PROJECT TITLE</a:t>
            </a:r>
          </a:p>
        </p:txBody>
      </p:sp>
      <p:sp>
        <p:nvSpPr>
          <p:cNvPr name="TextBox 9" id="9"/>
          <p:cNvSpPr txBox="true"/>
          <p:nvPr/>
        </p:nvSpPr>
        <p:spPr>
          <a:xfrm rot="0">
            <a:off x="2693646" y="3019273"/>
            <a:ext cx="12079041" cy="906145"/>
          </a:xfrm>
          <a:prstGeom prst="rect">
            <a:avLst/>
          </a:prstGeom>
        </p:spPr>
        <p:txBody>
          <a:bodyPr anchor="t" rtlCol="false" tIns="0" lIns="0" bIns="0" rIns="0">
            <a:spAutoFit/>
          </a:bodyPr>
          <a:lstStyle/>
          <a:p>
            <a:pPr algn="ctr">
              <a:lnSpc>
                <a:spcPts val="7279"/>
              </a:lnSpc>
            </a:pPr>
            <a:r>
              <a:rPr lang="en-US" sz="5199">
                <a:solidFill>
                  <a:srgbClr val="50805F"/>
                </a:solidFill>
                <a:latin typeface="Josefin Sans Bold Italics"/>
              </a:rPr>
              <a:t>Character Recognition using CNN</a:t>
            </a:r>
          </a:p>
        </p:txBody>
      </p:sp>
      <p:sp>
        <p:nvSpPr>
          <p:cNvPr name="Freeform 10" id="10"/>
          <p:cNvSpPr/>
          <p:nvPr/>
        </p:nvSpPr>
        <p:spPr>
          <a:xfrm flipH="false" flipV="false" rot="0">
            <a:off x="6163363" y="4702043"/>
            <a:ext cx="6054932" cy="4279993"/>
          </a:xfrm>
          <a:custGeom>
            <a:avLst/>
            <a:gdLst/>
            <a:ahLst/>
            <a:cxnLst/>
            <a:rect r="r" b="b" t="t" l="l"/>
            <a:pathLst>
              <a:path h="4279993" w="6054932">
                <a:moveTo>
                  <a:pt x="0" y="0"/>
                </a:moveTo>
                <a:lnTo>
                  <a:pt x="6054932" y="0"/>
                </a:lnTo>
                <a:lnTo>
                  <a:pt x="6054932" y="4279993"/>
                </a:lnTo>
                <a:lnTo>
                  <a:pt x="0" y="4279993"/>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793651" y="314050"/>
            <a:ext cx="1318447" cy="9658899"/>
            <a:chOff x="0" y="0"/>
            <a:chExt cx="480973" cy="3523593"/>
          </a:xfrm>
        </p:grpSpPr>
        <p:sp>
          <p:nvSpPr>
            <p:cNvPr name="Freeform 3" id="3"/>
            <p:cNvSpPr/>
            <p:nvPr/>
          </p:nvSpPr>
          <p:spPr>
            <a:xfrm flipH="false" flipV="false" rot="0">
              <a:off x="0" y="0"/>
              <a:ext cx="480973" cy="3523593"/>
            </a:xfrm>
            <a:custGeom>
              <a:avLst/>
              <a:gdLst/>
              <a:ahLst/>
              <a:cxnLst/>
              <a:rect r="r" b="b" t="t" l="l"/>
              <a:pathLst>
                <a:path h="3523593" w="480973">
                  <a:moveTo>
                    <a:pt x="0" y="0"/>
                  </a:moveTo>
                  <a:lnTo>
                    <a:pt x="480973" y="0"/>
                  </a:lnTo>
                  <a:lnTo>
                    <a:pt x="480973" y="3523593"/>
                  </a:lnTo>
                  <a:lnTo>
                    <a:pt x="0" y="3523593"/>
                  </a:lnTo>
                  <a:close/>
                </a:path>
              </a:pathLst>
            </a:custGeom>
            <a:solidFill>
              <a:srgbClr val="5271FF"/>
            </a:solidFill>
          </p:spPr>
        </p:sp>
      </p:grpSp>
      <p:grpSp>
        <p:nvGrpSpPr>
          <p:cNvPr name="Group 4" id="4"/>
          <p:cNvGrpSpPr/>
          <p:nvPr/>
        </p:nvGrpSpPr>
        <p:grpSpPr>
          <a:xfrm rot="0">
            <a:off x="212027" y="8339603"/>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3336"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2287828" y="1599942"/>
            <a:ext cx="9211020" cy="847090"/>
          </a:xfrm>
          <a:prstGeom prst="rect">
            <a:avLst/>
          </a:prstGeom>
        </p:spPr>
        <p:txBody>
          <a:bodyPr anchor="t" rtlCol="false" tIns="0" lIns="0" bIns="0" rIns="0">
            <a:spAutoFit/>
          </a:bodyPr>
          <a:lstStyle/>
          <a:p>
            <a:pPr>
              <a:lnSpc>
                <a:spcPts val="6859"/>
              </a:lnSpc>
            </a:pPr>
            <a:r>
              <a:rPr lang="en-US" sz="4899">
                <a:solidFill>
                  <a:srgbClr val="B82424"/>
                </a:solidFill>
                <a:latin typeface="Josefin Sans"/>
              </a:rPr>
              <a:t>AGENDA</a:t>
            </a:r>
          </a:p>
        </p:txBody>
      </p:sp>
      <p:sp>
        <p:nvSpPr>
          <p:cNvPr name="TextBox 9" id="9"/>
          <p:cNvSpPr txBox="true"/>
          <p:nvPr/>
        </p:nvSpPr>
        <p:spPr>
          <a:xfrm rot="0">
            <a:off x="3595477" y="2734715"/>
            <a:ext cx="10724023" cy="6309360"/>
          </a:xfrm>
          <a:prstGeom prst="rect">
            <a:avLst/>
          </a:prstGeom>
        </p:spPr>
        <p:txBody>
          <a:bodyPr anchor="t" rtlCol="false" tIns="0" lIns="0" bIns="0" rIns="0">
            <a:spAutoFit/>
          </a:bodyPr>
          <a:lstStyle/>
          <a:p>
            <a:pPr>
              <a:lnSpc>
                <a:spcPts val="7139"/>
              </a:lnSpc>
            </a:pPr>
            <a:r>
              <a:rPr lang="en-US" sz="5100">
                <a:solidFill>
                  <a:srgbClr val="000000"/>
                </a:solidFill>
                <a:latin typeface="Josefin Sans Bold Italics"/>
              </a:rPr>
              <a:t>Problem statement</a:t>
            </a:r>
          </a:p>
          <a:p>
            <a:pPr>
              <a:lnSpc>
                <a:spcPts val="7139"/>
              </a:lnSpc>
            </a:pPr>
            <a:r>
              <a:rPr lang="en-US" sz="5100">
                <a:solidFill>
                  <a:srgbClr val="000000"/>
                </a:solidFill>
                <a:latin typeface="Josefin Sans Bold Italics"/>
              </a:rPr>
              <a:t>Proposed system</a:t>
            </a:r>
          </a:p>
          <a:p>
            <a:pPr>
              <a:lnSpc>
                <a:spcPts val="7139"/>
              </a:lnSpc>
            </a:pPr>
            <a:r>
              <a:rPr lang="en-US" sz="5100">
                <a:solidFill>
                  <a:srgbClr val="000000"/>
                </a:solidFill>
                <a:latin typeface="Josefin Sans Bold Italics"/>
              </a:rPr>
              <a:t>System development approach</a:t>
            </a:r>
          </a:p>
          <a:p>
            <a:pPr>
              <a:lnSpc>
                <a:spcPts val="7139"/>
              </a:lnSpc>
            </a:pPr>
            <a:r>
              <a:rPr lang="en-US" sz="5100">
                <a:solidFill>
                  <a:srgbClr val="000000"/>
                </a:solidFill>
                <a:latin typeface="Josefin Sans Bold Italics"/>
              </a:rPr>
              <a:t>Algorithm &amp; deployment</a:t>
            </a:r>
          </a:p>
          <a:p>
            <a:pPr>
              <a:lnSpc>
                <a:spcPts val="7139"/>
              </a:lnSpc>
            </a:pPr>
            <a:r>
              <a:rPr lang="en-US" sz="5100">
                <a:solidFill>
                  <a:srgbClr val="000000"/>
                </a:solidFill>
                <a:latin typeface="Josefin Sans Bold Italics"/>
              </a:rPr>
              <a:t>Result</a:t>
            </a:r>
          </a:p>
          <a:p>
            <a:pPr>
              <a:lnSpc>
                <a:spcPts val="7139"/>
              </a:lnSpc>
            </a:pPr>
            <a:r>
              <a:rPr lang="en-US" sz="5100">
                <a:solidFill>
                  <a:srgbClr val="000000"/>
                </a:solidFill>
                <a:latin typeface="Josefin Sans Bold Italics"/>
              </a:rPr>
              <a:t>conclusion</a:t>
            </a:r>
          </a:p>
          <a:p>
            <a:pPr>
              <a:lnSpc>
                <a:spcPts val="713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96369" y="344924"/>
            <a:ext cx="1263140" cy="9461177"/>
            <a:chOff x="0" y="0"/>
            <a:chExt cx="460797" cy="3451463"/>
          </a:xfrm>
        </p:grpSpPr>
        <p:sp>
          <p:nvSpPr>
            <p:cNvPr name="Freeform 3" id="3"/>
            <p:cNvSpPr/>
            <p:nvPr/>
          </p:nvSpPr>
          <p:spPr>
            <a:xfrm flipH="false" flipV="false" rot="0">
              <a:off x="0" y="0"/>
              <a:ext cx="460797" cy="3451463"/>
            </a:xfrm>
            <a:custGeom>
              <a:avLst/>
              <a:gdLst/>
              <a:ahLst/>
              <a:cxnLst/>
              <a:rect r="r" b="b" t="t" l="l"/>
              <a:pathLst>
                <a:path h="3451463" w="460797">
                  <a:moveTo>
                    <a:pt x="0" y="0"/>
                  </a:moveTo>
                  <a:lnTo>
                    <a:pt x="460797" y="0"/>
                  </a:lnTo>
                  <a:lnTo>
                    <a:pt x="460797" y="3451463"/>
                  </a:lnTo>
                  <a:lnTo>
                    <a:pt x="0" y="3451463"/>
                  </a:lnTo>
                  <a:close/>
                </a:path>
              </a:pathLst>
            </a:custGeom>
            <a:solidFill>
              <a:srgbClr val="5271FF"/>
            </a:solidFill>
          </p:spPr>
        </p:sp>
      </p:grpSp>
      <p:grpSp>
        <p:nvGrpSpPr>
          <p:cNvPr name="Group 4" id="4"/>
          <p:cNvGrpSpPr/>
          <p:nvPr/>
        </p:nvGrpSpPr>
        <p:grpSpPr>
          <a:xfrm rot="0">
            <a:off x="210718" y="8441627"/>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662532" y="1133798"/>
            <a:ext cx="9874702" cy="847090"/>
          </a:xfrm>
          <a:prstGeom prst="rect">
            <a:avLst/>
          </a:prstGeom>
        </p:spPr>
        <p:txBody>
          <a:bodyPr anchor="t" rtlCol="false" tIns="0" lIns="0" bIns="0" rIns="0">
            <a:spAutoFit/>
          </a:bodyPr>
          <a:lstStyle/>
          <a:p>
            <a:pPr>
              <a:lnSpc>
                <a:spcPts val="6859"/>
              </a:lnSpc>
            </a:pPr>
            <a:r>
              <a:rPr lang="en-US" sz="4899">
                <a:solidFill>
                  <a:srgbClr val="B82424"/>
                </a:solidFill>
                <a:latin typeface="Josefin Sans Bold Italics"/>
              </a:rPr>
              <a:t>PROBLEM STATEMENT</a:t>
            </a:r>
          </a:p>
        </p:txBody>
      </p:sp>
      <p:sp>
        <p:nvSpPr>
          <p:cNvPr name="TextBox 9" id="9"/>
          <p:cNvSpPr txBox="true"/>
          <p:nvPr/>
        </p:nvSpPr>
        <p:spPr>
          <a:xfrm rot="0">
            <a:off x="1251236" y="2508429"/>
            <a:ext cx="11569643" cy="7426325"/>
          </a:xfrm>
          <a:prstGeom prst="rect">
            <a:avLst/>
          </a:prstGeom>
        </p:spPr>
        <p:txBody>
          <a:bodyPr anchor="t" rtlCol="false" tIns="0" lIns="0" bIns="0" rIns="0">
            <a:spAutoFit/>
          </a:bodyPr>
          <a:lstStyle/>
          <a:p>
            <a:pPr algn="just">
              <a:lnSpc>
                <a:spcPts val="4900"/>
              </a:lnSpc>
            </a:pPr>
            <a:r>
              <a:rPr lang="en-US" sz="3500">
                <a:solidFill>
                  <a:srgbClr val="B82424"/>
                </a:solidFill>
                <a:latin typeface="Josefin Sans"/>
              </a:rPr>
              <a:t>        </a:t>
            </a:r>
            <a:r>
              <a:rPr lang="en-US" sz="3500">
                <a:solidFill>
                  <a:srgbClr val="000000"/>
                </a:solidFill>
                <a:latin typeface="Josefin Sans"/>
              </a:rPr>
              <a:t>  The technique for converting a text image into a machine-readable text format is called optical character recognition, or OCR. The computer saves the scan as a digital file, for example if you scan a form or receipt.CNN is used recognize the character easily.Characters in the image can be successfully recognised with the CNN classifier. Traditional CNN classifier architecture consists of fully connected layers after a soft-max layer for classification, and convolutional layers for obtaining features. </a:t>
            </a:r>
          </a:p>
          <a:p>
            <a:pPr algn="ctr">
              <a:lnSpc>
                <a:spcPts val="4900"/>
              </a:lnSpc>
            </a:pPr>
          </a:p>
          <a:p>
            <a:pPr algn="ctr">
              <a:lnSpc>
                <a:spcPts val="4900"/>
              </a:lnSpc>
            </a:pPr>
          </a:p>
        </p:txBody>
      </p:sp>
      <p:sp>
        <p:nvSpPr>
          <p:cNvPr name="Freeform 10" id="10"/>
          <p:cNvSpPr/>
          <p:nvPr/>
        </p:nvSpPr>
        <p:spPr>
          <a:xfrm flipH="false" flipV="false" rot="0">
            <a:off x="13429255" y="3575470"/>
            <a:ext cx="3176015" cy="3504254"/>
          </a:xfrm>
          <a:custGeom>
            <a:avLst/>
            <a:gdLst/>
            <a:ahLst/>
            <a:cxnLst/>
            <a:rect r="r" b="b" t="t" l="l"/>
            <a:pathLst>
              <a:path h="3504254" w="3176015">
                <a:moveTo>
                  <a:pt x="0" y="0"/>
                </a:moveTo>
                <a:lnTo>
                  <a:pt x="3176016" y="0"/>
                </a:lnTo>
                <a:lnTo>
                  <a:pt x="3176016" y="3504254"/>
                </a:lnTo>
                <a:lnTo>
                  <a:pt x="0" y="3504254"/>
                </a:lnTo>
                <a:lnTo>
                  <a:pt x="0" y="0"/>
                </a:lnTo>
                <a:close/>
              </a:path>
            </a:pathLst>
          </a:custGeom>
          <a:blipFill>
            <a:blip r:embed="rId2"/>
            <a:stretch>
              <a:fillRect l="-2144" t="0" r="-2144" b="-12993"/>
            </a:stretch>
          </a:blipFill>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544770" y="303444"/>
            <a:ext cx="1429061" cy="9680113"/>
            <a:chOff x="0" y="0"/>
            <a:chExt cx="521325" cy="3531331"/>
          </a:xfrm>
        </p:grpSpPr>
        <p:sp>
          <p:nvSpPr>
            <p:cNvPr name="Freeform 3" id="3"/>
            <p:cNvSpPr/>
            <p:nvPr/>
          </p:nvSpPr>
          <p:spPr>
            <a:xfrm flipH="false" flipV="false" rot="0">
              <a:off x="0" y="0"/>
              <a:ext cx="521325" cy="3531331"/>
            </a:xfrm>
            <a:custGeom>
              <a:avLst/>
              <a:gdLst/>
              <a:ahLst/>
              <a:cxnLst/>
              <a:rect r="r" b="b" t="t" l="l"/>
              <a:pathLst>
                <a:path h="3531331" w="521325">
                  <a:moveTo>
                    <a:pt x="0" y="0"/>
                  </a:moveTo>
                  <a:lnTo>
                    <a:pt x="521325" y="0"/>
                  </a:lnTo>
                  <a:lnTo>
                    <a:pt x="521325" y="3531331"/>
                  </a:lnTo>
                  <a:lnTo>
                    <a:pt x="0" y="3531331"/>
                  </a:lnTo>
                  <a:close/>
                </a:path>
              </a:pathLst>
            </a:custGeom>
            <a:solidFill>
              <a:srgbClr val="5271FF"/>
            </a:solidFill>
          </p:spPr>
        </p:sp>
      </p:grpSp>
      <p:grpSp>
        <p:nvGrpSpPr>
          <p:cNvPr name="Group 4" id="4"/>
          <p:cNvGrpSpPr/>
          <p:nvPr/>
        </p:nvGrpSpPr>
        <p:grpSpPr>
          <a:xfrm rot="0">
            <a:off x="213336" y="8350210"/>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773146" y="1270756"/>
            <a:ext cx="9100406" cy="847090"/>
          </a:xfrm>
          <a:prstGeom prst="rect">
            <a:avLst/>
          </a:prstGeom>
        </p:spPr>
        <p:txBody>
          <a:bodyPr anchor="t" rtlCol="false" tIns="0" lIns="0" bIns="0" rIns="0">
            <a:spAutoFit/>
          </a:bodyPr>
          <a:lstStyle/>
          <a:p>
            <a:pPr>
              <a:lnSpc>
                <a:spcPts val="6859"/>
              </a:lnSpc>
            </a:pPr>
            <a:r>
              <a:rPr lang="en-US" sz="4899">
                <a:solidFill>
                  <a:srgbClr val="B82424"/>
                </a:solidFill>
                <a:latin typeface="Josefin Sans Bold Italics"/>
              </a:rPr>
              <a:t>PROJECT OVERVIEW</a:t>
            </a:r>
          </a:p>
        </p:txBody>
      </p:sp>
      <p:sp>
        <p:nvSpPr>
          <p:cNvPr name="TextBox 9" id="9"/>
          <p:cNvSpPr txBox="true"/>
          <p:nvPr/>
        </p:nvSpPr>
        <p:spPr>
          <a:xfrm rot="0">
            <a:off x="2464482" y="2801353"/>
            <a:ext cx="12647292" cy="5568950"/>
          </a:xfrm>
          <a:prstGeom prst="rect">
            <a:avLst/>
          </a:prstGeom>
        </p:spPr>
        <p:txBody>
          <a:bodyPr anchor="t" rtlCol="false" tIns="0" lIns="0" bIns="0" rIns="0">
            <a:spAutoFit/>
          </a:bodyPr>
          <a:lstStyle/>
          <a:p>
            <a:pPr algn="just">
              <a:lnSpc>
                <a:spcPts val="4900"/>
              </a:lnSpc>
            </a:pPr>
            <a:r>
              <a:rPr lang="en-US" sz="3500">
                <a:solidFill>
                  <a:srgbClr val="050404"/>
                </a:solidFill>
                <a:latin typeface="Josefin Sans"/>
              </a:rPr>
              <a:t>            </a:t>
            </a:r>
            <a:r>
              <a:rPr lang="en-US" sz="3500">
                <a:solidFill>
                  <a:srgbClr val="000000"/>
                </a:solidFill>
                <a:latin typeface="Josefin Sans"/>
              </a:rPr>
              <a:t> Character recognition analyses characters in images or communications.Character recognition uses CNNs' the ability to effortlessly acquire structural traits from raw pixel opinions. CNNs uses convolutional layers to extract image features as well as fully connected layers to classify. CNNs learn character labels off input images via backpropagation and optimisation methods. CNNs be suitable for OCR and document analysis due to the fact that they can accurately classify character in new images upon train.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44770" y="289617"/>
            <a:ext cx="1429061" cy="9707766"/>
            <a:chOff x="0" y="0"/>
            <a:chExt cx="521325" cy="3541419"/>
          </a:xfrm>
        </p:grpSpPr>
        <p:sp>
          <p:nvSpPr>
            <p:cNvPr name="Freeform 3" id="3"/>
            <p:cNvSpPr/>
            <p:nvPr/>
          </p:nvSpPr>
          <p:spPr>
            <a:xfrm flipH="false" flipV="false" rot="0">
              <a:off x="0" y="0"/>
              <a:ext cx="521325" cy="3541419"/>
            </a:xfrm>
            <a:custGeom>
              <a:avLst/>
              <a:gdLst/>
              <a:ahLst/>
              <a:cxnLst/>
              <a:rect r="r" b="b" t="t" l="l"/>
              <a:pathLst>
                <a:path h="3541419" w="521325">
                  <a:moveTo>
                    <a:pt x="0" y="0"/>
                  </a:moveTo>
                  <a:lnTo>
                    <a:pt x="521325" y="0"/>
                  </a:lnTo>
                  <a:lnTo>
                    <a:pt x="521325" y="3541419"/>
                  </a:lnTo>
                  <a:lnTo>
                    <a:pt x="0" y="3541419"/>
                  </a:lnTo>
                  <a:close/>
                </a:path>
              </a:pathLst>
            </a:custGeom>
            <a:solidFill>
              <a:srgbClr val="5271FF"/>
            </a:solidFill>
          </p:spPr>
        </p:sp>
      </p:grpSp>
      <p:grpSp>
        <p:nvGrpSpPr>
          <p:cNvPr name="Group 4" id="4"/>
          <p:cNvGrpSpPr/>
          <p:nvPr/>
        </p:nvGrpSpPr>
        <p:grpSpPr>
          <a:xfrm rot="0">
            <a:off x="210718" y="8441627"/>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717839" y="1669567"/>
            <a:ext cx="9598168" cy="847090"/>
          </a:xfrm>
          <a:prstGeom prst="rect">
            <a:avLst/>
          </a:prstGeom>
        </p:spPr>
        <p:txBody>
          <a:bodyPr anchor="t" rtlCol="false" tIns="0" lIns="0" bIns="0" rIns="0">
            <a:spAutoFit/>
          </a:bodyPr>
          <a:lstStyle/>
          <a:p>
            <a:pPr>
              <a:lnSpc>
                <a:spcPts val="6859"/>
              </a:lnSpc>
            </a:pPr>
            <a:r>
              <a:rPr lang="en-US" sz="4899">
                <a:solidFill>
                  <a:srgbClr val="B82424"/>
                </a:solidFill>
                <a:latin typeface="Josefin Sans Bold Italics"/>
              </a:rPr>
              <a:t>WHO ARE THE END USERS?</a:t>
            </a:r>
          </a:p>
        </p:txBody>
      </p:sp>
      <p:sp>
        <p:nvSpPr>
          <p:cNvPr name="TextBox 9" id="9"/>
          <p:cNvSpPr txBox="true"/>
          <p:nvPr/>
        </p:nvSpPr>
        <p:spPr>
          <a:xfrm rot="0">
            <a:off x="2952101" y="3218489"/>
            <a:ext cx="13120014" cy="4949825"/>
          </a:xfrm>
          <a:prstGeom prst="rect">
            <a:avLst/>
          </a:prstGeom>
        </p:spPr>
        <p:txBody>
          <a:bodyPr anchor="t" rtlCol="false" tIns="0" lIns="0" bIns="0" rIns="0">
            <a:spAutoFit/>
          </a:bodyPr>
          <a:lstStyle/>
          <a:p>
            <a:pPr>
              <a:lnSpc>
                <a:spcPts val="4900"/>
              </a:lnSpc>
            </a:pPr>
            <a:r>
              <a:rPr lang="en-US" sz="3500">
                <a:solidFill>
                  <a:srgbClr val="000000"/>
                </a:solidFill>
                <a:latin typeface="Josefin Sans"/>
              </a:rPr>
              <a:t>Businesses and Corporations</a:t>
            </a:r>
          </a:p>
          <a:p>
            <a:pPr>
              <a:lnSpc>
                <a:spcPts val="4900"/>
              </a:lnSpc>
            </a:pPr>
            <a:r>
              <a:rPr lang="en-US" sz="3500">
                <a:solidFill>
                  <a:srgbClr val="000000"/>
                </a:solidFill>
                <a:latin typeface="Josefin Sans"/>
              </a:rPr>
              <a:t>Educational Institutions</a:t>
            </a:r>
          </a:p>
          <a:p>
            <a:pPr>
              <a:lnSpc>
                <a:spcPts val="4900"/>
              </a:lnSpc>
            </a:pPr>
            <a:r>
              <a:rPr lang="en-US" sz="3500">
                <a:solidFill>
                  <a:srgbClr val="000000"/>
                </a:solidFill>
                <a:latin typeface="Josefin Sans"/>
              </a:rPr>
              <a:t>Government Agencies</a:t>
            </a:r>
          </a:p>
          <a:p>
            <a:pPr>
              <a:lnSpc>
                <a:spcPts val="4900"/>
              </a:lnSpc>
            </a:pPr>
            <a:r>
              <a:rPr lang="en-US" sz="3500">
                <a:solidFill>
                  <a:srgbClr val="000000"/>
                </a:solidFill>
                <a:latin typeface="Josefin Sans"/>
              </a:rPr>
              <a:t>Publishing and Media Companies</a:t>
            </a:r>
          </a:p>
          <a:p>
            <a:pPr>
              <a:lnSpc>
                <a:spcPts val="4900"/>
              </a:lnSpc>
            </a:pPr>
            <a:r>
              <a:rPr lang="en-US" sz="3500">
                <a:solidFill>
                  <a:srgbClr val="000000"/>
                </a:solidFill>
                <a:latin typeface="Josefin Sans"/>
              </a:rPr>
              <a:t>Retailers and E-commerce Platforms</a:t>
            </a:r>
          </a:p>
          <a:p>
            <a:pPr>
              <a:lnSpc>
                <a:spcPts val="4900"/>
              </a:lnSpc>
            </a:pPr>
            <a:r>
              <a:rPr lang="en-US" sz="3500">
                <a:solidFill>
                  <a:srgbClr val="000000"/>
                </a:solidFill>
                <a:latin typeface="Josefin Sans"/>
              </a:rPr>
              <a:t>Healthcare Providers</a:t>
            </a:r>
          </a:p>
          <a:p>
            <a:pPr>
              <a:lnSpc>
                <a:spcPts val="4900"/>
              </a:lnSpc>
            </a:pPr>
            <a:r>
              <a:rPr lang="en-US" sz="3500">
                <a:solidFill>
                  <a:srgbClr val="000000"/>
                </a:solidFill>
                <a:latin typeface="Josefin Sans"/>
              </a:rPr>
              <a:t>Individual Users</a:t>
            </a:r>
          </a:p>
          <a:p>
            <a:pPr>
              <a:lnSpc>
                <a:spcPts val="4900"/>
              </a:lnSpc>
            </a:pPr>
          </a:p>
        </p:txBody>
      </p:sp>
      <p:sp>
        <p:nvSpPr>
          <p:cNvPr name="Freeform 10" id="10"/>
          <p:cNvSpPr/>
          <p:nvPr/>
        </p:nvSpPr>
        <p:spPr>
          <a:xfrm flipH="false" flipV="false" rot="0">
            <a:off x="11548063" y="3304214"/>
            <a:ext cx="4248378" cy="4144070"/>
          </a:xfrm>
          <a:custGeom>
            <a:avLst/>
            <a:gdLst/>
            <a:ahLst/>
            <a:cxnLst/>
            <a:rect r="r" b="b" t="t" l="l"/>
            <a:pathLst>
              <a:path h="4144070" w="4248378">
                <a:moveTo>
                  <a:pt x="0" y="0"/>
                </a:moveTo>
                <a:lnTo>
                  <a:pt x="4248377" y="0"/>
                </a:lnTo>
                <a:lnTo>
                  <a:pt x="4248377" y="4144070"/>
                </a:lnTo>
                <a:lnTo>
                  <a:pt x="0" y="4144070"/>
                </a:lnTo>
                <a:lnTo>
                  <a:pt x="0" y="0"/>
                </a:lnTo>
                <a:close/>
              </a:path>
            </a:pathLst>
          </a:custGeom>
          <a:blipFill>
            <a:blip r:embed="rId2"/>
            <a:stretch>
              <a:fillRect l="0" t="-1723" r="-907" b="-1723"/>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547488" y="282421"/>
            <a:ext cx="1456714" cy="9722157"/>
            <a:chOff x="0" y="0"/>
            <a:chExt cx="531413" cy="3546669"/>
          </a:xfrm>
        </p:grpSpPr>
        <p:sp>
          <p:nvSpPr>
            <p:cNvPr name="Freeform 3" id="3"/>
            <p:cNvSpPr/>
            <p:nvPr/>
          </p:nvSpPr>
          <p:spPr>
            <a:xfrm flipH="false" flipV="false" rot="0">
              <a:off x="0" y="0"/>
              <a:ext cx="531413" cy="3546670"/>
            </a:xfrm>
            <a:custGeom>
              <a:avLst/>
              <a:gdLst/>
              <a:ahLst/>
              <a:cxnLst/>
              <a:rect r="r" b="b" t="t" l="l"/>
              <a:pathLst>
                <a:path h="3546670" w="531413">
                  <a:moveTo>
                    <a:pt x="0" y="0"/>
                  </a:moveTo>
                  <a:lnTo>
                    <a:pt x="531413" y="0"/>
                  </a:lnTo>
                  <a:lnTo>
                    <a:pt x="531413" y="3546670"/>
                  </a:lnTo>
                  <a:lnTo>
                    <a:pt x="0" y="3546670"/>
                  </a:lnTo>
                  <a:close/>
                </a:path>
              </a:pathLst>
            </a:custGeom>
            <a:solidFill>
              <a:srgbClr val="5271FF"/>
            </a:solidFill>
          </p:spPr>
        </p:sp>
      </p:grpSp>
      <p:grpSp>
        <p:nvGrpSpPr>
          <p:cNvPr name="Group 4" id="4"/>
          <p:cNvGrpSpPr/>
          <p:nvPr/>
        </p:nvGrpSpPr>
        <p:grpSpPr>
          <a:xfrm rot="0">
            <a:off x="210718" y="8371232"/>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468958" y="1442453"/>
            <a:ext cx="13884452" cy="823182"/>
          </a:xfrm>
          <a:prstGeom prst="rect">
            <a:avLst/>
          </a:prstGeom>
        </p:spPr>
        <p:txBody>
          <a:bodyPr anchor="t" rtlCol="false" tIns="0" lIns="0" bIns="0" rIns="0">
            <a:spAutoFit/>
          </a:bodyPr>
          <a:lstStyle/>
          <a:p>
            <a:pPr algn="just">
              <a:lnSpc>
                <a:spcPts val="6602"/>
              </a:lnSpc>
            </a:pPr>
            <a:r>
              <a:rPr lang="en-US" sz="4716">
                <a:solidFill>
                  <a:srgbClr val="B82424"/>
                </a:solidFill>
                <a:latin typeface="Josefin Sans Bold Italics"/>
              </a:rPr>
              <a:t>YOUR SOLUTION &amp; ITS VALUE PROPOSITION</a:t>
            </a:r>
          </a:p>
        </p:txBody>
      </p:sp>
      <p:sp>
        <p:nvSpPr>
          <p:cNvPr name="TextBox 9" id="9"/>
          <p:cNvSpPr txBox="true"/>
          <p:nvPr/>
        </p:nvSpPr>
        <p:spPr>
          <a:xfrm rot="0">
            <a:off x="1468958" y="2947339"/>
            <a:ext cx="10925156" cy="4949825"/>
          </a:xfrm>
          <a:prstGeom prst="rect">
            <a:avLst/>
          </a:prstGeom>
        </p:spPr>
        <p:txBody>
          <a:bodyPr anchor="t" rtlCol="false" tIns="0" lIns="0" bIns="0" rIns="0">
            <a:spAutoFit/>
          </a:bodyPr>
          <a:lstStyle/>
          <a:p>
            <a:pPr algn="just">
              <a:lnSpc>
                <a:spcPts val="4900"/>
              </a:lnSpc>
            </a:pPr>
            <a:r>
              <a:rPr lang="en-US" sz="3500">
                <a:solidFill>
                  <a:srgbClr val="000000"/>
                </a:solidFill>
                <a:latin typeface="Josefin Sans"/>
              </a:rPr>
              <a:t>       CNNs are excellent for real-time massive data sets as they can learn complicated visual designs and spatial correlations, which helps them function well in character recognition.Develop a CNN architecture with convolutional extraction and classification layers for character recognition. For accurate and productive recognition, modify applications analyze performance, and then make improvements for real-world tasks.</a:t>
            </a:r>
          </a:p>
        </p:txBody>
      </p:sp>
      <p:sp>
        <p:nvSpPr>
          <p:cNvPr name="Freeform 10" id="10"/>
          <p:cNvSpPr/>
          <p:nvPr/>
        </p:nvSpPr>
        <p:spPr>
          <a:xfrm flipH="false" flipV="false" rot="0">
            <a:off x="12791866" y="3859421"/>
            <a:ext cx="3357870" cy="3402101"/>
          </a:xfrm>
          <a:custGeom>
            <a:avLst/>
            <a:gdLst/>
            <a:ahLst/>
            <a:cxnLst/>
            <a:rect r="r" b="b" t="t" l="l"/>
            <a:pathLst>
              <a:path h="3402101" w="3357870">
                <a:moveTo>
                  <a:pt x="0" y="0"/>
                </a:moveTo>
                <a:lnTo>
                  <a:pt x="3357870" y="0"/>
                </a:lnTo>
                <a:lnTo>
                  <a:pt x="3357870" y="3402101"/>
                </a:lnTo>
                <a:lnTo>
                  <a:pt x="0" y="3402101"/>
                </a:lnTo>
                <a:lnTo>
                  <a:pt x="0" y="0"/>
                </a:lnTo>
                <a:close/>
              </a:path>
            </a:pathLst>
          </a:custGeom>
          <a:blipFill>
            <a:blip r:embed="rId2"/>
            <a:stretch>
              <a:fillRect l="-3818" t="0" r="-3229" b="-5655"/>
            </a:stretch>
          </a:blipFill>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741062" y="210718"/>
            <a:ext cx="1373754" cy="9680113"/>
            <a:chOff x="0" y="0"/>
            <a:chExt cx="501149" cy="3531331"/>
          </a:xfrm>
        </p:grpSpPr>
        <p:sp>
          <p:nvSpPr>
            <p:cNvPr name="Freeform 3" id="3"/>
            <p:cNvSpPr/>
            <p:nvPr/>
          </p:nvSpPr>
          <p:spPr>
            <a:xfrm flipH="false" flipV="false" rot="0">
              <a:off x="0" y="0"/>
              <a:ext cx="501149" cy="3531331"/>
            </a:xfrm>
            <a:custGeom>
              <a:avLst/>
              <a:gdLst/>
              <a:ahLst/>
              <a:cxnLst/>
              <a:rect r="r" b="b" t="t" l="l"/>
              <a:pathLst>
                <a:path h="3531331" w="501149">
                  <a:moveTo>
                    <a:pt x="0" y="0"/>
                  </a:moveTo>
                  <a:lnTo>
                    <a:pt x="501149" y="0"/>
                  </a:lnTo>
                  <a:lnTo>
                    <a:pt x="501149" y="3531331"/>
                  </a:lnTo>
                  <a:lnTo>
                    <a:pt x="0" y="3531331"/>
                  </a:lnTo>
                  <a:close/>
                </a:path>
              </a:pathLst>
            </a:custGeom>
            <a:solidFill>
              <a:srgbClr val="5271FF"/>
            </a:solidFill>
          </p:spPr>
        </p:sp>
      </p:grpSp>
      <p:grpSp>
        <p:nvGrpSpPr>
          <p:cNvPr name="Group 4" id="4"/>
          <p:cNvGrpSpPr/>
          <p:nvPr/>
        </p:nvGrpSpPr>
        <p:grpSpPr>
          <a:xfrm rot="0">
            <a:off x="210718" y="8364037"/>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2027"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662532" y="1848459"/>
            <a:ext cx="9017446" cy="847090"/>
          </a:xfrm>
          <a:prstGeom prst="rect">
            <a:avLst/>
          </a:prstGeom>
        </p:spPr>
        <p:txBody>
          <a:bodyPr anchor="t" rtlCol="false" tIns="0" lIns="0" bIns="0" rIns="0">
            <a:spAutoFit/>
          </a:bodyPr>
          <a:lstStyle/>
          <a:p>
            <a:pPr>
              <a:lnSpc>
                <a:spcPts val="6859"/>
              </a:lnSpc>
            </a:pPr>
            <a:r>
              <a:rPr lang="en-US" sz="4899">
                <a:solidFill>
                  <a:srgbClr val="B82424"/>
                </a:solidFill>
                <a:latin typeface="Josefin Sans Bold Italics"/>
              </a:rPr>
              <a:t>WOW IN YOUR SOLUTION</a:t>
            </a:r>
          </a:p>
        </p:txBody>
      </p:sp>
      <p:sp>
        <p:nvSpPr>
          <p:cNvPr name="TextBox 9" id="9"/>
          <p:cNvSpPr txBox="true"/>
          <p:nvPr/>
        </p:nvSpPr>
        <p:spPr>
          <a:xfrm rot="0">
            <a:off x="2031656" y="3845064"/>
            <a:ext cx="12853338" cy="3092450"/>
          </a:xfrm>
          <a:prstGeom prst="rect">
            <a:avLst/>
          </a:prstGeom>
        </p:spPr>
        <p:txBody>
          <a:bodyPr anchor="t" rtlCol="false" tIns="0" lIns="0" bIns="0" rIns="0">
            <a:spAutoFit/>
          </a:bodyPr>
          <a:lstStyle/>
          <a:p>
            <a:pPr algn="just">
              <a:lnSpc>
                <a:spcPts val="4900"/>
              </a:lnSpc>
            </a:pPr>
            <a:r>
              <a:rPr lang="en-US" sz="3500">
                <a:solidFill>
                  <a:srgbClr val="000000"/>
                </a:solidFill>
                <a:latin typeface="Josefin Sans"/>
              </a:rPr>
              <a:t>          By effectively learning from raw pixel data, identifying local trends, geographical dependencies, and handling character appearance variants CNNs exceed traditional feature engineering and becomes translation-invariant and robust to real-world scenarios.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803632" y="344924"/>
            <a:ext cx="1263140" cy="9680113"/>
            <a:chOff x="0" y="0"/>
            <a:chExt cx="460797" cy="3531331"/>
          </a:xfrm>
        </p:grpSpPr>
        <p:sp>
          <p:nvSpPr>
            <p:cNvPr name="Freeform 3" id="3"/>
            <p:cNvSpPr/>
            <p:nvPr/>
          </p:nvSpPr>
          <p:spPr>
            <a:xfrm flipH="false" flipV="false" rot="0">
              <a:off x="0" y="0"/>
              <a:ext cx="460797" cy="3531331"/>
            </a:xfrm>
            <a:custGeom>
              <a:avLst/>
              <a:gdLst/>
              <a:ahLst/>
              <a:cxnLst/>
              <a:rect r="r" b="b" t="t" l="l"/>
              <a:pathLst>
                <a:path h="3531331" w="460797">
                  <a:moveTo>
                    <a:pt x="0" y="0"/>
                  </a:moveTo>
                  <a:lnTo>
                    <a:pt x="460797" y="0"/>
                  </a:lnTo>
                  <a:lnTo>
                    <a:pt x="460797" y="3531331"/>
                  </a:lnTo>
                  <a:lnTo>
                    <a:pt x="0" y="3531331"/>
                  </a:lnTo>
                  <a:close/>
                </a:path>
              </a:pathLst>
            </a:custGeom>
            <a:solidFill>
              <a:srgbClr val="5271FF"/>
            </a:solidFill>
          </p:spPr>
        </p:sp>
      </p:grpSp>
      <p:grpSp>
        <p:nvGrpSpPr>
          <p:cNvPr name="Group 4" id="4"/>
          <p:cNvGrpSpPr/>
          <p:nvPr/>
        </p:nvGrpSpPr>
        <p:grpSpPr>
          <a:xfrm rot="0">
            <a:off x="212027" y="8391690"/>
            <a:ext cx="1635964" cy="1633346"/>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grpSp>
        <p:nvGrpSpPr>
          <p:cNvPr name="Group 6" id="6"/>
          <p:cNvGrpSpPr/>
          <p:nvPr/>
        </p:nvGrpSpPr>
        <p:grpSpPr>
          <a:xfrm rot="5400000">
            <a:off x="210718" y="212027"/>
            <a:ext cx="1635964" cy="1633346"/>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2B4A9D"/>
            </a:solidFill>
          </p:spPr>
        </p:sp>
      </p:grpSp>
      <p:sp>
        <p:nvSpPr>
          <p:cNvPr name="TextBox 8" id="8"/>
          <p:cNvSpPr txBox="true"/>
          <p:nvPr/>
        </p:nvSpPr>
        <p:spPr>
          <a:xfrm rot="0">
            <a:off x="1441304" y="999592"/>
            <a:ext cx="9349287" cy="847090"/>
          </a:xfrm>
          <a:prstGeom prst="rect">
            <a:avLst/>
          </a:prstGeom>
        </p:spPr>
        <p:txBody>
          <a:bodyPr anchor="t" rtlCol="false" tIns="0" lIns="0" bIns="0" rIns="0">
            <a:spAutoFit/>
          </a:bodyPr>
          <a:lstStyle/>
          <a:p>
            <a:pPr>
              <a:lnSpc>
                <a:spcPts val="6859"/>
              </a:lnSpc>
            </a:pPr>
            <a:r>
              <a:rPr lang="en-US" sz="4899">
                <a:solidFill>
                  <a:srgbClr val="B82424"/>
                </a:solidFill>
                <a:latin typeface="Josefin Sans Bold Italics"/>
              </a:rPr>
              <a:t>MODELLING</a:t>
            </a:r>
          </a:p>
        </p:txBody>
      </p:sp>
      <p:sp>
        <p:nvSpPr>
          <p:cNvPr name="Freeform 9" id="9"/>
          <p:cNvSpPr/>
          <p:nvPr/>
        </p:nvSpPr>
        <p:spPr>
          <a:xfrm flipH="false" flipV="false" rot="0">
            <a:off x="1554115" y="2950289"/>
            <a:ext cx="13796755" cy="5291461"/>
          </a:xfrm>
          <a:custGeom>
            <a:avLst/>
            <a:gdLst/>
            <a:ahLst/>
            <a:cxnLst/>
            <a:rect r="r" b="b" t="t" l="l"/>
            <a:pathLst>
              <a:path h="5291461" w="13796755">
                <a:moveTo>
                  <a:pt x="0" y="0"/>
                </a:moveTo>
                <a:lnTo>
                  <a:pt x="13796756" y="0"/>
                </a:lnTo>
                <a:lnTo>
                  <a:pt x="13796756" y="5291461"/>
                </a:lnTo>
                <a:lnTo>
                  <a:pt x="0" y="5291461"/>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DAGBEyg79o8</dc:identifier>
  <dcterms:modified xsi:type="dcterms:W3CDTF">2011-08-01T06:04:30Z</dcterms:modified>
  <cp:revision>1</cp:revision>
  <dc:title>Ingoude Company</dc:title>
</cp:coreProperties>
</file>