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Poppins Bold" charset="1" panose="02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2511127" y="5837006"/>
            <a:ext cx="5757422" cy="4090499"/>
          </a:xfrm>
          <a:custGeom>
            <a:avLst/>
            <a:gdLst/>
            <a:ahLst/>
            <a:cxnLst/>
            <a:rect r="r" b="b" t="t" l="l"/>
            <a:pathLst>
              <a:path h="4090499" w="5757422">
                <a:moveTo>
                  <a:pt x="0" y="0"/>
                </a:moveTo>
                <a:lnTo>
                  <a:pt x="5757421" y="0"/>
                </a:lnTo>
                <a:lnTo>
                  <a:pt x="5757421" y="4090499"/>
                </a:lnTo>
                <a:lnTo>
                  <a:pt x="0" y="4090499"/>
                </a:lnTo>
                <a:lnTo>
                  <a:pt x="0" y="0"/>
                </a:lnTo>
                <a:close/>
              </a:path>
            </a:pathLst>
          </a:custGeom>
          <a:blipFill>
            <a:blip r:embed="rId2"/>
            <a:stretch>
              <a:fillRect l="0" t="-21447" r="0" b="-21447"/>
            </a:stretch>
          </a:blipFill>
        </p:spPr>
      </p:sp>
      <p:sp>
        <p:nvSpPr>
          <p:cNvPr name="Freeform 3" id="3"/>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165328" y="1394538"/>
            <a:ext cx="15093972" cy="5991328"/>
          </a:xfrm>
          <a:prstGeom prst="rect">
            <a:avLst/>
          </a:prstGeom>
        </p:spPr>
        <p:txBody>
          <a:bodyPr anchor="t" rtlCol="false" tIns="0" lIns="0" bIns="0" rIns="0">
            <a:spAutoFit/>
          </a:bodyPr>
          <a:lstStyle/>
          <a:p>
            <a:pPr>
              <a:lnSpc>
                <a:spcPts val="6549"/>
              </a:lnSpc>
            </a:pPr>
            <a:r>
              <a:rPr lang="en-US" sz="4677" spc="46">
                <a:solidFill>
                  <a:srgbClr val="000000"/>
                </a:solidFill>
                <a:latin typeface="Poppins Bold"/>
              </a:rPr>
              <a:t>NAME : M.R.Janani</a:t>
            </a:r>
          </a:p>
          <a:p>
            <a:pPr>
              <a:lnSpc>
                <a:spcPts val="6549"/>
              </a:lnSpc>
            </a:pPr>
            <a:r>
              <a:rPr lang="en-US" sz="4677" spc="46">
                <a:solidFill>
                  <a:srgbClr val="000000"/>
                </a:solidFill>
                <a:latin typeface="Poppins Bold"/>
              </a:rPr>
              <a:t>COLLEGE : Panimalar Institute of Technology</a:t>
            </a:r>
          </a:p>
          <a:p>
            <a:pPr>
              <a:lnSpc>
                <a:spcPts val="6549"/>
              </a:lnSpc>
            </a:pPr>
            <a:r>
              <a:rPr lang="en-US" sz="4677" spc="46">
                <a:solidFill>
                  <a:srgbClr val="000000"/>
                </a:solidFill>
                <a:latin typeface="Poppins Bold"/>
              </a:rPr>
              <a:t>DEGREE : B.TECH</a:t>
            </a:r>
          </a:p>
          <a:p>
            <a:pPr>
              <a:lnSpc>
                <a:spcPts val="6549"/>
              </a:lnSpc>
            </a:pPr>
            <a:r>
              <a:rPr lang="en-US" sz="4677" spc="46">
                <a:solidFill>
                  <a:srgbClr val="000000"/>
                </a:solidFill>
                <a:latin typeface="Poppins Bold"/>
              </a:rPr>
              <a:t>BRANCH : AI&amp;DS</a:t>
            </a:r>
          </a:p>
          <a:p>
            <a:pPr>
              <a:lnSpc>
                <a:spcPts val="8420"/>
              </a:lnSpc>
            </a:pPr>
            <a:r>
              <a:rPr lang="en-US" sz="4677" spc="46">
                <a:solidFill>
                  <a:srgbClr val="000000"/>
                </a:solidFill>
                <a:latin typeface="Poppins Bold"/>
              </a:rPr>
              <a:t>EMAIL : jananijan2114@gmail.com</a:t>
            </a:r>
          </a:p>
          <a:p>
            <a:pPr>
              <a:lnSpc>
                <a:spcPts val="6549"/>
              </a:lnSpc>
            </a:pPr>
            <a:r>
              <a:rPr lang="en-US" sz="4677" spc="46">
                <a:solidFill>
                  <a:srgbClr val="000000"/>
                </a:solidFill>
                <a:latin typeface="Poppins Bold"/>
              </a:rPr>
              <a:t>NM ID : au211521243071</a:t>
            </a:r>
          </a:p>
          <a:p>
            <a:pPr algn="l">
              <a:lnSpc>
                <a:spcPts val="6549"/>
              </a:lnSpc>
            </a:pPr>
          </a:p>
        </p:txBody>
      </p:sp>
      <p:sp>
        <p:nvSpPr>
          <p:cNvPr name="TextBox 5" id="5"/>
          <p:cNvSpPr txBox="true"/>
          <p:nvPr/>
        </p:nvSpPr>
        <p:spPr>
          <a:xfrm rot="0">
            <a:off x="5468849" y="7878499"/>
            <a:ext cx="6382432" cy="887095"/>
          </a:xfrm>
          <a:prstGeom prst="rect">
            <a:avLst/>
          </a:prstGeom>
        </p:spPr>
        <p:txBody>
          <a:bodyPr anchor="t" rtlCol="false" tIns="0" lIns="0" bIns="0" rIns="0">
            <a:spAutoFit/>
          </a:bodyPr>
          <a:lstStyle/>
          <a:p>
            <a:pPr algn="ctr">
              <a:lnSpc>
                <a:spcPts val="7279"/>
              </a:lnSpc>
            </a:pPr>
            <a:r>
              <a:rPr lang="en-US" sz="5199">
                <a:solidFill>
                  <a:srgbClr val="5E17EB"/>
                </a:solidFill>
                <a:latin typeface="Canva San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2"/>
            <a:stretch>
              <a:fillRect l="0" t="0" r="0" b="0"/>
            </a:stretch>
          </a:blipFill>
        </p:spPr>
      </p:sp>
      <p:sp>
        <p:nvSpPr>
          <p:cNvPr name="Freeform 3" id="3"/>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85998" y="3170534"/>
            <a:ext cx="10335807" cy="616902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CNNs contain convolutional feature extraction layers and fully corresponding classification layers. Convolutional extraction of features and classification layers are utilized to train CNNs to accurately extract character assets from images. This helps to enhance character recognition in OCR and document evaluation.</a:t>
            </a:r>
          </a:p>
          <a:p>
            <a:pPr algn="just">
              <a:lnSpc>
                <a:spcPts val="4900"/>
              </a:lnSpc>
            </a:pPr>
          </a:p>
          <a:p>
            <a:pPr algn="just">
              <a:lnSpc>
                <a:spcPts val="4900"/>
              </a:lnSpc>
            </a:pPr>
          </a:p>
        </p:txBody>
      </p:sp>
      <p:sp>
        <p:nvSpPr>
          <p:cNvPr name="Freeform 5" id="5"/>
          <p:cNvSpPr/>
          <p:nvPr/>
        </p:nvSpPr>
        <p:spPr>
          <a:xfrm flipH="false" flipV="false" rot="0">
            <a:off x="12184938" y="4114800"/>
            <a:ext cx="4147841" cy="3276801"/>
          </a:xfrm>
          <a:custGeom>
            <a:avLst/>
            <a:gdLst/>
            <a:ahLst/>
            <a:cxnLst/>
            <a:rect r="r" b="b" t="t" l="l"/>
            <a:pathLst>
              <a:path h="3276801" w="4147841">
                <a:moveTo>
                  <a:pt x="0" y="0"/>
                </a:moveTo>
                <a:lnTo>
                  <a:pt x="4147841" y="0"/>
                </a:lnTo>
                <a:lnTo>
                  <a:pt x="4147841" y="3276801"/>
                </a:lnTo>
                <a:lnTo>
                  <a:pt x="0" y="3276801"/>
                </a:lnTo>
                <a:lnTo>
                  <a:pt x="0" y="0"/>
                </a:lnTo>
                <a:close/>
              </a:path>
            </a:pathLst>
          </a:custGeom>
          <a:blipFill>
            <a:blip r:embed="rId5"/>
            <a:stretch>
              <a:fillRect l="0" t="0" r="-5333" b="0"/>
            </a:stretch>
          </a:blipFill>
        </p:spPr>
      </p:sp>
      <p:sp>
        <p:nvSpPr>
          <p:cNvPr name="TextBox 6" id="6"/>
          <p:cNvSpPr txBox="true"/>
          <p:nvPr/>
        </p:nvSpPr>
        <p:spPr>
          <a:xfrm rot="0">
            <a:off x="1551918" y="1552676"/>
            <a:ext cx="11202068" cy="778510"/>
          </a:xfrm>
          <a:prstGeom prst="rect">
            <a:avLst/>
          </a:prstGeom>
        </p:spPr>
        <p:txBody>
          <a:bodyPr anchor="t" rtlCol="false" tIns="0" lIns="0" bIns="0" rIns="0">
            <a:spAutoFit/>
          </a:bodyPr>
          <a:lstStyle/>
          <a:p>
            <a:pPr>
              <a:lnSpc>
                <a:spcPts val="6439"/>
              </a:lnSpc>
            </a:pPr>
            <a:r>
              <a:rPr lang="en-US" sz="4599">
                <a:solidFill>
                  <a:srgbClr val="FF5757"/>
                </a:solidFill>
                <a:latin typeface="Poppins Medium"/>
              </a:rPr>
              <a:t>RESULT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6163363" y="4702043"/>
            <a:ext cx="6054932" cy="4279993"/>
          </a:xfrm>
          <a:custGeom>
            <a:avLst/>
            <a:gdLst/>
            <a:ahLst/>
            <a:cxnLst/>
            <a:rect r="r" b="b" t="t" l="l"/>
            <a:pathLst>
              <a:path h="4279993" w="6054932">
                <a:moveTo>
                  <a:pt x="0" y="0"/>
                </a:moveTo>
                <a:lnTo>
                  <a:pt x="6054932" y="0"/>
                </a:lnTo>
                <a:lnTo>
                  <a:pt x="6054932" y="4279993"/>
                </a:lnTo>
                <a:lnTo>
                  <a:pt x="0" y="4279993"/>
                </a:lnTo>
                <a:lnTo>
                  <a:pt x="0" y="0"/>
                </a:lnTo>
                <a:close/>
              </a:path>
            </a:pathLst>
          </a:custGeom>
          <a:blipFill>
            <a:blip r:embed="rId5"/>
            <a:stretch>
              <a:fillRect l="0" t="0" r="0" b="0"/>
            </a:stretch>
          </a:blipFill>
        </p:spPr>
      </p:sp>
      <p:sp>
        <p:nvSpPr>
          <p:cNvPr name="TextBox 5" id="5"/>
          <p:cNvSpPr txBox="true"/>
          <p:nvPr/>
        </p:nvSpPr>
        <p:spPr>
          <a:xfrm rot="0">
            <a:off x="2008771" y="1278890"/>
            <a:ext cx="10538385"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PROJECT TITLE</a:t>
            </a:r>
          </a:p>
        </p:txBody>
      </p:sp>
      <p:sp>
        <p:nvSpPr>
          <p:cNvPr name="TextBox 6" id="6"/>
          <p:cNvSpPr txBox="true"/>
          <p:nvPr/>
        </p:nvSpPr>
        <p:spPr>
          <a:xfrm rot="0">
            <a:off x="1680327" y="2888549"/>
            <a:ext cx="14593102" cy="821055"/>
          </a:xfrm>
          <a:prstGeom prst="rect">
            <a:avLst/>
          </a:prstGeom>
        </p:spPr>
        <p:txBody>
          <a:bodyPr anchor="t" rtlCol="false" tIns="0" lIns="0" bIns="0" rIns="0">
            <a:spAutoFit/>
          </a:bodyPr>
          <a:lstStyle/>
          <a:p>
            <a:pPr algn="ctr">
              <a:lnSpc>
                <a:spcPts val="6720"/>
              </a:lnSpc>
            </a:pPr>
            <a:r>
              <a:rPr lang="en-US" sz="4800">
                <a:solidFill>
                  <a:srgbClr val="223250"/>
                </a:solidFill>
                <a:latin typeface="Poppins Medium"/>
              </a:rPr>
              <a:t>Character Recognition using</a:t>
            </a:r>
            <a:r>
              <a:rPr lang="en-US" sz="4800">
                <a:solidFill>
                  <a:srgbClr val="223250"/>
                </a:solidFill>
                <a:latin typeface="Poppins Medium"/>
              </a:rPr>
              <a:t> CNN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13245" y="3131559"/>
            <a:ext cx="11182276" cy="5619750"/>
          </a:xfrm>
          <a:prstGeom prst="rect">
            <a:avLst/>
          </a:prstGeom>
        </p:spPr>
        <p:txBody>
          <a:bodyPr anchor="t" rtlCol="false" tIns="0" lIns="0" bIns="0" rIns="0">
            <a:spAutoFit/>
          </a:bodyPr>
          <a:lstStyle/>
          <a:p>
            <a:pPr>
              <a:lnSpc>
                <a:spcPts val="6299"/>
              </a:lnSpc>
            </a:pPr>
            <a:r>
              <a:rPr lang="en-US" sz="4500">
                <a:solidFill>
                  <a:srgbClr val="000000"/>
                </a:solidFill>
                <a:latin typeface="Poppins Medium"/>
              </a:rPr>
              <a:t>Problem statement</a:t>
            </a:r>
          </a:p>
          <a:p>
            <a:pPr>
              <a:lnSpc>
                <a:spcPts val="6299"/>
              </a:lnSpc>
            </a:pPr>
            <a:r>
              <a:rPr lang="en-US" sz="4500">
                <a:solidFill>
                  <a:srgbClr val="000000"/>
                </a:solidFill>
                <a:latin typeface="Poppins Medium"/>
              </a:rPr>
              <a:t>Proposed system</a:t>
            </a:r>
          </a:p>
          <a:p>
            <a:pPr>
              <a:lnSpc>
                <a:spcPts val="6299"/>
              </a:lnSpc>
            </a:pPr>
            <a:r>
              <a:rPr lang="en-US" sz="4500">
                <a:solidFill>
                  <a:srgbClr val="000000"/>
                </a:solidFill>
                <a:latin typeface="Poppins Medium"/>
              </a:rPr>
              <a:t>System development approach</a:t>
            </a:r>
          </a:p>
          <a:p>
            <a:pPr>
              <a:lnSpc>
                <a:spcPts val="6299"/>
              </a:lnSpc>
            </a:pPr>
            <a:r>
              <a:rPr lang="en-US" sz="4500">
                <a:solidFill>
                  <a:srgbClr val="000000"/>
                </a:solidFill>
                <a:latin typeface="Poppins Medium"/>
              </a:rPr>
              <a:t>Algorithm &amp; deployment</a:t>
            </a:r>
          </a:p>
          <a:p>
            <a:pPr>
              <a:lnSpc>
                <a:spcPts val="6299"/>
              </a:lnSpc>
            </a:pPr>
            <a:r>
              <a:rPr lang="en-US" sz="4500">
                <a:solidFill>
                  <a:srgbClr val="000000"/>
                </a:solidFill>
                <a:latin typeface="Poppins Medium"/>
              </a:rPr>
              <a:t>Result</a:t>
            </a:r>
          </a:p>
          <a:p>
            <a:pPr>
              <a:lnSpc>
                <a:spcPts val="6299"/>
              </a:lnSpc>
            </a:pPr>
            <a:r>
              <a:rPr lang="en-US" sz="4500">
                <a:solidFill>
                  <a:srgbClr val="000000"/>
                </a:solidFill>
                <a:latin typeface="Poppins Medium"/>
              </a:rPr>
              <a:t>conclusion </a:t>
            </a:r>
          </a:p>
          <a:p>
            <a:pPr>
              <a:lnSpc>
                <a:spcPts val="7200"/>
              </a:lnSpc>
            </a:pPr>
          </a:p>
        </p:txBody>
      </p:sp>
      <p:sp>
        <p:nvSpPr>
          <p:cNvPr name="Freeform 4" id="4"/>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5" id="5"/>
          <p:cNvSpPr txBox="true"/>
          <p:nvPr/>
        </p:nvSpPr>
        <p:spPr>
          <a:xfrm rot="0">
            <a:off x="1428048" y="1625282"/>
            <a:ext cx="6093283" cy="778510"/>
          </a:xfrm>
          <a:prstGeom prst="rect">
            <a:avLst/>
          </a:prstGeom>
        </p:spPr>
        <p:txBody>
          <a:bodyPr anchor="t" rtlCol="false" tIns="0" lIns="0" bIns="0" rIns="0">
            <a:spAutoFit/>
          </a:bodyPr>
          <a:lstStyle/>
          <a:p>
            <a:pPr algn="ctr">
              <a:lnSpc>
                <a:spcPts val="6439"/>
              </a:lnSpc>
            </a:pPr>
            <a:r>
              <a:rPr lang="en-US" sz="4599" spc="45">
                <a:solidFill>
                  <a:srgbClr val="FF5757"/>
                </a:solidFill>
                <a:latin typeface="Poppins Bold"/>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15720"/>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3595176" y="4653954"/>
            <a:ext cx="2678253" cy="2923532"/>
          </a:xfrm>
          <a:custGeom>
            <a:avLst/>
            <a:gdLst/>
            <a:ahLst/>
            <a:cxnLst/>
            <a:rect r="r" b="b" t="t" l="l"/>
            <a:pathLst>
              <a:path h="2923532" w="2678253">
                <a:moveTo>
                  <a:pt x="0" y="0"/>
                </a:moveTo>
                <a:lnTo>
                  <a:pt x="2678253" y="0"/>
                </a:lnTo>
                <a:lnTo>
                  <a:pt x="2678253" y="2923532"/>
                </a:lnTo>
                <a:lnTo>
                  <a:pt x="0" y="2923532"/>
                </a:lnTo>
                <a:lnTo>
                  <a:pt x="0" y="0"/>
                </a:lnTo>
                <a:close/>
              </a:path>
            </a:pathLst>
          </a:custGeom>
          <a:blipFill>
            <a:blip r:embed="rId5"/>
            <a:stretch>
              <a:fillRect l="0" t="-4756" r="0" b="-4756"/>
            </a:stretch>
          </a:blipFill>
        </p:spPr>
      </p:sp>
      <p:sp>
        <p:nvSpPr>
          <p:cNvPr name="TextBox 5" id="5"/>
          <p:cNvSpPr txBox="true"/>
          <p:nvPr/>
        </p:nvSpPr>
        <p:spPr>
          <a:xfrm rot="0">
            <a:off x="2530064" y="1677844"/>
            <a:ext cx="6613936"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PROBLEM STATEMENT</a:t>
            </a:r>
          </a:p>
        </p:txBody>
      </p:sp>
      <p:sp>
        <p:nvSpPr>
          <p:cNvPr name="TextBox 6" id="6"/>
          <p:cNvSpPr txBox="true"/>
          <p:nvPr/>
        </p:nvSpPr>
        <p:spPr>
          <a:xfrm rot="0">
            <a:off x="1028700" y="3162470"/>
            <a:ext cx="11919449" cy="740727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The technique for converting a text image into a machine-readable text format is called optical character recognition, or OCR. The computer saves the scan as a digital file, for example if you scan a form or receipt.CNN is used recognize the character easily.Characters in the image can be successfully recognised with the CNN classifier. Traditional CNN classifier architecture consists of fully connected layers after a soft-max layer for classification, and convolutional layers for obtaining features.  </a:t>
            </a:r>
          </a:p>
          <a:p>
            <a:pPr algn="ctr">
              <a:lnSpc>
                <a:spcPts val="4900"/>
              </a:lnSpc>
            </a:pPr>
          </a:p>
          <a:p>
            <a:pPr algn="just">
              <a:lnSpc>
                <a:spcPts val="49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2008771" y="1544962"/>
            <a:ext cx="12250088" cy="778510"/>
          </a:xfrm>
          <a:prstGeom prst="rect">
            <a:avLst/>
          </a:prstGeom>
        </p:spPr>
        <p:txBody>
          <a:bodyPr anchor="t" rtlCol="false" tIns="0" lIns="0" bIns="0" rIns="0">
            <a:spAutoFit/>
          </a:bodyPr>
          <a:lstStyle/>
          <a:p>
            <a:pPr>
              <a:lnSpc>
                <a:spcPts val="6440"/>
              </a:lnSpc>
            </a:pPr>
            <a:r>
              <a:rPr lang="en-US" sz="4600" spc="46">
                <a:solidFill>
                  <a:srgbClr val="FF5757"/>
                </a:solidFill>
                <a:latin typeface="Poppins Bold"/>
              </a:rPr>
              <a:t>PROJECT OVERVIEW</a:t>
            </a:r>
          </a:p>
        </p:txBody>
      </p:sp>
      <p:sp>
        <p:nvSpPr>
          <p:cNvPr name="TextBox 5" id="5"/>
          <p:cNvSpPr txBox="true"/>
          <p:nvPr/>
        </p:nvSpPr>
        <p:spPr>
          <a:xfrm rot="0">
            <a:off x="1235469" y="3310976"/>
            <a:ext cx="15037960" cy="493077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Character recognition analyses characters in images or communications.Character recognition uses CNNs' the ability to effortlessly acquire structural traits from raw pixel opinions. CNNs uses convolutional layers to extract image features as well as fully connected layers to classify. CNNs learn character labels off input images via backpropagation and optimisation methods. CNNs be suitable for OCR and document analysis due to the fact that they can accurately classify character in new images upon train.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2257652" y="3411468"/>
            <a:ext cx="12504128" cy="4311650"/>
          </a:xfrm>
          <a:prstGeom prst="rect">
            <a:avLst/>
          </a:prstGeom>
        </p:spPr>
        <p:txBody>
          <a:bodyPr anchor="t" rtlCol="false" tIns="0" lIns="0" bIns="0" rIns="0">
            <a:spAutoFit/>
          </a:bodyPr>
          <a:lstStyle/>
          <a:p>
            <a:pPr>
              <a:lnSpc>
                <a:spcPts val="4900"/>
              </a:lnSpc>
            </a:pPr>
            <a:r>
              <a:rPr lang="en-US" sz="3500">
                <a:solidFill>
                  <a:srgbClr val="000000"/>
                </a:solidFill>
                <a:latin typeface="Poppins Medium"/>
              </a:rPr>
              <a:t>Businesses and Corporations</a:t>
            </a:r>
          </a:p>
          <a:p>
            <a:pPr>
              <a:lnSpc>
                <a:spcPts val="4900"/>
              </a:lnSpc>
            </a:pPr>
            <a:r>
              <a:rPr lang="en-US" sz="3500">
                <a:solidFill>
                  <a:srgbClr val="000000"/>
                </a:solidFill>
                <a:latin typeface="Poppins Medium"/>
              </a:rPr>
              <a:t>Educational Institutions</a:t>
            </a:r>
          </a:p>
          <a:p>
            <a:pPr>
              <a:lnSpc>
                <a:spcPts val="4900"/>
              </a:lnSpc>
            </a:pPr>
            <a:r>
              <a:rPr lang="en-US" sz="3500">
                <a:solidFill>
                  <a:srgbClr val="000000"/>
                </a:solidFill>
                <a:latin typeface="Poppins Medium"/>
              </a:rPr>
              <a:t>Government Agencies</a:t>
            </a:r>
          </a:p>
          <a:p>
            <a:pPr>
              <a:lnSpc>
                <a:spcPts val="4900"/>
              </a:lnSpc>
            </a:pPr>
            <a:r>
              <a:rPr lang="en-US" sz="3500">
                <a:solidFill>
                  <a:srgbClr val="000000"/>
                </a:solidFill>
                <a:latin typeface="Poppins Medium"/>
              </a:rPr>
              <a:t>Publishing and Media Companies</a:t>
            </a:r>
          </a:p>
          <a:p>
            <a:pPr>
              <a:lnSpc>
                <a:spcPts val="4900"/>
              </a:lnSpc>
            </a:pPr>
            <a:r>
              <a:rPr lang="en-US" sz="3500">
                <a:solidFill>
                  <a:srgbClr val="000000"/>
                </a:solidFill>
                <a:latin typeface="Poppins Medium"/>
              </a:rPr>
              <a:t>Retailers and E-commerce Platforms</a:t>
            </a:r>
          </a:p>
          <a:p>
            <a:pPr>
              <a:lnSpc>
                <a:spcPts val="4900"/>
              </a:lnSpc>
            </a:pPr>
            <a:r>
              <a:rPr lang="en-US" sz="3500">
                <a:solidFill>
                  <a:srgbClr val="000000"/>
                </a:solidFill>
                <a:latin typeface="Poppins Medium"/>
              </a:rPr>
              <a:t>Healthcare Providers</a:t>
            </a:r>
          </a:p>
          <a:p>
            <a:pPr>
              <a:lnSpc>
                <a:spcPts val="4900"/>
              </a:lnSpc>
            </a:pPr>
            <a:r>
              <a:rPr lang="en-US" sz="3500">
                <a:solidFill>
                  <a:srgbClr val="000000"/>
                </a:solidFill>
                <a:latin typeface="Poppins Medium"/>
              </a:rPr>
              <a:t>Individual Users</a:t>
            </a:r>
          </a:p>
        </p:txBody>
      </p:sp>
      <p:sp>
        <p:nvSpPr>
          <p:cNvPr name="Freeform 5" id="5"/>
          <p:cNvSpPr/>
          <p:nvPr/>
        </p:nvSpPr>
        <p:spPr>
          <a:xfrm flipH="false" flipV="false" rot="0">
            <a:off x="11907557" y="3752976"/>
            <a:ext cx="3695309" cy="3695309"/>
          </a:xfrm>
          <a:custGeom>
            <a:avLst/>
            <a:gdLst/>
            <a:ahLst/>
            <a:cxnLst/>
            <a:rect r="r" b="b" t="t" l="l"/>
            <a:pathLst>
              <a:path h="3695309" w="3695309">
                <a:moveTo>
                  <a:pt x="0" y="0"/>
                </a:moveTo>
                <a:lnTo>
                  <a:pt x="3695309" y="0"/>
                </a:lnTo>
                <a:lnTo>
                  <a:pt x="3695309" y="3695308"/>
                </a:lnTo>
                <a:lnTo>
                  <a:pt x="0" y="3695308"/>
                </a:lnTo>
                <a:lnTo>
                  <a:pt x="0" y="0"/>
                </a:lnTo>
                <a:close/>
              </a:path>
            </a:pathLst>
          </a:custGeom>
          <a:blipFill>
            <a:blip r:embed="rId5"/>
            <a:stretch>
              <a:fillRect l="0" t="0" r="0" b="0"/>
            </a:stretch>
          </a:blipFill>
        </p:spPr>
      </p:sp>
      <p:sp>
        <p:nvSpPr>
          <p:cNvPr name="TextBox 6" id="6"/>
          <p:cNvSpPr txBox="true"/>
          <p:nvPr/>
        </p:nvSpPr>
        <p:spPr>
          <a:xfrm rot="0">
            <a:off x="2008771" y="1567230"/>
            <a:ext cx="12504128"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WHO ARE THE END USERS?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2489976" y="4689025"/>
            <a:ext cx="2998375" cy="3014953"/>
          </a:xfrm>
          <a:custGeom>
            <a:avLst/>
            <a:gdLst/>
            <a:ahLst/>
            <a:cxnLst/>
            <a:rect r="r" b="b" t="t" l="l"/>
            <a:pathLst>
              <a:path h="3014953" w="2998375">
                <a:moveTo>
                  <a:pt x="0" y="0"/>
                </a:moveTo>
                <a:lnTo>
                  <a:pt x="2998375" y="0"/>
                </a:lnTo>
                <a:lnTo>
                  <a:pt x="2998375" y="3014952"/>
                </a:lnTo>
                <a:lnTo>
                  <a:pt x="0" y="3014952"/>
                </a:lnTo>
                <a:lnTo>
                  <a:pt x="0" y="0"/>
                </a:lnTo>
                <a:close/>
              </a:path>
            </a:pathLst>
          </a:custGeom>
          <a:blipFill>
            <a:blip r:embed="rId5"/>
            <a:stretch>
              <a:fillRect l="-552" t="0" r="0" b="0"/>
            </a:stretch>
          </a:blipFill>
        </p:spPr>
      </p:sp>
      <p:sp>
        <p:nvSpPr>
          <p:cNvPr name="TextBox 5" id="5"/>
          <p:cNvSpPr txBox="true"/>
          <p:nvPr/>
        </p:nvSpPr>
        <p:spPr>
          <a:xfrm rot="0">
            <a:off x="553069" y="1625282"/>
            <a:ext cx="14935283" cy="778510"/>
          </a:xfrm>
          <a:prstGeom prst="rect">
            <a:avLst/>
          </a:prstGeom>
        </p:spPr>
        <p:txBody>
          <a:bodyPr anchor="t" rtlCol="false" tIns="0" lIns="0" bIns="0" rIns="0">
            <a:spAutoFit/>
          </a:bodyPr>
          <a:lstStyle/>
          <a:p>
            <a:pPr algn="ctr">
              <a:lnSpc>
                <a:spcPts val="6439"/>
              </a:lnSpc>
            </a:pPr>
            <a:r>
              <a:rPr lang="en-US" sz="4599" spc="45">
                <a:solidFill>
                  <a:srgbClr val="FF5757"/>
                </a:solidFill>
                <a:latin typeface="Poppins Bold"/>
              </a:rPr>
              <a:t>YOUR  SOLUTION &amp; ITS VALUE PROPOSITION</a:t>
            </a:r>
          </a:p>
        </p:txBody>
      </p:sp>
      <p:sp>
        <p:nvSpPr>
          <p:cNvPr name="TextBox 6" id="6"/>
          <p:cNvSpPr txBox="true"/>
          <p:nvPr/>
        </p:nvSpPr>
        <p:spPr>
          <a:xfrm rot="0">
            <a:off x="1028700" y="3356789"/>
            <a:ext cx="10653758" cy="616902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CNNs are excellent for real-time massive data sets as they can learn complicated visual designs and spatial correlations, which helps them function well in character recognition.Develop a CNN architecture with convolutional extraction and classification layers for character recognition. For accurate and productive recognition, modify applications analyze performance, and then make improvements for real-world tasks.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1409315" y="4048125"/>
            <a:ext cx="14864114" cy="3073400"/>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By effectively learning from raw pixel data, identifying local trends, geographical dependencies, and handling character appearance variants CNNs exceed traditional feature engineering and becomes translation-invariant and robust to real-world scenarios.</a:t>
            </a:r>
          </a:p>
        </p:txBody>
      </p:sp>
      <p:sp>
        <p:nvSpPr>
          <p:cNvPr name="TextBox 5" id="5"/>
          <p:cNvSpPr txBox="true"/>
          <p:nvPr/>
        </p:nvSpPr>
        <p:spPr>
          <a:xfrm rot="0">
            <a:off x="2326215" y="1971675"/>
            <a:ext cx="9487554"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WOW IN YOUR SOLUTION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554115" y="2950289"/>
            <a:ext cx="13796755" cy="5291461"/>
          </a:xfrm>
          <a:custGeom>
            <a:avLst/>
            <a:gdLst/>
            <a:ahLst/>
            <a:cxnLst/>
            <a:rect r="r" b="b" t="t" l="l"/>
            <a:pathLst>
              <a:path h="5291461" w="13796755">
                <a:moveTo>
                  <a:pt x="0" y="0"/>
                </a:moveTo>
                <a:lnTo>
                  <a:pt x="13796756" y="0"/>
                </a:lnTo>
                <a:lnTo>
                  <a:pt x="13796756" y="5291461"/>
                </a:lnTo>
                <a:lnTo>
                  <a:pt x="0" y="5291461"/>
                </a:lnTo>
                <a:lnTo>
                  <a:pt x="0" y="0"/>
                </a:lnTo>
                <a:close/>
              </a:path>
            </a:pathLst>
          </a:custGeom>
          <a:blipFill>
            <a:blip r:embed="rId5"/>
            <a:stretch>
              <a:fillRect l="0" t="0" r="0" b="0"/>
            </a:stretch>
          </a:blipFill>
        </p:spPr>
      </p:sp>
      <p:sp>
        <p:nvSpPr>
          <p:cNvPr name="TextBox 5" id="5"/>
          <p:cNvSpPr txBox="true"/>
          <p:nvPr/>
        </p:nvSpPr>
        <p:spPr>
          <a:xfrm rot="0">
            <a:off x="1554115" y="1278890"/>
            <a:ext cx="10925533"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DAGBEyg79o8</dc:identifier>
  <dcterms:modified xsi:type="dcterms:W3CDTF">2011-08-01T06:04:30Z</dcterms:modified>
  <cp:revision>1</cp:revision>
  <dc:title>Ingoude Company</dc:title>
</cp:coreProperties>
</file>