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9"/>
    <p:sldId id="257" r:id="rId30"/>
    <p:sldId id="258" r:id="rId31"/>
    <p:sldId id="259" r:id="rId32"/>
    <p:sldId id="260" r:id="rId33"/>
    <p:sldId id="261" r:id="rId34"/>
    <p:sldId id="262" r:id="rId35"/>
    <p:sldId id="263" r:id="rId36"/>
    <p:sldId id="264" r:id="rId37"/>
    <p:sldId id="265" r:id="rId3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Poppins Medium" charset="1" panose="02000000000000000000"/>
      <p:regular r:id="rId10"/>
    </p:embeddedFont>
    <p:embeddedFont>
      <p:font typeface="Poppins Medium Bold" charset="1" panose="02000000000000000000"/>
      <p:regular r:id="rId11"/>
    </p:embeddedFont>
    <p:embeddedFont>
      <p:font typeface="Poppins Bold" charset="1" panose="02000000000000000000"/>
      <p:regular r:id="rId12"/>
    </p:embeddedFont>
    <p:embeddedFont>
      <p:font typeface="Canva Sans" charset="1" panose="020B0503030501040103"/>
      <p:regular r:id="rId13"/>
    </p:embeddedFont>
    <p:embeddedFont>
      <p:font typeface="Canva Sans Bold" charset="1" panose="020B0803030501040103"/>
      <p:regular r:id="rId14"/>
    </p:embeddedFont>
    <p:embeddedFont>
      <p:font typeface="Canva Sans Italics" charset="1" panose="020B0503030501040103"/>
      <p:regular r:id="rId15"/>
    </p:embeddedFont>
    <p:embeddedFont>
      <p:font typeface="Canva Sans Bold Italics" charset="1" panose="020B0803030501040103"/>
      <p:regular r:id="rId16"/>
    </p:embeddedFont>
    <p:embeddedFont>
      <p:font typeface="Canva Sans Medium" charset="1" panose="020B0603030501040103"/>
      <p:regular r:id="rId17"/>
    </p:embeddedFont>
    <p:embeddedFont>
      <p:font typeface="Canva Sans Medium Italics" charset="1" panose="020B0603030501040103"/>
      <p:regular r:id="rId18"/>
    </p:embeddedFont>
    <p:embeddedFont>
      <p:font typeface="Josefin Sans" charset="1" panose="00000500000000000000"/>
      <p:regular r:id="rId19"/>
    </p:embeddedFont>
    <p:embeddedFont>
      <p:font typeface="Josefin Sans Bold" charset="1" panose="00000800000000000000"/>
      <p:regular r:id="rId20"/>
    </p:embeddedFont>
    <p:embeddedFont>
      <p:font typeface="Josefin Sans Italics" charset="1" panose="00000500000000000000"/>
      <p:regular r:id="rId21"/>
    </p:embeddedFont>
    <p:embeddedFont>
      <p:font typeface="Josefin Sans Bold Italics" charset="1" panose="00000800000000000000"/>
      <p:regular r:id="rId22"/>
    </p:embeddedFont>
    <p:embeddedFont>
      <p:font typeface="Josefin Sans Thin" charset="1" panose="00000300000000000000"/>
      <p:regular r:id="rId23"/>
    </p:embeddedFont>
    <p:embeddedFont>
      <p:font typeface="Josefin Sans Thin Italics" charset="1" panose="00000300000000000000"/>
      <p:regular r:id="rId24"/>
    </p:embeddedFont>
    <p:embeddedFont>
      <p:font typeface="Josefin Sans Light" charset="1" panose="00000400000000000000"/>
      <p:regular r:id="rId25"/>
    </p:embeddedFont>
    <p:embeddedFont>
      <p:font typeface="Josefin Sans Light Italics" charset="1" panose="00000400000000000000"/>
      <p:regular r:id="rId26"/>
    </p:embeddedFont>
    <p:embeddedFont>
      <p:font typeface="Josefin Sans Semi-Bold" charset="1" panose="00000700000000000000"/>
      <p:regular r:id="rId27"/>
    </p:embeddedFont>
    <p:embeddedFont>
      <p:font typeface="Josefin Sans Semi-Bold Italics" charset="1" panose="00000700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slides/slide1.xml" Type="http://schemas.openxmlformats.org/officeDocument/2006/relationships/slide"/><Relationship Id="rId3" Target="viewProps.xml" Type="http://schemas.openxmlformats.org/officeDocument/2006/relationships/viewProps"/><Relationship Id="rId30" Target="slides/slide2.xml" Type="http://schemas.openxmlformats.org/officeDocument/2006/relationships/slide"/><Relationship Id="rId31" Target="slides/slide3.xml" Type="http://schemas.openxmlformats.org/officeDocument/2006/relationships/slide"/><Relationship Id="rId32" Target="slides/slide4.xml" Type="http://schemas.openxmlformats.org/officeDocument/2006/relationships/slide"/><Relationship Id="rId33" Target="slides/slide5.xml" Type="http://schemas.openxmlformats.org/officeDocument/2006/relationships/slide"/><Relationship Id="rId34" Target="slides/slide6.xml" Type="http://schemas.openxmlformats.org/officeDocument/2006/relationships/slide"/><Relationship Id="rId35" Target="slides/slide7.xml" Type="http://schemas.openxmlformats.org/officeDocument/2006/relationships/slide"/><Relationship Id="rId36" Target="slides/slide8.xml" Type="http://schemas.openxmlformats.org/officeDocument/2006/relationships/slide"/><Relationship Id="rId37" Target="slides/slide9.xml" Type="http://schemas.openxmlformats.org/officeDocument/2006/relationships/slide"/><Relationship Id="rId38" Target="slides/slide10.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png" Type="http://schemas.openxmlformats.org/officeDocument/2006/relationships/image"/><Relationship Id="rId5"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png" Type="http://schemas.openxmlformats.org/officeDocument/2006/relationships/image"/><Relationship Id="rId5"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png" Type="http://schemas.openxmlformats.org/officeDocument/2006/relationships/image"/><Relationship Id="rId5"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png" Type="http://schemas.openxmlformats.org/officeDocument/2006/relationships/image"/><Relationship Id="rId5"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png" Type="http://schemas.openxmlformats.org/officeDocument/2006/relationships/image"/><Relationship Id="rId5"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2511127" y="5837006"/>
            <a:ext cx="5757422" cy="4090499"/>
          </a:xfrm>
          <a:custGeom>
            <a:avLst/>
            <a:gdLst/>
            <a:ahLst/>
            <a:cxnLst/>
            <a:rect r="r" b="b" t="t" l="l"/>
            <a:pathLst>
              <a:path h="4090499" w="5757422">
                <a:moveTo>
                  <a:pt x="0" y="0"/>
                </a:moveTo>
                <a:lnTo>
                  <a:pt x="5757421" y="0"/>
                </a:lnTo>
                <a:lnTo>
                  <a:pt x="5757421" y="4090499"/>
                </a:lnTo>
                <a:lnTo>
                  <a:pt x="0" y="4090499"/>
                </a:lnTo>
                <a:lnTo>
                  <a:pt x="0" y="0"/>
                </a:lnTo>
                <a:close/>
              </a:path>
            </a:pathLst>
          </a:custGeom>
          <a:blipFill>
            <a:blip r:embed="rId2"/>
            <a:stretch>
              <a:fillRect l="0" t="-21447" r="0" b="-21447"/>
            </a:stretch>
          </a:blipFill>
        </p:spPr>
      </p:sp>
      <p:sp>
        <p:nvSpPr>
          <p:cNvPr name="Freeform 3" id="3"/>
          <p:cNvSpPr/>
          <p:nvPr/>
        </p:nvSpPr>
        <p:spPr>
          <a:xfrm flipH="false" flipV="false" rot="0">
            <a:off x="0" y="0"/>
            <a:ext cx="4017541" cy="4114800"/>
          </a:xfrm>
          <a:custGeom>
            <a:avLst/>
            <a:gdLst/>
            <a:ahLst/>
            <a:cxnLst/>
            <a:rect r="r" b="b" t="t" l="l"/>
            <a:pathLst>
              <a:path h="4114800" w="4017541">
                <a:moveTo>
                  <a:pt x="0" y="0"/>
                </a:moveTo>
                <a:lnTo>
                  <a:pt x="4017541" y="0"/>
                </a:lnTo>
                <a:lnTo>
                  <a:pt x="4017541"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898163" y="2014749"/>
            <a:ext cx="12491675" cy="820621"/>
          </a:xfrm>
          <a:prstGeom prst="rect">
            <a:avLst/>
          </a:prstGeom>
        </p:spPr>
        <p:txBody>
          <a:bodyPr anchor="t" rtlCol="false" tIns="0" lIns="0" bIns="0" rIns="0">
            <a:spAutoFit/>
          </a:bodyPr>
          <a:lstStyle/>
          <a:p>
            <a:pPr algn="ctr">
              <a:lnSpc>
                <a:spcPts val="6743"/>
              </a:lnSpc>
            </a:pPr>
            <a:r>
              <a:rPr lang="en-US" sz="4817">
                <a:solidFill>
                  <a:srgbClr val="5E17EB"/>
                </a:solidFill>
                <a:latin typeface="Josefin Sans Bold Italics"/>
              </a:rPr>
              <a:t>CHARACTER RECOGNITION USING CNN</a:t>
            </a:r>
          </a:p>
        </p:txBody>
      </p:sp>
      <p:sp>
        <p:nvSpPr>
          <p:cNvPr name="TextBox 5" id="5"/>
          <p:cNvSpPr txBox="true"/>
          <p:nvPr/>
        </p:nvSpPr>
        <p:spPr>
          <a:xfrm rot="0">
            <a:off x="1659345" y="5022214"/>
            <a:ext cx="13336509" cy="4236086"/>
          </a:xfrm>
          <a:prstGeom prst="rect">
            <a:avLst/>
          </a:prstGeom>
        </p:spPr>
        <p:txBody>
          <a:bodyPr anchor="t" rtlCol="false" tIns="0" lIns="0" bIns="0" rIns="0">
            <a:spAutoFit/>
          </a:bodyPr>
          <a:lstStyle/>
          <a:p>
            <a:pPr>
              <a:lnSpc>
                <a:spcPts val="5739"/>
              </a:lnSpc>
            </a:pPr>
            <a:r>
              <a:rPr lang="en-US" sz="4099">
                <a:solidFill>
                  <a:srgbClr val="000000"/>
                </a:solidFill>
                <a:latin typeface="Canva Sans Bold Italics"/>
              </a:rPr>
              <a:t>NAME : M.R.Janani</a:t>
            </a:r>
          </a:p>
          <a:p>
            <a:pPr>
              <a:lnSpc>
                <a:spcPts val="5739"/>
              </a:lnSpc>
            </a:pPr>
            <a:r>
              <a:rPr lang="en-US" sz="4099">
                <a:solidFill>
                  <a:srgbClr val="000000"/>
                </a:solidFill>
                <a:latin typeface="Canva Sans Bold Italics"/>
              </a:rPr>
              <a:t>COLLEGE : Panimalar Institute of Technology</a:t>
            </a:r>
          </a:p>
          <a:p>
            <a:pPr>
              <a:lnSpc>
                <a:spcPts val="5739"/>
              </a:lnSpc>
            </a:pPr>
            <a:r>
              <a:rPr lang="en-US" sz="4099">
                <a:solidFill>
                  <a:srgbClr val="000000"/>
                </a:solidFill>
                <a:latin typeface="Canva Sans Bold Italics"/>
              </a:rPr>
              <a:t>DEPT : B tech-AI&amp;DS</a:t>
            </a:r>
          </a:p>
          <a:p>
            <a:pPr>
              <a:lnSpc>
                <a:spcPts val="5739"/>
              </a:lnSpc>
            </a:pPr>
            <a:r>
              <a:rPr lang="en-US" sz="4099">
                <a:solidFill>
                  <a:srgbClr val="000000"/>
                </a:solidFill>
                <a:latin typeface="Canva Sans Bold Italics"/>
              </a:rPr>
              <a:t>REG NO : 211521243071</a:t>
            </a:r>
          </a:p>
          <a:p>
            <a:pPr>
              <a:lnSpc>
                <a:spcPts val="5739"/>
              </a:lnSpc>
            </a:pPr>
            <a:r>
              <a:rPr lang="en-US" sz="4099">
                <a:solidFill>
                  <a:srgbClr val="000000"/>
                </a:solidFill>
                <a:latin typeface="Canva Sans Bold Italics"/>
              </a:rPr>
              <a:t>EMAIL : jananijan2114@gmail.com</a:t>
            </a:r>
          </a:p>
          <a:p>
            <a:pPr algn="l">
              <a:lnSpc>
                <a:spcPts val="5039"/>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4258858" y="6196501"/>
            <a:ext cx="4029142" cy="4090499"/>
          </a:xfrm>
          <a:custGeom>
            <a:avLst/>
            <a:gdLst/>
            <a:ahLst/>
            <a:cxnLst/>
            <a:rect r="r" b="b" t="t" l="l"/>
            <a:pathLst>
              <a:path h="4090499" w="4029142">
                <a:moveTo>
                  <a:pt x="0" y="0"/>
                </a:moveTo>
                <a:lnTo>
                  <a:pt x="4029142" y="0"/>
                </a:lnTo>
                <a:lnTo>
                  <a:pt x="4029142" y="4090499"/>
                </a:lnTo>
                <a:lnTo>
                  <a:pt x="0" y="4090499"/>
                </a:lnTo>
                <a:lnTo>
                  <a:pt x="0" y="0"/>
                </a:lnTo>
                <a:close/>
              </a:path>
            </a:pathLst>
          </a:custGeom>
          <a:blipFill>
            <a:blip r:embed="rId2"/>
            <a:stretch>
              <a:fillRect l="0" t="0" r="0" b="0"/>
            </a:stretch>
          </a:blipFill>
        </p:spPr>
      </p:sp>
      <p:sp>
        <p:nvSpPr>
          <p:cNvPr name="Freeform 3" id="3"/>
          <p:cNvSpPr/>
          <p:nvPr/>
        </p:nvSpPr>
        <p:spPr>
          <a:xfrm flipH="false" flipV="false" rot="0">
            <a:off x="0" y="0"/>
            <a:ext cx="4017541" cy="4114800"/>
          </a:xfrm>
          <a:custGeom>
            <a:avLst/>
            <a:gdLst/>
            <a:ahLst/>
            <a:cxnLst/>
            <a:rect r="r" b="b" t="t" l="l"/>
            <a:pathLst>
              <a:path h="4114800" w="4017541">
                <a:moveTo>
                  <a:pt x="0" y="0"/>
                </a:moveTo>
                <a:lnTo>
                  <a:pt x="4017541" y="0"/>
                </a:lnTo>
                <a:lnTo>
                  <a:pt x="4017541"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262128" y="3584706"/>
            <a:ext cx="14042436" cy="6075028"/>
          </a:xfrm>
          <a:prstGeom prst="rect">
            <a:avLst/>
          </a:prstGeom>
        </p:spPr>
        <p:txBody>
          <a:bodyPr anchor="t" rtlCol="false" tIns="0" lIns="0" bIns="0" rIns="0">
            <a:spAutoFit/>
          </a:bodyPr>
          <a:lstStyle/>
          <a:p>
            <a:pPr algn="just">
              <a:lnSpc>
                <a:spcPts val="4830"/>
              </a:lnSpc>
            </a:pPr>
            <a:r>
              <a:rPr lang="en-US" sz="3450">
                <a:solidFill>
                  <a:srgbClr val="000000"/>
                </a:solidFill>
                <a:latin typeface="Poppins Medium"/>
              </a:rPr>
              <a:t>    CNN-trained neural networks automatically learn character assets from pics. CNNs contain convolutional feature extraction layers and fully corresponding classification layers. The network utilises optimisation strategies to correlate input images to character labels during training. For OCR and document analysis, the CNN can precisely recognise characters in unknown pictures upon training.So, the using CNN for Character recognition is easy and beneficial  </a:t>
            </a:r>
          </a:p>
          <a:p>
            <a:pPr algn="just">
              <a:lnSpc>
                <a:spcPts val="4830"/>
              </a:lnSpc>
            </a:pPr>
          </a:p>
          <a:p>
            <a:pPr algn="just">
              <a:lnSpc>
                <a:spcPts val="4830"/>
              </a:lnSpc>
            </a:pPr>
          </a:p>
        </p:txBody>
      </p:sp>
      <p:sp>
        <p:nvSpPr>
          <p:cNvPr name="Freeform 5" id="5"/>
          <p:cNvSpPr/>
          <p:nvPr/>
        </p:nvSpPr>
        <p:spPr>
          <a:xfrm flipH="false" flipV="false" rot="0">
            <a:off x="13653187" y="0"/>
            <a:ext cx="4369069" cy="3276801"/>
          </a:xfrm>
          <a:custGeom>
            <a:avLst/>
            <a:gdLst/>
            <a:ahLst/>
            <a:cxnLst/>
            <a:rect r="r" b="b" t="t" l="l"/>
            <a:pathLst>
              <a:path h="3276801" w="4369069">
                <a:moveTo>
                  <a:pt x="0" y="0"/>
                </a:moveTo>
                <a:lnTo>
                  <a:pt x="4369069" y="0"/>
                </a:lnTo>
                <a:lnTo>
                  <a:pt x="4369069" y="3276801"/>
                </a:lnTo>
                <a:lnTo>
                  <a:pt x="0" y="3276801"/>
                </a:lnTo>
                <a:lnTo>
                  <a:pt x="0" y="0"/>
                </a:lnTo>
                <a:close/>
              </a:path>
            </a:pathLst>
          </a:custGeom>
          <a:blipFill>
            <a:blip r:embed="rId5"/>
            <a:stretch>
              <a:fillRect l="0" t="0" r="0" b="0"/>
            </a:stretch>
          </a:blipFill>
        </p:spPr>
      </p:sp>
      <p:sp>
        <p:nvSpPr>
          <p:cNvPr name="TextBox 6" id="6"/>
          <p:cNvSpPr txBox="true"/>
          <p:nvPr/>
        </p:nvSpPr>
        <p:spPr>
          <a:xfrm rot="0">
            <a:off x="1441304" y="2147952"/>
            <a:ext cx="11202068" cy="778510"/>
          </a:xfrm>
          <a:prstGeom prst="rect">
            <a:avLst/>
          </a:prstGeom>
        </p:spPr>
        <p:txBody>
          <a:bodyPr anchor="t" rtlCol="false" tIns="0" lIns="0" bIns="0" rIns="0">
            <a:spAutoFit/>
          </a:bodyPr>
          <a:lstStyle/>
          <a:p>
            <a:pPr>
              <a:lnSpc>
                <a:spcPts val="6439"/>
              </a:lnSpc>
            </a:pPr>
            <a:r>
              <a:rPr lang="en-US" sz="4599">
                <a:solidFill>
                  <a:srgbClr val="FF5757"/>
                </a:solidFill>
                <a:latin typeface="Poppins Medium"/>
              </a:rPr>
              <a:t>RESULT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4017541" cy="4114800"/>
          </a:xfrm>
          <a:custGeom>
            <a:avLst/>
            <a:gdLst/>
            <a:ahLst/>
            <a:cxnLst/>
            <a:rect r="r" b="b" t="t" l="l"/>
            <a:pathLst>
              <a:path h="4114800" w="4017541">
                <a:moveTo>
                  <a:pt x="0" y="0"/>
                </a:moveTo>
                <a:lnTo>
                  <a:pt x="4017541" y="0"/>
                </a:lnTo>
                <a:lnTo>
                  <a:pt x="401754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258858" y="6196501"/>
            <a:ext cx="4029142" cy="4090499"/>
          </a:xfrm>
          <a:custGeom>
            <a:avLst/>
            <a:gdLst/>
            <a:ahLst/>
            <a:cxnLst/>
            <a:rect r="r" b="b" t="t" l="l"/>
            <a:pathLst>
              <a:path h="4090499" w="4029142">
                <a:moveTo>
                  <a:pt x="0" y="0"/>
                </a:moveTo>
                <a:lnTo>
                  <a:pt x="4029142" y="0"/>
                </a:lnTo>
                <a:lnTo>
                  <a:pt x="4029142" y="4090499"/>
                </a:lnTo>
                <a:lnTo>
                  <a:pt x="0" y="4090499"/>
                </a:lnTo>
                <a:lnTo>
                  <a:pt x="0" y="0"/>
                </a:lnTo>
                <a:close/>
              </a:path>
            </a:pathLst>
          </a:custGeom>
          <a:blipFill>
            <a:blip r:embed="rId4"/>
            <a:stretch>
              <a:fillRect l="0" t="0" r="0" b="0"/>
            </a:stretch>
          </a:blipFill>
        </p:spPr>
      </p:sp>
      <p:sp>
        <p:nvSpPr>
          <p:cNvPr name="Freeform 4" id="4"/>
          <p:cNvSpPr/>
          <p:nvPr/>
        </p:nvSpPr>
        <p:spPr>
          <a:xfrm flipH="false" flipV="false" rot="0">
            <a:off x="7733622" y="4674390"/>
            <a:ext cx="6054932" cy="4279993"/>
          </a:xfrm>
          <a:custGeom>
            <a:avLst/>
            <a:gdLst/>
            <a:ahLst/>
            <a:cxnLst/>
            <a:rect r="r" b="b" t="t" l="l"/>
            <a:pathLst>
              <a:path h="4279993" w="6054932">
                <a:moveTo>
                  <a:pt x="0" y="0"/>
                </a:moveTo>
                <a:lnTo>
                  <a:pt x="6054932" y="0"/>
                </a:lnTo>
                <a:lnTo>
                  <a:pt x="6054932" y="4279993"/>
                </a:lnTo>
                <a:lnTo>
                  <a:pt x="0" y="4279993"/>
                </a:lnTo>
                <a:lnTo>
                  <a:pt x="0" y="0"/>
                </a:lnTo>
                <a:close/>
              </a:path>
            </a:pathLst>
          </a:custGeom>
          <a:blipFill>
            <a:blip r:embed="rId5"/>
            <a:stretch>
              <a:fillRect l="0" t="0" r="0" b="0"/>
            </a:stretch>
          </a:blipFill>
        </p:spPr>
      </p:sp>
      <p:sp>
        <p:nvSpPr>
          <p:cNvPr name="TextBox 5" id="5"/>
          <p:cNvSpPr txBox="true"/>
          <p:nvPr/>
        </p:nvSpPr>
        <p:spPr>
          <a:xfrm rot="0">
            <a:off x="2352378" y="2155724"/>
            <a:ext cx="10209524" cy="1739900"/>
          </a:xfrm>
          <a:prstGeom prst="rect">
            <a:avLst/>
          </a:prstGeom>
        </p:spPr>
        <p:txBody>
          <a:bodyPr anchor="t" rtlCol="false" tIns="0" lIns="0" bIns="0" rIns="0">
            <a:spAutoFit/>
          </a:bodyPr>
          <a:lstStyle/>
          <a:p>
            <a:pPr algn="ctr">
              <a:lnSpc>
                <a:spcPts val="7000"/>
              </a:lnSpc>
            </a:pPr>
            <a:r>
              <a:rPr lang="en-US" sz="5000" spc="50">
                <a:solidFill>
                  <a:srgbClr val="FF5757"/>
                </a:solidFill>
                <a:latin typeface="Poppins Bold"/>
              </a:rPr>
              <a:t>CHARACTER RECOGNITION USING CNN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4017541" cy="4114800"/>
          </a:xfrm>
          <a:custGeom>
            <a:avLst/>
            <a:gdLst/>
            <a:ahLst/>
            <a:cxnLst/>
            <a:rect r="r" b="b" t="t" l="l"/>
            <a:pathLst>
              <a:path h="4114800" w="4017541">
                <a:moveTo>
                  <a:pt x="0" y="0"/>
                </a:moveTo>
                <a:lnTo>
                  <a:pt x="4017541" y="0"/>
                </a:lnTo>
                <a:lnTo>
                  <a:pt x="401754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313245" y="3131559"/>
            <a:ext cx="11182276" cy="5619750"/>
          </a:xfrm>
          <a:prstGeom prst="rect">
            <a:avLst/>
          </a:prstGeom>
        </p:spPr>
        <p:txBody>
          <a:bodyPr anchor="t" rtlCol="false" tIns="0" lIns="0" bIns="0" rIns="0">
            <a:spAutoFit/>
          </a:bodyPr>
          <a:lstStyle/>
          <a:p>
            <a:pPr>
              <a:lnSpc>
                <a:spcPts val="6299"/>
              </a:lnSpc>
            </a:pPr>
            <a:r>
              <a:rPr lang="en-US" sz="4500">
                <a:solidFill>
                  <a:srgbClr val="000000"/>
                </a:solidFill>
                <a:latin typeface="Poppins Medium"/>
              </a:rPr>
              <a:t>Problem statement</a:t>
            </a:r>
          </a:p>
          <a:p>
            <a:pPr>
              <a:lnSpc>
                <a:spcPts val="6299"/>
              </a:lnSpc>
            </a:pPr>
            <a:r>
              <a:rPr lang="en-US" sz="4500">
                <a:solidFill>
                  <a:srgbClr val="000000"/>
                </a:solidFill>
                <a:latin typeface="Poppins Medium"/>
              </a:rPr>
              <a:t>Proposed system</a:t>
            </a:r>
          </a:p>
          <a:p>
            <a:pPr>
              <a:lnSpc>
                <a:spcPts val="6299"/>
              </a:lnSpc>
            </a:pPr>
            <a:r>
              <a:rPr lang="en-US" sz="4500">
                <a:solidFill>
                  <a:srgbClr val="000000"/>
                </a:solidFill>
                <a:latin typeface="Poppins Medium"/>
              </a:rPr>
              <a:t>System development approach</a:t>
            </a:r>
          </a:p>
          <a:p>
            <a:pPr>
              <a:lnSpc>
                <a:spcPts val="6299"/>
              </a:lnSpc>
            </a:pPr>
            <a:r>
              <a:rPr lang="en-US" sz="4500">
                <a:solidFill>
                  <a:srgbClr val="000000"/>
                </a:solidFill>
                <a:latin typeface="Poppins Medium"/>
              </a:rPr>
              <a:t>Algorithm &amp; deployment</a:t>
            </a:r>
          </a:p>
          <a:p>
            <a:pPr>
              <a:lnSpc>
                <a:spcPts val="6299"/>
              </a:lnSpc>
            </a:pPr>
            <a:r>
              <a:rPr lang="en-US" sz="4500">
                <a:solidFill>
                  <a:srgbClr val="000000"/>
                </a:solidFill>
                <a:latin typeface="Poppins Medium"/>
              </a:rPr>
              <a:t>Result</a:t>
            </a:r>
          </a:p>
          <a:p>
            <a:pPr>
              <a:lnSpc>
                <a:spcPts val="6299"/>
              </a:lnSpc>
            </a:pPr>
            <a:r>
              <a:rPr lang="en-US" sz="4500">
                <a:solidFill>
                  <a:srgbClr val="000000"/>
                </a:solidFill>
                <a:latin typeface="Poppins Medium"/>
              </a:rPr>
              <a:t>conclusion </a:t>
            </a:r>
          </a:p>
          <a:p>
            <a:pPr>
              <a:lnSpc>
                <a:spcPts val="7200"/>
              </a:lnSpc>
            </a:pPr>
          </a:p>
        </p:txBody>
      </p:sp>
      <p:sp>
        <p:nvSpPr>
          <p:cNvPr name="Freeform 4" id="4"/>
          <p:cNvSpPr/>
          <p:nvPr/>
        </p:nvSpPr>
        <p:spPr>
          <a:xfrm flipH="false" flipV="false" rot="0">
            <a:off x="14258858" y="6196501"/>
            <a:ext cx="4029142" cy="4090499"/>
          </a:xfrm>
          <a:custGeom>
            <a:avLst/>
            <a:gdLst/>
            <a:ahLst/>
            <a:cxnLst/>
            <a:rect r="r" b="b" t="t" l="l"/>
            <a:pathLst>
              <a:path h="4090499" w="4029142">
                <a:moveTo>
                  <a:pt x="0" y="0"/>
                </a:moveTo>
                <a:lnTo>
                  <a:pt x="4029142" y="0"/>
                </a:lnTo>
                <a:lnTo>
                  <a:pt x="4029142" y="4090499"/>
                </a:lnTo>
                <a:lnTo>
                  <a:pt x="0" y="4090499"/>
                </a:lnTo>
                <a:lnTo>
                  <a:pt x="0" y="0"/>
                </a:lnTo>
                <a:close/>
              </a:path>
            </a:pathLst>
          </a:custGeom>
          <a:blipFill>
            <a:blip r:embed="rId4"/>
            <a:stretch>
              <a:fillRect l="0" t="0" r="0" b="0"/>
            </a:stretch>
          </a:blipFill>
        </p:spPr>
      </p:sp>
      <p:sp>
        <p:nvSpPr>
          <p:cNvPr name="TextBox 5" id="5"/>
          <p:cNvSpPr txBox="true"/>
          <p:nvPr/>
        </p:nvSpPr>
        <p:spPr>
          <a:xfrm rot="0">
            <a:off x="1428048" y="1625282"/>
            <a:ext cx="6093283" cy="778510"/>
          </a:xfrm>
          <a:prstGeom prst="rect">
            <a:avLst/>
          </a:prstGeom>
        </p:spPr>
        <p:txBody>
          <a:bodyPr anchor="t" rtlCol="false" tIns="0" lIns="0" bIns="0" rIns="0">
            <a:spAutoFit/>
          </a:bodyPr>
          <a:lstStyle/>
          <a:p>
            <a:pPr algn="ctr">
              <a:lnSpc>
                <a:spcPts val="6439"/>
              </a:lnSpc>
            </a:pPr>
            <a:r>
              <a:rPr lang="en-US" sz="4599" spc="45">
                <a:solidFill>
                  <a:srgbClr val="FF5757"/>
                </a:solidFill>
                <a:latin typeface="Poppins Bold"/>
              </a:rPr>
              <a:t>AGENDA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4017541" cy="4114800"/>
          </a:xfrm>
          <a:custGeom>
            <a:avLst/>
            <a:gdLst/>
            <a:ahLst/>
            <a:cxnLst/>
            <a:rect r="r" b="b" t="t" l="l"/>
            <a:pathLst>
              <a:path h="4114800" w="4017541">
                <a:moveTo>
                  <a:pt x="0" y="0"/>
                </a:moveTo>
                <a:lnTo>
                  <a:pt x="4017541" y="0"/>
                </a:lnTo>
                <a:lnTo>
                  <a:pt x="401754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258858" y="6115720"/>
            <a:ext cx="4029142" cy="4090499"/>
          </a:xfrm>
          <a:custGeom>
            <a:avLst/>
            <a:gdLst/>
            <a:ahLst/>
            <a:cxnLst/>
            <a:rect r="r" b="b" t="t" l="l"/>
            <a:pathLst>
              <a:path h="4090499" w="4029142">
                <a:moveTo>
                  <a:pt x="0" y="0"/>
                </a:moveTo>
                <a:lnTo>
                  <a:pt x="4029142" y="0"/>
                </a:lnTo>
                <a:lnTo>
                  <a:pt x="4029142" y="4090499"/>
                </a:lnTo>
                <a:lnTo>
                  <a:pt x="0" y="4090499"/>
                </a:lnTo>
                <a:lnTo>
                  <a:pt x="0" y="0"/>
                </a:lnTo>
                <a:close/>
              </a:path>
            </a:pathLst>
          </a:custGeom>
          <a:blipFill>
            <a:blip r:embed="rId4"/>
            <a:stretch>
              <a:fillRect l="0" t="0" r="0" b="0"/>
            </a:stretch>
          </a:blipFill>
        </p:spPr>
      </p:sp>
      <p:sp>
        <p:nvSpPr>
          <p:cNvPr name="Freeform 4" id="4"/>
          <p:cNvSpPr/>
          <p:nvPr/>
        </p:nvSpPr>
        <p:spPr>
          <a:xfrm flipH="false" flipV="false" rot="0">
            <a:off x="15172524" y="77716"/>
            <a:ext cx="2820505" cy="3371706"/>
          </a:xfrm>
          <a:custGeom>
            <a:avLst/>
            <a:gdLst/>
            <a:ahLst/>
            <a:cxnLst/>
            <a:rect r="r" b="b" t="t" l="l"/>
            <a:pathLst>
              <a:path h="3371706" w="2820505">
                <a:moveTo>
                  <a:pt x="0" y="0"/>
                </a:moveTo>
                <a:lnTo>
                  <a:pt x="2820505" y="0"/>
                </a:lnTo>
                <a:lnTo>
                  <a:pt x="2820505" y="3371706"/>
                </a:lnTo>
                <a:lnTo>
                  <a:pt x="0" y="3371706"/>
                </a:lnTo>
                <a:lnTo>
                  <a:pt x="0" y="0"/>
                </a:lnTo>
                <a:close/>
              </a:path>
            </a:pathLst>
          </a:custGeom>
          <a:blipFill>
            <a:blip r:embed="rId5"/>
            <a:stretch>
              <a:fillRect l="0" t="0" r="0" b="0"/>
            </a:stretch>
          </a:blipFill>
        </p:spPr>
      </p:sp>
      <p:sp>
        <p:nvSpPr>
          <p:cNvPr name="TextBox 5" id="5"/>
          <p:cNvSpPr txBox="true"/>
          <p:nvPr/>
        </p:nvSpPr>
        <p:spPr>
          <a:xfrm rot="0">
            <a:off x="2530064" y="1677844"/>
            <a:ext cx="6613936" cy="778510"/>
          </a:xfrm>
          <a:prstGeom prst="rect">
            <a:avLst/>
          </a:prstGeom>
        </p:spPr>
        <p:txBody>
          <a:bodyPr anchor="t" rtlCol="false" tIns="0" lIns="0" bIns="0" rIns="0">
            <a:spAutoFit/>
          </a:bodyPr>
          <a:lstStyle/>
          <a:p>
            <a:pPr>
              <a:lnSpc>
                <a:spcPts val="6439"/>
              </a:lnSpc>
            </a:pPr>
            <a:r>
              <a:rPr lang="en-US" sz="4599" spc="45">
                <a:solidFill>
                  <a:srgbClr val="FF5757"/>
                </a:solidFill>
                <a:latin typeface="Poppins Bold"/>
              </a:rPr>
              <a:t>PROBLEM STATEMENT</a:t>
            </a:r>
          </a:p>
        </p:txBody>
      </p:sp>
      <p:sp>
        <p:nvSpPr>
          <p:cNvPr name="TextBox 6" id="6"/>
          <p:cNvSpPr txBox="true"/>
          <p:nvPr/>
        </p:nvSpPr>
        <p:spPr>
          <a:xfrm rot="0">
            <a:off x="1728115" y="3858928"/>
            <a:ext cx="14499298" cy="6347292"/>
          </a:xfrm>
          <a:prstGeom prst="rect">
            <a:avLst/>
          </a:prstGeom>
        </p:spPr>
        <p:txBody>
          <a:bodyPr anchor="t" rtlCol="false" tIns="0" lIns="0" bIns="0" rIns="0">
            <a:spAutoFit/>
          </a:bodyPr>
          <a:lstStyle/>
          <a:p>
            <a:pPr algn="just">
              <a:lnSpc>
                <a:spcPts val="4900"/>
              </a:lnSpc>
            </a:pPr>
            <a:r>
              <a:rPr lang="en-US" sz="3500">
                <a:solidFill>
                  <a:srgbClr val="000000"/>
                </a:solidFill>
                <a:latin typeface="Poppins Medium"/>
              </a:rPr>
              <a:t>            The technique for converting a text image into a machine-readable text format is called optical character recognition, or OCR. The computer saves the scan as a digital file, for example if you scan a form or receipt.CNN is used recognize the character easily.Characters in the image can be successfully recognised with the CNN classifier. Traditional CNN classifier architecture consists of fully connected layers after a soft-max layer for classification, and convolutional layers for obtaining features.  </a:t>
            </a:r>
          </a:p>
          <a:p>
            <a:pPr algn="ctr">
              <a:lnSpc>
                <a:spcPts val="3098"/>
              </a:lnSpc>
            </a:pPr>
          </a:p>
          <a:p>
            <a:pPr algn="just">
              <a:lnSpc>
                <a:spcPts val="3098"/>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4017541" cy="4114800"/>
          </a:xfrm>
          <a:custGeom>
            <a:avLst/>
            <a:gdLst/>
            <a:ahLst/>
            <a:cxnLst/>
            <a:rect r="r" b="b" t="t" l="l"/>
            <a:pathLst>
              <a:path h="4114800" w="4017541">
                <a:moveTo>
                  <a:pt x="0" y="0"/>
                </a:moveTo>
                <a:lnTo>
                  <a:pt x="4017541" y="0"/>
                </a:lnTo>
                <a:lnTo>
                  <a:pt x="401754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258858" y="6196501"/>
            <a:ext cx="4029142" cy="4090499"/>
          </a:xfrm>
          <a:custGeom>
            <a:avLst/>
            <a:gdLst/>
            <a:ahLst/>
            <a:cxnLst/>
            <a:rect r="r" b="b" t="t" l="l"/>
            <a:pathLst>
              <a:path h="4090499" w="4029142">
                <a:moveTo>
                  <a:pt x="0" y="0"/>
                </a:moveTo>
                <a:lnTo>
                  <a:pt x="4029142" y="0"/>
                </a:lnTo>
                <a:lnTo>
                  <a:pt x="4029142" y="4090499"/>
                </a:lnTo>
                <a:lnTo>
                  <a:pt x="0" y="4090499"/>
                </a:lnTo>
                <a:lnTo>
                  <a:pt x="0" y="0"/>
                </a:lnTo>
                <a:close/>
              </a:path>
            </a:pathLst>
          </a:custGeom>
          <a:blipFill>
            <a:blip r:embed="rId4"/>
            <a:stretch>
              <a:fillRect l="0" t="0" r="0" b="0"/>
            </a:stretch>
          </a:blipFill>
        </p:spPr>
      </p:sp>
      <p:sp>
        <p:nvSpPr>
          <p:cNvPr name="TextBox 4" id="4"/>
          <p:cNvSpPr txBox="true"/>
          <p:nvPr/>
        </p:nvSpPr>
        <p:spPr>
          <a:xfrm rot="0">
            <a:off x="2008771" y="1544962"/>
            <a:ext cx="12250088" cy="778510"/>
          </a:xfrm>
          <a:prstGeom prst="rect">
            <a:avLst/>
          </a:prstGeom>
        </p:spPr>
        <p:txBody>
          <a:bodyPr anchor="t" rtlCol="false" tIns="0" lIns="0" bIns="0" rIns="0">
            <a:spAutoFit/>
          </a:bodyPr>
          <a:lstStyle/>
          <a:p>
            <a:pPr>
              <a:lnSpc>
                <a:spcPts val="6440"/>
              </a:lnSpc>
            </a:pPr>
            <a:r>
              <a:rPr lang="en-US" sz="4600" spc="46">
                <a:solidFill>
                  <a:srgbClr val="FF5757"/>
                </a:solidFill>
                <a:latin typeface="Poppins Bold"/>
              </a:rPr>
              <a:t>PROJECT OVERVIEW</a:t>
            </a:r>
          </a:p>
        </p:txBody>
      </p:sp>
      <p:sp>
        <p:nvSpPr>
          <p:cNvPr name="TextBox 5" id="5"/>
          <p:cNvSpPr txBox="true"/>
          <p:nvPr/>
        </p:nvSpPr>
        <p:spPr>
          <a:xfrm rot="0">
            <a:off x="1235469" y="3310976"/>
            <a:ext cx="15037960" cy="4930775"/>
          </a:xfrm>
          <a:prstGeom prst="rect">
            <a:avLst/>
          </a:prstGeom>
        </p:spPr>
        <p:txBody>
          <a:bodyPr anchor="t" rtlCol="false" tIns="0" lIns="0" bIns="0" rIns="0">
            <a:spAutoFit/>
          </a:bodyPr>
          <a:lstStyle/>
          <a:p>
            <a:pPr algn="just">
              <a:lnSpc>
                <a:spcPts val="4900"/>
              </a:lnSpc>
            </a:pPr>
            <a:r>
              <a:rPr lang="en-US" sz="3500">
                <a:solidFill>
                  <a:srgbClr val="000000"/>
                </a:solidFill>
                <a:latin typeface="Poppins Medium"/>
              </a:rPr>
              <a:t>      Character recognition analyses characters in images or communications.Character recognition uses CNNs' the ability to effortlessly acquire structural traits from raw pixel opinions. CNNs uses convolutional layers to extract image features as well as fully connected layers to classify. CNNs learn character labels off input images via backpropagation and optimisation methods. CNNs be suitable for OCR and document analysis due to the fact that they can accurately classify character in new images upon train.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4017541" cy="4114800"/>
          </a:xfrm>
          <a:custGeom>
            <a:avLst/>
            <a:gdLst/>
            <a:ahLst/>
            <a:cxnLst/>
            <a:rect r="r" b="b" t="t" l="l"/>
            <a:pathLst>
              <a:path h="4114800" w="4017541">
                <a:moveTo>
                  <a:pt x="0" y="0"/>
                </a:moveTo>
                <a:lnTo>
                  <a:pt x="4017541" y="0"/>
                </a:lnTo>
                <a:lnTo>
                  <a:pt x="401754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258858" y="6196501"/>
            <a:ext cx="4029142" cy="4090499"/>
          </a:xfrm>
          <a:custGeom>
            <a:avLst/>
            <a:gdLst/>
            <a:ahLst/>
            <a:cxnLst/>
            <a:rect r="r" b="b" t="t" l="l"/>
            <a:pathLst>
              <a:path h="4090499" w="4029142">
                <a:moveTo>
                  <a:pt x="0" y="0"/>
                </a:moveTo>
                <a:lnTo>
                  <a:pt x="4029142" y="0"/>
                </a:lnTo>
                <a:lnTo>
                  <a:pt x="4029142" y="4090499"/>
                </a:lnTo>
                <a:lnTo>
                  <a:pt x="0" y="4090499"/>
                </a:lnTo>
                <a:lnTo>
                  <a:pt x="0" y="0"/>
                </a:lnTo>
                <a:close/>
              </a:path>
            </a:pathLst>
          </a:custGeom>
          <a:blipFill>
            <a:blip r:embed="rId4"/>
            <a:stretch>
              <a:fillRect l="0" t="0" r="0" b="0"/>
            </a:stretch>
          </a:blipFill>
        </p:spPr>
      </p:sp>
      <p:sp>
        <p:nvSpPr>
          <p:cNvPr name="TextBox 4" id="4"/>
          <p:cNvSpPr txBox="true"/>
          <p:nvPr/>
        </p:nvSpPr>
        <p:spPr>
          <a:xfrm rot="0">
            <a:off x="2257652" y="3411468"/>
            <a:ext cx="12504128" cy="4311650"/>
          </a:xfrm>
          <a:prstGeom prst="rect">
            <a:avLst/>
          </a:prstGeom>
        </p:spPr>
        <p:txBody>
          <a:bodyPr anchor="t" rtlCol="false" tIns="0" lIns="0" bIns="0" rIns="0">
            <a:spAutoFit/>
          </a:bodyPr>
          <a:lstStyle/>
          <a:p>
            <a:pPr>
              <a:lnSpc>
                <a:spcPts val="4900"/>
              </a:lnSpc>
            </a:pPr>
            <a:r>
              <a:rPr lang="en-US" sz="3500">
                <a:solidFill>
                  <a:srgbClr val="000000"/>
                </a:solidFill>
                <a:latin typeface="Poppins Medium"/>
              </a:rPr>
              <a:t>Businesses and Corporations</a:t>
            </a:r>
          </a:p>
          <a:p>
            <a:pPr>
              <a:lnSpc>
                <a:spcPts val="4900"/>
              </a:lnSpc>
            </a:pPr>
            <a:r>
              <a:rPr lang="en-US" sz="3500">
                <a:solidFill>
                  <a:srgbClr val="000000"/>
                </a:solidFill>
                <a:latin typeface="Poppins Medium"/>
              </a:rPr>
              <a:t>Educational Institutions</a:t>
            </a:r>
          </a:p>
          <a:p>
            <a:pPr>
              <a:lnSpc>
                <a:spcPts val="4900"/>
              </a:lnSpc>
            </a:pPr>
            <a:r>
              <a:rPr lang="en-US" sz="3500">
                <a:solidFill>
                  <a:srgbClr val="000000"/>
                </a:solidFill>
                <a:latin typeface="Poppins Medium"/>
              </a:rPr>
              <a:t>Government Agencies</a:t>
            </a:r>
          </a:p>
          <a:p>
            <a:pPr>
              <a:lnSpc>
                <a:spcPts val="4900"/>
              </a:lnSpc>
            </a:pPr>
            <a:r>
              <a:rPr lang="en-US" sz="3500">
                <a:solidFill>
                  <a:srgbClr val="000000"/>
                </a:solidFill>
                <a:latin typeface="Poppins Medium"/>
              </a:rPr>
              <a:t>Publishing and Media Companies</a:t>
            </a:r>
          </a:p>
          <a:p>
            <a:pPr>
              <a:lnSpc>
                <a:spcPts val="4900"/>
              </a:lnSpc>
            </a:pPr>
            <a:r>
              <a:rPr lang="en-US" sz="3500">
                <a:solidFill>
                  <a:srgbClr val="000000"/>
                </a:solidFill>
                <a:latin typeface="Poppins Medium"/>
              </a:rPr>
              <a:t>Retailers and E-commerce Platforms</a:t>
            </a:r>
          </a:p>
          <a:p>
            <a:pPr>
              <a:lnSpc>
                <a:spcPts val="4900"/>
              </a:lnSpc>
            </a:pPr>
            <a:r>
              <a:rPr lang="en-US" sz="3500">
                <a:solidFill>
                  <a:srgbClr val="000000"/>
                </a:solidFill>
                <a:latin typeface="Poppins Medium"/>
              </a:rPr>
              <a:t>Healthcare Providers</a:t>
            </a:r>
          </a:p>
          <a:p>
            <a:pPr>
              <a:lnSpc>
                <a:spcPts val="4900"/>
              </a:lnSpc>
            </a:pPr>
            <a:r>
              <a:rPr lang="en-US" sz="3500">
                <a:solidFill>
                  <a:srgbClr val="000000"/>
                </a:solidFill>
                <a:latin typeface="Poppins Medium"/>
              </a:rPr>
              <a:t>Individual Users</a:t>
            </a:r>
          </a:p>
        </p:txBody>
      </p:sp>
      <p:sp>
        <p:nvSpPr>
          <p:cNvPr name="Freeform 5" id="5"/>
          <p:cNvSpPr/>
          <p:nvPr/>
        </p:nvSpPr>
        <p:spPr>
          <a:xfrm flipH="false" flipV="false" rot="0">
            <a:off x="11907557" y="3752976"/>
            <a:ext cx="3695309" cy="3695309"/>
          </a:xfrm>
          <a:custGeom>
            <a:avLst/>
            <a:gdLst/>
            <a:ahLst/>
            <a:cxnLst/>
            <a:rect r="r" b="b" t="t" l="l"/>
            <a:pathLst>
              <a:path h="3695309" w="3695309">
                <a:moveTo>
                  <a:pt x="0" y="0"/>
                </a:moveTo>
                <a:lnTo>
                  <a:pt x="3695309" y="0"/>
                </a:lnTo>
                <a:lnTo>
                  <a:pt x="3695309" y="3695308"/>
                </a:lnTo>
                <a:lnTo>
                  <a:pt x="0" y="3695308"/>
                </a:lnTo>
                <a:lnTo>
                  <a:pt x="0" y="0"/>
                </a:lnTo>
                <a:close/>
              </a:path>
            </a:pathLst>
          </a:custGeom>
          <a:blipFill>
            <a:blip r:embed="rId5"/>
            <a:stretch>
              <a:fillRect l="0" t="0" r="0" b="0"/>
            </a:stretch>
          </a:blipFill>
        </p:spPr>
      </p:sp>
      <p:sp>
        <p:nvSpPr>
          <p:cNvPr name="TextBox 6" id="6"/>
          <p:cNvSpPr txBox="true"/>
          <p:nvPr/>
        </p:nvSpPr>
        <p:spPr>
          <a:xfrm rot="0">
            <a:off x="2008771" y="1567230"/>
            <a:ext cx="12504128" cy="778510"/>
          </a:xfrm>
          <a:prstGeom prst="rect">
            <a:avLst/>
          </a:prstGeom>
        </p:spPr>
        <p:txBody>
          <a:bodyPr anchor="t" rtlCol="false" tIns="0" lIns="0" bIns="0" rIns="0">
            <a:spAutoFit/>
          </a:bodyPr>
          <a:lstStyle/>
          <a:p>
            <a:pPr>
              <a:lnSpc>
                <a:spcPts val="6439"/>
              </a:lnSpc>
            </a:pPr>
            <a:r>
              <a:rPr lang="en-US" sz="4599" spc="45">
                <a:solidFill>
                  <a:srgbClr val="FF5757"/>
                </a:solidFill>
                <a:latin typeface="Poppins Bold"/>
              </a:rPr>
              <a:t>WHO ARE THE END USERS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4017541" cy="4114800"/>
          </a:xfrm>
          <a:custGeom>
            <a:avLst/>
            <a:gdLst/>
            <a:ahLst/>
            <a:cxnLst/>
            <a:rect r="r" b="b" t="t" l="l"/>
            <a:pathLst>
              <a:path h="4114800" w="4017541">
                <a:moveTo>
                  <a:pt x="0" y="0"/>
                </a:moveTo>
                <a:lnTo>
                  <a:pt x="4017541" y="0"/>
                </a:lnTo>
                <a:lnTo>
                  <a:pt x="401754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258858" y="6196501"/>
            <a:ext cx="4029142" cy="4090499"/>
          </a:xfrm>
          <a:custGeom>
            <a:avLst/>
            <a:gdLst/>
            <a:ahLst/>
            <a:cxnLst/>
            <a:rect r="r" b="b" t="t" l="l"/>
            <a:pathLst>
              <a:path h="4090499" w="4029142">
                <a:moveTo>
                  <a:pt x="0" y="0"/>
                </a:moveTo>
                <a:lnTo>
                  <a:pt x="4029142" y="0"/>
                </a:lnTo>
                <a:lnTo>
                  <a:pt x="4029142" y="4090499"/>
                </a:lnTo>
                <a:lnTo>
                  <a:pt x="0" y="4090499"/>
                </a:lnTo>
                <a:lnTo>
                  <a:pt x="0" y="0"/>
                </a:lnTo>
                <a:close/>
              </a:path>
            </a:pathLst>
          </a:custGeom>
          <a:blipFill>
            <a:blip r:embed="rId4"/>
            <a:stretch>
              <a:fillRect l="0" t="0" r="0" b="0"/>
            </a:stretch>
          </a:blipFill>
        </p:spPr>
      </p:sp>
      <p:sp>
        <p:nvSpPr>
          <p:cNvPr name="Freeform 4" id="4"/>
          <p:cNvSpPr/>
          <p:nvPr/>
        </p:nvSpPr>
        <p:spPr>
          <a:xfrm flipH="false" flipV="false" rot="0">
            <a:off x="13998981" y="4114800"/>
            <a:ext cx="3260319" cy="3278345"/>
          </a:xfrm>
          <a:custGeom>
            <a:avLst/>
            <a:gdLst/>
            <a:ahLst/>
            <a:cxnLst/>
            <a:rect r="r" b="b" t="t" l="l"/>
            <a:pathLst>
              <a:path h="3278345" w="3260319">
                <a:moveTo>
                  <a:pt x="0" y="0"/>
                </a:moveTo>
                <a:lnTo>
                  <a:pt x="3260319" y="0"/>
                </a:lnTo>
                <a:lnTo>
                  <a:pt x="3260319" y="3278345"/>
                </a:lnTo>
                <a:lnTo>
                  <a:pt x="0" y="3278345"/>
                </a:lnTo>
                <a:lnTo>
                  <a:pt x="0" y="0"/>
                </a:lnTo>
                <a:close/>
              </a:path>
            </a:pathLst>
          </a:custGeom>
          <a:blipFill>
            <a:blip r:embed="rId5"/>
            <a:stretch>
              <a:fillRect l="-552" t="0" r="0" b="0"/>
            </a:stretch>
          </a:blipFill>
        </p:spPr>
      </p:sp>
      <p:sp>
        <p:nvSpPr>
          <p:cNvPr name="TextBox 5" id="5"/>
          <p:cNvSpPr txBox="true"/>
          <p:nvPr/>
        </p:nvSpPr>
        <p:spPr>
          <a:xfrm rot="0">
            <a:off x="553069" y="1625282"/>
            <a:ext cx="14935283" cy="778510"/>
          </a:xfrm>
          <a:prstGeom prst="rect">
            <a:avLst/>
          </a:prstGeom>
        </p:spPr>
        <p:txBody>
          <a:bodyPr anchor="t" rtlCol="false" tIns="0" lIns="0" bIns="0" rIns="0">
            <a:spAutoFit/>
          </a:bodyPr>
          <a:lstStyle/>
          <a:p>
            <a:pPr algn="ctr">
              <a:lnSpc>
                <a:spcPts val="6439"/>
              </a:lnSpc>
            </a:pPr>
            <a:r>
              <a:rPr lang="en-US" sz="4599" spc="45">
                <a:solidFill>
                  <a:srgbClr val="FF5757"/>
                </a:solidFill>
                <a:latin typeface="Poppins Bold"/>
              </a:rPr>
              <a:t>YOUR  SOLUTION &amp; ITS VALUE PROPOSITION</a:t>
            </a:r>
          </a:p>
        </p:txBody>
      </p:sp>
      <p:sp>
        <p:nvSpPr>
          <p:cNvPr name="TextBox 6" id="6"/>
          <p:cNvSpPr txBox="true"/>
          <p:nvPr/>
        </p:nvSpPr>
        <p:spPr>
          <a:xfrm rot="0">
            <a:off x="1028700" y="4048125"/>
            <a:ext cx="12810726" cy="3692525"/>
          </a:xfrm>
          <a:prstGeom prst="rect">
            <a:avLst/>
          </a:prstGeom>
        </p:spPr>
        <p:txBody>
          <a:bodyPr anchor="t" rtlCol="false" tIns="0" lIns="0" bIns="0" rIns="0">
            <a:spAutoFit/>
          </a:bodyPr>
          <a:lstStyle/>
          <a:p>
            <a:pPr algn="just">
              <a:lnSpc>
                <a:spcPts val="4900"/>
              </a:lnSpc>
            </a:pPr>
            <a:r>
              <a:rPr lang="en-US" sz="3500">
                <a:solidFill>
                  <a:srgbClr val="000000"/>
                </a:solidFill>
                <a:latin typeface="Poppins Medium"/>
              </a:rPr>
              <a:t>        CNNs excel at character recognition due to their ability to learn sophisticated visual patterns and spatial correlations.CNNs are quick and scalable, making them excellent for real-time and vast data sets. CNNs perform well in many circumstances regardless character appearance changes such fonts, sizes, and orientations.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4017541" cy="4114800"/>
          </a:xfrm>
          <a:custGeom>
            <a:avLst/>
            <a:gdLst/>
            <a:ahLst/>
            <a:cxnLst/>
            <a:rect r="r" b="b" t="t" l="l"/>
            <a:pathLst>
              <a:path h="4114800" w="4017541">
                <a:moveTo>
                  <a:pt x="0" y="0"/>
                </a:moveTo>
                <a:lnTo>
                  <a:pt x="4017541" y="0"/>
                </a:lnTo>
                <a:lnTo>
                  <a:pt x="401754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258858" y="6196501"/>
            <a:ext cx="4029142" cy="4090499"/>
          </a:xfrm>
          <a:custGeom>
            <a:avLst/>
            <a:gdLst/>
            <a:ahLst/>
            <a:cxnLst/>
            <a:rect r="r" b="b" t="t" l="l"/>
            <a:pathLst>
              <a:path h="4090499" w="4029142">
                <a:moveTo>
                  <a:pt x="0" y="0"/>
                </a:moveTo>
                <a:lnTo>
                  <a:pt x="4029142" y="0"/>
                </a:lnTo>
                <a:lnTo>
                  <a:pt x="4029142" y="4090499"/>
                </a:lnTo>
                <a:lnTo>
                  <a:pt x="0" y="4090499"/>
                </a:lnTo>
                <a:lnTo>
                  <a:pt x="0" y="0"/>
                </a:lnTo>
                <a:close/>
              </a:path>
            </a:pathLst>
          </a:custGeom>
          <a:blipFill>
            <a:blip r:embed="rId4"/>
            <a:stretch>
              <a:fillRect l="0" t="0" r="0" b="0"/>
            </a:stretch>
          </a:blipFill>
        </p:spPr>
      </p:sp>
      <p:sp>
        <p:nvSpPr>
          <p:cNvPr name="TextBox 4" id="4"/>
          <p:cNvSpPr txBox="true"/>
          <p:nvPr/>
        </p:nvSpPr>
        <p:spPr>
          <a:xfrm rot="0">
            <a:off x="1028700" y="3287413"/>
            <a:ext cx="15527797" cy="4770687"/>
          </a:xfrm>
          <a:prstGeom prst="rect">
            <a:avLst/>
          </a:prstGeom>
        </p:spPr>
        <p:txBody>
          <a:bodyPr anchor="t" rtlCol="false" tIns="0" lIns="0" bIns="0" rIns="0">
            <a:spAutoFit/>
          </a:bodyPr>
          <a:lstStyle/>
          <a:p>
            <a:pPr algn="just">
              <a:lnSpc>
                <a:spcPts val="4273"/>
              </a:lnSpc>
            </a:pPr>
            <a:r>
              <a:rPr lang="en-US" sz="3052">
                <a:solidFill>
                  <a:srgbClr val="000000"/>
                </a:solidFill>
                <a:latin typeface="Poppins Medium"/>
              </a:rPr>
              <a:t>         Traditional feature engineering has been superseded by CNNs, who intelligently learn valuable characteristics from raw pixel data.CNNs identify local trends and spatial dependencies essential to character recognition that traditional methods can overlook.CNNs are translation-invariant, so they can recognise characters no matter their position or orientation in the image.CNNs handle character appearance differences such font types, measurements, and noise far better than older gets nearer, making them able to survive in real-world circumstances.</a:t>
            </a:r>
          </a:p>
          <a:p>
            <a:pPr algn="just">
              <a:lnSpc>
                <a:spcPts val="4273"/>
              </a:lnSpc>
            </a:pPr>
          </a:p>
        </p:txBody>
      </p:sp>
      <p:sp>
        <p:nvSpPr>
          <p:cNvPr name="TextBox 5" id="5"/>
          <p:cNvSpPr txBox="true"/>
          <p:nvPr/>
        </p:nvSpPr>
        <p:spPr>
          <a:xfrm rot="0">
            <a:off x="2547442" y="1625282"/>
            <a:ext cx="9487554" cy="778510"/>
          </a:xfrm>
          <a:prstGeom prst="rect">
            <a:avLst/>
          </a:prstGeom>
        </p:spPr>
        <p:txBody>
          <a:bodyPr anchor="t" rtlCol="false" tIns="0" lIns="0" bIns="0" rIns="0">
            <a:spAutoFit/>
          </a:bodyPr>
          <a:lstStyle/>
          <a:p>
            <a:pPr>
              <a:lnSpc>
                <a:spcPts val="6439"/>
              </a:lnSpc>
            </a:pPr>
            <a:r>
              <a:rPr lang="en-US" sz="4599" spc="45">
                <a:solidFill>
                  <a:srgbClr val="FF5757"/>
                </a:solidFill>
                <a:latin typeface="Poppins Bold"/>
              </a:rPr>
              <a:t>WOW IN YOUR SOLUTION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4017541" cy="4114800"/>
          </a:xfrm>
          <a:custGeom>
            <a:avLst/>
            <a:gdLst/>
            <a:ahLst/>
            <a:cxnLst/>
            <a:rect r="r" b="b" t="t" l="l"/>
            <a:pathLst>
              <a:path h="4114800" w="4017541">
                <a:moveTo>
                  <a:pt x="0" y="0"/>
                </a:moveTo>
                <a:lnTo>
                  <a:pt x="4017541" y="0"/>
                </a:lnTo>
                <a:lnTo>
                  <a:pt x="401754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258858" y="6196501"/>
            <a:ext cx="4029142" cy="4090499"/>
          </a:xfrm>
          <a:custGeom>
            <a:avLst/>
            <a:gdLst/>
            <a:ahLst/>
            <a:cxnLst/>
            <a:rect r="r" b="b" t="t" l="l"/>
            <a:pathLst>
              <a:path h="4090499" w="4029142">
                <a:moveTo>
                  <a:pt x="0" y="0"/>
                </a:moveTo>
                <a:lnTo>
                  <a:pt x="4029142" y="0"/>
                </a:lnTo>
                <a:lnTo>
                  <a:pt x="4029142" y="4090499"/>
                </a:lnTo>
                <a:lnTo>
                  <a:pt x="0" y="4090499"/>
                </a:lnTo>
                <a:lnTo>
                  <a:pt x="0" y="0"/>
                </a:lnTo>
                <a:close/>
              </a:path>
            </a:pathLst>
          </a:custGeom>
          <a:blipFill>
            <a:blip r:embed="rId4"/>
            <a:stretch>
              <a:fillRect l="0" t="0" r="0" b="0"/>
            </a:stretch>
          </a:blipFill>
        </p:spPr>
      </p:sp>
      <p:sp>
        <p:nvSpPr>
          <p:cNvPr name="Freeform 4" id="4"/>
          <p:cNvSpPr/>
          <p:nvPr/>
        </p:nvSpPr>
        <p:spPr>
          <a:xfrm flipH="false" flipV="false" rot="0">
            <a:off x="1554115" y="2950289"/>
            <a:ext cx="13796755" cy="5291461"/>
          </a:xfrm>
          <a:custGeom>
            <a:avLst/>
            <a:gdLst/>
            <a:ahLst/>
            <a:cxnLst/>
            <a:rect r="r" b="b" t="t" l="l"/>
            <a:pathLst>
              <a:path h="5291461" w="13796755">
                <a:moveTo>
                  <a:pt x="0" y="0"/>
                </a:moveTo>
                <a:lnTo>
                  <a:pt x="13796756" y="0"/>
                </a:lnTo>
                <a:lnTo>
                  <a:pt x="13796756" y="5291461"/>
                </a:lnTo>
                <a:lnTo>
                  <a:pt x="0" y="5291461"/>
                </a:lnTo>
                <a:lnTo>
                  <a:pt x="0" y="0"/>
                </a:lnTo>
                <a:close/>
              </a:path>
            </a:pathLst>
          </a:custGeom>
          <a:blipFill>
            <a:blip r:embed="rId5"/>
            <a:stretch>
              <a:fillRect l="0" t="0" r="0" b="0"/>
            </a:stretch>
          </a:blipFill>
        </p:spPr>
      </p:sp>
      <p:sp>
        <p:nvSpPr>
          <p:cNvPr name="TextBox 5" id="5"/>
          <p:cNvSpPr txBox="true"/>
          <p:nvPr/>
        </p:nvSpPr>
        <p:spPr>
          <a:xfrm rot="0">
            <a:off x="1554115" y="1278890"/>
            <a:ext cx="10925533" cy="778510"/>
          </a:xfrm>
          <a:prstGeom prst="rect">
            <a:avLst/>
          </a:prstGeom>
        </p:spPr>
        <p:txBody>
          <a:bodyPr anchor="t" rtlCol="false" tIns="0" lIns="0" bIns="0" rIns="0">
            <a:spAutoFit/>
          </a:bodyPr>
          <a:lstStyle/>
          <a:p>
            <a:pPr>
              <a:lnSpc>
                <a:spcPts val="6439"/>
              </a:lnSpc>
            </a:pPr>
            <a:r>
              <a:rPr lang="en-US" sz="4599" spc="45">
                <a:solidFill>
                  <a:srgbClr val="FF5757"/>
                </a:solidFill>
                <a:latin typeface="Poppins Bold"/>
              </a:rPr>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DAGBEyg79o8</dc:identifier>
  <dcterms:modified xsi:type="dcterms:W3CDTF">2011-08-01T06:04:30Z</dcterms:modified>
  <cp:revision>1</cp:revision>
  <dc:title>Ingoude Company</dc:title>
</cp:coreProperties>
</file>