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5"/>
    <p:sldId id="257" r:id="rId36"/>
    <p:sldId id="258" r:id="rId37"/>
    <p:sldId id="259" r:id="rId38"/>
    <p:sldId id="260" r:id="rId39"/>
    <p:sldId id="261" r:id="rId40"/>
    <p:sldId id="262" r:id="rId41"/>
    <p:sldId id="263" r:id="rId42"/>
    <p:sldId id="264" r:id="rId43"/>
    <p:sldId id="265" r:id="rId4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butus Slab" charset="1" panose="020000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Canva Sans Medium" charset="1" panose="020B0603030501040103"/>
      <p:regular r:id="rId15"/>
    </p:embeddedFont>
    <p:embeddedFont>
      <p:font typeface="Canva Sans Medium Italics" charset="1" panose="020B0603030501040103"/>
      <p:regular r:id="rId16"/>
    </p:embeddedFont>
    <p:embeddedFont>
      <p:font typeface="Barlow" charset="1" panose="00000500000000000000"/>
      <p:regular r:id="rId17"/>
    </p:embeddedFont>
    <p:embeddedFont>
      <p:font typeface="Barlow Bold" charset="1" panose="00000800000000000000"/>
      <p:regular r:id="rId18"/>
    </p:embeddedFont>
    <p:embeddedFont>
      <p:font typeface="Barlow Italics" charset="1" panose="00000500000000000000"/>
      <p:regular r:id="rId19"/>
    </p:embeddedFont>
    <p:embeddedFont>
      <p:font typeface="Barlow Bold Italics" charset="1" panose="00000800000000000000"/>
      <p:regular r:id="rId20"/>
    </p:embeddedFont>
    <p:embeddedFont>
      <p:font typeface="Barlow Thin" charset="1" panose="00000300000000000000"/>
      <p:regular r:id="rId21"/>
    </p:embeddedFont>
    <p:embeddedFont>
      <p:font typeface="Barlow Thin Italics" charset="1" panose="00000300000000000000"/>
      <p:regular r:id="rId22"/>
    </p:embeddedFont>
    <p:embeddedFont>
      <p:font typeface="Barlow Extra-Light" charset="1" panose="00000300000000000000"/>
      <p:regular r:id="rId23"/>
    </p:embeddedFont>
    <p:embeddedFont>
      <p:font typeface="Barlow Extra-Light Italics" charset="1" panose="00000300000000000000"/>
      <p:regular r:id="rId24"/>
    </p:embeddedFont>
    <p:embeddedFont>
      <p:font typeface="Barlow Light" charset="1" panose="00000400000000000000"/>
      <p:regular r:id="rId25"/>
    </p:embeddedFont>
    <p:embeddedFont>
      <p:font typeface="Barlow Light Italics" charset="1" panose="00000400000000000000"/>
      <p:regular r:id="rId26"/>
    </p:embeddedFont>
    <p:embeddedFont>
      <p:font typeface="Barlow Medium" charset="1" panose="00000600000000000000"/>
      <p:regular r:id="rId27"/>
    </p:embeddedFont>
    <p:embeddedFont>
      <p:font typeface="Barlow Medium Italics" charset="1" panose="00000600000000000000"/>
      <p:regular r:id="rId28"/>
    </p:embeddedFont>
    <p:embeddedFont>
      <p:font typeface="Barlow Semi-Bold" charset="1" panose="00000700000000000000"/>
      <p:regular r:id="rId29"/>
    </p:embeddedFont>
    <p:embeddedFont>
      <p:font typeface="Barlow Semi-Bold Italics" charset="1" panose="00000700000000000000"/>
      <p:regular r:id="rId30"/>
    </p:embeddedFont>
    <p:embeddedFont>
      <p:font typeface="Barlow Ultra-Bold" charset="1" panose="00000900000000000000"/>
      <p:regular r:id="rId31"/>
    </p:embeddedFont>
    <p:embeddedFont>
      <p:font typeface="Barlow Ultra-Bold Italics" charset="1" panose="00000900000000000000"/>
      <p:regular r:id="rId32"/>
    </p:embeddedFont>
    <p:embeddedFont>
      <p:font typeface="Barlow Heavy" charset="1" panose="00000A00000000000000"/>
      <p:regular r:id="rId33"/>
    </p:embeddedFont>
    <p:embeddedFont>
      <p:font typeface="Barlow Heavy Italics" charset="1" panose="00000A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slides/slide1.xml" Type="http://schemas.openxmlformats.org/officeDocument/2006/relationships/slide"/><Relationship Id="rId36" Target="slides/slide2.xml" Type="http://schemas.openxmlformats.org/officeDocument/2006/relationships/slide"/><Relationship Id="rId37" Target="slides/slide3.xml" Type="http://schemas.openxmlformats.org/officeDocument/2006/relationships/slide"/><Relationship Id="rId38" Target="slides/slide4.xml" Type="http://schemas.openxmlformats.org/officeDocument/2006/relationships/slide"/><Relationship Id="rId39" Target="slides/slide5.xml" Type="http://schemas.openxmlformats.org/officeDocument/2006/relationships/slide"/><Relationship Id="rId4" Target="theme/theme1.xml" Type="http://schemas.openxmlformats.org/officeDocument/2006/relationships/theme"/><Relationship Id="rId40" Target="slides/slide6.xml" Type="http://schemas.openxmlformats.org/officeDocument/2006/relationships/slide"/><Relationship Id="rId41" Target="slides/slide7.xml" Type="http://schemas.openxmlformats.org/officeDocument/2006/relationships/slide"/><Relationship Id="rId42" Target="slides/slide8.xml" Type="http://schemas.openxmlformats.org/officeDocument/2006/relationships/slide"/><Relationship Id="rId43" Target="slides/slide9.xml" Type="http://schemas.openxmlformats.org/officeDocument/2006/relationships/slide"/><Relationship Id="rId44" Target="slides/slide1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551964" y="317270"/>
            <a:ext cx="2396931" cy="9707766"/>
            <a:chOff x="0" y="0"/>
            <a:chExt cx="874407" cy="3541419"/>
          </a:xfrm>
        </p:grpSpPr>
        <p:sp>
          <p:nvSpPr>
            <p:cNvPr name="Freeform 3" id="3"/>
            <p:cNvSpPr/>
            <p:nvPr/>
          </p:nvSpPr>
          <p:spPr>
            <a:xfrm flipH="false" flipV="false" rot="0">
              <a:off x="0" y="0"/>
              <a:ext cx="874407" cy="3541419"/>
            </a:xfrm>
            <a:custGeom>
              <a:avLst/>
              <a:gdLst/>
              <a:ahLst/>
              <a:cxnLst/>
              <a:rect r="r" b="b" t="t" l="l"/>
              <a:pathLst>
                <a:path h="3541419" w="874407">
                  <a:moveTo>
                    <a:pt x="0" y="0"/>
                  </a:moveTo>
                  <a:lnTo>
                    <a:pt x="874407" y="0"/>
                  </a:lnTo>
                  <a:lnTo>
                    <a:pt x="874407" y="3541419"/>
                  </a:lnTo>
                  <a:lnTo>
                    <a:pt x="0" y="3541419"/>
                  </a:lnTo>
                  <a:close/>
                </a:path>
              </a:pathLst>
            </a:custGeom>
            <a:solidFill>
              <a:srgbClr val="5271FF"/>
            </a:solidFill>
          </p:spPr>
        </p:sp>
      </p:grpSp>
      <p:grpSp>
        <p:nvGrpSpPr>
          <p:cNvPr name="Group 4" id="4"/>
          <p:cNvGrpSpPr/>
          <p:nvPr/>
        </p:nvGrpSpPr>
        <p:grpSpPr>
          <a:xfrm rot="0">
            <a:off x="210718" y="8391690"/>
            <a:ext cx="1635964" cy="1633346"/>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212027" y="212027"/>
            <a:ext cx="1635964" cy="1633346"/>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2049680" y="1510080"/>
            <a:ext cx="12225245" cy="5494020"/>
          </a:xfrm>
          <a:prstGeom prst="rect">
            <a:avLst/>
          </a:prstGeom>
        </p:spPr>
        <p:txBody>
          <a:bodyPr anchor="t" rtlCol="false" tIns="0" lIns="0" bIns="0" rIns="0">
            <a:spAutoFit/>
          </a:bodyPr>
          <a:lstStyle/>
          <a:p>
            <a:pPr>
              <a:lnSpc>
                <a:spcPts val="6239"/>
              </a:lnSpc>
            </a:pPr>
            <a:r>
              <a:rPr lang="en-US" sz="3999">
                <a:solidFill>
                  <a:srgbClr val="000000"/>
                </a:solidFill>
                <a:latin typeface="Canva Sans Bold"/>
              </a:rPr>
              <a:t>NAME : M.R.Janani</a:t>
            </a:r>
          </a:p>
          <a:p>
            <a:pPr>
              <a:lnSpc>
                <a:spcPts val="6239"/>
              </a:lnSpc>
            </a:pPr>
            <a:r>
              <a:rPr lang="en-US" sz="3999">
                <a:solidFill>
                  <a:srgbClr val="000000"/>
                </a:solidFill>
                <a:latin typeface="Canva Sans Bold"/>
              </a:rPr>
              <a:t>COLLEGE : Panimalar Institute of Technology</a:t>
            </a:r>
          </a:p>
          <a:p>
            <a:pPr>
              <a:lnSpc>
                <a:spcPts val="6239"/>
              </a:lnSpc>
            </a:pPr>
            <a:r>
              <a:rPr lang="en-US" sz="3999">
                <a:solidFill>
                  <a:srgbClr val="000000"/>
                </a:solidFill>
                <a:latin typeface="Canva Sans Bold"/>
              </a:rPr>
              <a:t>DEGREE : B.TECH</a:t>
            </a:r>
          </a:p>
          <a:p>
            <a:pPr>
              <a:lnSpc>
                <a:spcPts val="6239"/>
              </a:lnSpc>
            </a:pPr>
            <a:r>
              <a:rPr lang="en-US" sz="3999">
                <a:solidFill>
                  <a:srgbClr val="000000"/>
                </a:solidFill>
                <a:latin typeface="Canva Sans Bold"/>
              </a:rPr>
              <a:t>BRANCH : AI&amp;DS</a:t>
            </a:r>
          </a:p>
          <a:p>
            <a:pPr>
              <a:lnSpc>
                <a:spcPts val="6239"/>
              </a:lnSpc>
            </a:pPr>
            <a:r>
              <a:rPr lang="en-US" sz="3999">
                <a:solidFill>
                  <a:srgbClr val="000000"/>
                </a:solidFill>
                <a:latin typeface="Canva Sans Bold"/>
              </a:rPr>
              <a:t>EMAIL : jananijan2114@gmail.com</a:t>
            </a:r>
          </a:p>
          <a:p>
            <a:pPr>
              <a:lnSpc>
                <a:spcPts val="6239"/>
              </a:lnSpc>
            </a:pPr>
            <a:r>
              <a:rPr lang="en-US" sz="3999">
                <a:solidFill>
                  <a:srgbClr val="000000"/>
                </a:solidFill>
                <a:latin typeface="Canva Sans Bold"/>
              </a:rPr>
              <a:t>NM ID : au211521243071</a:t>
            </a:r>
          </a:p>
          <a:p>
            <a:pPr>
              <a:lnSpc>
                <a:spcPts val="6239"/>
              </a:lnSpc>
            </a:pPr>
          </a:p>
        </p:txBody>
      </p:sp>
      <p:sp>
        <p:nvSpPr>
          <p:cNvPr name="TextBox 9" id="9"/>
          <p:cNvSpPr txBox="true"/>
          <p:nvPr/>
        </p:nvSpPr>
        <p:spPr>
          <a:xfrm rot="0">
            <a:off x="5828344" y="7495070"/>
            <a:ext cx="6133551" cy="863600"/>
          </a:xfrm>
          <a:prstGeom prst="rect">
            <a:avLst/>
          </a:prstGeom>
        </p:spPr>
        <p:txBody>
          <a:bodyPr anchor="t" rtlCol="false" tIns="0" lIns="0" bIns="0" rIns="0">
            <a:spAutoFit/>
          </a:bodyPr>
          <a:lstStyle/>
          <a:p>
            <a:pPr algn="ctr">
              <a:lnSpc>
                <a:spcPts val="7000"/>
              </a:lnSpc>
            </a:pPr>
            <a:r>
              <a:rPr lang="en-US" sz="5000">
                <a:solidFill>
                  <a:srgbClr val="FF5757"/>
                </a:solidFill>
                <a:latin typeface="Canva Sans Bold"/>
              </a:rPr>
              <a:t>FINAL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628054" y="317270"/>
            <a:ext cx="1414910" cy="9652459"/>
            <a:chOff x="0" y="0"/>
            <a:chExt cx="516163" cy="3521243"/>
          </a:xfrm>
        </p:grpSpPr>
        <p:sp>
          <p:nvSpPr>
            <p:cNvPr name="Freeform 3" id="3"/>
            <p:cNvSpPr/>
            <p:nvPr/>
          </p:nvSpPr>
          <p:spPr>
            <a:xfrm flipH="false" flipV="false" rot="0">
              <a:off x="0" y="0"/>
              <a:ext cx="516163" cy="3521243"/>
            </a:xfrm>
            <a:custGeom>
              <a:avLst/>
              <a:gdLst/>
              <a:ahLst/>
              <a:cxnLst/>
              <a:rect r="r" b="b" t="t" l="l"/>
              <a:pathLst>
                <a:path h="3521243" w="516163">
                  <a:moveTo>
                    <a:pt x="0" y="0"/>
                  </a:moveTo>
                  <a:lnTo>
                    <a:pt x="516163" y="0"/>
                  </a:lnTo>
                  <a:lnTo>
                    <a:pt x="516163" y="3521243"/>
                  </a:lnTo>
                  <a:lnTo>
                    <a:pt x="0" y="3521243"/>
                  </a:lnTo>
                  <a:close/>
                </a:path>
              </a:pathLst>
            </a:custGeom>
            <a:solidFill>
              <a:srgbClr val="5271FF"/>
            </a:solidFill>
          </p:spPr>
        </p:sp>
      </p:grpSp>
      <p:grpSp>
        <p:nvGrpSpPr>
          <p:cNvPr name="Group 4" id="4"/>
          <p:cNvGrpSpPr/>
          <p:nvPr/>
        </p:nvGrpSpPr>
        <p:grpSpPr>
          <a:xfrm rot="0">
            <a:off x="212027" y="8364037"/>
            <a:ext cx="1635964" cy="1633346"/>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210718" y="212027"/>
            <a:ext cx="1635964" cy="1633346"/>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1358344" y="1370749"/>
            <a:ext cx="9128059" cy="847090"/>
          </a:xfrm>
          <a:prstGeom prst="rect">
            <a:avLst/>
          </a:prstGeom>
        </p:spPr>
        <p:txBody>
          <a:bodyPr anchor="t" rtlCol="false" tIns="0" lIns="0" bIns="0" rIns="0">
            <a:spAutoFit/>
          </a:bodyPr>
          <a:lstStyle/>
          <a:p>
            <a:pPr>
              <a:lnSpc>
                <a:spcPts val="6859"/>
              </a:lnSpc>
            </a:pPr>
            <a:r>
              <a:rPr lang="en-US" sz="4899" spc="489">
                <a:solidFill>
                  <a:srgbClr val="B82424"/>
                </a:solidFill>
                <a:latin typeface="Barlow Bold"/>
              </a:rPr>
              <a:t>RESULT</a:t>
            </a:r>
          </a:p>
        </p:txBody>
      </p:sp>
      <p:sp>
        <p:nvSpPr>
          <p:cNvPr name="TextBox 9" id="9"/>
          <p:cNvSpPr txBox="true"/>
          <p:nvPr/>
        </p:nvSpPr>
        <p:spPr>
          <a:xfrm rot="0">
            <a:off x="1030009" y="3157348"/>
            <a:ext cx="10860547" cy="4311650"/>
          </a:xfrm>
          <a:prstGeom prst="rect">
            <a:avLst/>
          </a:prstGeom>
        </p:spPr>
        <p:txBody>
          <a:bodyPr anchor="t" rtlCol="false" tIns="0" lIns="0" bIns="0" rIns="0">
            <a:spAutoFit/>
          </a:bodyPr>
          <a:lstStyle/>
          <a:p>
            <a:pPr algn="just">
              <a:lnSpc>
                <a:spcPts val="4900"/>
              </a:lnSpc>
            </a:pPr>
            <a:r>
              <a:rPr lang="en-US" sz="3500">
                <a:solidFill>
                  <a:srgbClr val="B82424"/>
                </a:solidFill>
                <a:latin typeface="Arbutus Slab"/>
              </a:rPr>
              <a:t>        </a:t>
            </a:r>
            <a:r>
              <a:rPr lang="en-US" sz="3500">
                <a:solidFill>
                  <a:srgbClr val="000000"/>
                </a:solidFill>
                <a:latin typeface="Arbutus Slab"/>
              </a:rPr>
              <a:t>CNNs contain convolutional feature extraction layers and fully corresponding classification layers. Convolutional extraction of features and classification layers are utilized to train CNNs to accurately extract character assets from images. This helps to enhance character recognition in OCR and document evaluation.</a:t>
            </a:r>
          </a:p>
        </p:txBody>
      </p:sp>
      <p:sp>
        <p:nvSpPr>
          <p:cNvPr name="Freeform 10" id="10"/>
          <p:cNvSpPr/>
          <p:nvPr/>
        </p:nvSpPr>
        <p:spPr>
          <a:xfrm flipH="false" flipV="false" rot="0">
            <a:off x="12184938" y="4114800"/>
            <a:ext cx="4147841" cy="3276801"/>
          </a:xfrm>
          <a:custGeom>
            <a:avLst/>
            <a:gdLst/>
            <a:ahLst/>
            <a:cxnLst/>
            <a:rect r="r" b="b" t="t" l="l"/>
            <a:pathLst>
              <a:path h="3276801" w="4147841">
                <a:moveTo>
                  <a:pt x="0" y="0"/>
                </a:moveTo>
                <a:lnTo>
                  <a:pt x="4147841" y="0"/>
                </a:lnTo>
                <a:lnTo>
                  <a:pt x="4147841" y="3276801"/>
                </a:lnTo>
                <a:lnTo>
                  <a:pt x="0" y="3276801"/>
                </a:lnTo>
                <a:lnTo>
                  <a:pt x="0" y="0"/>
                </a:lnTo>
                <a:close/>
              </a:path>
            </a:pathLst>
          </a:custGeom>
          <a:blipFill>
            <a:blip r:embed="rId2"/>
            <a:stretch>
              <a:fillRect l="0" t="0" r="-5333"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848957" y="282421"/>
            <a:ext cx="1318447" cy="9722157"/>
            <a:chOff x="0" y="0"/>
            <a:chExt cx="480973" cy="3546669"/>
          </a:xfrm>
        </p:grpSpPr>
        <p:sp>
          <p:nvSpPr>
            <p:cNvPr name="Freeform 3" id="3"/>
            <p:cNvSpPr/>
            <p:nvPr/>
          </p:nvSpPr>
          <p:spPr>
            <a:xfrm flipH="false" flipV="false" rot="0">
              <a:off x="0" y="0"/>
              <a:ext cx="480973" cy="3546670"/>
            </a:xfrm>
            <a:custGeom>
              <a:avLst/>
              <a:gdLst/>
              <a:ahLst/>
              <a:cxnLst/>
              <a:rect r="r" b="b" t="t" l="l"/>
              <a:pathLst>
                <a:path h="3546670" w="480973">
                  <a:moveTo>
                    <a:pt x="0" y="0"/>
                  </a:moveTo>
                  <a:lnTo>
                    <a:pt x="480973" y="0"/>
                  </a:lnTo>
                  <a:lnTo>
                    <a:pt x="480973" y="3546670"/>
                  </a:lnTo>
                  <a:lnTo>
                    <a:pt x="0" y="3546670"/>
                  </a:lnTo>
                  <a:close/>
                </a:path>
              </a:pathLst>
            </a:custGeom>
            <a:solidFill>
              <a:srgbClr val="5271FF"/>
            </a:solidFill>
          </p:spPr>
        </p:sp>
      </p:grpSp>
      <p:grpSp>
        <p:nvGrpSpPr>
          <p:cNvPr name="Group 4" id="4"/>
          <p:cNvGrpSpPr/>
          <p:nvPr/>
        </p:nvGrpSpPr>
        <p:grpSpPr>
          <a:xfrm rot="0">
            <a:off x="212027" y="8371232"/>
            <a:ext cx="1635964" cy="1633346"/>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210718" y="212027"/>
            <a:ext cx="1635964" cy="1633346"/>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2059309" y="1389799"/>
            <a:ext cx="7883654" cy="828041"/>
          </a:xfrm>
          <a:prstGeom prst="rect">
            <a:avLst/>
          </a:prstGeom>
        </p:spPr>
        <p:txBody>
          <a:bodyPr anchor="t" rtlCol="false" tIns="0" lIns="0" bIns="0" rIns="0">
            <a:spAutoFit/>
          </a:bodyPr>
          <a:lstStyle/>
          <a:p>
            <a:pPr>
              <a:lnSpc>
                <a:spcPts val="6859"/>
              </a:lnSpc>
            </a:pPr>
            <a:r>
              <a:rPr lang="en-US" sz="4899">
                <a:solidFill>
                  <a:srgbClr val="B82424"/>
                </a:solidFill>
                <a:latin typeface="Arbutus Slab"/>
              </a:rPr>
              <a:t>PROJECT TITLE</a:t>
            </a:r>
          </a:p>
        </p:txBody>
      </p:sp>
      <p:sp>
        <p:nvSpPr>
          <p:cNvPr name="TextBox 9" id="9"/>
          <p:cNvSpPr txBox="true"/>
          <p:nvPr/>
        </p:nvSpPr>
        <p:spPr>
          <a:xfrm rot="0">
            <a:off x="2693646" y="3028798"/>
            <a:ext cx="12079041" cy="896620"/>
          </a:xfrm>
          <a:prstGeom prst="rect">
            <a:avLst/>
          </a:prstGeom>
        </p:spPr>
        <p:txBody>
          <a:bodyPr anchor="t" rtlCol="false" tIns="0" lIns="0" bIns="0" rIns="0">
            <a:spAutoFit/>
          </a:bodyPr>
          <a:lstStyle/>
          <a:p>
            <a:pPr algn="ctr">
              <a:lnSpc>
                <a:spcPts val="7279"/>
              </a:lnSpc>
            </a:pPr>
            <a:r>
              <a:rPr lang="en-US" sz="5199" spc="519">
                <a:solidFill>
                  <a:srgbClr val="50805F"/>
                </a:solidFill>
                <a:latin typeface="Barlow Bold"/>
              </a:rPr>
              <a:t>Character Recognition using CNN</a:t>
            </a:r>
          </a:p>
        </p:txBody>
      </p:sp>
      <p:sp>
        <p:nvSpPr>
          <p:cNvPr name="Freeform 10" id="10"/>
          <p:cNvSpPr/>
          <p:nvPr/>
        </p:nvSpPr>
        <p:spPr>
          <a:xfrm flipH="false" flipV="false" rot="0">
            <a:off x="6163363" y="4702043"/>
            <a:ext cx="6054932" cy="4279993"/>
          </a:xfrm>
          <a:custGeom>
            <a:avLst/>
            <a:gdLst/>
            <a:ahLst/>
            <a:cxnLst/>
            <a:rect r="r" b="b" t="t" l="l"/>
            <a:pathLst>
              <a:path h="4279993" w="6054932">
                <a:moveTo>
                  <a:pt x="0" y="0"/>
                </a:moveTo>
                <a:lnTo>
                  <a:pt x="6054932" y="0"/>
                </a:lnTo>
                <a:lnTo>
                  <a:pt x="6054932" y="4279993"/>
                </a:lnTo>
                <a:lnTo>
                  <a:pt x="0" y="4279993"/>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793651" y="314050"/>
            <a:ext cx="1318447" cy="9658899"/>
            <a:chOff x="0" y="0"/>
            <a:chExt cx="480973" cy="3523593"/>
          </a:xfrm>
        </p:grpSpPr>
        <p:sp>
          <p:nvSpPr>
            <p:cNvPr name="Freeform 3" id="3"/>
            <p:cNvSpPr/>
            <p:nvPr/>
          </p:nvSpPr>
          <p:spPr>
            <a:xfrm flipH="false" flipV="false" rot="0">
              <a:off x="0" y="0"/>
              <a:ext cx="480973" cy="3523593"/>
            </a:xfrm>
            <a:custGeom>
              <a:avLst/>
              <a:gdLst/>
              <a:ahLst/>
              <a:cxnLst/>
              <a:rect r="r" b="b" t="t" l="l"/>
              <a:pathLst>
                <a:path h="3523593" w="480973">
                  <a:moveTo>
                    <a:pt x="0" y="0"/>
                  </a:moveTo>
                  <a:lnTo>
                    <a:pt x="480973" y="0"/>
                  </a:lnTo>
                  <a:lnTo>
                    <a:pt x="480973" y="3523593"/>
                  </a:lnTo>
                  <a:lnTo>
                    <a:pt x="0" y="3523593"/>
                  </a:lnTo>
                  <a:close/>
                </a:path>
              </a:pathLst>
            </a:custGeom>
            <a:solidFill>
              <a:srgbClr val="5271FF"/>
            </a:solidFill>
          </p:spPr>
        </p:sp>
      </p:grpSp>
      <p:grpSp>
        <p:nvGrpSpPr>
          <p:cNvPr name="Group 4" id="4"/>
          <p:cNvGrpSpPr/>
          <p:nvPr/>
        </p:nvGrpSpPr>
        <p:grpSpPr>
          <a:xfrm rot="0">
            <a:off x="212027" y="8339603"/>
            <a:ext cx="1635964" cy="1633346"/>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213336" y="212027"/>
            <a:ext cx="1635964" cy="1633346"/>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2287828" y="1618992"/>
            <a:ext cx="9211020" cy="828040"/>
          </a:xfrm>
          <a:prstGeom prst="rect">
            <a:avLst/>
          </a:prstGeom>
        </p:spPr>
        <p:txBody>
          <a:bodyPr anchor="t" rtlCol="false" tIns="0" lIns="0" bIns="0" rIns="0">
            <a:spAutoFit/>
          </a:bodyPr>
          <a:lstStyle/>
          <a:p>
            <a:pPr>
              <a:lnSpc>
                <a:spcPts val="6859"/>
              </a:lnSpc>
            </a:pPr>
            <a:r>
              <a:rPr lang="en-US" sz="4899">
                <a:solidFill>
                  <a:srgbClr val="B82424"/>
                </a:solidFill>
                <a:latin typeface="Arbutus Slab"/>
              </a:rPr>
              <a:t>AGENDA</a:t>
            </a:r>
          </a:p>
        </p:txBody>
      </p:sp>
      <p:sp>
        <p:nvSpPr>
          <p:cNvPr name="TextBox 9" id="9"/>
          <p:cNvSpPr txBox="true"/>
          <p:nvPr/>
        </p:nvSpPr>
        <p:spPr>
          <a:xfrm rot="0">
            <a:off x="3595477" y="2744240"/>
            <a:ext cx="10724023" cy="6299835"/>
          </a:xfrm>
          <a:prstGeom prst="rect">
            <a:avLst/>
          </a:prstGeom>
        </p:spPr>
        <p:txBody>
          <a:bodyPr anchor="t" rtlCol="false" tIns="0" lIns="0" bIns="0" rIns="0">
            <a:spAutoFit/>
          </a:bodyPr>
          <a:lstStyle/>
          <a:p>
            <a:pPr>
              <a:lnSpc>
                <a:spcPts val="7139"/>
              </a:lnSpc>
            </a:pPr>
            <a:r>
              <a:rPr lang="en-US" sz="5100" spc="509">
                <a:solidFill>
                  <a:srgbClr val="000000"/>
                </a:solidFill>
                <a:latin typeface="Barlow Bold"/>
              </a:rPr>
              <a:t>Problem statement</a:t>
            </a:r>
          </a:p>
          <a:p>
            <a:pPr>
              <a:lnSpc>
                <a:spcPts val="7139"/>
              </a:lnSpc>
            </a:pPr>
            <a:r>
              <a:rPr lang="en-US" sz="5100" spc="509">
                <a:solidFill>
                  <a:srgbClr val="000000"/>
                </a:solidFill>
                <a:latin typeface="Barlow Bold"/>
              </a:rPr>
              <a:t>Proposed system</a:t>
            </a:r>
          </a:p>
          <a:p>
            <a:pPr>
              <a:lnSpc>
                <a:spcPts val="7139"/>
              </a:lnSpc>
            </a:pPr>
            <a:r>
              <a:rPr lang="en-US" sz="5100" spc="509">
                <a:solidFill>
                  <a:srgbClr val="000000"/>
                </a:solidFill>
                <a:latin typeface="Barlow Bold"/>
              </a:rPr>
              <a:t>System development approach</a:t>
            </a:r>
          </a:p>
          <a:p>
            <a:pPr>
              <a:lnSpc>
                <a:spcPts val="7139"/>
              </a:lnSpc>
            </a:pPr>
            <a:r>
              <a:rPr lang="en-US" sz="5100" spc="509">
                <a:solidFill>
                  <a:srgbClr val="000000"/>
                </a:solidFill>
                <a:latin typeface="Barlow Bold"/>
              </a:rPr>
              <a:t>Algorithm &amp; deployment</a:t>
            </a:r>
          </a:p>
          <a:p>
            <a:pPr>
              <a:lnSpc>
                <a:spcPts val="7139"/>
              </a:lnSpc>
            </a:pPr>
            <a:r>
              <a:rPr lang="en-US" sz="5100" spc="509">
                <a:solidFill>
                  <a:srgbClr val="000000"/>
                </a:solidFill>
                <a:latin typeface="Barlow Bold"/>
              </a:rPr>
              <a:t>Result</a:t>
            </a:r>
          </a:p>
          <a:p>
            <a:pPr>
              <a:lnSpc>
                <a:spcPts val="7139"/>
              </a:lnSpc>
            </a:pPr>
            <a:r>
              <a:rPr lang="en-US" sz="5100" spc="509">
                <a:solidFill>
                  <a:srgbClr val="000000"/>
                </a:solidFill>
                <a:latin typeface="Barlow Bold"/>
              </a:rPr>
              <a:t>conclusion</a:t>
            </a:r>
          </a:p>
          <a:p>
            <a:pPr>
              <a:lnSpc>
                <a:spcPts val="713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96369" y="344924"/>
            <a:ext cx="1263140" cy="9461177"/>
            <a:chOff x="0" y="0"/>
            <a:chExt cx="460797" cy="3451463"/>
          </a:xfrm>
        </p:grpSpPr>
        <p:sp>
          <p:nvSpPr>
            <p:cNvPr name="Freeform 3" id="3"/>
            <p:cNvSpPr/>
            <p:nvPr/>
          </p:nvSpPr>
          <p:spPr>
            <a:xfrm flipH="false" flipV="false" rot="0">
              <a:off x="0" y="0"/>
              <a:ext cx="460797" cy="3451463"/>
            </a:xfrm>
            <a:custGeom>
              <a:avLst/>
              <a:gdLst/>
              <a:ahLst/>
              <a:cxnLst/>
              <a:rect r="r" b="b" t="t" l="l"/>
              <a:pathLst>
                <a:path h="3451463" w="460797">
                  <a:moveTo>
                    <a:pt x="0" y="0"/>
                  </a:moveTo>
                  <a:lnTo>
                    <a:pt x="460797" y="0"/>
                  </a:lnTo>
                  <a:lnTo>
                    <a:pt x="460797" y="3451463"/>
                  </a:lnTo>
                  <a:lnTo>
                    <a:pt x="0" y="3451463"/>
                  </a:lnTo>
                  <a:close/>
                </a:path>
              </a:pathLst>
            </a:custGeom>
            <a:solidFill>
              <a:srgbClr val="5271FF"/>
            </a:solidFill>
          </p:spPr>
        </p:sp>
      </p:grpSp>
      <p:grpSp>
        <p:nvGrpSpPr>
          <p:cNvPr name="Group 4" id="4"/>
          <p:cNvGrpSpPr/>
          <p:nvPr/>
        </p:nvGrpSpPr>
        <p:grpSpPr>
          <a:xfrm rot="0">
            <a:off x="210718" y="8441627"/>
            <a:ext cx="1635964" cy="1633346"/>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212027" y="212027"/>
            <a:ext cx="1635964" cy="1633346"/>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1662532" y="1133798"/>
            <a:ext cx="9874702" cy="847090"/>
          </a:xfrm>
          <a:prstGeom prst="rect">
            <a:avLst/>
          </a:prstGeom>
        </p:spPr>
        <p:txBody>
          <a:bodyPr anchor="t" rtlCol="false" tIns="0" lIns="0" bIns="0" rIns="0">
            <a:spAutoFit/>
          </a:bodyPr>
          <a:lstStyle/>
          <a:p>
            <a:pPr>
              <a:lnSpc>
                <a:spcPts val="6859"/>
              </a:lnSpc>
            </a:pPr>
            <a:r>
              <a:rPr lang="en-US" sz="4899" spc="489">
                <a:solidFill>
                  <a:srgbClr val="B82424"/>
                </a:solidFill>
                <a:latin typeface="Barlow Bold"/>
              </a:rPr>
              <a:t>PROBLEM STATEMENT</a:t>
            </a:r>
          </a:p>
        </p:txBody>
      </p:sp>
      <p:sp>
        <p:nvSpPr>
          <p:cNvPr name="TextBox 9" id="9"/>
          <p:cNvSpPr txBox="true"/>
          <p:nvPr/>
        </p:nvSpPr>
        <p:spPr>
          <a:xfrm rot="0">
            <a:off x="1251236" y="2527479"/>
            <a:ext cx="11569643" cy="7407275"/>
          </a:xfrm>
          <a:prstGeom prst="rect">
            <a:avLst/>
          </a:prstGeom>
        </p:spPr>
        <p:txBody>
          <a:bodyPr anchor="t" rtlCol="false" tIns="0" lIns="0" bIns="0" rIns="0">
            <a:spAutoFit/>
          </a:bodyPr>
          <a:lstStyle/>
          <a:p>
            <a:pPr algn="just">
              <a:lnSpc>
                <a:spcPts val="4900"/>
              </a:lnSpc>
            </a:pPr>
            <a:r>
              <a:rPr lang="en-US" sz="3500">
                <a:solidFill>
                  <a:srgbClr val="B82424"/>
                </a:solidFill>
                <a:latin typeface="Arbutus Slab"/>
              </a:rPr>
              <a:t>        </a:t>
            </a:r>
            <a:r>
              <a:rPr lang="en-US" sz="3500">
                <a:solidFill>
                  <a:srgbClr val="000000"/>
                </a:solidFill>
                <a:latin typeface="Arbutus Slab"/>
              </a:rPr>
              <a:t>  The technique for converting a text image into a machine-readable text format is called optical character recognition, or OCR. The computer saves the scan as a digital file, for example if you scan a form or receipt.CNN is used recognize the character easily.Characters in the image can be successfully recognised with the CNN classifier. Traditional CNN classifier architecture consists of fully connected layers after a soft-max layer for classification, and convolutional layers for obtaining features. </a:t>
            </a:r>
          </a:p>
          <a:p>
            <a:pPr algn="ctr">
              <a:lnSpc>
                <a:spcPts val="4900"/>
              </a:lnSpc>
            </a:pPr>
          </a:p>
          <a:p>
            <a:pPr algn="ctr">
              <a:lnSpc>
                <a:spcPts val="4900"/>
              </a:lnSpc>
            </a:pPr>
          </a:p>
        </p:txBody>
      </p:sp>
      <p:sp>
        <p:nvSpPr>
          <p:cNvPr name="Freeform 10" id="10"/>
          <p:cNvSpPr/>
          <p:nvPr/>
        </p:nvSpPr>
        <p:spPr>
          <a:xfrm flipH="false" flipV="false" rot="0">
            <a:off x="13429255" y="3575470"/>
            <a:ext cx="3176015" cy="3504254"/>
          </a:xfrm>
          <a:custGeom>
            <a:avLst/>
            <a:gdLst/>
            <a:ahLst/>
            <a:cxnLst/>
            <a:rect r="r" b="b" t="t" l="l"/>
            <a:pathLst>
              <a:path h="3504254" w="3176015">
                <a:moveTo>
                  <a:pt x="0" y="0"/>
                </a:moveTo>
                <a:lnTo>
                  <a:pt x="3176016" y="0"/>
                </a:lnTo>
                <a:lnTo>
                  <a:pt x="3176016" y="3504254"/>
                </a:lnTo>
                <a:lnTo>
                  <a:pt x="0" y="3504254"/>
                </a:lnTo>
                <a:lnTo>
                  <a:pt x="0" y="0"/>
                </a:lnTo>
                <a:close/>
              </a:path>
            </a:pathLst>
          </a:custGeom>
          <a:blipFill>
            <a:blip r:embed="rId2"/>
            <a:stretch>
              <a:fillRect l="-2144" t="0" r="-2144" b="-12993"/>
            </a:stretch>
          </a:blipFill>
        </p:spPr>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544770" y="303444"/>
            <a:ext cx="1429061" cy="9680113"/>
            <a:chOff x="0" y="0"/>
            <a:chExt cx="521325" cy="3531331"/>
          </a:xfrm>
        </p:grpSpPr>
        <p:sp>
          <p:nvSpPr>
            <p:cNvPr name="Freeform 3" id="3"/>
            <p:cNvSpPr/>
            <p:nvPr/>
          </p:nvSpPr>
          <p:spPr>
            <a:xfrm flipH="false" flipV="false" rot="0">
              <a:off x="0" y="0"/>
              <a:ext cx="521325" cy="3531331"/>
            </a:xfrm>
            <a:custGeom>
              <a:avLst/>
              <a:gdLst/>
              <a:ahLst/>
              <a:cxnLst/>
              <a:rect r="r" b="b" t="t" l="l"/>
              <a:pathLst>
                <a:path h="3531331" w="521325">
                  <a:moveTo>
                    <a:pt x="0" y="0"/>
                  </a:moveTo>
                  <a:lnTo>
                    <a:pt x="521325" y="0"/>
                  </a:lnTo>
                  <a:lnTo>
                    <a:pt x="521325" y="3531331"/>
                  </a:lnTo>
                  <a:lnTo>
                    <a:pt x="0" y="3531331"/>
                  </a:lnTo>
                  <a:close/>
                </a:path>
              </a:pathLst>
            </a:custGeom>
            <a:solidFill>
              <a:srgbClr val="5271FF"/>
            </a:solidFill>
          </p:spPr>
        </p:sp>
      </p:grpSp>
      <p:grpSp>
        <p:nvGrpSpPr>
          <p:cNvPr name="Group 4" id="4"/>
          <p:cNvGrpSpPr/>
          <p:nvPr/>
        </p:nvGrpSpPr>
        <p:grpSpPr>
          <a:xfrm rot="0">
            <a:off x="213336" y="8350210"/>
            <a:ext cx="1635964" cy="1633346"/>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212027" y="212027"/>
            <a:ext cx="1635964" cy="1633346"/>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1773146" y="1270756"/>
            <a:ext cx="9100406" cy="847090"/>
          </a:xfrm>
          <a:prstGeom prst="rect">
            <a:avLst/>
          </a:prstGeom>
        </p:spPr>
        <p:txBody>
          <a:bodyPr anchor="t" rtlCol="false" tIns="0" lIns="0" bIns="0" rIns="0">
            <a:spAutoFit/>
          </a:bodyPr>
          <a:lstStyle/>
          <a:p>
            <a:pPr>
              <a:lnSpc>
                <a:spcPts val="6859"/>
              </a:lnSpc>
            </a:pPr>
            <a:r>
              <a:rPr lang="en-US" sz="4899" spc="489">
                <a:solidFill>
                  <a:srgbClr val="B82424"/>
                </a:solidFill>
                <a:latin typeface="Barlow Bold"/>
              </a:rPr>
              <a:t>PROJECT OVERVIEW</a:t>
            </a:r>
          </a:p>
        </p:txBody>
      </p:sp>
      <p:sp>
        <p:nvSpPr>
          <p:cNvPr name="TextBox 9" id="9"/>
          <p:cNvSpPr txBox="true"/>
          <p:nvPr/>
        </p:nvSpPr>
        <p:spPr>
          <a:xfrm rot="0">
            <a:off x="2464482" y="2820403"/>
            <a:ext cx="12647292" cy="6169025"/>
          </a:xfrm>
          <a:prstGeom prst="rect">
            <a:avLst/>
          </a:prstGeom>
        </p:spPr>
        <p:txBody>
          <a:bodyPr anchor="t" rtlCol="false" tIns="0" lIns="0" bIns="0" rIns="0">
            <a:spAutoFit/>
          </a:bodyPr>
          <a:lstStyle/>
          <a:p>
            <a:pPr algn="just">
              <a:lnSpc>
                <a:spcPts val="4900"/>
              </a:lnSpc>
            </a:pPr>
            <a:r>
              <a:rPr lang="en-US" sz="3500">
                <a:solidFill>
                  <a:srgbClr val="050404"/>
                </a:solidFill>
                <a:latin typeface="Arbutus Slab"/>
              </a:rPr>
              <a:t>            </a:t>
            </a:r>
            <a:r>
              <a:rPr lang="en-US" sz="3500">
                <a:solidFill>
                  <a:srgbClr val="000000"/>
                </a:solidFill>
                <a:latin typeface="Arbutus Slab"/>
              </a:rPr>
              <a:t> Character recognition analyses characters in images or communications.Character recognition uses CNNs' the ability to effortlessly acquire structural traits from raw pixel opinions. CNNs uses convolutional layers to extract image features as well as fully connected layers to classify. CNNs learn character labels off input images via backpropagation and optimisation methods. CNNs be suitable for OCR and document analysis due to the fact that they can accurately classify character in new images upon train.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544770" y="289617"/>
            <a:ext cx="1429061" cy="9707766"/>
            <a:chOff x="0" y="0"/>
            <a:chExt cx="521325" cy="3541419"/>
          </a:xfrm>
        </p:grpSpPr>
        <p:sp>
          <p:nvSpPr>
            <p:cNvPr name="Freeform 3" id="3"/>
            <p:cNvSpPr/>
            <p:nvPr/>
          </p:nvSpPr>
          <p:spPr>
            <a:xfrm flipH="false" flipV="false" rot="0">
              <a:off x="0" y="0"/>
              <a:ext cx="521325" cy="3541419"/>
            </a:xfrm>
            <a:custGeom>
              <a:avLst/>
              <a:gdLst/>
              <a:ahLst/>
              <a:cxnLst/>
              <a:rect r="r" b="b" t="t" l="l"/>
              <a:pathLst>
                <a:path h="3541419" w="521325">
                  <a:moveTo>
                    <a:pt x="0" y="0"/>
                  </a:moveTo>
                  <a:lnTo>
                    <a:pt x="521325" y="0"/>
                  </a:lnTo>
                  <a:lnTo>
                    <a:pt x="521325" y="3541419"/>
                  </a:lnTo>
                  <a:lnTo>
                    <a:pt x="0" y="3541419"/>
                  </a:lnTo>
                  <a:close/>
                </a:path>
              </a:pathLst>
            </a:custGeom>
            <a:solidFill>
              <a:srgbClr val="5271FF"/>
            </a:solidFill>
          </p:spPr>
        </p:sp>
      </p:grpSp>
      <p:grpSp>
        <p:nvGrpSpPr>
          <p:cNvPr name="Group 4" id="4"/>
          <p:cNvGrpSpPr/>
          <p:nvPr/>
        </p:nvGrpSpPr>
        <p:grpSpPr>
          <a:xfrm rot="0">
            <a:off x="210718" y="8441627"/>
            <a:ext cx="1635964" cy="1633346"/>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212027" y="212027"/>
            <a:ext cx="1635964" cy="1633346"/>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1717839" y="1669567"/>
            <a:ext cx="9598168" cy="847090"/>
          </a:xfrm>
          <a:prstGeom prst="rect">
            <a:avLst/>
          </a:prstGeom>
        </p:spPr>
        <p:txBody>
          <a:bodyPr anchor="t" rtlCol="false" tIns="0" lIns="0" bIns="0" rIns="0">
            <a:spAutoFit/>
          </a:bodyPr>
          <a:lstStyle/>
          <a:p>
            <a:pPr>
              <a:lnSpc>
                <a:spcPts val="6859"/>
              </a:lnSpc>
            </a:pPr>
            <a:r>
              <a:rPr lang="en-US" sz="4899" spc="489">
                <a:solidFill>
                  <a:srgbClr val="B82424"/>
                </a:solidFill>
                <a:latin typeface="Barlow Bold"/>
              </a:rPr>
              <a:t>WHO ARE THE END USERS?</a:t>
            </a:r>
          </a:p>
        </p:txBody>
      </p:sp>
      <p:sp>
        <p:nvSpPr>
          <p:cNvPr name="TextBox 9" id="9"/>
          <p:cNvSpPr txBox="true"/>
          <p:nvPr/>
        </p:nvSpPr>
        <p:spPr>
          <a:xfrm rot="0">
            <a:off x="2952101" y="3237539"/>
            <a:ext cx="13120014" cy="4930775"/>
          </a:xfrm>
          <a:prstGeom prst="rect">
            <a:avLst/>
          </a:prstGeom>
        </p:spPr>
        <p:txBody>
          <a:bodyPr anchor="t" rtlCol="false" tIns="0" lIns="0" bIns="0" rIns="0">
            <a:spAutoFit/>
          </a:bodyPr>
          <a:lstStyle/>
          <a:p>
            <a:pPr>
              <a:lnSpc>
                <a:spcPts val="4900"/>
              </a:lnSpc>
            </a:pPr>
            <a:r>
              <a:rPr lang="en-US" sz="3500">
                <a:solidFill>
                  <a:srgbClr val="000000"/>
                </a:solidFill>
                <a:latin typeface="Arbutus Slab"/>
              </a:rPr>
              <a:t>Businesses and Corporations</a:t>
            </a:r>
          </a:p>
          <a:p>
            <a:pPr>
              <a:lnSpc>
                <a:spcPts val="4900"/>
              </a:lnSpc>
            </a:pPr>
            <a:r>
              <a:rPr lang="en-US" sz="3500">
                <a:solidFill>
                  <a:srgbClr val="000000"/>
                </a:solidFill>
                <a:latin typeface="Arbutus Slab"/>
              </a:rPr>
              <a:t>Educational Institutions</a:t>
            </a:r>
          </a:p>
          <a:p>
            <a:pPr>
              <a:lnSpc>
                <a:spcPts val="4900"/>
              </a:lnSpc>
            </a:pPr>
            <a:r>
              <a:rPr lang="en-US" sz="3500">
                <a:solidFill>
                  <a:srgbClr val="000000"/>
                </a:solidFill>
                <a:latin typeface="Arbutus Slab"/>
              </a:rPr>
              <a:t>Government Agencies</a:t>
            </a:r>
          </a:p>
          <a:p>
            <a:pPr>
              <a:lnSpc>
                <a:spcPts val="4900"/>
              </a:lnSpc>
            </a:pPr>
            <a:r>
              <a:rPr lang="en-US" sz="3500">
                <a:solidFill>
                  <a:srgbClr val="000000"/>
                </a:solidFill>
                <a:latin typeface="Arbutus Slab"/>
              </a:rPr>
              <a:t>Publishing and Media Companies</a:t>
            </a:r>
          </a:p>
          <a:p>
            <a:pPr>
              <a:lnSpc>
                <a:spcPts val="4900"/>
              </a:lnSpc>
            </a:pPr>
            <a:r>
              <a:rPr lang="en-US" sz="3500">
                <a:solidFill>
                  <a:srgbClr val="000000"/>
                </a:solidFill>
                <a:latin typeface="Arbutus Slab"/>
              </a:rPr>
              <a:t>Retailers and E-commerce Platforms</a:t>
            </a:r>
          </a:p>
          <a:p>
            <a:pPr>
              <a:lnSpc>
                <a:spcPts val="4900"/>
              </a:lnSpc>
            </a:pPr>
            <a:r>
              <a:rPr lang="en-US" sz="3500">
                <a:solidFill>
                  <a:srgbClr val="000000"/>
                </a:solidFill>
                <a:latin typeface="Arbutus Slab"/>
              </a:rPr>
              <a:t>Healthcare Providers</a:t>
            </a:r>
          </a:p>
          <a:p>
            <a:pPr>
              <a:lnSpc>
                <a:spcPts val="4900"/>
              </a:lnSpc>
            </a:pPr>
            <a:r>
              <a:rPr lang="en-US" sz="3500">
                <a:solidFill>
                  <a:srgbClr val="000000"/>
                </a:solidFill>
                <a:latin typeface="Arbutus Slab"/>
              </a:rPr>
              <a:t>Individual Users</a:t>
            </a:r>
          </a:p>
          <a:p>
            <a:pPr>
              <a:lnSpc>
                <a:spcPts val="4900"/>
              </a:lnSpc>
            </a:pPr>
          </a:p>
        </p:txBody>
      </p:sp>
      <p:sp>
        <p:nvSpPr>
          <p:cNvPr name="Freeform 10" id="10"/>
          <p:cNvSpPr/>
          <p:nvPr/>
        </p:nvSpPr>
        <p:spPr>
          <a:xfrm flipH="false" flipV="false" rot="0">
            <a:off x="11548063" y="3304214"/>
            <a:ext cx="4248378" cy="4144070"/>
          </a:xfrm>
          <a:custGeom>
            <a:avLst/>
            <a:gdLst/>
            <a:ahLst/>
            <a:cxnLst/>
            <a:rect r="r" b="b" t="t" l="l"/>
            <a:pathLst>
              <a:path h="4144070" w="4248378">
                <a:moveTo>
                  <a:pt x="0" y="0"/>
                </a:moveTo>
                <a:lnTo>
                  <a:pt x="4248377" y="0"/>
                </a:lnTo>
                <a:lnTo>
                  <a:pt x="4248377" y="4144070"/>
                </a:lnTo>
                <a:lnTo>
                  <a:pt x="0" y="4144070"/>
                </a:lnTo>
                <a:lnTo>
                  <a:pt x="0" y="0"/>
                </a:lnTo>
                <a:close/>
              </a:path>
            </a:pathLst>
          </a:custGeom>
          <a:blipFill>
            <a:blip r:embed="rId2"/>
            <a:stretch>
              <a:fillRect l="0" t="-1723" r="-907" b="-1723"/>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547488" y="282421"/>
            <a:ext cx="1456714" cy="9722157"/>
            <a:chOff x="0" y="0"/>
            <a:chExt cx="531413" cy="3546669"/>
          </a:xfrm>
        </p:grpSpPr>
        <p:sp>
          <p:nvSpPr>
            <p:cNvPr name="Freeform 3" id="3"/>
            <p:cNvSpPr/>
            <p:nvPr/>
          </p:nvSpPr>
          <p:spPr>
            <a:xfrm flipH="false" flipV="false" rot="0">
              <a:off x="0" y="0"/>
              <a:ext cx="531413" cy="3546670"/>
            </a:xfrm>
            <a:custGeom>
              <a:avLst/>
              <a:gdLst/>
              <a:ahLst/>
              <a:cxnLst/>
              <a:rect r="r" b="b" t="t" l="l"/>
              <a:pathLst>
                <a:path h="3546670" w="531413">
                  <a:moveTo>
                    <a:pt x="0" y="0"/>
                  </a:moveTo>
                  <a:lnTo>
                    <a:pt x="531413" y="0"/>
                  </a:lnTo>
                  <a:lnTo>
                    <a:pt x="531413" y="3546670"/>
                  </a:lnTo>
                  <a:lnTo>
                    <a:pt x="0" y="3546670"/>
                  </a:lnTo>
                  <a:close/>
                </a:path>
              </a:pathLst>
            </a:custGeom>
            <a:solidFill>
              <a:srgbClr val="5271FF"/>
            </a:solidFill>
          </p:spPr>
        </p:sp>
      </p:grpSp>
      <p:grpSp>
        <p:nvGrpSpPr>
          <p:cNvPr name="Group 4" id="4"/>
          <p:cNvGrpSpPr/>
          <p:nvPr/>
        </p:nvGrpSpPr>
        <p:grpSpPr>
          <a:xfrm rot="0">
            <a:off x="210718" y="8371232"/>
            <a:ext cx="1635964" cy="1633346"/>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212027" y="212027"/>
            <a:ext cx="1635964" cy="1633346"/>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1468958" y="1451978"/>
            <a:ext cx="13884452" cy="813657"/>
          </a:xfrm>
          <a:prstGeom prst="rect">
            <a:avLst/>
          </a:prstGeom>
        </p:spPr>
        <p:txBody>
          <a:bodyPr anchor="t" rtlCol="false" tIns="0" lIns="0" bIns="0" rIns="0">
            <a:spAutoFit/>
          </a:bodyPr>
          <a:lstStyle/>
          <a:p>
            <a:pPr algn="just">
              <a:lnSpc>
                <a:spcPts val="6602"/>
              </a:lnSpc>
            </a:pPr>
            <a:r>
              <a:rPr lang="en-US" sz="4716" spc="471">
                <a:solidFill>
                  <a:srgbClr val="B82424"/>
                </a:solidFill>
                <a:latin typeface="Barlow Bold"/>
              </a:rPr>
              <a:t>YOUR SOLUTION &amp; ITS VALUE PROPOSITION</a:t>
            </a:r>
          </a:p>
        </p:txBody>
      </p:sp>
      <p:sp>
        <p:nvSpPr>
          <p:cNvPr name="TextBox 9" id="9"/>
          <p:cNvSpPr txBox="true"/>
          <p:nvPr/>
        </p:nvSpPr>
        <p:spPr>
          <a:xfrm rot="0">
            <a:off x="1468958" y="2966389"/>
            <a:ext cx="10925156" cy="5465286"/>
          </a:xfrm>
          <a:prstGeom prst="rect">
            <a:avLst/>
          </a:prstGeom>
        </p:spPr>
        <p:txBody>
          <a:bodyPr anchor="t" rtlCol="false" tIns="0" lIns="0" bIns="0" rIns="0">
            <a:spAutoFit/>
          </a:bodyPr>
          <a:lstStyle/>
          <a:p>
            <a:pPr algn="just">
              <a:lnSpc>
                <a:spcPts val="4838"/>
              </a:lnSpc>
            </a:pPr>
            <a:r>
              <a:rPr lang="en-US" sz="3456">
                <a:solidFill>
                  <a:srgbClr val="000000"/>
                </a:solidFill>
                <a:latin typeface="Arbutus Slab"/>
              </a:rPr>
              <a:t>       CNNs are excellent for real-time massive data sets as they can learn complicated visual designs and spatial correlations, which helps them function well in character recognition.Develop a CNN architecture with convolutional extraction and classification layers for character recognition. For accurate and productive recognition, modify applications analyze performance, and then make improvements for real-world tasks.</a:t>
            </a:r>
          </a:p>
        </p:txBody>
      </p:sp>
      <p:sp>
        <p:nvSpPr>
          <p:cNvPr name="Freeform 10" id="10"/>
          <p:cNvSpPr/>
          <p:nvPr/>
        </p:nvSpPr>
        <p:spPr>
          <a:xfrm flipH="false" flipV="false" rot="0">
            <a:off x="12791866" y="3859421"/>
            <a:ext cx="3357870" cy="3402101"/>
          </a:xfrm>
          <a:custGeom>
            <a:avLst/>
            <a:gdLst/>
            <a:ahLst/>
            <a:cxnLst/>
            <a:rect r="r" b="b" t="t" l="l"/>
            <a:pathLst>
              <a:path h="3402101" w="3357870">
                <a:moveTo>
                  <a:pt x="0" y="0"/>
                </a:moveTo>
                <a:lnTo>
                  <a:pt x="3357870" y="0"/>
                </a:lnTo>
                <a:lnTo>
                  <a:pt x="3357870" y="3402101"/>
                </a:lnTo>
                <a:lnTo>
                  <a:pt x="0" y="3402101"/>
                </a:lnTo>
                <a:lnTo>
                  <a:pt x="0" y="0"/>
                </a:lnTo>
                <a:close/>
              </a:path>
            </a:pathLst>
          </a:custGeom>
          <a:blipFill>
            <a:blip r:embed="rId2"/>
            <a:stretch>
              <a:fillRect l="-3818" t="0" r="-3229" b="-5655"/>
            </a:stretch>
          </a:blipFill>
        </p:spPr>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741062" y="210718"/>
            <a:ext cx="1373754" cy="9680113"/>
            <a:chOff x="0" y="0"/>
            <a:chExt cx="501149" cy="3531331"/>
          </a:xfrm>
        </p:grpSpPr>
        <p:sp>
          <p:nvSpPr>
            <p:cNvPr name="Freeform 3" id="3"/>
            <p:cNvSpPr/>
            <p:nvPr/>
          </p:nvSpPr>
          <p:spPr>
            <a:xfrm flipH="false" flipV="false" rot="0">
              <a:off x="0" y="0"/>
              <a:ext cx="501149" cy="3531331"/>
            </a:xfrm>
            <a:custGeom>
              <a:avLst/>
              <a:gdLst/>
              <a:ahLst/>
              <a:cxnLst/>
              <a:rect r="r" b="b" t="t" l="l"/>
              <a:pathLst>
                <a:path h="3531331" w="501149">
                  <a:moveTo>
                    <a:pt x="0" y="0"/>
                  </a:moveTo>
                  <a:lnTo>
                    <a:pt x="501149" y="0"/>
                  </a:lnTo>
                  <a:lnTo>
                    <a:pt x="501149" y="3531331"/>
                  </a:lnTo>
                  <a:lnTo>
                    <a:pt x="0" y="3531331"/>
                  </a:lnTo>
                  <a:close/>
                </a:path>
              </a:pathLst>
            </a:custGeom>
            <a:solidFill>
              <a:srgbClr val="5271FF"/>
            </a:solidFill>
          </p:spPr>
        </p:sp>
      </p:grpSp>
      <p:grpSp>
        <p:nvGrpSpPr>
          <p:cNvPr name="Group 4" id="4"/>
          <p:cNvGrpSpPr/>
          <p:nvPr/>
        </p:nvGrpSpPr>
        <p:grpSpPr>
          <a:xfrm rot="0">
            <a:off x="210718" y="8364037"/>
            <a:ext cx="1635964" cy="1633346"/>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212027" y="212027"/>
            <a:ext cx="1635964" cy="1633346"/>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1662532" y="1848459"/>
            <a:ext cx="9017446" cy="847090"/>
          </a:xfrm>
          <a:prstGeom prst="rect">
            <a:avLst/>
          </a:prstGeom>
        </p:spPr>
        <p:txBody>
          <a:bodyPr anchor="t" rtlCol="false" tIns="0" lIns="0" bIns="0" rIns="0">
            <a:spAutoFit/>
          </a:bodyPr>
          <a:lstStyle/>
          <a:p>
            <a:pPr>
              <a:lnSpc>
                <a:spcPts val="6859"/>
              </a:lnSpc>
            </a:pPr>
            <a:r>
              <a:rPr lang="en-US" sz="4899" spc="489">
                <a:solidFill>
                  <a:srgbClr val="B82424"/>
                </a:solidFill>
                <a:latin typeface="Barlow Bold"/>
              </a:rPr>
              <a:t>WOW IN YOUR SOLUTION</a:t>
            </a:r>
          </a:p>
        </p:txBody>
      </p:sp>
      <p:sp>
        <p:nvSpPr>
          <p:cNvPr name="TextBox 9" id="9"/>
          <p:cNvSpPr txBox="true"/>
          <p:nvPr/>
        </p:nvSpPr>
        <p:spPr>
          <a:xfrm rot="0">
            <a:off x="2031656" y="3864114"/>
            <a:ext cx="12853338" cy="3073400"/>
          </a:xfrm>
          <a:prstGeom prst="rect">
            <a:avLst/>
          </a:prstGeom>
        </p:spPr>
        <p:txBody>
          <a:bodyPr anchor="t" rtlCol="false" tIns="0" lIns="0" bIns="0" rIns="0">
            <a:spAutoFit/>
          </a:bodyPr>
          <a:lstStyle/>
          <a:p>
            <a:pPr algn="just">
              <a:lnSpc>
                <a:spcPts val="4900"/>
              </a:lnSpc>
            </a:pPr>
            <a:r>
              <a:rPr lang="en-US" sz="3500">
                <a:solidFill>
                  <a:srgbClr val="000000"/>
                </a:solidFill>
                <a:latin typeface="Arbutus Slab"/>
              </a:rPr>
              <a:t>          By effectively learning from raw pixel data, identifying local trends, geographical dependencies, and handling character appearance variants CNNs exceed traditional feature engineering and becomes translation-invariant and robust to real-world scenarios.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803632" y="344924"/>
            <a:ext cx="1263140" cy="9680113"/>
            <a:chOff x="0" y="0"/>
            <a:chExt cx="460797" cy="3531331"/>
          </a:xfrm>
        </p:grpSpPr>
        <p:sp>
          <p:nvSpPr>
            <p:cNvPr name="Freeform 3" id="3"/>
            <p:cNvSpPr/>
            <p:nvPr/>
          </p:nvSpPr>
          <p:spPr>
            <a:xfrm flipH="false" flipV="false" rot="0">
              <a:off x="0" y="0"/>
              <a:ext cx="460797" cy="3531331"/>
            </a:xfrm>
            <a:custGeom>
              <a:avLst/>
              <a:gdLst/>
              <a:ahLst/>
              <a:cxnLst/>
              <a:rect r="r" b="b" t="t" l="l"/>
              <a:pathLst>
                <a:path h="3531331" w="460797">
                  <a:moveTo>
                    <a:pt x="0" y="0"/>
                  </a:moveTo>
                  <a:lnTo>
                    <a:pt x="460797" y="0"/>
                  </a:lnTo>
                  <a:lnTo>
                    <a:pt x="460797" y="3531331"/>
                  </a:lnTo>
                  <a:lnTo>
                    <a:pt x="0" y="3531331"/>
                  </a:lnTo>
                  <a:close/>
                </a:path>
              </a:pathLst>
            </a:custGeom>
            <a:solidFill>
              <a:srgbClr val="5271FF"/>
            </a:solidFill>
          </p:spPr>
        </p:sp>
      </p:grpSp>
      <p:grpSp>
        <p:nvGrpSpPr>
          <p:cNvPr name="Group 4" id="4"/>
          <p:cNvGrpSpPr/>
          <p:nvPr/>
        </p:nvGrpSpPr>
        <p:grpSpPr>
          <a:xfrm rot="0">
            <a:off x="212027" y="8391690"/>
            <a:ext cx="1635964" cy="1633346"/>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210718" y="212027"/>
            <a:ext cx="1635964" cy="1633346"/>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1441304" y="1018642"/>
            <a:ext cx="9349287" cy="828040"/>
          </a:xfrm>
          <a:prstGeom prst="rect">
            <a:avLst/>
          </a:prstGeom>
        </p:spPr>
        <p:txBody>
          <a:bodyPr anchor="t" rtlCol="false" tIns="0" lIns="0" bIns="0" rIns="0">
            <a:spAutoFit/>
          </a:bodyPr>
          <a:lstStyle/>
          <a:p>
            <a:pPr>
              <a:lnSpc>
                <a:spcPts val="6859"/>
              </a:lnSpc>
            </a:pPr>
            <a:r>
              <a:rPr lang="en-US" sz="4899">
                <a:solidFill>
                  <a:srgbClr val="B82424"/>
                </a:solidFill>
                <a:latin typeface="Canva Sans Bold"/>
              </a:rPr>
              <a:t>MODELLING</a:t>
            </a:r>
          </a:p>
        </p:txBody>
      </p:sp>
      <p:sp>
        <p:nvSpPr>
          <p:cNvPr name="Freeform 9" id="9"/>
          <p:cNvSpPr/>
          <p:nvPr/>
        </p:nvSpPr>
        <p:spPr>
          <a:xfrm flipH="false" flipV="false" rot="0">
            <a:off x="1554115" y="2950289"/>
            <a:ext cx="13796755" cy="5291461"/>
          </a:xfrm>
          <a:custGeom>
            <a:avLst/>
            <a:gdLst/>
            <a:ahLst/>
            <a:cxnLst/>
            <a:rect r="r" b="b" t="t" l="l"/>
            <a:pathLst>
              <a:path h="5291461" w="13796755">
                <a:moveTo>
                  <a:pt x="0" y="0"/>
                </a:moveTo>
                <a:lnTo>
                  <a:pt x="13796756" y="0"/>
                </a:lnTo>
                <a:lnTo>
                  <a:pt x="13796756" y="5291461"/>
                </a:lnTo>
                <a:lnTo>
                  <a:pt x="0" y="5291461"/>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DAGBEyg79o8</dc:identifier>
  <dcterms:modified xsi:type="dcterms:W3CDTF">2011-08-01T06:04:30Z</dcterms:modified>
  <cp:revision>1</cp:revision>
  <dc:title>Ingoude Company</dc:title>
</cp:coreProperties>
</file>