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60" r:id="rId7"/>
    <p:sldId id="258" r:id="rId8"/>
    <p:sldId id="261" r:id="rId9"/>
    <p:sldId id="262" r:id="rId10"/>
    <p:sldId id="283" r:id="rId11"/>
    <p:sldId id="28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4/4/2024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4/4/2024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 Id="rId11" Type="http://schemas.openxmlformats.org/officeDocument/2006/relationships/image" Target="../media/image10.svg"/><Relationship Id="rId10" Type="http://schemas.openxmlformats.org/officeDocument/2006/relationships/image" Target="../media/image2.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3335647" y="1073887"/>
            <a:ext cx="7077456" cy="2778075"/>
          </a:xfrm>
        </p:spPr>
        <p:txBody>
          <a:bodyPr/>
          <a:lstStyle/>
          <a:p>
            <a:r>
              <a:rPr lang="en-US" sz="4800" dirty="0" err="1" smtClean="0"/>
              <a:t>Keylogger</a:t>
            </a:r>
            <a:r>
              <a:rPr lang="en-US" sz="4800" dirty="0" smtClean="0"/>
              <a:t> &amp; Security Implementation using Python</a:t>
            </a:r>
            <a:endParaRPr lang="en-IN" sz="4800" dirty="0"/>
          </a:p>
        </p:txBody>
      </p:sp>
      <p:sp>
        <p:nvSpPr>
          <p:cNvPr id="6" name="Subtitle 5"/>
          <p:cNvSpPr>
            <a:spLocks noGrp="1"/>
          </p:cNvSpPr>
          <p:nvPr>
            <p:ph type="subTitle" idx="1"/>
          </p:nvPr>
        </p:nvSpPr>
        <p:spPr>
          <a:xfrm>
            <a:off x="4090558" y="5645888"/>
            <a:ext cx="7913600" cy="953954"/>
          </a:xfrm>
        </p:spPr>
        <p:txBody>
          <a:bodyPr>
            <a:normAutofit lnSpcReduction="10000"/>
          </a:bodyPr>
          <a:lstStyle/>
          <a:p>
            <a:pPr algn="r"/>
            <a:r>
              <a:rPr lang="en-US" dirty="0"/>
              <a:t>Presented </a:t>
            </a:r>
            <a:r>
              <a:rPr lang="en-US" dirty="0" smtClean="0"/>
              <a:t>by:</a:t>
            </a:r>
          </a:p>
          <a:p>
            <a:pPr algn="r"/>
            <a:r>
              <a:rPr lang="en-US" dirty="0" err="1" smtClean="0"/>
              <a:t>S.Janani</a:t>
            </a:r>
            <a:r>
              <a:rPr lang="en-US" dirty="0" smtClean="0"/>
              <a:t> </a:t>
            </a:r>
            <a:r>
              <a:rPr lang="en-US" dirty="0"/>
              <a:t>-</a:t>
            </a:r>
            <a:r>
              <a:rPr lang="en-US" dirty="0" err="1"/>
              <a:t>Anjalai</a:t>
            </a:r>
            <a:r>
              <a:rPr lang="en-US" dirty="0"/>
              <a:t> </a:t>
            </a:r>
            <a:r>
              <a:rPr lang="en-US" dirty="0" err="1"/>
              <a:t>Ammal</a:t>
            </a:r>
            <a:r>
              <a:rPr lang="en-US" dirty="0"/>
              <a:t> </a:t>
            </a:r>
            <a:r>
              <a:rPr lang="en-US" dirty="0" err="1"/>
              <a:t>Mahalingam</a:t>
            </a:r>
            <a:r>
              <a:rPr lang="en-US" dirty="0"/>
              <a:t> </a:t>
            </a:r>
            <a:r>
              <a:rPr lang="en-US" dirty="0" smtClean="0"/>
              <a:t>Engineering college-</a:t>
            </a:r>
            <a:r>
              <a:rPr lang="en-US" dirty="0" err="1" smtClean="0"/>
              <a:t>B.Tech.Information</a:t>
            </a:r>
            <a:r>
              <a:rPr lang="en-US" dirty="0"/>
              <a:t> Technology</a:t>
            </a:r>
          </a:p>
          <a:p>
            <a:endParaRPr lang="en-IN"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sz="quarter" idx="13"/>
          </p:nvPr>
        </p:nvSpPr>
        <p:spPr>
          <a:xfrm>
            <a:off x="116958" y="1749570"/>
            <a:ext cx="4667693" cy="3768728"/>
          </a:xfrm>
        </p:spPr>
        <p:txBody>
          <a:bodyPr>
            <a:normAutofit fontScale="40000" lnSpcReduction="20000"/>
          </a:bodyPr>
          <a:lstStyle/>
          <a:p>
            <a:pPr algn="just"/>
            <a:r>
              <a:rPr lang="en-US" dirty="0" smtClean="0">
                <a:ea typeface="+mn-lt"/>
                <a:cs typeface="+mn-lt"/>
              </a:rPr>
              <a:t>Problem </a:t>
            </a:r>
            <a:r>
              <a:rPr lang="en-US" dirty="0">
                <a:ea typeface="+mn-lt"/>
                <a:cs typeface="+mn-lt"/>
              </a:rPr>
              <a:t>Statement</a:t>
            </a:r>
          </a:p>
          <a:p>
            <a:pPr algn="just"/>
            <a:r>
              <a:rPr lang="en-US" dirty="0">
                <a:ea typeface="+mn-lt"/>
                <a:cs typeface="+mn-lt"/>
              </a:rPr>
              <a:t>Project Overview</a:t>
            </a:r>
          </a:p>
          <a:p>
            <a:pPr algn="just"/>
            <a:r>
              <a:rPr lang="en-US" dirty="0">
                <a:ea typeface="+mn-lt"/>
                <a:cs typeface="+mn-lt"/>
              </a:rPr>
              <a:t>End Users</a:t>
            </a:r>
          </a:p>
          <a:p>
            <a:pPr algn="just"/>
            <a:r>
              <a:rPr lang="en-US" dirty="0">
                <a:ea typeface="+mn-lt"/>
                <a:cs typeface="+mn-lt"/>
              </a:rPr>
              <a:t>Solution and Its Value Proposition</a:t>
            </a:r>
          </a:p>
          <a:p>
            <a:pPr algn="just"/>
            <a:r>
              <a:rPr lang="en-US" dirty="0">
                <a:ea typeface="+mn-lt"/>
                <a:cs typeface="+mn-lt"/>
              </a:rPr>
              <a:t>Unique Features of Our Solution</a:t>
            </a:r>
          </a:p>
          <a:p>
            <a:pPr algn="just"/>
            <a:r>
              <a:rPr lang="en-US" dirty="0">
                <a:ea typeface="+mn-lt"/>
                <a:cs typeface="+mn-lt"/>
              </a:rPr>
              <a:t>Modelling</a:t>
            </a:r>
          </a:p>
          <a:p>
            <a:pPr algn="just"/>
            <a:r>
              <a:rPr lang="en-US" dirty="0">
                <a:ea typeface="+mn-lt"/>
                <a:cs typeface="+mn-lt"/>
              </a:rPr>
              <a:t>Results</a:t>
            </a:r>
          </a:p>
          <a:p>
            <a:pPr algn="just"/>
            <a:r>
              <a:rPr lang="en-US" dirty="0">
                <a:ea typeface="+mn-lt"/>
                <a:cs typeface="+mn-lt"/>
              </a:rPr>
              <a:t>Conclusion</a:t>
            </a:r>
          </a:p>
          <a:p>
            <a:pPr algn="just"/>
            <a:endParaRPr lang="en-US" dirty="0"/>
          </a:p>
        </p:txBody>
      </p:sp>
      <p:sp>
        <p:nvSpPr>
          <p:cNvPr id="3" name="Title 2"/>
          <p:cNvSpPr>
            <a:spLocks noGrp="1"/>
          </p:cNvSpPr>
          <p:nvPr>
            <p:ph type="title"/>
          </p:nvPr>
        </p:nvSpPr>
        <p:spPr/>
        <p:txBody>
          <a:bodyPr/>
          <a:lstStyle/>
          <a:p>
            <a:r>
              <a:rPr lang="en-US" dirty="0" smtClean="0"/>
              <a:t>AGENDA:</a:t>
            </a:r>
            <a:endParaRPr lang="en-IN"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0" y="181418"/>
            <a:ext cx="12025313" cy="757130"/>
          </a:xfrm>
        </p:spPr>
        <p:txBody>
          <a:bodyPr/>
          <a:lstStyle/>
          <a:p>
            <a:r>
              <a:rPr lang="en-US" sz="4800" dirty="0">
                <a:solidFill>
                  <a:schemeClr val="bg1">
                    <a:lumMod val="95000"/>
                  </a:schemeClr>
                </a:solidFill>
                <a:ea typeface="+mj-lt"/>
                <a:cs typeface="+mj-lt"/>
              </a:rPr>
              <a:t>Problem Statement:</a:t>
            </a:r>
            <a:endParaRPr lang="en-US" sz="4800" dirty="0">
              <a:solidFill>
                <a:schemeClr val="bg1">
                  <a:lumMod val="95000"/>
                </a:schemeClr>
              </a:solidFill>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subTitle" idx="4294967295"/>
          </p:nvPr>
        </p:nvSpPr>
        <p:spPr>
          <a:xfrm>
            <a:off x="0" y="957263"/>
            <a:ext cx="12025313" cy="5722937"/>
          </a:xfrm>
        </p:spPr>
        <p:txBody>
          <a:bodyPr>
            <a:normAutofit fontScale="92500"/>
          </a:bodyPr>
          <a:lstStyle/>
          <a:p>
            <a:r>
              <a:rPr lang="en-US" sz="2400" dirty="0" err="1">
                <a:solidFill>
                  <a:schemeClr val="bg1">
                    <a:lumMod val="95000"/>
                  </a:schemeClr>
                </a:solidFill>
                <a:ea typeface="+mn-lt"/>
                <a:cs typeface="+mn-lt"/>
              </a:rPr>
              <a:t>Keyloggers</a:t>
            </a:r>
            <a:r>
              <a:rPr lang="en-US" sz="2400" dirty="0">
                <a:solidFill>
                  <a:schemeClr val="bg1">
                    <a:lumMod val="95000"/>
                  </a:schemeClr>
                </a:solidFill>
                <a:ea typeface="+mn-lt"/>
                <a:cs typeface="+mn-lt"/>
              </a:rPr>
              <a:t>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p>
          <a:p>
            <a:r>
              <a:rPr lang="en-US" sz="2400" dirty="0">
                <a:solidFill>
                  <a:schemeClr val="bg1">
                    <a:lumMod val="95000"/>
                  </a:schemeClr>
                </a:solidFill>
                <a:ea typeface="+mn-lt"/>
                <a:cs typeface="+mn-lt"/>
              </a:rPr>
              <a:t>Despite advancements in cybersecurity, </a:t>
            </a:r>
            <a:r>
              <a:rPr lang="en-US" sz="2400" dirty="0" err="1">
                <a:solidFill>
                  <a:schemeClr val="bg1">
                    <a:lumMod val="95000"/>
                  </a:schemeClr>
                </a:solidFill>
                <a:ea typeface="+mn-lt"/>
                <a:cs typeface="+mn-lt"/>
              </a:rPr>
              <a:t>keyloggers</a:t>
            </a:r>
            <a:r>
              <a:rPr lang="en-US" sz="2400" dirty="0">
                <a:solidFill>
                  <a:schemeClr val="bg1">
                    <a:lumMod val="95000"/>
                  </a:schemeClr>
                </a:solidFill>
                <a:ea typeface="+mn-lt"/>
                <a:cs typeface="+mn-lt"/>
              </a:rPr>
              <a:t>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p>
          <a:p>
            <a:r>
              <a:rPr lang="en-US" sz="2400" dirty="0">
                <a:solidFill>
                  <a:schemeClr val="bg1">
                    <a:lumMod val="95000"/>
                  </a:schemeClr>
                </a:solidFill>
                <a:ea typeface="+mn-lt"/>
                <a:cs typeface="+mn-lt"/>
              </a:rPr>
              <a:t>The pressing need arises for robust and proactive solutions to counteract the growing threat of </a:t>
            </a:r>
            <a:r>
              <a:rPr lang="en-US" sz="2400" dirty="0" err="1">
                <a:solidFill>
                  <a:schemeClr val="bg1">
                    <a:lumMod val="95000"/>
                  </a:schemeClr>
                </a:solidFill>
                <a:ea typeface="+mn-lt"/>
                <a:cs typeface="+mn-lt"/>
              </a:rPr>
              <a:t>keyloggers</a:t>
            </a:r>
            <a:r>
              <a:rPr lang="en-US" sz="2400" dirty="0">
                <a:solidFill>
                  <a:schemeClr val="bg1">
                    <a:lumMod val="95000"/>
                  </a:schemeClr>
                </a:solidFill>
                <a:ea typeface="+mn-lt"/>
                <a:cs typeface="+mn-lt"/>
              </a:rPr>
              <a:t>.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p>
          <a:p>
            <a:r>
              <a:rPr lang="en-US" sz="2400" dirty="0">
                <a:solidFill>
                  <a:schemeClr val="bg1">
                    <a:lumMod val="95000"/>
                  </a:schemeClr>
                </a:solidFill>
                <a:ea typeface="+mn-lt"/>
                <a:cs typeface="+mn-lt"/>
              </a:rPr>
              <a:t>By addressing these challenges, the project endeavors to provide a comprehensive and effective solution to mitigate the risks posed by </a:t>
            </a:r>
            <a:r>
              <a:rPr lang="en-US" sz="2400" dirty="0" err="1">
                <a:solidFill>
                  <a:schemeClr val="bg1">
                    <a:lumMod val="95000"/>
                  </a:schemeClr>
                </a:solidFill>
                <a:ea typeface="+mn-lt"/>
                <a:cs typeface="+mn-lt"/>
              </a:rPr>
              <a:t>keyloggers</a:t>
            </a:r>
            <a:r>
              <a:rPr lang="en-US" sz="2400" dirty="0">
                <a:solidFill>
                  <a:schemeClr val="bg1">
                    <a:lumMod val="95000"/>
                  </a:schemeClr>
                </a:solidFill>
                <a:ea typeface="+mn-lt"/>
                <a:cs typeface="+mn-lt"/>
              </a:rPr>
              <a:t>, enhancing cybersecurity posture and safeguarding users' sensitive information from unauthorized access and exploitation.</a:t>
            </a:r>
          </a:p>
          <a:p>
            <a:endParaRPr lang="en-US" sz="2800"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7" name="Title 6">
            <a:extLst>
              <a:ext uri="{FF2B5EF4-FFF2-40B4-BE49-F238E27FC236}">
                <a16:creationId xmlns:a16="http://schemas.microsoft.com/office/drawing/2014/main" id="{7875C19A-1AAE-476A-A316-A2CF92D763D3}"/>
              </a:ext>
            </a:extLst>
          </p:cNvPr>
          <p:cNvSpPr>
            <a:spLocks noGrp="1"/>
          </p:cNvSpPr>
          <p:nvPr>
            <p:ph type="title" idx="4294967295"/>
          </p:nvPr>
        </p:nvSpPr>
        <p:spPr>
          <a:xfrm>
            <a:off x="0" y="542925"/>
            <a:ext cx="11214100" cy="534988"/>
          </a:xfrm>
        </p:spPr>
        <p:txBody>
          <a:bodyPr>
            <a:normAutofit fontScale="90000"/>
          </a:bodyPr>
          <a:lstStyle/>
          <a:p>
            <a:r>
              <a:rPr lang="en-US" dirty="0">
                <a:solidFill>
                  <a:schemeClr val="bg1">
                    <a:lumMod val="95000"/>
                  </a:schemeClr>
                </a:solidFill>
                <a:ea typeface="+mj-lt"/>
                <a:cs typeface="+mj-lt"/>
              </a:rPr>
              <a:t>Project Overview:</a:t>
            </a:r>
            <a:endParaRPr lang="en-US" dirty="0">
              <a:solidFill>
                <a:schemeClr val="bg1">
                  <a:lumMod val="95000"/>
                </a:schemeClr>
              </a:solidFill>
            </a:endParaRP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4294967295"/>
          </p:nvPr>
        </p:nvSpPr>
        <p:spPr>
          <a:xfrm>
            <a:off x="0" y="1349153"/>
            <a:ext cx="8325293" cy="4965922"/>
          </a:xfrm>
        </p:spPr>
        <p:txBody>
          <a:bodyPr>
            <a:normAutofit fontScale="92500"/>
          </a:bodyPr>
          <a:lstStyle/>
          <a:p>
            <a:r>
              <a:rPr lang="en-US" dirty="0">
                <a:solidFill>
                  <a:schemeClr val="bg1">
                    <a:lumMod val="95000"/>
                  </a:schemeClr>
                </a:solidFill>
                <a:ea typeface="+mn-lt"/>
                <a:cs typeface="+mn-lt"/>
              </a:rPr>
              <a:t>Development of a robust Python-based </a:t>
            </a:r>
            <a:r>
              <a:rPr lang="en-US" dirty="0" err="1">
                <a:solidFill>
                  <a:schemeClr val="bg1">
                    <a:lumMod val="95000"/>
                  </a:schemeClr>
                </a:solidFill>
                <a:ea typeface="+mn-lt"/>
                <a:cs typeface="+mn-lt"/>
              </a:rPr>
              <a:t>keylogger</a:t>
            </a:r>
            <a:r>
              <a:rPr lang="en-US" dirty="0">
                <a:solidFill>
                  <a:schemeClr val="bg1">
                    <a:lumMod val="95000"/>
                  </a:schemeClr>
                </a:solidFill>
                <a:ea typeface="+mn-lt"/>
                <a:cs typeface="+mn-lt"/>
              </a:rPr>
              <a:t> capable of discreetly capturing keystrokes on target systems.</a:t>
            </a:r>
          </a:p>
          <a:p>
            <a:r>
              <a:rPr lang="en-US" dirty="0">
                <a:solidFill>
                  <a:schemeClr val="bg1">
                    <a:lumMod val="95000"/>
                  </a:schemeClr>
                </a:solidFill>
                <a:ea typeface="+mn-lt"/>
                <a:cs typeface="+mn-lt"/>
              </a:rPr>
              <a:t>Implementation of advanced security measures to detect and prevent keylogging activities in real-time.</a:t>
            </a:r>
          </a:p>
          <a:p>
            <a:r>
              <a:rPr lang="en-US" dirty="0">
                <a:solidFill>
                  <a:schemeClr val="bg1">
                    <a:lumMod val="95000"/>
                  </a:schemeClr>
                </a:solidFill>
                <a:ea typeface="+mn-lt"/>
                <a:cs typeface="+mn-lt"/>
              </a:rPr>
              <a:t>Integration of encryption techniques to protect logged data from unauthorized access and interception.</a:t>
            </a:r>
          </a:p>
          <a:p>
            <a:r>
              <a:rPr lang="en-US" dirty="0">
                <a:solidFill>
                  <a:schemeClr val="bg1">
                    <a:lumMod val="95000"/>
                  </a:schemeClr>
                </a:solidFill>
                <a:ea typeface="+mn-lt"/>
                <a:cs typeface="+mn-lt"/>
              </a:rPr>
              <a:t>Creation of an intuitive user interface for easy deployment and management of the solution.</a:t>
            </a:r>
          </a:p>
          <a:p>
            <a:r>
              <a:rPr lang="en-US" dirty="0">
                <a:solidFill>
                  <a:schemeClr val="bg1">
                    <a:lumMod val="95000"/>
                  </a:schemeClr>
                </a:solidFill>
                <a:ea typeface="+mn-lt"/>
                <a:cs typeface="+mn-lt"/>
              </a:rPr>
              <a:t>Ensuring cross-platform compatibility to accommodate diverse user environments and requirements</a:t>
            </a:r>
          </a:p>
          <a:p>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Who are the end users in this project?</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6475412" y="1854805"/>
            <a:ext cx="5326728" cy="4460270"/>
          </a:xfrm>
        </p:spPr>
        <p:txBody>
          <a:bodyPr>
            <a:noAutofit/>
          </a:bodyPr>
          <a:lstStyle/>
          <a:p>
            <a:r>
              <a:rPr lang="en-US" sz="1400" b="1" dirty="0">
                <a:solidFill>
                  <a:schemeClr val="tx1"/>
                </a:solidFill>
                <a:ea typeface="+mn-lt"/>
                <a:cs typeface="+mn-lt"/>
              </a:rPr>
              <a:t>Government Agencies and Institutions</a:t>
            </a:r>
            <a:r>
              <a:rPr lang="en-US" sz="1400" dirty="0">
                <a:solidFill>
                  <a:schemeClr val="tx1"/>
                </a:solidFill>
                <a:ea typeface="+mn-lt"/>
                <a:cs typeface="+mn-lt"/>
              </a:rPr>
              <a:t>:</a:t>
            </a:r>
            <a:endParaRPr lang="en-US" sz="1400" dirty="0">
              <a:solidFill>
                <a:schemeClr val="tx1"/>
              </a:solidFill>
            </a:endParaRPr>
          </a:p>
          <a:p>
            <a:pPr lvl="1">
              <a:buFont typeface="Wingdings" panose="05000000000000000000" pitchFamily="2" charset="2"/>
              <a:buChar char="v"/>
            </a:pPr>
            <a:r>
              <a:rPr lang="en-US" sz="1400" dirty="0">
                <a:solidFill>
                  <a:srgbClr val="ECECEC"/>
                </a:solidFill>
                <a:ea typeface="+mn-lt"/>
                <a:cs typeface="+mn-lt"/>
              </a:rPr>
              <a:t>Government organizations at local, state, and federal levels tasked with protecting classified information, national security data, and citizen privacy.</a:t>
            </a:r>
            <a:endParaRPr lang="en-US" sz="1400" dirty="0"/>
          </a:p>
          <a:p>
            <a:pPr lvl="1">
              <a:buFont typeface="Wingdings" panose="05000000000000000000" pitchFamily="2" charset="2"/>
              <a:buChar char="v"/>
            </a:pPr>
            <a:r>
              <a:rPr lang="en-US" sz="1400" dirty="0">
                <a:solidFill>
                  <a:srgbClr val="ECECEC"/>
                </a:solidFill>
                <a:ea typeface="+mn-lt"/>
                <a:cs typeface="+mn-lt"/>
              </a:rPr>
              <a:t>Educational </a:t>
            </a:r>
            <a:r>
              <a:rPr lang="en-US" dirty="0">
                <a:solidFill>
                  <a:srgbClr val="ECECEC"/>
                </a:solidFill>
                <a:ea typeface="+mn-lt"/>
                <a:cs typeface="+mn-lt"/>
              </a:rPr>
              <a:t>institutions</a:t>
            </a:r>
            <a:r>
              <a:rPr lang="en-US" sz="1400" dirty="0">
                <a:solidFill>
                  <a:srgbClr val="ECECEC"/>
                </a:solidFill>
                <a:ea typeface="+mn-lt"/>
                <a:cs typeface="+mn-lt"/>
              </a:rPr>
              <a:t>, such as universities and research facilities, safeguarding academic research, student records, and institutional data.</a:t>
            </a:r>
            <a:endParaRPr lang="en-US" sz="1400" dirty="0"/>
          </a:p>
          <a:p>
            <a:r>
              <a:rPr lang="en-US" sz="1400" b="1" dirty="0">
                <a:solidFill>
                  <a:schemeClr val="tx1"/>
                </a:solidFill>
                <a:ea typeface="+mn-lt"/>
                <a:cs typeface="+mn-lt"/>
              </a:rPr>
              <a:t>Cybersecurity Professionals</a:t>
            </a:r>
            <a:r>
              <a:rPr lang="en-US" sz="1400" dirty="0">
                <a:solidFill>
                  <a:schemeClr val="tx1"/>
                </a:solidFill>
                <a:ea typeface="+mn-lt"/>
                <a:cs typeface="+mn-lt"/>
              </a:rPr>
              <a:t>:</a:t>
            </a:r>
            <a:endParaRPr lang="en-US" sz="1400" dirty="0">
              <a:solidFill>
                <a:schemeClr val="tx1"/>
              </a:solidFill>
            </a:endParaRPr>
          </a:p>
          <a:p>
            <a:pPr lvl="1">
              <a:buFont typeface="Wingdings" panose="05000000000000000000" pitchFamily="2" charset="2"/>
              <a:buChar char="v"/>
            </a:pPr>
            <a:r>
              <a:rPr lang="en-US" sz="1400" dirty="0">
                <a:solidFill>
                  <a:srgbClr val="ECECEC"/>
                </a:solidFill>
                <a:ea typeface="+mn-lt"/>
                <a:cs typeface="+mn-lt"/>
              </a:rPr>
              <a:t>Security analysts, consultants, and professionals responsible for assessing and mitigating cyber threats within organizations.</a:t>
            </a:r>
            <a:endParaRPr lang="en-US" sz="1400" dirty="0"/>
          </a:p>
          <a:p>
            <a:pPr lvl="1">
              <a:buFont typeface="Wingdings" panose="05000000000000000000" pitchFamily="2" charset="2"/>
              <a:buChar char="v"/>
            </a:pPr>
            <a:r>
              <a:rPr lang="en-US" sz="1400" dirty="0">
                <a:solidFill>
                  <a:srgbClr val="ECECEC"/>
                </a:solidFill>
                <a:ea typeface="+mn-lt"/>
                <a:cs typeface="+mn-lt"/>
              </a:rPr>
              <a:t>Ethical hackers and penetration testers seeking to evaluate and strengthen the security posture of systems and networks.</a:t>
            </a:r>
            <a:endParaRPr lang="en-US" sz="1400" dirty="0"/>
          </a:p>
          <a:p>
            <a:r>
              <a:rPr lang="en-US" sz="1400" b="1" dirty="0">
                <a:solidFill>
                  <a:schemeClr val="tx1"/>
                </a:solidFill>
                <a:ea typeface="+mn-lt"/>
                <a:cs typeface="+mn-lt"/>
              </a:rPr>
              <a:t>Software Developers and IT Professionals</a:t>
            </a:r>
            <a:r>
              <a:rPr lang="en-US" sz="1400" dirty="0">
                <a:solidFill>
                  <a:schemeClr val="tx1"/>
                </a:solidFill>
                <a:ea typeface="+mn-lt"/>
                <a:cs typeface="+mn-lt"/>
              </a:rPr>
              <a:t>:</a:t>
            </a:r>
            <a:endParaRPr lang="en-US" sz="1400" dirty="0">
              <a:solidFill>
                <a:schemeClr val="tx1"/>
              </a:solidFill>
            </a:endParaRPr>
          </a:p>
          <a:p>
            <a:pPr lvl="1">
              <a:buFont typeface="Wingdings" panose="05000000000000000000" pitchFamily="2" charset="2"/>
              <a:buChar char="v"/>
            </a:pPr>
            <a:r>
              <a:rPr lang="en-US" sz="1400" dirty="0">
                <a:solidFill>
                  <a:srgbClr val="ECECEC"/>
                </a:solidFill>
                <a:ea typeface="+mn-lt"/>
                <a:cs typeface="+mn-lt"/>
              </a:rPr>
              <a:t>Developers and IT professionals involved in creating and managing software applications and systems, including those responsible for ensuring the security of software products and infrastructure.</a:t>
            </a:r>
            <a:endParaRPr lang="en-US" sz="1400" dirty="0"/>
          </a:p>
          <a:p>
            <a:endParaRPr lang="en-US" sz="1400" dirty="0"/>
          </a:p>
        </p:txBody>
      </p:sp>
      <p:sp>
        <p:nvSpPr>
          <p:cNvPr id="12" name="Rectangle 11"/>
          <p:cNvSpPr/>
          <p:nvPr/>
        </p:nvSpPr>
        <p:spPr>
          <a:xfrm>
            <a:off x="195132" y="1681163"/>
            <a:ext cx="5656521" cy="4278094"/>
          </a:xfrm>
          <a:prstGeom prst="rect">
            <a:avLst/>
          </a:prstGeom>
        </p:spPr>
        <p:txBody>
          <a:bodyPr wrap="square">
            <a:spAutoFit/>
          </a:bodyPr>
          <a:lstStyle/>
          <a:p>
            <a:pPr marL="285750" indent="-285750">
              <a:buFont typeface="Wingdings" panose="05000000000000000000" pitchFamily="2" charset="2"/>
              <a:buChar char="v"/>
            </a:pPr>
            <a:r>
              <a:rPr lang="en-US" sz="1600" b="1" dirty="0">
                <a:ea typeface="+mn-lt"/>
                <a:cs typeface="+mn-lt"/>
              </a:rPr>
              <a:t>Individual Users</a:t>
            </a:r>
            <a:r>
              <a:rPr lang="en-US" sz="1600" dirty="0">
                <a:solidFill>
                  <a:srgbClr val="ECECEC"/>
                </a:solidFill>
                <a:ea typeface="+mn-lt"/>
                <a:cs typeface="+mn-lt"/>
              </a:rPr>
              <a:t>:</a:t>
            </a:r>
            <a:endParaRPr lang="en-US" sz="1600" dirty="0"/>
          </a:p>
          <a:p>
            <a:pPr marL="742950" lvl="1" indent="-285750" algn="just">
              <a:buFont typeface="Wingdings" panose="05000000000000000000" pitchFamily="2" charset="2"/>
              <a:buChar char="v"/>
            </a:pPr>
            <a:r>
              <a:rPr lang="en-US" sz="1600" dirty="0">
                <a:solidFill>
                  <a:srgbClr val="ECECEC"/>
                </a:solidFill>
                <a:ea typeface="+mn-lt"/>
                <a:cs typeface="+mn-lt"/>
              </a:rPr>
              <a:t>Everyday computer users who want to protect their personal information, such as passwords, credit card details, and private messages, from unauthorized access.</a:t>
            </a:r>
            <a:endParaRPr lang="en-US" sz="1600" dirty="0"/>
          </a:p>
          <a:p>
            <a:pPr marL="742950" lvl="1" indent="-285750">
              <a:buFont typeface="Wingdings" panose="05000000000000000000" pitchFamily="2" charset="2"/>
              <a:buChar char="v"/>
            </a:pPr>
            <a:r>
              <a:rPr lang="en-US" sz="1600" dirty="0">
                <a:solidFill>
                  <a:srgbClr val="ECECEC"/>
                </a:solidFill>
                <a:ea typeface="+mn-lt"/>
                <a:cs typeface="+mn-lt"/>
              </a:rPr>
              <a:t>Professionals who handle sensitive data on their computers, including journalists, lawyers, and healthcare professionals.</a:t>
            </a:r>
            <a:endParaRPr lang="en-US" sz="1600" dirty="0"/>
          </a:p>
          <a:p>
            <a:pPr marL="285750" indent="-285750">
              <a:buFont typeface="Wingdings" panose="05000000000000000000" pitchFamily="2" charset="2"/>
              <a:buChar char="v"/>
            </a:pPr>
            <a:r>
              <a:rPr lang="en-US" sz="1600" b="1" dirty="0">
                <a:ea typeface="+mn-lt"/>
                <a:cs typeface="+mn-lt"/>
              </a:rPr>
              <a:t>Businesses and Enterprises</a:t>
            </a:r>
            <a:r>
              <a:rPr lang="en-US" sz="1600" dirty="0">
                <a:solidFill>
                  <a:srgbClr val="ECECEC"/>
                </a:solidFill>
                <a:ea typeface="+mn-lt"/>
                <a:cs typeface="+mn-lt"/>
              </a:rPr>
              <a:t>:</a:t>
            </a:r>
            <a:endParaRPr lang="en-US" sz="1600" dirty="0"/>
          </a:p>
          <a:p>
            <a:pPr marL="742950" lvl="1" indent="-285750">
              <a:buFont typeface="Wingdings" panose="05000000000000000000" pitchFamily="2" charset="2"/>
              <a:buChar char="v"/>
            </a:pPr>
            <a:r>
              <a:rPr lang="en-US" sz="1600" dirty="0">
                <a:solidFill>
                  <a:srgbClr val="ECECEC"/>
                </a:solidFill>
                <a:ea typeface="+mn-lt"/>
                <a:cs typeface="+mn-lt"/>
              </a:rPr>
              <a:t>Small and medium-sized businesses (SMBs) seeking to safeguard their sensitive business information, financial records, and customer data from cyber threats.</a:t>
            </a:r>
            <a:endParaRPr lang="en-US" sz="1600" dirty="0"/>
          </a:p>
          <a:p>
            <a:pPr marL="742950" lvl="1" indent="-285750">
              <a:buFont typeface="Wingdings" panose="05000000000000000000" pitchFamily="2" charset="2"/>
              <a:buChar char="v"/>
            </a:pPr>
            <a:r>
              <a:rPr lang="en-US" sz="1600" dirty="0">
                <a:solidFill>
                  <a:srgbClr val="ECECEC"/>
                </a:solidFill>
                <a:ea typeface="+mn-lt"/>
                <a:cs typeface="+mn-lt"/>
              </a:rPr>
              <a:t>Large enterprises and corporations aiming to enhance their cybersecurity measures to protect valuable intellectual property and confidential business data.</a:t>
            </a:r>
            <a:endParaRPr lang="en-US" sz="1600"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504150" y="542925"/>
            <a:ext cx="9154449" cy="535531"/>
          </a:xfrm>
        </p:spPr>
        <p:txBody>
          <a:bodyPr/>
          <a:lstStyle/>
          <a:p>
            <a:r>
              <a:rPr lang="en-US" dirty="0"/>
              <a:t>Solution and its Value Proposition</a:t>
            </a:r>
            <a:endParaRPr lang="en-US" dirty="0"/>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3"/>
          </p:nvPr>
        </p:nvSpPr>
        <p:spPr>
          <a:xfrm>
            <a:off x="287079" y="1440132"/>
            <a:ext cx="10495221" cy="5240067"/>
          </a:xfrm>
        </p:spPr>
        <p:txBody>
          <a:bodyPr>
            <a:normAutofit/>
          </a:bodyPr>
          <a:lstStyle/>
          <a:p>
            <a:r>
              <a:rPr lang="en-US" sz="1600" dirty="0">
                <a:ea typeface="+mn-lt"/>
                <a:cs typeface="+mn-lt"/>
              </a:rPr>
              <a:t>Our solution offers a comprehensive approach to address the pressing concerns related to keylogging threats, providing robust security measures and advanced capabilities to safeguard sensitive information.</a:t>
            </a:r>
          </a:p>
          <a:p>
            <a:r>
              <a:rPr lang="en-US" sz="1800" b="1" dirty="0">
                <a:ea typeface="+mn-lt"/>
                <a:cs typeface="+mn-lt"/>
              </a:rPr>
              <a:t>Value Proposition:</a:t>
            </a:r>
            <a:endParaRPr lang="en-US" sz="1800" dirty="0">
              <a:ea typeface="+mn-lt"/>
              <a:cs typeface="+mn-lt"/>
            </a:endParaRPr>
          </a:p>
          <a:p>
            <a:r>
              <a:rPr lang="en-US" sz="1600" b="1" dirty="0">
                <a:ea typeface="+mn-lt"/>
                <a:cs typeface="+mn-lt"/>
              </a:rPr>
              <a:t>Enhanced Data Security</a:t>
            </a:r>
            <a:r>
              <a:rPr lang="en-US" sz="1600" dirty="0">
                <a:solidFill>
                  <a:srgbClr val="ECECEC"/>
                </a:solidFill>
                <a:ea typeface="+mn-lt"/>
                <a:cs typeface="+mn-lt"/>
              </a:rPr>
              <a:t>: Our solution offers robust security measures to protect sensitive information from keylogging threats, enhancing data security and safeguarding against unauthorized access and exploitation.</a:t>
            </a:r>
            <a:endParaRPr lang="en-US" sz="1600" dirty="0"/>
          </a:p>
          <a:p>
            <a:r>
              <a:rPr lang="en-US" sz="1600" b="1" dirty="0">
                <a:ea typeface="+mn-lt"/>
                <a:cs typeface="+mn-lt"/>
              </a:rPr>
              <a:t>Real-Time Threat Detection</a:t>
            </a:r>
            <a:r>
              <a:rPr lang="en-US" sz="1600" dirty="0">
                <a:solidFill>
                  <a:srgbClr val="ECECEC"/>
                </a:solidFill>
                <a:ea typeface="+mn-lt"/>
                <a:cs typeface="+mn-lt"/>
              </a:rPr>
              <a:t>: With real-time detection and prevention capabilities, our solution promptly identifies and mitigates keylogging activities, minimizing the risk of data breaches and cyber attacks.</a:t>
            </a:r>
            <a:endParaRPr lang="en-US" sz="1600" dirty="0"/>
          </a:p>
          <a:p>
            <a:r>
              <a:rPr lang="en-US" sz="1600" b="1" dirty="0">
                <a:ea typeface="+mn-lt"/>
                <a:cs typeface="+mn-lt"/>
              </a:rPr>
              <a:t>User-Friendly Experience</a:t>
            </a:r>
            <a:r>
              <a:rPr lang="en-US" sz="1600" dirty="0">
                <a:solidFill>
                  <a:srgbClr val="ECECEC"/>
                </a:solidFill>
                <a:ea typeface="+mn-lt"/>
                <a:cs typeface="+mn-lt"/>
              </a:rPr>
              <a:t>: Our intuitive user interface and easy deployment ensure a seamless user experience, empowering users to manage and monitor the </a:t>
            </a:r>
            <a:r>
              <a:rPr lang="en-US" sz="1600" dirty="0" err="1">
                <a:solidFill>
                  <a:srgbClr val="ECECEC"/>
                </a:solidFill>
                <a:ea typeface="+mn-lt"/>
                <a:cs typeface="+mn-lt"/>
              </a:rPr>
              <a:t>keylogger</a:t>
            </a:r>
            <a:r>
              <a:rPr lang="en-US" sz="1600" dirty="0">
                <a:solidFill>
                  <a:srgbClr val="ECECEC"/>
                </a:solidFill>
                <a:ea typeface="+mn-lt"/>
                <a:cs typeface="+mn-lt"/>
              </a:rPr>
              <a:t> and security measures effortlessly.</a:t>
            </a:r>
            <a:endParaRPr lang="en-US" sz="1600" dirty="0"/>
          </a:p>
          <a:p>
            <a:r>
              <a:rPr lang="en-US" sz="1600" b="1" dirty="0">
                <a:ea typeface="+mn-lt"/>
                <a:cs typeface="+mn-lt"/>
              </a:rPr>
              <a:t>Cross-Platform Compatibility</a:t>
            </a:r>
            <a:r>
              <a:rPr lang="en-US" sz="1600" dirty="0">
                <a:solidFill>
                  <a:srgbClr val="ECECEC"/>
                </a:solidFill>
                <a:ea typeface="+mn-lt"/>
                <a:cs typeface="+mn-lt"/>
              </a:rPr>
              <a:t>: Our solution's compatibility with multiple platforms ensures flexibility and accessibility, allowing users to deploy it across diverse environments and systems, maximizing its effectiveness and usability.</a:t>
            </a:r>
            <a:endParaRPr lang="en-US" sz="1600" dirty="0"/>
          </a:p>
          <a:p>
            <a:r>
              <a:rPr lang="en-US" sz="1600" b="1" dirty="0">
                <a:ea typeface="+mn-lt"/>
                <a:cs typeface="+mn-lt"/>
              </a:rPr>
              <a:t>Privacy and Confidentiality</a:t>
            </a:r>
            <a:r>
              <a:rPr lang="en-US" sz="1600" dirty="0">
                <a:solidFill>
                  <a:srgbClr val="ECECEC"/>
                </a:solidFill>
                <a:ea typeface="+mn-lt"/>
                <a:cs typeface="+mn-lt"/>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lang="en-US" sz="1600" dirty="0"/>
          </a:p>
          <a:p>
            <a:endParaRPr lang="en-US" sz="1600" dirty="0">
              <a:ea typeface="+mn-lt"/>
              <a:cs typeface="+mn-lt"/>
            </a:endParaRPr>
          </a:p>
          <a:p>
            <a:endParaRPr lang="en-US" sz="1200" dirty="0"/>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4294967295"/>
          </p:nvPr>
        </p:nvPicPr>
        <p:blipFill>
          <a:blip r:embed="rId2">
            <a:extLst>
              <a:ext uri="{28A0092B-C50C-407E-A947-70E740481C1C}">
                <a14:useLocalDpi xmlns:a14="http://schemas.microsoft.com/office/drawing/2010/main"/>
              </a:ext>
              <a:ext uri="{96DAC541-7B7A-43D3-8B79-37D633B846F1}">
                <asvg:svgBlip xmlns:asvg="http://schemas.microsoft.com/office/drawing/2016/SVG/main" xmlns="" r:embed="rId9"/>
              </a:ext>
            </a:extLst>
          </a:blip>
          <a:srcRect/>
          <a:stretch>
            <a:fillRect/>
          </a:stretch>
        </p:blipFill>
        <p:spPr>
          <a:xfrm>
            <a:off x="130933" y="181246"/>
            <a:ext cx="1258887" cy="1258887"/>
          </a:xfrm>
        </p:spPr>
      </p:pic>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4294967295"/>
          </p:nvPr>
        </p:nvPicPr>
        <p:blipFill>
          <a:blip r:embed="rId10">
            <a:extLst>
              <a:ext uri="{28A0092B-C50C-407E-A947-70E740481C1C}">
                <a14:useLocalDpi xmlns:a14="http://schemas.microsoft.com/office/drawing/2010/main"/>
              </a:ext>
              <a:ext uri="{96DAC541-7B7A-43D3-8B79-37D633B846F1}">
                <asvg:svgBlip xmlns:asvg="http://schemas.microsoft.com/office/drawing/2016/SVG/main" xmlns="" r:embed="rId11"/>
              </a:ext>
            </a:extLst>
          </a:blip>
          <a:srcRect t="63" b="63"/>
          <a:stretch>
            <a:fillRect/>
          </a:stretch>
        </p:blipFill>
        <p:spPr>
          <a:xfrm>
            <a:off x="1245264" y="181246"/>
            <a:ext cx="1260475" cy="1258887"/>
          </a:xfrm>
        </p:spPr>
      </p:pic>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The wow in this solution</a:t>
            </a:r>
            <a:endParaRPr lang="en-US" dirty="0"/>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19" name="Text Placeholder 18">
            <a:extLst>
              <a:ext uri="{FF2B5EF4-FFF2-40B4-BE49-F238E27FC236}">
                <a16:creationId xmlns:a16="http://schemas.microsoft.com/office/drawing/2014/main" id="{782206B1-586F-4254-9B36-D06C4E294ACF}"/>
              </a:ext>
            </a:extLst>
          </p:cNvPr>
          <p:cNvSpPr>
            <a:spLocks noGrp="1"/>
          </p:cNvSpPr>
          <p:nvPr>
            <p:ph idx="1"/>
          </p:nvPr>
        </p:nvSpPr>
        <p:spPr>
          <a:xfrm>
            <a:off x="443365" y="1446028"/>
            <a:ext cx="11215235" cy="4730935"/>
          </a:xfrm>
        </p:spPr>
        <p:txBody>
          <a:bodyPr>
            <a:normAutofit/>
          </a:bodyPr>
          <a:lstStyle/>
          <a:p>
            <a:r>
              <a:rPr lang="en-US" sz="1300" dirty="0">
                <a:solidFill>
                  <a:srgbClr val="ECECEC"/>
                </a:solidFill>
                <a:ea typeface="+mn-lt"/>
                <a:cs typeface="+mn-lt"/>
              </a:rPr>
              <a:t>Our solution for </a:t>
            </a:r>
            <a:r>
              <a:rPr lang="en-US" sz="1300" dirty="0" err="1">
                <a:solidFill>
                  <a:srgbClr val="ECECEC"/>
                </a:solidFill>
                <a:ea typeface="+mn-lt"/>
                <a:cs typeface="+mn-lt"/>
              </a:rPr>
              <a:t>keylogger</a:t>
            </a:r>
            <a:r>
              <a:rPr lang="en-US" sz="1300" dirty="0">
                <a:solidFill>
                  <a:srgbClr val="ECECEC"/>
                </a:solidFill>
                <a:ea typeface="+mn-lt"/>
                <a:cs typeface="+mn-lt"/>
              </a:rPr>
              <a:t> detection and security implementation using Python goes beyond conventional approaches, offering several innovative features and capabilities that truly set it apart. The "wow" factor in our solution lies in its ability to:</a:t>
            </a:r>
            <a:endParaRPr lang="en-US" sz="1300" dirty="0"/>
          </a:p>
          <a:p>
            <a:r>
              <a:rPr lang="en-US" sz="1300" b="1" dirty="0">
                <a:ea typeface="+mn-lt"/>
                <a:cs typeface="+mn-lt"/>
              </a:rPr>
              <a:t>Advanced Threat Detection and Prevention</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cyber attacks.</a:t>
            </a:r>
            <a:endParaRPr lang="en-US" sz="1300" dirty="0"/>
          </a:p>
          <a:p>
            <a:r>
              <a:rPr lang="en-US" sz="1300" b="1" dirty="0">
                <a:ea typeface="+mn-lt"/>
                <a:cs typeface="+mn-lt"/>
              </a:rPr>
              <a:t>Intelligent Behavioral Analysis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Unlike traditional </a:t>
            </a:r>
            <a:r>
              <a:rPr lang="en-US" sz="1300" dirty="0" err="1">
                <a:solidFill>
                  <a:srgbClr val="ECECEC"/>
                </a:solidFill>
                <a:ea typeface="+mn-lt"/>
                <a:cs typeface="+mn-lt"/>
              </a:rPr>
              <a:t>keylogger</a:t>
            </a:r>
            <a:r>
              <a:rPr lang="en-US" sz="1300" dirty="0">
                <a:solidFill>
                  <a:srgbClr val="ECECEC"/>
                </a:solidFill>
                <a:ea typeface="+mn-lt"/>
                <a:cs typeface="+mn-lt"/>
              </a:rPr>
              <a:t>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endParaRPr lang="en-US" sz="1300" dirty="0"/>
          </a:p>
          <a:p>
            <a:r>
              <a:rPr lang="en-US" sz="1300" b="1" dirty="0">
                <a:ea typeface="+mn-lt"/>
                <a:cs typeface="+mn-lt"/>
              </a:rPr>
              <a:t>Adaptive Security Measures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endParaRPr lang="en-US" sz="1300" dirty="0"/>
          </a:p>
          <a:p>
            <a:r>
              <a:rPr lang="en-US" sz="1300" b="1" dirty="0">
                <a:ea typeface="+mn-lt"/>
                <a:cs typeface="+mn-lt"/>
              </a:rPr>
              <a:t>Stealthy Operation and Evasion Techniques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a:t>
            </a:r>
            <a:r>
              <a:rPr lang="en-US" sz="1300" dirty="0" err="1">
                <a:solidFill>
                  <a:srgbClr val="ECECEC"/>
                </a:solidFill>
                <a:ea typeface="+mn-lt"/>
                <a:cs typeface="+mn-lt"/>
              </a:rPr>
              <a:t>keylogger</a:t>
            </a:r>
            <a:r>
              <a:rPr lang="en-US" sz="1300" dirty="0">
                <a:solidFill>
                  <a:srgbClr val="ECECEC"/>
                </a:solidFill>
                <a:ea typeface="+mn-lt"/>
                <a:cs typeface="+mn-lt"/>
              </a:rPr>
              <a:t>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endParaRPr lang="en-US" sz="1300" dirty="0"/>
          </a:p>
          <a:p>
            <a:pPr marL="0" indent="0">
              <a:buNone/>
            </a:pPr>
            <a:endParaRPr lang="en-US" sz="1600"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Content Placeholder 3"/>
          <p:cNvSpPr>
            <a:spLocks noGrp="1"/>
          </p:cNvSpPr>
          <p:nvPr>
            <p:ph idx="1"/>
          </p:nvPr>
        </p:nvSpPr>
        <p:spPr/>
        <p:txBody>
          <a:bodyPr>
            <a:normAutofit fontScale="70000" lnSpcReduction="20000"/>
          </a:bodyPr>
          <a:lstStyle/>
          <a:p>
            <a:r>
              <a:rPr lang="en-US" b="1" dirty="0">
                <a:ea typeface="+mn-lt"/>
                <a:cs typeface="+mn-lt"/>
              </a:rPr>
              <a:t>Detection Accuracy:</a:t>
            </a:r>
            <a:r>
              <a:rPr lang="en-US" dirty="0">
                <a:solidFill>
                  <a:srgbClr val="ECECEC"/>
                </a:solidFill>
                <a:ea typeface="+mn-lt"/>
                <a:cs typeface="+mn-lt"/>
              </a:rPr>
              <a:t> Measure the accuracy of the detection algorithms in identifying keylogging activities. This can be quantified by metrics such as true positive rate, false positive rate, precision, and recall.</a:t>
            </a:r>
            <a:endParaRPr lang="en-US" dirty="0"/>
          </a:p>
          <a:p>
            <a:r>
              <a:rPr lang="en-US" b="1" dirty="0">
                <a:ea typeface="+mn-lt"/>
                <a:cs typeface="+mn-lt"/>
              </a:rPr>
              <a:t>Prevention Efficacy:</a:t>
            </a:r>
            <a:r>
              <a:rPr lang="en-US" dirty="0">
                <a:solidFill>
                  <a:srgbClr val="ECECEC"/>
                </a:solidFill>
                <a:ea typeface="+mn-lt"/>
                <a:cs typeface="+mn-lt"/>
              </a:rPr>
              <a:t> Assess the effectiveness of the prevention and mitigation measures in stopping keylogging attacks before they escalate. This can be evaluated by tracking the number of successful prevention instances compared to attempted attacks.</a:t>
            </a:r>
            <a:endParaRPr lang="en-US" dirty="0"/>
          </a:p>
          <a:p>
            <a:r>
              <a:rPr lang="en-US" b="1" dirty="0">
                <a:ea typeface="+mn-lt"/>
                <a:cs typeface="+mn-lt"/>
              </a:rPr>
              <a:t>System Performance:</a:t>
            </a:r>
            <a:r>
              <a:rPr lang="en-US" dirty="0">
                <a:solidFill>
                  <a:srgbClr val="ECECEC"/>
                </a:solidFill>
                <a:ea typeface="+mn-lt"/>
                <a:cs typeface="+mn-lt"/>
              </a:rPr>
              <a:t> Measure the impact of the solution on system performance, including CPU usage, memory consumption, and latency. Lower resource usage and minimal impact on system responsiveness are desirable outcomes.</a:t>
            </a:r>
            <a:endParaRPr lang="en-US" dirty="0"/>
          </a:p>
          <a:p>
            <a:r>
              <a:rPr lang="en-US" b="1" dirty="0">
                <a:ea typeface="+mn-lt"/>
                <a:cs typeface="+mn-lt"/>
              </a:rPr>
              <a:t>Encryption Strength:</a:t>
            </a:r>
            <a:r>
              <a:rPr lang="en-US" dirty="0">
                <a:solidFill>
                  <a:srgbClr val="ECECEC"/>
                </a:solidFill>
                <a:ea typeface="+mn-lt"/>
                <a:cs typeface="+mn-lt"/>
              </a:rPr>
              <a:t> Evaluate the strength of the encryption techniques used to protect logged data. This can be assessed by conducting cryptographic analyses and assessing the resistance against known attacks.</a:t>
            </a:r>
            <a:endParaRPr lang="en-US" dirty="0"/>
          </a:p>
          <a:p>
            <a:r>
              <a:rPr lang="en-US" b="1" dirty="0">
                <a:ea typeface="+mn-lt"/>
                <a:cs typeface="+mn-lt"/>
              </a:rPr>
              <a:t>User Satisfaction:</a:t>
            </a:r>
            <a:r>
              <a:rPr lang="en-US" dirty="0">
                <a:solidFill>
                  <a:srgbClr val="ECECEC"/>
                </a:solidFill>
                <a:ea typeface="+mn-lt"/>
                <a:cs typeface="+mn-lt"/>
              </a:rPr>
              <a:t> Gather feedback from end users regarding their satisfaction with the solution's usability, functionality, and effectiveness. Use surveys, interviews, or usability tests to quantify user satisfaction metrics.</a:t>
            </a:r>
            <a:endParaRPr lang="en-US" dirty="0"/>
          </a:p>
          <a:p>
            <a:endParaRPr lang="en-IN" dirty="0"/>
          </a:p>
        </p:txBody>
      </p:sp>
    </p:spTree>
    <p:extLst>
      <p:ext uri="{BB962C8B-B14F-4D97-AF65-F5344CB8AC3E}">
        <p14:creationId xmlns:p14="http://schemas.microsoft.com/office/powerpoint/2010/main" val="691311175"/>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purl.org/dc/elements/1.1/"/>
    <ds:schemaRef ds:uri="http://purl.org/dc/terms/"/>
    <ds:schemaRef ds:uri="http://schemas.openxmlformats.org/package/2006/metadata/core-properties"/>
    <ds:schemaRef ds:uri="http://www.w3.org/XML/1998/namespace"/>
    <ds:schemaRef ds:uri="71af3243-3dd4-4a8d-8c0d-dd76da1f02a5"/>
    <ds:schemaRef ds:uri="http://schemas.microsoft.com/office/2006/documentManagement/types"/>
    <ds:schemaRef ds:uri="http://schemas.microsoft.com/office/infopath/2007/PartnerControls"/>
    <ds:schemaRef ds:uri="http://schemas.microsoft.com/office/2006/metadata/properties"/>
    <ds:schemaRef ds:uri="http://purl.org/dc/dcmitype/"/>
    <ds:schemaRef ds:uri="16c05727-aa75-4e4a-9b5f-8a80a1165891"/>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1184</Words>
  <Application>Microsoft Office PowerPoint</Application>
  <PresentationFormat>Widescreen</PresentationFormat>
  <Paragraphs>69</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Neue Haas Grotesk Text Pro</vt:lpstr>
      <vt:lpstr>Tahoma</vt:lpstr>
      <vt:lpstr>Trade Gothic LT Pro</vt:lpstr>
      <vt:lpstr>Trebuchet MS</vt:lpstr>
      <vt:lpstr>Wingdings</vt:lpstr>
      <vt:lpstr>Office Theme</vt:lpstr>
      <vt:lpstr>Keylogger &amp; Security Implementation using Python</vt:lpstr>
      <vt:lpstr>AGENDA:</vt:lpstr>
      <vt:lpstr>Problem Statement:</vt:lpstr>
      <vt:lpstr>Project Overview:</vt:lpstr>
      <vt:lpstr>Who are the end users in this project?</vt:lpstr>
      <vt:lpstr>Solution and its Value Proposition</vt:lpstr>
      <vt:lpstr>The wow in this solution</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2024-04-04T04:52:29Z</dcterms:created>
  <dcterms:modified xsi:type="dcterms:W3CDTF">2024-04-04T05:16:52Z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