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2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3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algn="l" indent="0" marL="0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4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0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5" name="Content Placeholder 26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587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p>
            <a:endParaRPr lang="en-IN"/>
          </a:p>
        </p:txBody>
      </p:sp>
      <p:sp>
        <p:nvSpPr>
          <p:cNvPr id="1048588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2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8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4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048642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anchor="t" rtlCol="0"/>
          <a:lstStyle>
            <a:lvl1pPr algn="r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5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4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048657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19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59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66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algn="bl" blurRad="1000" dir="5400000" dist="900" endA="500" endPos="10000" rotWithShape="0" stA="49000" sy="-90000"/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048630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485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048581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cap="all" sz="3600" kern="1200" kumimoji="0">
          <a:solidFill>
            <a:schemeClr val="tx2"/>
          </a:solidFill>
          <a:effectLst>
            <a:reflection algn="bl" blurRad="12700" dir="5400000" endA="300" endPos="55000" rotWithShape="0" stA="48000" sy="-90000"/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342900" rtl="0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 kumimoji="0">
          <a:solidFill>
            <a:schemeClr val="tx2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Clr>
          <a:schemeClr val="accent1"/>
        </a:buClr>
        <a:buSzPct val="60000"/>
        <a:buFont typeface="Wingdings 2"/>
        <a:buChar char=""/>
        <a:defRPr baseline="0" sz="16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Clr>
          <a:schemeClr val="accent1"/>
        </a:buClr>
        <a:buSzPct val="60000"/>
        <a:buFont typeface="Wingdings 2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mailto:jananiselvan56@gmail.com" TargetMode="Externa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kaggle.com/datasets/sshikamaru/glaucoma-detection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381000" y="2643182"/>
            <a:ext cx="8458200" cy="3432605"/>
          </a:xfrm>
        </p:spPr>
        <p:txBody>
          <a:bodyPr>
            <a:normAutofit/>
          </a:bodyPr>
          <a:p>
            <a:r>
              <a:rPr dirty="0" sz="2400" lang="en-US" smtClean="0">
                <a:latin typeface="Algerian" pitchFamily="82" charset="0"/>
              </a:rPr>
              <a:t>Presented</a:t>
            </a:r>
            <a:r>
              <a:rPr dirty="0" sz="2400" lang="en-US" smtClean="0"/>
              <a:t> </a:t>
            </a:r>
            <a:r>
              <a:rPr dirty="0" sz="2400" lang="en-US" smtClean="0">
                <a:latin typeface="Algerian" pitchFamily="82" charset="0"/>
              </a:rPr>
              <a:t>By</a:t>
            </a:r>
            <a:r>
              <a:rPr dirty="0" sz="2400" lang="en-US" smtClean="0"/>
              <a:t> :</a:t>
            </a:r>
            <a:r>
              <a:rPr dirty="0" sz="2400" lang="en-US" smtClean="0">
                <a:latin typeface="Algerian" pitchFamily="82" charset="0"/>
              </a:rPr>
              <a:t>  k . </a:t>
            </a:r>
            <a:r>
              <a:rPr dirty="0" sz="2400" lang="en-US" smtClean="0">
                <a:latin typeface="Algerian" pitchFamily="82" charset="0"/>
              </a:rPr>
              <a:t>S . </a:t>
            </a:r>
            <a:r>
              <a:rPr dirty="0" sz="2400" lang="en-US" err="1" smtClean="0">
                <a:latin typeface="Algerian" pitchFamily="82" charset="0"/>
              </a:rPr>
              <a:t>janani</a:t>
            </a:r>
            <a:r>
              <a:rPr dirty="0" sz="2400" lang="en-US" smtClean="0">
                <a:latin typeface="Algerian" pitchFamily="82" charset="0"/>
              </a:rPr>
              <a:t> ,</a:t>
            </a:r>
            <a:br>
              <a:rPr dirty="0" sz="2400" lang="en-US" smtClean="0">
                <a:latin typeface="Algerian" pitchFamily="82" charset="0"/>
              </a:rPr>
            </a:br>
            <a:r>
              <a:rPr dirty="0" sz="2400" lang="en-US" smtClean="0">
                <a:latin typeface="Algerian" pitchFamily="82" charset="0"/>
              </a:rPr>
              <a:t> </a:t>
            </a:r>
            <a:r>
              <a:rPr dirty="0" sz="2400" lang="en-US" smtClean="0">
                <a:latin typeface="Algerian" pitchFamily="82" charset="0"/>
              </a:rPr>
              <a:t>                              c s e - 3 rd yr,</a:t>
            </a:r>
            <a:br>
              <a:rPr dirty="0" sz="2400" lang="en-US" smtClean="0">
                <a:latin typeface="Algerian" pitchFamily="82" charset="0"/>
              </a:rPr>
            </a:br>
            <a:r>
              <a:rPr dirty="0" sz="2400" lang="en-US" smtClean="0">
                <a:latin typeface="Algerian" pitchFamily="82" charset="0"/>
              </a:rPr>
              <a:t> </a:t>
            </a:r>
            <a:r>
              <a:rPr dirty="0" sz="2400" lang="en-US" smtClean="0">
                <a:latin typeface="Algerian" pitchFamily="82" charset="0"/>
              </a:rPr>
              <a:t>                             government college of engineering ,  </a:t>
            </a:r>
            <a:r>
              <a:rPr dirty="0" sz="2400" lang="en-US" err="1" smtClean="0">
                <a:latin typeface="Algerian" pitchFamily="82" charset="0"/>
              </a:rPr>
              <a:t>dharmapuri</a:t>
            </a:r>
            <a:r>
              <a:rPr dirty="0" sz="2400" lang="en-US" smtClean="0">
                <a:latin typeface="Algerian" pitchFamily="82" charset="0"/>
              </a:rPr>
              <a:t>  ,</a:t>
            </a:r>
            <a:br>
              <a:rPr dirty="0" sz="2400" lang="en-US" smtClean="0">
                <a:latin typeface="Algerian" pitchFamily="82" charset="0"/>
              </a:rPr>
            </a:br>
            <a:r>
              <a:rPr dirty="0" sz="2400" lang="en-US" smtClean="0">
                <a:latin typeface="Algerian" pitchFamily="82" charset="0"/>
              </a:rPr>
              <a:t> </a:t>
            </a:r>
            <a:r>
              <a:rPr dirty="0" sz="2400" lang="en-US" smtClean="0">
                <a:latin typeface="Algerian" pitchFamily="82" charset="0"/>
              </a:rPr>
              <a:t>                              au613521104009 ,</a:t>
            </a:r>
            <a:br>
              <a:rPr dirty="0" sz="2400" lang="en-US" smtClean="0">
                <a:latin typeface="Algerian" pitchFamily="82" charset="0"/>
              </a:rPr>
            </a:br>
            <a:r>
              <a:rPr dirty="0" sz="2400" lang="en-US" smtClean="0">
                <a:latin typeface="Algerian" pitchFamily="82" charset="0"/>
              </a:rPr>
              <a:t> </a:t>
            </a:r>
            <a:r>
              <a:rPr dirty="0" sz="2400" lang="en-US" smtClean="0">
                <a:latin typeface="Algerian" pitchFamily="82" charset="0"/>
              </a:rPr>
              <a:t>                             </a:t>
            </a:r>
            <a:r>
              <a:rPr dirty="0" sz="2400" lang="en-US" smtClean="0">
                <a:latin typeface="Algerian" pitchFamily="82" charset="0"/>
                <a:hlinkClick r:id="rId1"/>
              </a:rPr>
              <a:t>jananiselvan56@gmail.com</a:t>
            </a:r>
            <a:r>
              <a:rPr dirty="0" sz="2400" lang="en-US" smtClean="0">
                <a:latin typeface="Algerian" pitchFamily="82" charset="0"/>
              </a:rPr>
              <a:t> </a:t>
            </a:r>
            <a:br>
              <a:rPr dirty="0" sz="2400" lang="en-US" smtClean="0">
                <a:latin typeface="Algerian" pitchFamily="82" charset="0"/>
              </a:rPr>
            </a:br>
            <a:r>
              <a:rPr dirty="0" sz="2400" lang="en-US" smtClean="0">
                <a:latin typeface="Algerian" pitchFamily="82" charset="0"/>
              </a:rPr>
              <a:t> </a:t>
            </a:r>
            <a:r>
              <a:rPr dirty="0" sz="2400" lang="en-US" smtClean="0">
                <a:latin typeface="Algerian" pitchFamily="82" charset="0"/>
              </a:rPr>
              <a:t>                      </a:t>
            </a:r>
            <a:br>
              <a:rPr dirty="0" sz="2400" lang="en-US" smtClean="0">
                <a:latin typeface="Algerian" pitchFamily="82" charset="0"/>
              </a:rPr>
            </a:br>
            <a:r>
              <a:rPr dirty="0" sz="2400" lang="en-US" smtClean="0">
                <a:latin typeface="Algerian" pitchFamily="82" charset="0"/>
              </a:rPr>
              <a:t> </a:t>
            </a:r>
            <a:r>
              <a:rPr dirty="0" sz="2400" lang="en-US" smtClean="0">
                <a:latin typeface="Algerian" pitchFamily="82" charset="0"/>
              </a:rPr>
              <a:t>                               </a:t>
            </a:r>
            <a:r>
              <a:rPr dirty="0" sz="2400" lang="en-US" smtClean="0">
                <a:latin typeface="Algerian" pitchFamily="82" charset="0"/>
              </a:rPr>
              <a:t/>
            </a:r>
            <a:br>
              <a:rPr dirty="0" sz="2400" lang="en-US" smtClean="0">
                <a:latin typeface="Algerian" pitchFamily="82" charset="0"/>
              </a:rPr>
            </a:br>
            <a:endParaRPr dirty="0" sz="2400" lang="en-IN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381000" y="357166"/>
            <a:ext cx="8458200" cy="1857388"/>
          </a:xfrm>
        </p:spPr>
        <p:txBody>
          <a:bodyPr>
            <a:normAutofit/>
          </a:bodyPr>
          <a:p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    Glaucoma detection</a:t>
            </a:r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 </a:t>
            </a:r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u</a:t>
            </a:r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s</a:t>
            </a:r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i</a:t>
            </a:r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ng </a:t>
            </a:r>
            <a:r>
              <a:rPr b="1" cap="all" dirty="0" sz="4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</a:rPr>
              <a:t>CNN </a:t>
            </a:r>
            <a:endParaRPr b="1" cap="all" dirty="0" sz="4800" lang="en-IN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algn="bl" blurRad="12700" dir="5400000" dist="1000" endPos="45000" rotWithShape="0" stA="28000" sy="-10000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p</a:t>
            </a:r>
            <a:r>
              <a:rPr lang="en-US"/>
              <a:t>ut </a:t>
            </a:r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83460" y="1513425"/>
            <a:ext cx="7039840" cy="387640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Cooper Black" pitchFamily="18" charset="0"/>
              </a:rPr>
              <a:t>conclusion</a:t>
            </a:r>
            <a:endParaRPr dirty="0" lang="en-IN">
              <a:latin typeface="Cooper Black" pitchFamily="18" charset="0"/>
            </a:endParaRP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 smtClean="0">
                <a:latin typeface="Arial" pitchFamily="34" charset="0"/>
                <a:cs typeface="Arial" pitchFamily="34" charset="0"/>
              </a:rPr>
              <a:t>Developing a glaucoma prediction system using CNN algorithm holds great promise for improving patient outcomes by  enabling early detection , ultimately reducing the burden of glaucoma-related vision loss.</a:t>
            </a:r>
          </a:p>
          <a:p>
            <a:r>
              <a:rPr dirty="0" lang="en-US" smtClean="0">
                <a:latin typeface="Arial" pitchFamily="34" charset="0"/>
                <a:cs typeface="Arial" pitchFamily="34" charset="0"/>
              </a:rPr>
              <a:t>Continuous research in this fields are essential to further advance the capabilities and accessibility of glaucoma prediction system. </a:t>
            </a:r>
            <a:endParaRPr dirty="0" lang="en-IN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Cooper Black" pitchFamily="18" charset="0"/>
              </a:rPr>
              <a:t>reference</a:t>
            </a:r>
            <a:endParaRPr dirty="0" lang="en-IN">
              <a:latin typeface="Cooper Black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v"/>
            </a:pPr>
            <a:r>
              <a:rPr dirty="0" lang="en-US" err="1" smtClean="0"/>
              <a:t>Raghavendra</a:t>
            </a:r>
            <a:r>
              <a:rPr dirty="0" lang="en-US" smtClean="0"/>
              <a:t> ,U., </a:t>
            </a:r>
            <a:r>
              <a:rPr dirty="0" lang="en-US" err="1" smtClean="0"/>
              <a:t>Fujita,H</a:t>
            </a:r>
            <a:r>
              <a:rPr dirty="0" lang="en-US" smtClean="0"/>
              <a:t>., </a:t>
            </a:r>
            <a:r>
              <a:rPr dirty="0" lang="en-US" err="1" smtClean="0"/>
              <a:t>Bhandary,S.V</a:t>
            </a:r>
            <a:r>
              <a:rPr dirty="0" lang="en-US" smtClean="0"/>
              <a:t>., </a:t>
            </a:r>
            <a:r>
              <a:rPr dirty="0" lang="en-US" err="1" smtClean="0"/>
              <a:t>Gudigar,A</a:t>
            </a:r>
            <a:r>
              <a:rPr dirty="0" lang="en-US" smtClean="0"/>
              <a:t>., </a:t>
            </a:r>
            <a:r>
              <a:rPr dirty="0" lang="en-US" err="1" smtClean="0"/>
              <a:t>Tan,J.H</a:t>
            </a:r>
            <a:r>
              <a:rPr dirty="0" lang="en-US" smtClean="0"/>
              <a:t>., </a:t>
            </a:r>
            <a:r>
              <a:rPr dirty="0" lang="en-US" err="1" smtClean="0"/>
              <a:t>Acharya,U,R</a:t>
            </a:r>
            <a:r>
              <a:rPr dirty="0" lang="en-US" smtClean="0"/>
              <a:t>.,&amp; </a:t>
            </a:r>
            <a:r>
              <a:rPr dirty="0" lang="en-US" err="1" smtClean="0"/>
              <a:t>Gudigar,A</a:t>
            </a:r>
            <a:r>
              <a:rPr dirty="0" lang="en-US" smtClean="0"/>
              <a:t>.(2018)</a:t>
            </a:r>
          </a:p>
          <a:p>
            <a:pPr>
              <a:buFont typeface="Wingdings" pitchFamily="2" charset="2"/>
              <a:buChar char="v"/>
            </a:pPr>
            <a:r>
              <a:rPr dirty="0" lang="en-US" smtClean="0">
                <a:hlinkClick r:id="rId1"/>
              </a:rPr>
              <a:t>https://www.kaggle.com/datasets/sshikamaru/glaucoma-detection</a:t>
            </a:r>
            <a:r>
              <a:rPr dirty="0" lang="en-US" smtClean="0"/>
              <a:t> </a:t>
            </a:r>
          </a:p>
          <a:p>
            <a:pPr>
              <a:buFont typeface="Wingdings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85784"/>
          </a:xfrm>
        </p:spPr>
        <p:txBody>
          <a:bodyPr>
            <a:normAutofit fontScale="93182"/>
            <a:scene3d>
              <a:camera prst="orthographicFront"/>
              <a:lightRig dir="tl" rig="soft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r>
              <a:rPr b="1" cap="none" dirty="0" sz="4400" 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algn="tl" blurRad="76200" dir="5400000" dist="50800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Outline</a:t>
            </a:r>
            <a:endParaRPr b="1" cap="none" dirty="0" sz="4400" lang="en-I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algn="tl" blurRad="76200" dir="5400000" dist="50800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8686800" cy="4651389"/>
          </a:xfrm>
        </p:spPr>
        <p:txBody>
          <a:bodyPr>
            <a:normAutofit/>
          </a:bodyPr>
          <a:p>
            <a:pPr indent="-514350" marL="514350"/>
            <a:r>
              <a:rPr dirty="0" lang="en-US" smtClean="0">
                <a:latin typeface="Algerian" pitchFamily="82" charset="0"/>
              </a:rPr>
              <a:t>Problem statement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Solution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System development approach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Algorithm &amp; deployment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Result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Conclusion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Future scope</a:t>
            </a:r>
          </a:p>
          <a:p>
            <a:pPr indent="-514350" marL="514350"/>
            <a:r>
              <a:rPr dirty="0" lang="en-US" smtClean="0">
                <a:latin typeface="Algerian" pitchFamily="82" charset="0"/>
              </a:rPr>
              <a:t>reference</a:t>
            </a:r>
          </a:p>
          <a:p>
            <a:pPr>
              <a:buNone/>
            </a:pPr>
            <a:r>
              <a:rPr dirty="0" lang="en-US" smtClean="0">
                <a:latin typeface="Cooper Black" pitchFamily="18" charset="0"/>
              </a:rPr>
              <a:t>                    </a:t>
            </a:r>
            <a:endParaRPr dirty="0" lang="en-IN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Cooper Black" pitchFamily="18" charset="0"/>
              </a:rPr>
              <a:t>Problem statement</a:t>
            </a:r>
            <a:endParaRPr dirty="0" lang="en-IN">
              <a:latin typeface="Cooper Black" pitchFamily="18" charset="0"/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 smtClean="0">
                <a:latin typeface="Arial" pitchFamily="34" charset="0"/>
                <a:cs typeface="Arial" pitchFamily="34" charset="0"/>
              </a:rPr>
              <a:t>Developing a Convolution Neural Network</a:t>
            </a:r>
          </a:p>
          <a:p>
            <a:pPr>
              <a:buNone/>
            </a:pPr>
            <a:r>
              <a:rPr dirty="0" lang="en-US" smtClean="0">
                <a:latin typeface="Arial" pitchFamily="34" charset="0"/>
                <a:cs typeface="Arial" pitchFamily="34" charset="0"/>
              </a:rPr>
              <a:t>   Algorithm for the prediction of glaucoma , leading  cause of irreversible blindness worldwide , to aid in early detection and intervention. The goal to create a robust model that accurately classifies retinal images into normal and glaucomatous categories , enabling timely diagnosis and treatment.</a:t>
            </a:r>
            <a:endParaRPr dirty="0" lang="en-IN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Cooper Black" pitchFamily="18" charset="0"/>
              </a:rPr>
              <a:t>Solution</a:t>
            </a:r>
            <a:endParaRPr dirty="0" lang="en-IN">
              <a:latin typeface="Cooper Black" pitchFamily="18" charset="0"/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p>
            <a:r>
              <a:rPr dirty="0" lang="en-US" smtClean="0">
                <a:latin typeface="Arial" pitchFamily="34" charset="0"/>
                <a:cs typeface="Arial" pitchFamily="34" charset="0"/>
              </a:rPr>
              <a:t>Gather retinal images, standard them.</a:t>
            </a:r>
          </a:p>
          <a:p>
            <a:r>
              <a:rPr dirty="0" lang="en-US" smtClean="0">
                <a:latin typeface="Arial" pitchFamily="34" charset="0"/>
                <a:cs typeface="Arial" pitchFamily="34" charset="0"/>
              </a:rPr>
              <a:t>Design a CNN for glaucoma prediction , experiment with various architecture like batch normalization and dropout.</a:t>
            </a:r>
          </a:p>
          <a:p>
            <a:r>
              <a:rPr dirty="0" lang="en-US" smtClean="0">
                <a:latin typeface="Arial" pitchFamily="34" charset="0"/>
                <a:cs typeface="Arial" pitchFamily="34" charset="0"/>
              </a:rPr>
              <a:t>Train the model and validate its performance.</a:t>
            </a:r>
          </a:p>
          <a:p>
            <a:r>
              <a:rPr dirty="0" lang="en-US" smtClean="0">
                <a:latin typeface="Arial" pitchFamily="34" charset="0"/>
                <a:cs typeface="Arial" pitchFamily="34" charset="0"/>
              </a:rPr>
              <a:t>Develop a user-friendly interface for clinicians to upload images for prediction.</a:t>
            </a:r>
          </a:p>
          <a:p>
            <a:r>
              <a:rPr dirty="0" lang="en-US" smtClean="0">
                <a:latin typeface="Arial" pitchFamily="34" charset="0"/>
                <a:cs typeface="Arial" pitchFamily="34" charset="0"/>
              </a:rPr>
              <a:t>We can develop an effective CNN –based solution for this prediction that contributes to early detection and intervention , ultimately improving patient outcomes and quality of life.</a:t>
            </a:r>
          </a:p>
          <a:p>
            <a:endParaRPr dirty="0" lang="en-IN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Cooper Black" pitchFamily="18" charset="0"/>
              </a:rPr>
              <a:t>System development approach</a:t>
            </a:r>
            <a:endParaRPr dirty="0" lang="en-IN">
              <a:latin typeface="Cooper Black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Requirement analysis:</a:t>
            </a:r>
          </a:p>
          <a:p>
            <a:pPr>
              <a:buNone/>
            </a:pPr>
            <a:r>
              <a:rPr dirty="0" lang="en-US" smtClean="0">
                <a:latin typeface="Arial" pitchFamily="34" charset="0"/>
                <a:cs typeface="Arial" pitchFamily="34" charset="0"/>
              </a:rPr>
              <a:t>                   Understand the objectives of the predicting system here including clinicians and patients.</a:t>
            </a:r>
          </a:p>
          <a:p>
            <a:pPr>
              <a:buNone/>
            </a:pPr>
            <a:r>
              <a:rPr dirty="0" lang="en-US" smtClean="0">
                <a:latin typeface="Arial" pitchFamily="34" charset="0"/>
                <a:cs typeface="Arial" pitchFamily="34" charset="0"/>
              </a:rPr>
              <a:t> </a:t>
            </a:r>
            <a:r>
              <a:rPr dirty="0" lang="en-US" smtClean="0">
                <a:latin typeface="Arial" pitchFamily="34" charset="0"/>
                <a:cs typeface="Arial" pitchFamily="34" charset="0"/>
              </a:rPr>
              <a:t>                  Define the features and functionalities required in the system ,such as image uploading , prediction display and model evaluation.</a:t>
            </a:r>
            <a:endParaRPr dirty="0" lang="en-IN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Cooper Black" pitchFamily="18" charset="0"/>
              </a:rPr>
              <a:t>System development approach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Data collection and annotation </a:t>
            </a:r>
          </a:p>
          <a:p>
            <a:pPr>
              <a:buNone/>
            </a:pPr>
            <a:r>
              <a:rPr dirty="0" lang="en-US" smtClean="0">
                <a:latin typeface="Algerian" pitchFamily="82" charset="0"/>
              </a:rPr>
              <a:t> </a:t>
            </a:r>
            <a:r>
              <a:rPr dirty="0" lang="en-US" smtClean="0">
                <a:latin typeface="Algerian" pitchFamily="82" charset="0"/>
              </a:rPr>
              <a:t>            </a:t>
            </a:r>
            <a:r>
              <a:rPr dirty="0" lang="en-US" smtClean="0">
                <a:latin typeface="Arial" pitchFamily="34" charset="0"/>
                <a:cs typeface="Arial" pitchFamily="34" charset="0"/>
              </a:rPr>
              <a:t>Gathered a dataset of retinal images, ensuring a balance between normal and glaucomatous cases.</a:t>
            </a:r>
          </a:p>
          <a:p>
            <a:pPr>
              <a:buNone/>
            </a:pPr>
            <a:r>
              <a:rPr dirty="0" lang="en-US" smtClean="0">
                <a:latin typeface="Arial" pitchFamily="34" charset="0"/>
                <a:cs typeface="Arial" pitchFamily="34" charset="0"/>
              </a:rPr>
              <a:t> </a:t>
            </a:r>
            <a:r>
              <a:rPr dirty="0" lang="en-US" smtClean="0">
                <a:latin typeface="Arial" pitchFamily="34" charset="0"/>
                <a:cs typeface="Arial" pitchFamily="34" charset="0"/>
              </a:rPr>
              <a:t>           Annotate the images to indicate the presence or absence of glaucoma , facilitate supervised learning</a:t>
            </a:r>
          </a:p>
          <a:p>
            <a:pPr>
              <a:buNone/>
            </a:pPr>
            <a:r>
              <a:rPr dirty="0" lang="en-US" smtClean="0">
                <a:latin typeface="Algerian" pitchFamily="82" charset="0"/>
              </a:rPr>
              <a:t> </a:t>
            </a:r>
            <a:r>
              <a:rPr dirty="0" lang="en-US" smtClean="0">
                <a:latin typeface="Algerian" pitchFamily="82" charset="0"/>
              </a:rPr>
              <a:t>                </a:t>
            </a:r>
          </a:p>
          <a:p>
            <a:endParaRPr dirty="0" lang="en-US" smtClean="0">
              <a:latin typeface="Algerian" pitchFamily="82" charset="0"/>
            </a:endParaRPr>
          </a:p>
          <a:p>
            <a:endParaRPr dirty="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Cooper Black" pitchFamily="18" charset="0"/>
              </a:rPr>
              <a:t>System development approach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 smtClean="0"/>
              <a:t>Preprocess the images by resizing them to a consistent resolution applying contrast enhancement techniques.</a:t>
            </a:r>
          </a:p>
          <a:p>
            <a:r>
              <a:rPr dirty="0" lang="en-US" smtClean="0"/>
              <a:t>Design the architecture and experiment with different architecture.</a:t>
            </a:r>
          </a:p>
          <a:p>
            <a:r>
              <a:rPr dirty="0" lang="en-US" smtClean="0"/>
              <a:t>Test  or train the model dataset using back propagation and evaluate the model.</a:t>
            </a:r>
          </a:p>
          <a:p>
            <a:r>
              <a:rPr dirty="0" lang="en-US" smtClean="0"/>
              <a:t>Continuous improvement and maintain the updated model with new data.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Cooper Black" pitchFamily="18" charset="0"/>
              </a:rPr>
              <a:t>Algorithm and deployment</a:t>
            </a:r>
            <a:endParaRPr dirty="0" lang="en-IN">
              <a:latin typeface="Cooper Black" pitchFamily="18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latin typeface="Arial" pitchFamily="34" charset="0"/>
                <a:cs typeface="Arial" pitchFamily="34" charset="0"/>
              </a:rPr>
              <a:t>Successfully deploy a glaucoma prediction system using a CNN algorithm .</a:t>
            </a:r>
          </a:p>
          <a:p>
            <a:r>
              <a:rPr dirty="0" lang="en-US" smtClean="0">
                <a:latin typeface="Arial" pitchFamily="34" charset="0"/>
                <a:cs typeface="Arial" pitchFamily="34" charset="0"/>
              </a:rPr>
              <a:t> Providing  clinicians with a valuable tool for early detection and intervention in glaucoma cases</a:t>
            </a:r>
            <a:endParaRPr dirty="0" lang="en-IN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Cooper Black" pitchFamily="18" charset="0"/>
                <a:cs typeface="Arial" pitchFamily="34" charset="0"/>
              </a:rPr>
              <a:t>result</a:t>
            </a:r>
            <a:endParaRPr dirty="0" lang="en-IN">
              <a:latin typeface="Cooper Black" pitchFamily="18" charset="0"/>
              <a:cs typeface="Arial" pitchFamily="34" charset="0"/>
            </a:endParaRP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Results indicate the potential of CNN algorithms in accurately identifying signs of glaucoma from retinal images provides valuable support for clinicians in early detection.</a:t>
            </a:r>
            <a:endParaRPr dirty="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dir="t" rig="balanced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algn="t" flip="none" sx="95000" sy="95000" tx="0" ty="0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user</dc:creator>
  <cp:lastModifiedBy>user</cp:lastModifiedBy>
  <dcterms:created xsi:type="dcterms:W3CDTF">2024-04-02T19:46:15Z</dcterms:created>
  <dcterms:modified xsi:type="dcterms:W3CDTF">2024-04-05T02:40:55Z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2e82df19ee8e4c819e4cf44dfed1fbf0</vt:lpwstr>
  </property>
</Properties>
</file>