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3"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15</a:t>
            </a:fld>
            <a:endParaRPr lang="en-IN"/>
          </a:p>
        </p:txBody>
      </p:sp>
    </p:spTree>
    <p:extLst>
      <p:ext uri="{BB962C8B-B14F-4D97-AF65-F5344CB8AC3E}">
        <p14:creationId xmlns:p14="http://schemas.microsoft.com/office/powerpoint/2010/main" val="163638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hyperlink" Target="https://www.pngall.com/employment-png/download/53909"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24689" y="2497779"/>
            <a:ext cx="8610600" cy="334995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STUDENT NAME: JANANI SELVARAJ</a:t>
            </a:r>
          </a:p>
          <a:p>
            <a:pPr>
              <a:lnSpc>
                <a:spcPct val="150000"/>
              </a:lnSpc>
            </a:pPr>
            <a:r>
              <a:rPr lang="en-US" sz="2400" dirty="0">
                <a:latin typeface="Times New Roman" panose="02020603050405020304" pitchFamily="18" charset="0"/>
                <a:cs typeface="Times New Roman" panose="02020603050405020304" pitchFamily="18" charset="0"/>
              </a:rPr>
              <a:t>REGISTER NO: 122202019</a:t>
            </a:r>
          </a:p>
          <a:p>
            <a:pPr>
              <a:lnSpc>
                <a:spcPct val="150000"/>
              </a:lnSpc>
            </a:pPr>
            <a:r>
              <a:rPr lang="en-US" sz="2400" dirty="0">
                <a:latin typeface="Times New Roman" panose="02020603050405020304" pitchFamily="18" charset="0"/>
                <a:cs typeface="Times New Roman" panose="02020603050405020304" pitchFamily="18" charset="0"/>
              </a:rPr>
              <a:t>DEPARTMENT:B COM (CORPORATE SECRETARYSHIP)</a:t>
            </a:r>
          </a:p>
          <a:p>
            <a:pPr>
              <a:lnSpc>
                <a:spcPct val="150000"/>
              </a:lnSpc>
            </a:pPr>
            <a:r>
              <a:rPr lang="en-US" sz="2400" dirty="0">
                <a:latin typeface="Times New Roman" panose="02020603050405020304" pitchFamily="18" charset="0"/>
                <a:cs typeface="Times New Roman" panose="02020603050405020304" pitchFamily="18" charset="0"/>
              </a:rPr>
              <a:t>COLLEGE: ANNA ADHARSH COLLEGE FOR WOMEN,ANNANAGAR –CHENNAI-600040</a:t>
            </a:r>
          </a:p>
          <a:p>
            <a:pPr>
              <a:lnSpc>
                <a:spcPct val="15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DE0BBC0-5936-16C8-D816-32531498F937}"/>
              </a:ext>
            </a:extLst>
          </p:cNvPr>
          <p:cNvSpPr txBox="1"/>
          <p:nvPr/>
        </p:nvSpPr>
        <p:spPr>
          <a:xfrm>
            <a:off x="2657475" y="1185148"/>
            <a:ext cx="5801140" cy="4801314"/>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KAGGLE-EMPLOYEE DATA</a:t>
            </a:r>
          </a:p>
          <a:p>
            <a:r>
              <a:rPr lang="en-US" sz="2400" b="1" u="sng" dirty="0">
                <a:latin typeface="Times New Roman" panose="02020603050405020304" pitchFamily="18" charset="0"/>
                <a:cs typeface="Times New Roman" panose="02020603050405020304" pitchFamily="18" charset="0"/>
              </a:rPr>
              <a:t>FEATURE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PERFOMMANCE RATING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CATEGORIZE</a:t>
            </a:r>
          </a:p>
          <a:p>
            <a:r>
              <a:rPr lang="en-US" sz="2400" b="1" u="sng" dirty="0">
                <a:latin typeface="Times New Roman" panose="02020603050405020304" pitchFamily="18" charset="0"/>
                <a:cs typeface="Times New Roman" panose="02020603050405020304" pitchFamily="18" charset="0"/>
              </a:rPr>
              <a:t>DATA CLEANING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VALUES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FILTER</a:t>
            </a:r>
          </a:p>
          <a:p>
            <a:r>
              <a:rPr lang="en-US" sz="2400" b="1" u="sng" dirty="0">
                <a:latin typeface="Times New Roman" panose="02020603050405020304" pitchFamily="18" charset="0"/>
                <a:cs typeface="Times New Roman" panose="02020603050405020304" pitchFamily="18" charset="0"/>
              </a:rPr>
              <a:t>PERFOMMANCE LEVEL</a:t>
            </a:r>
          </a:p>
          <a:p>
            <a:r>
              <a:rPr lang="en-US" sz="2400" b="1" u="sng" dirty="0">
                <a:latin typeface="Times New Roman" panose="02020603050405020304" pitchFamily="18" charset="0"/>
                <a:cs typeface="Times New Roman" panose="02020603050405020304" pitchFamily="18" charset="0"/>
              </a:rPr>
              <a:t>PIVOT TABLE</a:t>
            </a:r>
          </a:p>
          <a:p>
            <a:r>
              <a:rPr lang="en-US" sz="2400" b="1" u="sng" dirty="0">
                <a:latin typeface="Times New Roman" panose="02020603050405020304" pitchFamily="18" charset="0"/>
                <a:cs typeface="Times New Roman" panose="02020603050405020304" pitchFamily="18" charset="0"/>
              </a:rPr>
              <a:t>SLICER</a:t>
            </a:r>
          </a:p>
          <a:p>
            <a:r>
              <a:rPr lang="en-US" sz="2400" b="1" u="sng" dirty="0">
                <a:latin typeface="Times New Roman" panose="02020603050405020304" pitchFamily="18" charset="0"/>
                <a:cs typeface="Times New Roman" panose="02020603050405020304" pitchFamily="18" charset="0"/>
              </a:rPr>
              <a:t>GRAPHS</a:t>
            </a:r>
          </a:p>
          <a:p>
            <a:pPr marL="342900" indent="-34290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6294B94-7255-B4C4-B2FA-C71E1D1947EC}"/>
              </a:ext>
            </a:extLst>
          </p:cNvPr>
          <p:cNvSpPr txBox="1"/>
          <p:nvPr/>
        </p:nvSpPr>
        <p:spPr>
          <a:xfrm>
            <a:off x="773725" y="1495296"/>
            <a:ext cx="554671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PERFOMMANCE  LEVEL</a:t>
            </a:r>
          </a:p>
        </p:txBody>
      </p:sp>
      <p:pic>
        <p:nvPicPr>
          <p:cNvPr id="15" name="Picture 14">
            <a:extLst>
              <a:ext uri="{FF2B5EF4-FFF2-40B4-BE49-F238E27FC236}">
                <a16:creationId xmlns:a16="http://schemas.microsoft.com/office/drawing/2014/main" id="{F4529034-C0CD-C739-06E1-E065A2C6CBC4}"/>
              </a:ext>
            </a:extLst>
          </p:cNvPr>
          <p:cNvPicPr>
            <a:picLocks noChangeAspect="1"/>
          </p:cNvPicPr>
          <p:nvPr/>
        </p:nvPicPr>
        <p:blipFill>
          <a:blip r:embed="rId3"/>
          <a:stretch>
            <a:fillRect/>
          </a:stretch>
        </p:blipFill>
        <p:spPr>
          <a:xfrm>
            <a:off x="773725" y="2133600"/>
            <a:ext cx="5668166" cy="3391373"/>
          </a:xfrm>
          <a:prstGeom prst="rect">
            <a:avLst/>
          </a:prstGeom>
        </p:spPr>
      </p:pic>
    </p:spTree>
    <p:extLst>
      <p:ext uri="{BB962C8B-B14F-4D97-AF65-F5344CB8AC3E}">
        <p14:creationId xmlns:p14="http://schemas.microsoft.com/office/powerpoint/2010/main" val="302812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819A20A2-0228-348F-D313-767075ABB234}"/>
              </a:ext>
            </a:extLst>
          </p:cNvPr>
          <p:cNvSpPr txBox="1"/>
          <p:nvPr/>
        </p:nvSpPr>
        <p:spPr>
          <a:xfrm>
            <a:off x="755332" y="1556175"/>
            <a:ext cx="717232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PERFOMANCE </a:t>
            </a:r>
          </a:p>
        </p:txBody>
      </p:sp>
      <p:pic>
        <p:nvPicPr>
          <p:cNvPr id="10" name="Picture 9">
            <a:extLst>
              <a:ext uri="{FF2B5EF4-FFF2-40B4-BE49-F238E27FC236}">
                <a16:creationId xmlns:a16="http://schemas.microsoft.com/office/drawing/2014/main" id="{65132970-D951-B481-DE6D-8490C5405B9B}"/>
              </a:ext>
            </a:extLst>
          </p:cNvPr>
          <p:cNvPicPr>
            <a:picLocks noChangeAspect="1"/>
          </p:cNvPicPr>
          <p:nvPr/>
        </p:nvPicPr>
        <p:blipFill>
          <a:blip r:embed="rId3"/>
          <a:stretch>
            <a:fillRect/>
          </a:stretch>
        </p:blipFill>
        <p:spPr>
          <a:xfrm>
            <a:off x="770080" y="2402281"/>
            <a:ext cx="5601482" cy="34199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AF73-5B2D-E95D-D119-D29FB6616EE5}"/>
              </a:ext>
            </a:extLst>
          </p:cNvPr>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a:extLst>
              <a:ext uri="{FF2B5EF4-FFF2-40B4-BE49-F238E27FC236}">
                <a16:creationId xmlns:a16="http://schemas.microsoft.com/office/drawing/2014/main" id="{8C724373-8AA5-C709-A775-A1BAD2A58420}"/>
              </a:ext>
            </a:extLst>
          </p:cNvPr>
          <p:cNvSpPr txBox="1"/>
          <p:nvPr/>
        </p:nvSpPr>
        <p:spPr>
          <a:xfrm>
            <a:off x="755332" y="1710002"/>
            <a:ext cx="6566221"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ON HIGH LEVEL</a:t>
            </a:r>
          </a:p>
          <a:p>
            <a:r>
              <a:rPr lang="en-US" sz="2400" dirty="0">
                <a:latin typeface="Times New Roman" panose="02020603050405020304" pitchFamily="18" charset="0"/>
                <a:cs typeface="Times New Roman" panose="02020603050405020304" pitchFamily="18" charset="0"/>
              </a:rPr>
              <a:t> </a:t>
            </a:r>
          </a:p>
          <a:p>
            <a:endParaRPr lang="en-US" dirty="0"/>
          </a:p>
        </p:txBody>
      </p:sp>
      <p:pic>
        <p:nvPicPr>
          <p:cNvPr id="6" name="Picture 5">
            <a:extLst>
              <a:ext uri="{FF2B5EF4-FFF2-40B4-BE49-F238E27FC236}">
                <a16:creationId xmlns:a16="http://schemas.microsoft.com/office/drawing/2014/main" id="{675ABA89-777C-4967-4FAB-03FB71DA9FBB}"/>
              </a:ext>
            </a:extLst>
          </p:cNvPr>
          <p:cNvPicPr>
            <a:picLocks noChangeAspect="1"/>
          </p:cNvPicPr>
          <p:nvPr/>
        </p:nvPicPr>
        <p:blipFill>
          <a:blip r:embed="rId2"/>
          <a:stretch>
            <a:fillRect/>
          </a:stretch>
        </p:blipFill>
        <p:spPr>
          <a:xfrm>
            <a:off x="838200" y="2295955"/>
            <a:ext cx="5638800" cy="3267116"/>
          </a:xfrm>
          <a:prstGeom prst="rect">
            <a:avLst/>
          </a:prstGeom>
        </p:spPr>
      </p:pic>
    </p:spTree>
    <p:extLst>
      <p:ext uri="{BB962C8B-B14F-4D97-AF65-F5344CB8AC3E}">
        <p14:creationId xmlns:p14="http://schemas.microsoft.com/office/powerpoint/2010/main" val="166776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AF73-5B2D-E95D-D119-D29FB6616EE5}"/>
              </a:ext>
            </a:extLst>
          </p:cNvPr>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a:extLst>
              <a:ext uri="{FF2B5EF4-FFF2-40B4-BE49-F238E27FC236}">
                <a16:creationId xmlns:a16="http://schemas.microsoft.com/office/drawing/2014/main" id="{8C724373-8AA5-C709-A775-A1BAD2A58420}"/>
              </a:ext>
            </a:extLst>
          </p:cNvPr>
          <p:cNvSpPr txBox="1"/>
          <p:nvPr/>
        </p:nvSpPr>
        <p:spPr>
          <a:xfrm>
            <a:off x="755332" y="1710002"/>
            <a:ext cx="6987810"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COMBINED GRAPH</a:t>
            </a:r>
          </a:p>
          <a:p>
            <a:r>
              <a:rPr lang="en-US" sz="2400" dirty="0">
                <a:latin typeface="Times New Roman" panose="02020603050405020304" pitchFamily="18" charset="0"/>
                <a:cs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D790388E-BD2D-64E8-40D8-A9DB46E67CC2}"/>
              </a:ext>
            </a:extLst>
          </p:cNvPr>
          <p:cNvPicPr>
            <a:picLocks noChangeAspect="1"/>
          </p:cNvPicPr>
          <p:nvPr/>
        </p:nvPicPr>
        <p:blipFill>
          <a:blip r:embed="rId2"/>
          <a:stretch>
            <a:fillRect/>
          </a:stretch>
        </p:blipFill>
        <p:spPr>
          <a:xfrm>
            <a:off x="838200" y="2432580"/>
            <a:ext cx="5725324" cy="3419952"/>
          </a:xfrm>
          <a:prstGeom prst="rect">
            <a:avLst/>
          </a:prstGeom>
        </p:spPr>
      </p:pic>
    </p:spTree>
    <p:extLst>
      <p:ext uri="{BB962C8B-B14F-4D97-AF65-F5344CB8AC3E}">
        <p14:creationId xmlns:p14="http://schemas.microsoft.com/office/powerpoint/2010/main" val="4003394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66D6BE-6356-57DE-ACEA-25520F83C0C1}"/>
              </a:ext>
            </a:extLst>
          </p:cNvPr>
          <p:cNvSpPr txBox="1"/>
          <p:nvPr/>
        </p:nvSpPr>
        <p:spPr>
          <a:xfrm rot="10800000" flipV="1">
            <a:off x="609600" y="1676400"/>
            <a:ext cx="8839200" cy="3268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conclusion, a data analytics course serves a wide array of end users, each with unique needs and objectives. Whether they are data professionals, business leaders, researchers, engineers, or students, the course content must be thoughtfully designed to equip them with the necessary skills to analyze data effectively and make informed decisions. By catering to the diverse requirements of these end users, a data analytics course can significantly enhance their ability to leverage data for problem-solving and strategic growth.</a:t>
            </a:r>
          </a:p>
        </p:txBody>
      </p:sp>
    </p:spTree>
    <p:extLst>
      <p:ext uri="{BB962C8B-B14F-4D97-AF65-F5344CB8AC3E}">
        <p14:creationId xmlns:p14="http://schemas.microsoft.com/office/powerpoint/2010/main" val="195264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8748" y="2260148"/>
            <a:ext cx="8637243" cy="1901803"/>
          </a:xfrm>
          <a:prstGeom prst="rect">
            <a:avLst/>
          </a:prstGeom>
        </p:spPr>
        <p:txBody>
          <a:bodyPr vert="horz" wrap="square" lIns="0" tIns="16510" rIns="0" bIns="0" rtlCol="0">
            <a:spAutoFit/>
          </a:bodyPr>
          <a:lstStyle/>
          <a:p>
            <a:pPr marL="12700"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Performance Analysis using Excel</a:t>
            </a:r>
            <a:br>
              <a:rPr lang="en-IN" sz="2400" dirty="0">
                <a:solidFill>
                  <a:srgbClr val="7030A0"/>
                </a:solidFill>
                <a:latin typeface="Times New Roman" panose="02020603050405020304" pitchFamily="18" charset="0"/>
                <a:cs typeface="Times New Roman" panose="02020603050405020304" pitchFamily="18" charset="0"/>
              </a:rPr>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CA011F3-F93E-8C36-B7C4-4C9F4FB6761A}"/>
              </a:ext>
            </a:extLst>
          </p:cNvPr>
          <p:cNvSpPr txBox="1"/>
          <p:nvPr/>
        </p:nvSpPr>
        <p:spPr>
          <a:xfrm>
            <a:off x="834072" y="1884819"/>
            <a:ext cx="7157403" cy="3349956"/>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62098" y="1695450"/>
            <a:ext cx="7924800" cy="3268652"/>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FC92EE1-268F-9462-5056-9BCE86053E8A}"/>
              </a:ext>
            </a:extLst>
          </p:cNvPr>
          <p:cNvSpPr txBox="1"/>
          <p:nvPr/>
        </p:nvSpPr>
        <p:spPr>
          <a:xfrm>
            <a:off x="676738" y="1524000"/>
            <a:ext cx="7248062"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end users of a data analytics course typically include a diverse range of professionals and learners. Data analysts and scientists, who work directly with data to extract insights and apply advanced computational methods, are primary users. Business analysts and decision-makers, such as managers and executives, also benefit from understanding data analytics as it informs strategic planning and performance evaluation. Additionally, researchers in both academic and industry settings use data analytics to explore trends and phenomena. Engineers and developers integrating data analytics into software systems are another key group. Lastly, students pursuing a career in data analytics or seeking to enhance their skill sets are significant users of such courses. The content of a data analytics course is often tailored to meet the varying needs and technical proficiency levels of these different groups.</a:t>
            </a:r>
          </a:p>
        </p:txBody>
      </p:sp>
      <p:pic>
        <p:nvPicPr>
          <p:cNvPr id="13" name="Picture 12" descr="A group of people with different colored faces&#10;&#10;Description automatically generated">
            <a:extLst>
              <a:ext uri="{FF2B5EF4-FFF2-40B4-BE49-F238E27FC236}">
                <a16:creationId xmlns:a16="http://schemas.microsoft.com/office/drawing/2014/main" id="{371B0EEE-90E6-4649-4F5C-C7DE75268A3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05800" y="4191000"/>
            <a:ext cx="3773492" cy="2599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0EC673-7733-B20E-BBA7-77F93DE12ACA}"/>
              </a:ext>
            </a:extLst>
          </p:cNvPr>
          <p:cNvSpPr txBox="1"/>
          <p:nvPr/>
        </p:nvSpPr>
        <p:spPr>
          <a:xfrm>
            <a:off x="4572000" y="2207172"/>
            <a:ext cx="6190477" cy="3234860"/>
          </a:xfrm>
          <a:prstGeom prst="rect">
            <a:avLst/>
          </a:prstGeom>
          <a:noFill/>
        </p:spPr>
        <p:txBody>
          <a:bodyPr wrap="none" rtlCol="0">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CONDITIONAL FORMATTING-MISSING</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FILTER-REMOVE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FORMULA-PERFOMMANCE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PIVOT-SUMMARY</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GRAPH-DATA VISUALIZATION</a:t>
            </a:r>
          </a:p>
          <a:p>
            <a:pPr>
              <a:lnSpc>
                <a:spcPct val="15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D3A84CE0-4BE2-475D-B9A4-5AE8EB9A81BC}"/>
              </a:ext>
            </a:extLst>
          </p:cNvPr>
          <p:cNvSpPr txBox="1"/>
          <p:nvPr/>
        </p:nvSpPr>
        <p:spPr>
          <a:xfrm>
            <a:off x="2222938" y="1655379"/>
            <a:ext cx="5599161" cy="5450851"/>
          </a:xfrm>
          <a:prstGeom prst="rect">
            <a:avLst/>
          </a:prstGeom>
          <a:noFill/>
        </p:spPr>
        <p:txBody>
          <a:bodyPr wrap="none" rtlCol="0">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EMPLOYEE DATASET-KAGGELE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26 FEATURES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9 FEATURES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EMPLOYEE ID NUMERICALS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NAME TXT</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 TYPE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PERFOMMANCE LEVEL</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GENDER-MALE/FEMALE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EMPLOYEE RATING-NUMERICALS</a:t>
            </a:r>
          </a:p>
          <a:p>
            <a:pPr>
              <a:lnSpc>
                <a:spcPct val="150000"/>
              </a:lnSpc>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39252" y="2095500"/>
            <a:ext cx="8480424"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556</Words>
  <Application>Microsoft Office PowerPoint</Application>
  <PresentationFormat>Widescreen</PresentationFormat>
  <Paragraphs>81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Employee Performance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 </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sathyajothi682@gmail.com</cp:lastModifiedBy>
  <cp:revision>17</cp:revision>
  <dcterms:created xsi:type="dcterms:W3CDTF">2024-03-29T15:07:22Z</dcterms:created>
  <dcterms:modified xsi:type="dcterms:W3CDTF">2024-09-01T14:19:06Z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