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4" r:id="rId15"/>
    <p:sldId id="275" r:id="rId16"/>
    <p:sldId id="268" r:id="rId17"/>
    <p:sldId id="270" r:id="rId18"/>
    <p:sldId id="269" r:id="rId19"/>
    <p:sldId id="271"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5A532-8758-4E4D-89D0-6440DC5B5943}" type="datetimeFigureOut">
              <a:rPr lang="en-US" smtClean="0"/>
              <a:pPr/>
              <a:t>4/18/2024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8E52D2-D722-4629-9798-203648F5B7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8E52D2-D722-4629-9798-203648F5B78B}"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E38A1E5-762A-48FA-9AC1-2E16DC69A60C}" type="datetimeFigureOut">
              <a:rPr lang="en-US" smtClean="0"/>
              <a:pPr/>
              <a:t>4/18/2024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351A277-370B-4CAD-BF1B-73ED8BD177E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38A1E5-762A-48FA-9AC1-2E16DC69A60C}"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1A277-370B-4CAD-BF1B-73ED8BD177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38A1E5-762A-48FA-9AC1-2E16DC69A60C}"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1A277-370B-4CAD-BF1B-73ED8BD177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E38A1E5-762A-48FA-9AC1-2E16DC69A60C}" type="datetimeFigureOut">
              <a:rPr lang="en-US" smtClean="0"/>
              <a:pPr/>
              <a:t>4/18/2024</a:t>
            </a:fld>
            <a:endParaRPr lang="en-US"/>
          </a:p>
        </p:txBody>
      </p:sp>
      <p:sp>
        <p:nvSpPr>
          <p:cNvPr id="9" name="Slide Number Placeholder 8"/>
          <p:cNvSpPr>
            <a:spLocks noGrp="1"/>
          </p:cNvSpPr>
          <p:nvPr>
            <p:ph type="sldNum" sz="quarter" idx="15"/>
          </p:nvPr>
        </p:nvSpPr>
        <p:spPr/>
        <p:txBody>
          <a:bodyPr rtlCol="0"/>
          <a:lstStyle/>
          <a:p>
            <a:fld id="{A351A277-370B-4CAD-BF1B-73ED8BD177E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E38A1E5-762A-48FA-9AC1-2E16DC69A60C}" type="datetimeFigureOut">
              <a:rPr lang="en-US" smtClean="0"/>
              <a:pPr/>
              <a:t>4/18/2024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351A277-370B-4CAD-BF1B-73ED8BD177E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38A1E5-762A-48FA-9AC1-2E16DC69A60C}"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1A277-370B-4CAD-BF1B-73ED8BD177E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38A1E5-762A-48FA-9AC1-2E16DC69A60C}" type="datetimeFigureOut">
              <a:rPr lang="en-US" smtClean="0"/>
              <a:pPr/>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1A277-370B-4CAD-BF1B-73ED8BD177E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E38A1E5-762A-48FA-9AC1-2E16DC69A60C}" type="datetimeFigureOut">
              <a:rPr lang="en-US" smtClean="0"/>
              <a:pPr/>
              <a:t>4/18/2024</a:t>
            </a:fld>
            <a:endParaRPr lang="en-US"/>
          </a:p>
        </p:txBody>
      </p:sp>
      <p:sp>
        <p:nvSpPr>
          <p:cNvPr id="7" name="Slide Number Placeholder 6"/>
          <p:cNvSpPr>
            <a:spLocks noGrp="1"/>
          </p:cNvSpPr>
          <p:nvPr>
            <p:ph type="sldNum" sz="quarter" idx="11"/>
          </p:nvPr>
        </p:nvSpPr>
        <p:spPr/>
        <p:txBody>
          <a:bodyPr rtlCol="0"/>
          <a:lstStyle/>
          <a:p>
            <a:fld id="{A351A277-370B-4CAD-BF1B-73ED8BD177E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8A1E5-762A-48FA-9AC1-2E16DC69A60C}"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51A277-370B-4CAD-BF1B-73ED8BD177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E38A1E5-762A-48FA-9AC1-2E16DC69A60C}" type="datetimeFigureOut">
              <a:rPr lang="en-US" smtClean="0"/>
              <a:pPr/>
              <a:t>4/18/2024</a:t>
            </a:fld>
            <a:endParaRPr lang="en-US"/>
          </a:p>
        </p:txBody>
      </p:sp>
      <p:sp>
        <p:nvSpPr>
          <p:cNvPr id="22" name="Slide Number Placeholder 21"/>
          <p:cNvSpPr>
            <a:spLocks noGrp="1"/>
          </p:cNvSpPr>
          <p:nvPr>
            <p:ph type="sldNum" sz="quarter" idx="15"/>
          </p:nvPr>
        </p:nvSpPr>
        <p:spPr/>
        <p:txBody>
          <a:bodyPr rtlCol="0"/>
          <a:lstStyle/>
          <a:p>
            <a:fld id="{A351A277-370B-4CAD-BF1B-73ED8BD177E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E38A1E5-762A-48FA-9AC1-2E16DC69A60C}" type="datetimeFigureOut">
              <a:rPr lang="en-US" smtClean="0"/>
              <a:pPr/>
              <a:t>4/18/2024</a:t>
            </a:fld>
            <a:endParaRPr lang="en-US"/>
          </a:p>
        </p:txBody>
      </p:sp>
      <p:sp>
        <p:nvSpPr>
          <p:cNvPr id="18" name="Slide Number Placeholder 17"/>
          <p:cNvSpPr>
            <a:spLocks noGrp="1"/>
          </p:cNvSpPr>
          <p:nvPr>
            <p:ph type="sldNum" sz="quarter" idx="11"/>
          </p:nvPr>
        </p:nvSpPr>
        <p:spPr/>
        <p:txBody>
          <a:bodyPr rtlCol="0"/>
          <a:lstStyle/>
          <a:p>
            <a:fld id="{A351A277-370B-4CAD-BF1B-73ED8BD177E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E38A1E5-762A-48FA-9AC1-2E16DC69A60C}" type="datetimeFigureOut">
              <a:rPr lang="en-US" smtClean="0"/>
              <a:pPr/>
              <a:t>4/18/2024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351A277-370B-4CAD-BF1B-73ED8BD177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C:\Users\ADMIN\AppData\Local\Microsoft\Windows\INetCache\IE\0U540BLT\New_Tab_-_Google_Chrome_2024-04-17_13-59-11%5b1%5d.mp4"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hindawi.com/journals/scn/2022/1862888/fig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hindawi.com/journals/scn/2022/186288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hindawi.com/journals/scn/2022/1862888/fig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DETECTING  SPAM  EMAILS</a:t>
            </a:r>
            <a:endParaRPr lang="en-US" dirty="0"/>
          </a:p>
        </p:txBody>
      </p:sp>
      <p:sp>
        <p:nvSpPr>
          <p:cNvPr id="3" name="Subtitle 2"/>
          <p:cNvSpPr>
            <a:spLocks noGrp="1"/>
          </p:cNvSpPr>
          <p:nvPr>
            <p:ph type="subTitle" idx="1"/>
          </p:nvPr>
        </p:nvSpPr>
        <p:spPr/>
        <p:txBody>
          <a:bodyPr>
            <a:normAutofit fontScale="77500" lnSpcReduction="20000"/>
          </a:bodyPr>
          <a:lstStyle/>
          <a:p>
            <a:endParaRPr lang="en-US" smtClean="0"/>
          </a:p>
          <a:p>
            <a:r>
              <a:rPr lang="en-US" smtClean="0"/>
              <a:t>NAME          JANANI S</a:t>
            </a:r>
          </a:p>
          <a:p>
            <a:r>
              <a:rPr lang="en-US" smtClean="0"/>
              <a:t>NM ID           au61772111039</a:t>
            </a:r>
          </a:p>
          <a:p>
            <a:r>
              <a:rPr lang="en-US" smtClean="0"/>
              <a:t>COLLEGE    GOVERNMENT COLLEGE OF      ENGINEERING ,  </a:t>
            </a:r>
          </a:p>
          <a:p>
            <a:r>
              <a:rPr lang="en-US" smtClean="0"/>
              <a:t>                                                  SALEM -  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7467600" cy="5902472"/>
          </a:xfrm>
        </p:spPr>
        <p:txBody>
          <a:bodyPr>
            <a:normAutofit fontScale="77500" lnSpcReduction="20000"/>
          </a:bodyPr>
          <a:lstStyle/>
          <a:p>
            <a:pPr>
              <a:buNone/>
            </a:pPr>
            <a:r>
              <a:rPr lang="en-US" sz="2800" dirty="0" smtClean="0">
                <a:effectLst>
                  <a:outerShdw blurRad="38100" dist="38100" dir="2700000" algn="tl">
                    <a:srgbClr val="000000">
                      <a:alpha val="43137"/>
                    </a:srgbClr>
                  </a:outerShdw>
                </a:effectLst>
                <a:cs typeface="Times New Roman" pitchFamily="18" charset="0"/>
              </a:rPr>
              <a:t>Run the command below</a:t>
            </a:r>
          </a:p>
          <a:p>
            <a:pPr>
              <a:buNone/>
            </a:pPr>
            <a:r>
              <a:rPr lang="en-US" sz="2800" dirty="0" smtClean="0">
                <a:effectLst>
                  <a:outerShdw blurRad="38100" dist="38100" dir="2700000" algn="tl">
                    <a:srgbClr val="000000">
                      <a:alpha val="43137"/>
                    </a:srgbClr>
                  </a:outerShdw>
                </a:effectLst>
                <a:cs typeface="Times New Roman" pitchFamily="18" charset="0"/>
              </a:rPr>
              <a:t>   </a:t>
            </a:r>
          </a:p>
          <a:p>
            <a:pPr>
              <a:buNone/>
            </a:pPr>
            <a:r>
              <a:rPr lang="en-US" sz="2600" dirty="0" smtClean="0">
                <a:cs typeface="Times New Roman" pitchFamily="18" charset="0"/>
              </a:rPr>
              <a:t>           x = spam[ ‘ email text ’ ]</a:t>
            </a:r>
          </a:p>
          <a:p>
            <a:pPr>
              <a:buNone/>
            </a:pPr>
            <a:r>
              <a:rPr lang="en-US" sz="2600" dirty="0" smtClean="0">
                <a:cs typeface="Times New Roman" pitchFamily="18" charset="0"/>
              </a:rPr>
              <a:t>           y = spam[ “ label “ ]</a:t>
            </a:r>
          </a:p>
          <a:p>
            <a:pPr>
              <a:buNone/>
            </a:pPr>
            <a:r>
              <a:rPr lang="en-US" sz="2600" dirty="0" smtClean="0">
                <a:cs typeface="Times New Roman" pitchFamily="18" charset="0"/>
              </a:rPr>
              <a:t>It contains the data we’ll  run through the model.</a:t>
            </a:r>
          </a:p>
          <a:p>
            <a:pPr>
              <a:buNone/>
            </a:pPr>
            <a:r>
              <a:rPr lang="en-US" dirty="0" smtClean="0">
                <a:cs typeface="Times New Roman" pitchFamily="18" charset="0"/>
              </a:rPr>
              <a:t>   </a:t>
            </a:r>
          </a:p>
          <a:p>
            <a:pPr>
              <a:buNone/>
            </a:pPr>
            <a:r>
              <a:rPr lang="en-US" sz="2800" dirty="0" smtClean="0">
                <a:effectLst>
                  <a:outerShdw blurRad="38100" dist="38100" dir="2700000" algn="tl">
                    <a:srgbClr val="000000">
                      <a:alpha val="43137"/>
                    </a:srgbClr>
                  </a:outerShdw>
                </a:effectLst>
                <a:cs typeface="Times New Roman" pitchFamily="18" charset="0"/>
              </a:rPr>
              <a:t>Extracting features   </a:t>
            </a:r>
          </a:p>
          <a:p>
            <a:pPr>
              <a:buNone/>
            </a:pPr>
            <a:endParaRPr lang="en-US" sz="2600" dirty="0" smtClean="0">
              <a:effectLst>
                <a:outerShdw blurRad="38100" dist="38100" dir="2700000" algn="tl">
                  <a:srgbClr val="000000">
                    <a:alpha val="43137"/>
                  </a:srgbClr>
                </a:outerShdw>
              </a:effectLst>
              <a:cs typeface="Times New Roman" pitchFamily="18" charset="0"/>
            </a:endParaRPr>
          </a:p>
          <a:p>
            <a:pPr>
              <a:buNone/>
            </a:pPr>
            <a:r>
              <a:rPr lang="en-US" sz="2600" dirty="0" smtClean="0">
                <a:cs typeface="Times New Roman" pitchFamily="18" charset="0"/>
              </a:rPr>
              <a:t>     </a:t>
            </a:r>
            <a:r>
              <a:rPr lang="en-US" sz="2600" dirty="0" err="1" smtClean="0">
                <a:cs typeface="Times New Roman" pitchFamily="18" charset="0"/>
              </a:rPr>
              <a:t>cv</a:t>
            </a:r>
            <a:r>
              <a:rPr lang="en-US" sz="2600" dirty="0" smtClean="0">
                <a:cs typeface="Times New Roman" pitchFamily="18" charset="0"/>
              </a:rPr>
              <a:t> = </a:t>
            </a:r>
            <a:r>
              <a:rPr lang="en-US" sz="2600" dirty="0" err="1" smtClean="0">
                <a:cs typeface="Times New Roman" pitchFamily="18" charset="0"/>
              </a:rPr>
              <a:t>countvectorizer</a:t>
            </a:r>
            <a:r>
              <a:rPr lang="en-US" sz="2600" dirty="0" smtClean="0">
                <a:cs typeface="Times New Roman" pitchFamily="18" charset="0"/>
              </a:rPr>
              <a:t>( ) </a:t>
            </a:r>
          </a:p>
          <a:p>
            <a:pPr>
              <a:buNone/>
            </a:pPr>
            <a:r>
              <a:rPr lang="en-US" sz="2600" dirty="0" smtClean="0">
                <a:cs typeface="Times New Roman" pitchFamily="18" charset="0"/>
              </a:rPr>
              <a:t>     features = </a:t>
            </a:r>
            <a:r>
              <a:rPr lang="en-US" sz="2600" dirty="0" err="1" smtClean="0">
                <a:cs typeface="Times New Roman" pitchFamily="18" charset="0"/>
              </a:rPr>
              <a:t>cv.fit_transform</a:t>
            </a:r>
            <a:r>
              <a:rPr lang="en-US" sz="2600" dirty="0" smtClean="0">
                <a:cs typeface="Times New Roman" pitchFamily="18" charset="0"/>
              </a:rPr>
              <a:t>(</a:t>
            </a:r>
            <a:r>
              <a:rPr lang="en-US" sz="2600" dirty="0" err="1" smtClean="0">
                <a:cs typeface="Times New Roman" pitchFamily="18" charset="0"/>
              </a:rPr>
              <a:t>x_train</a:t>
            </a:r>
            <a:r>
              <a:rPr lang="en-US" sz="2600" dirty="0" smtClean="0">
                <a:cs typeface="Times New Roman" pitchFamily="18" charset="0"/>
              </a:rPr>
              <a:t>)</a:t>
            </a:r>
          </a:p>
          <a:p>
            <a:pPr>
              <a:buNone/>
            </a:pPr>
            <a:endParaRPr lang="en-US" sz="2600" dirty="0" smtClean="0">
              <a:cs typeface="Times New Roman" pitchFamily="18" charset="0"/>
            </a:endParaRPr>
          </a:p>
          <a:p>
            <a:pPr>
              <a:buNone/>
            </a:pPr>
            <a:endParaRPr lang="en-US" sz="2600" dirty="0" smtClean="0">
              <a:cs typeface="Times New Roman" pitchFamily="18" charset="0"/>
            </a:endParaRPr>
          </a:p>
          <a:p>
            <a:pPr>
              <a:buNone/>
            </a:pPr>
            <a:r>
              <a:rPr lang="en-US" sz="2600" dirty="0" err="1" smtClean="0">
                <a:cs typeface="Times New Roman" pitchFamily="18" charset="0"/>
              </a:rPr>
              <a:t>countvectorizer</a:t>
            </a:r>
            <a:r>
              <a:rPr lang="en-US" sz="2600" dirty="0" smtClean="0">
                <a:cs typeface="Times New Roman" pitchFamily="18" charset="0"/>
              </a:rPr>
              <a:t>( ) randomly assign a number to each word . It counts a number of </a:t>
            </a:r>
            <a:r>
              <a:rPr lang="en-US" sz="2600" dirty="0" err="1" smtClean="0">
                <a:cs typeface="Times New Roman" pitchFamily="18" charset="0"/>
              </a:rPr>
              <a:t>occurance</a:t>
            </a:r>
            <a:r>
              <a:rPr lang="en-US" sz="2600" dirty="0" smtClean="0">
                <a:cs typeface="Times New Roman" pitchFamily="18" charset="0"/>
              </a:rPr>
              <a:t> of each word, then saves it to cv.</a:t>
            </a:r>
          </a:p>
          <a:p>
            <a:pPr>
              <a:buNone/>
            </a:pPr>
            <a:r>
              <a:rPr lang="en-US" sz="2600" dirty="0" smtClean="0">
                <a:cs typeface="Times New Roman" pitchFamily="18" charset="0"/>
              </a:rPr>
              <a:t> </a:t>
            </a:r>
          </a:p>
          <a:p>
            <a:pPr>
              <a:buNone/>
            </a:pPr>
            <a:r>
              <a:rPr lang="en-US" sz="2800" dirty="0" smtClean="0">
                <a:effectLst>
                  <a:outerShdw blurRad="38100" dist="38100" dir="2700000" algn="tl">
                    <a:srgbClr val="000000">
                      <a:alpha val="43137"/>
                    </a:srgbClr>
                  </a:outerShdw>
                </a:effectLst>
                <a:cs typeface="Times New Roman" pitchFamily="18" charset="0"/>
              </a:rPr>
              <a:t>    </a:t>
            </a:r>
          </a:p>
          <a:p>
            <a:pPr>
              <a:buNone/>
            </a:pPr>
            <a:r>
              <a:rPr lang="en-US" sz="2800" dirty="0" smtClean="0">
                <a:effectLst>
                  <a:outerShdw blurRad="38100" dist="38100" dir="2700000" algn="tl">
                    <a:srgbClr val="000000">
                      <a:alpha val="43137"/>
                    </a:srgbClr>
                  </a:outerShdw>
                </a:effectLst>
                <a:cs typeface="Times New Roman" pitchFamily="18" charset="0"/>
              </a:rPr>
              <a:t>               </a:t>
            </a:r>
          </a:p>
          <a:p>
            <a:pPr>
              <a:buNone/>
            </a:pPr>
            <a:endParaRPr lang="en-US" dirty="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IL5.png"/>
          <p:cNvPicPr>
            <a:picLocks noGrp="1" noChangeAspect="1"/>
          </p:cNvPicPr>
          <p:nvPr>
            <p:ph sz="quarter" idx="1"/>
          </p:nvPr>
        </p:nvPicPr>
        <p:blipFill>
          <a:blip r:embed="rId2"/>
          <a:stretch>
            <a:fillRect/>
          </a:stretch>
        </p:blipFill>
        <p:spPr>
          <a:xfrm>
            <a:off x="3143240" y="2428868"/>
            <a:ext cx="5572164" cy="4237171"/>
          </a:xfrm>
          <a:prstGeom prst="rect">
            <a:avLst/>
          </a:prstGeom>
        </p:spPr>
      </p:pic>
      <p:sp>
        <p:nvSpPr>
          <p:cNvPr id="5" name="TextBox 4"/>
          <p:cNvSpPr txBox="1"/>
          <p:nvPr/>
        </p:nvSpPr>
        <p:spPr>
          <a:xfrm>
            <a:off x="928662" y="714356"/>
            <a:ext cx="7151317" cy="1323439"/>
          </a:xfrm>
          <a:prstGeom prst="rect">
            <a:avLst/>
          </a:prstGeom>
          <a:noFill/>
        </p:spPr>
        <p:txBody>
          <a:bodyPr wrap="none" rtlCol="0">
            <a:spAutoFit/>
          </a:bodyPr>
          <a:lstStyle/>
          <a:p>
            <a:endParaRPr lang="en-US" sz="2000" dirty="0" smtClean="0"/>
          </a:p>
          <a:p>
            <a:r>
              <a:rPr lang="en-US" sz="2000" dirty="0" smtClean="0"/>
              <a:t>Our machine learning model will be able to predict spam</a:t>
            </a:r>
            <a:endParaRPr lang="en-US" sz="1600" dirty="0" smtClean="0"/>
          </a:p>
          <a:p>
            <a:r>
              <a:rPr lang="en-US" sz="2000" dirty="0" smtClean="0"/>
              <a:t>e-mails based on the number of </a:t>
            </a:r>
            <a:r>
              <a:rPr lang="en-US" sz="2000" dirty="0" err="1" smtClean="0"/>
              <a:t>occurences</a:t>
            </a:r>
            <a:r>
              <a:rPr lang="en-US" sz="2000" dirty="0" smtClean="0"/>
              <a:t> of  certain word</a:t>
            </a:r>
          </a:p>
          <a:p>
            <a:r>
              <a:rPr lang="en-US" sz="2000" dirty="0" smtClean="0"/>
              <a:t>that are common in spam emails</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7467600" cy="5902472"/>
          </a:xfrm>
        </p:spPr>
        <p:txBody>
          <a:bodyPr/>
          <a:lstStyle/>
          <a:p>
            <a:pPr>
              <a:buNone/>
            </a:pPr>
            <a:r>
              <a:rPr lang="en-US" dirty="0" smtClean="0"/>
              <a:t>Lets create the SVM model with code below</a:t>
            </a:r>
          </a:p>
          <a:p>
            <a:pPr>
              <a:buNone/>
            </a:pPr>
            <a:r>
              <a:rPr lang="en-US" dirty="0" smtClean="0"/>
              <a:t>  </a:t>
            </a:r>
          </a:p>
          <a:p>
            <a:pPr>
              <a:buNone/>
            </a:pPr>
            <a:r>
              <a:rPr lang="en-US" dirty="0" smtClean="0"/>
              <a:t>     model = svm.SVC( )</a:t>
            </a:r>
          </a:p>
          <a:p>
            <a:pPr>
              <a:buNone/>
            </a:pPr>
            <a:r>
              <a:rPr lang="en-US" dirty="0" smtClean="0"/>
              <a:t>     model.fit(features , </a:t>
            </a:r>
            <a:r>
              <a:rPr lang="en-US" dirty="0" err="1" smtClean="0"/>
              <a:t>y_train</a:t>
            </a:r>
            <a:r>
              <a:rPr lang="en-US" dirty="0" smtClean="0"/>
              <a:t>)</a:t>
            </a:r>
          </a:p>
          <a:p>
            <a:pPr>
              <a:buNone/>
            </a:pPr>
            <a:endParaRPr lang="en-US" dirty="0" smtClean="0"/>
          </a:p>
          <a:p>
            <a:pPr>
              <a:buNone/>
            </a:pPr>
            <a:endParaRPr lang="en-US" dirty="0" smtClean="0"/>
          </a:p>
          <a:p>
            <a:pPr>
              <a:buNone/>
            </a:pPr>
            <a:r>
              <a:rPr lang="en-US" dirty="0" smtClean="0"/>
              <a:t>    Function model.fit trains the model with features  and  </a:t>
            </a:r>
            <a:r>
              <a:rPr lang="en-US" dirty="0" err="1" smtClean="0"/>
              <a:t>y_train</a:t>
            </a:r>
            <a:r>
              <a:rPr lang="en-US" dirty="0" smtClean="0"/>
              <a:t> . Then ,it checks the prediction against the </a:t>
            </a:r>
            <a:r>
              <a:rPr lang="en-US" dirty="0" err="1" smtClean="0"/>
              <a:t>y_train</a:t>
            </a:r>
            <a:r>
              <a:rPr lang="en-US" dirty="0" smtClean="0"/>
              <a:t> labels and adjusts its parameters until it reaches the highest possible </a:t>
            </a:r>
            <a:r>
              <a:rPr lang="en-US" dirty="0" smtClean="0"/>
              <a:t>accuracy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sz="1400" dirty="0" smtClean="0"/>
              <a:t># importing  require  libraries</a:t>
            </a:r>
          </a:p>
          <a:p>
            <a:pPr>
              <a:buNone/>
            </a:pPr>
            <a:r>
              <a:rPr lang="en-US" sz="1400" dirty="0" smtClean="0"/>
              <a:t>f</a:t>
            </a:r>
            <a:r>
              <a:rPr lang="en-US" sz="1400" dirty="0" smtClean="0"/>
              <a:t>rom </a:t>
            </a:r>
            <a:r>
              <a:rPr lang="en-US" sz="1400" dirty="0" err="1" smtClean="0"/>
              <a:t>sklearn.features</a:t>
            </a:r>
            <a:r>
              <a:rPr lang="en-US" sz="1400" dirty="0" smtClean="0"/>
              <a:t> _</a:t>
            </a:r>
            <a:r>
              <a:rPr lang="en-US" sz="1400" dirty="0" err="1" smtClean="0"/>
              <a:t>extraction.text</a:t>
            </a:r>
            <a:r>
              <a:rPr lang="en-US" sz="1400" dirty="0" smtClean="0"/>
              <a:t> import </a:t>
            </a:r>
            <a:r>
              <a:rPr lang="en-US" sz="1400" dirty="0" err="1" smtClean="0"/>
              <a:t>countvectorizer</a:t>
            </a:r>
            <a:endParaRPr lang="en-US" sz="1400" dirty="0" smtClean="0"/>
          </a:p>
          <a:p>
            <a:pPr>
              <a:buNone/>
            </a:pPr>
            <a:r>
              <a:rPr lang="en-US" sz="1400" dirty="0" smtClean="0"/>
              <a:t>f</a:t>
            </a:r>
            <a:r>
              <a:rPr lang="en-US" sz="1400" dirty="0" smtClean="0"/>
              <a:t>rom  </a:t>
            </a:r>
            <a:r>
              <a:rPr lang="en-US" sz="1400" dirty="0" err="1" smtClean="0"/>
              <a:t>sklearn.model_selection</a:t>
            </a:r>
            <a:r>
              <a:rPr lang="en-US" sz="1400" dirty="0" smtClean="0"/>
              <a:t> import </a:t>
            </a:r>
            <a:r>
              <a:rPr lang="en-US" sz="1400" dirty="0" err="1" smtClean="0"/>
              <a:t>train_test_split</a:t>
            </a:r>
            <a:endParaRPr lang="en-US" sz="1400" dirty="0" smtClean="0"/>
          </a:p>
          <a:p>
            <a:pPr>
              <a:buNone/>
            </a:pPr>
            <a:r>
              <a:rPr lang="en-US" sz="1400" dirty="0" smtClean="0"/>
              <a:t>from  </a:t>
            </a:r>
            <a:r>
              <a:rPr lang="en-US" sz="1400" dirty="0" err="1" smtClean="0"/>
              <a:t>sklearn.naive_bayes</a:t>
            </a:r>
            <a:r>
              <a:rPr lang="en-US" sz="1400" dirty="0" smtClean="0"/>
              <a:t> import </a:t>
            </a:r>
            <a:r>
              <a:rPr lang="en-US" sz="1400" dirty="0" err="1" smtClean="0"/>
              <a:t>multinomialNB</a:t>
            </a:r>
            <a:endParaRPr lang="en-US" sz="1400" dirty="0" smtClean="0"/>
          </a:p>
          <a:p>
            <a:pPr>
              <a:buNone/>
            </a:pPr>
            <a:r>
              <a:rPr lang="en-US" sz="1400" dirty="0" smtClean="0"/>
              <a:t>from  </a:t>
            </a:r>
            <a:r>
              <a:rPr lang="en-US" sz="1400" dirty="0" err="1" smtClean="0"/>
              <a:t>sklearn.metrics</a:t>
            </a:r>
            <a:r>
              <a:rPr lang="en-US" sz="1400" dirty="0" smtClean="0"/>
              <a:t> import </a:t>
            </a:r>
            <a:r>
              <a:rPr lang="en-US" sz="1400" dirty="0" err="1" smtClean="0"/>
              <a:t>accuracy_score</a:t>
            </a:r>
            <a:r>
              <a:rPr lang="en-US" sz="1400" dirty="0" smtClean="0"/>
              <a:t> , </a:t>
            </a:r>
            <a:r>
              <a:rPr lang="en-US" sz="1400" dirty="0" err="1" smtClean="0"/>
              <a:t>classification_report</a:t>
            </a:r>
            <a:endParaRPr lang="en-US" sz="1400" dirty="0" smtClean="0"/>
          </a:p>
          <a:p>
            <a:pPr>
              <a:buNone/>
            </a:pPr>
            <a:endParaRPr lang="en-US" sz="1400" dirty="0" smtClean="0"/>
          </a:p>
          <a:p>
            <a:pPr>
              <a:buNone/>
            </a:pPr>
            <a:r>
              <a:rPr lang="en-US" sz="1400" dirty="0" smtClean="0"/>
              <a:t>#in this example , we create a small dataset of email text and labels </a:t>
            </a:r>
          </a:p>
          <a:p>
            <a:pPr>
              <a:buNone/>
            </a:pPr>
            <a:r>
              <a:rPr lang="en-US" sz="1400" dirty="0" smtClean="0"/>
              <a:t>Emails =  {</a:t>
            </a:r>
          </a:p>
          <a:p>
            <a:pPr>
              <a:buNone/>
            </a:pPr>
            <a:r>
              <a:rPr lang="en-US" sz="1400" dirty="0" smtClean="0"/>
              <a:t> </a:t>
            </a:r>
            <a:r>
              <a:rPr lang="en-US" sz="1400" dirty="0" smtClean="0"/>
              <a:t>       “get rich quick! Click here to win 100000000!” ,</a:t>
            </a:r>
          </a:p>
          <a:p>
            <a:pPr>
              <a:buNone/>
            </a:pPr>
            <a:r>
              <a:rPr lang="en-US" sz="1400" dirty="0" smtClean="0"/>
              <a:t> </a:t>
            </a:r>
            <a:r>
              <a:rPr lang="en-US" sz="1400" dirty="0" smtClean="0"/>
              <a:t>         “Hello ! Could you please review this project “,</a:t>
            </a:r>
          </a:p>
          <a:p>
            <a:pPr>
              <a:buNone/>
            </a:pPr>
            <a:r>
              <a:rPr lang="en-US" sz="1400" dirty="0" smtClean="0"/>
              <a:t> </a:t>
            </a:r>
            <a:r>
              <a:rPr lang="en-US" sz="1400" dirty="0" smtClean="0"/>
              <a:t>          “ Discount on luxurious bags and watches”,</a:t>
            </a:r>
          </a:p>
          <a:p>
            <a:pPr>
              <a:buNone/>
            </a:pPr>
            <a:r>
              <a:rPr lang="en-US" sz="1400" dirty="0" smtClean="0"/>
              <a:t> </a:t>
            </a:r>
            <a:r>
              <a:rPr lang="en-US" sz="1400" dirty="0" smtClean="0"/>
              <a:t>            “meeting is scheduled for you tomorrow , please attend.”</a:t>
            </a:r>
          </a:p>
          <a:p>
            <a:pPr>
              <a:buNone/>
            </a:pPr>
            <a:r>
              <a:rPr lang="en-US" sz="1400" dirty="0" smtClean="0"/>
              <a:t> </a:t>
            </a:r>
            <a:r>
              <a:rPr lang="en-US" sz="1400" dirty="0" smtClean="0"/>
              <a:t>               “Congratulations!  you won a luxurious car”</a:t>
            </a:r>
          </a:p>
          <a:p>
            <a:pPr>
              <a:buNone/>
            </a:pPr>
            <a:r>
              <a:rPr lang="en-US" sz="1400" dirty="0" smtClean="0"/>
              <a:t>}</a:t>
            </a:r>
          </a:p>
          <a:p>
            <a:pPr>
              <a:buNone/>
            </a:pPr>
            <a:endParaRPr lang="en-US" sz="1400" dirty="0" smtClean="0"/>
          </a:p>
          <a:p>
            <a:pPr>
              <a:buNone/>
            </a:pPr>
            <a:r>
              <a:rPr lang="en-US" sz="1400" dirty="0" smtClean="0"/>
              <a:t>Labels  = [1,0,1,0,1]</a:t>
            </a:r>
          </a:p>
          <a:p>
            <a:pPr>
              <a:buNone/>
            </a:pPr>
            <a:endParaRPr lang="en-US" sz="1400" dirty="0" smtClean="0"/>
          </a:p>
          <a:p>
            <a:pPr>
              <a:buNone/>
            </a:pPr>
            <a:r>
              <a:rPr lang="en-US" sz="1400" dirty="0" smtClean="0"/>
              <a:t>#convert text data into numerical features using count </a:t>
            </a:r>
            <a:r>
              <a:rPr lang="en-US" sz="1400" dirty="0" err="1" smtClean="0"/>
              <a:t>vectorizer</a:t>
            </a:r>
            <a:endParaRPr lang="en-US" sz="1400" dirty="0" smtClean="0"/>
          </a:p>
          <a:p>
            <a:pPr>
              <a:buNone/>
            </a:pPr>
            <a:r>
              <a:rPr lang="en-US" sz="1400" dirty="0" smtClean="0"/>
              <a:t>  </a:t>
            </a:r>
            <a:r>
              <a:rPr lang="en-US" sz="1400" dirty="0" smtClean="0"/>
              <a:t>             </a:t>
            </a:r>
          </a:p>
        </p:txBody>
      </p:sp>
      <p:sp>
        <p:nvSpPr>
          <p:cNvPr id="4" name="TextBox 3"/>
          <p:cNvSpPr txBox="1"/>
          <p:nvPr/>
        </p:nvSpPr>
        <p:spPr>
          <a:xfrm>
            <a:off x="714348" y="571480"/>
            <a:ext cx="1544012" cy="369332"/>
          </a:xfrm>
          <a:prstGeom prst="rect">
            <a:avLst/>
          </a:prstGeom>
          <a:noFill/>
        </p:spPr>
        <p:txBody>
          <a:bodyPr wrap="none" rtlCol="0">
            <a:spAutoFit/>
          </a:bodyPr>
          <a:lstStyle/>
          <a:p>
            <a:r>
              <a:rPr lang="en-US" dirty="0" smtClean="0"/>
              <a:t>CHAPTER 4</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7467600" cy="6116786"/>
          </a:xfrm>
        </p:spPr>
        <p:txBody>
          <a:bodyPr>
            <a:normAutofit/>
          </a:bodyPr>
          <a:lstStyle/>
          <a:p>
            <a:pPr>
              <a:buNone/>
            </a:pPr>
            <a:r>
              <a:rPr lang="en-US" sz="1400" dirty="0" err="1" smtClean="0"/>
              <a:t>Vectorizer</a:t>
            </a:r>
            <a:r>
              <a:rPr lang="en-US" sz="1400" dirty="0" smtClean="0"/>
              <a:t> = </a:t>
            </a:r>
            <a:r>
              <a:rPr lang="en-US" sz="1400" dirty="0" err="1" smtClean="0"/>
              <a:t>countvectorizer</a:t>
            </a:r>
            <a:r>
              <a:rPr lang="en-US" sz="1400" dirty="0" smtClean="0"/>
              <a:t>( )</a:t>
            </a:r>
          </a:p>
          <a:p>
            <a:pPr>
              <a:buNone/>
            </a:pPr>
            <a:r>
              <a:rPr lang="en-US" sz="1400" dirty="0" smtClean="0"/>
              <a:t>X = </a:t>
            </a:r>
            <a:r>
              <a:rPr lang="en-US" sz="1400" dirty="0" err="1" smtClean="0"/>
              <a:t>vectorizer.fit_transform</a:t>
            </a:r>
            <a:r>
              <a:rPr lang="en-US" sz="1400" dirty="0" smtClean="0"/>
              <a:t>(email)</a:t>
            </a:r>
          </a:p>
          <a:p>
            <a:pPr>
              <a:buNone/>
            </a:pPr>
            <a:endParaRPr lang="en-US" sz="1400" dirty="0" smtClean="0"/>
          </a:p>
          <a:p>
            <a:pPr>
              <a:buNone/>
            </a:pPr>
            <a:r>
              <a:rPr lang="en-US" sz="1400" dirty="0" smtClean="0"/>
              <a:t>#split the data into training and testing sets</a:t>
            </a:r>
          </a:p>
          <a:p>
            <a:pPr>
              <a:buNone/>
            </a:pPr>
            <a:r>
              <a:rPr lang="en-US" sz="1400" dirty="0" err="1" smtClean="0"/>
              <a:t>X_train</a:t>
            </a:r>
            <a:r>
              <a:rPr lang="en-US" sz="1400" dirty="0" smtClean="0"/>
              <a:t> , </a:t>
            </a:r>
            <a:r>
              <a:rPr lang="en-US" sz="1400" dirty="0" err="1" smtClean="0"/>
              <a:t>x_test</a:t>
            </a:r>
            <a:r>
              <a:rPr lang="en-US" sz="1400" dirty="0" smtClean="0"/>
              <a:t>, </a:t>
            </a:r>
            <a:r>
              <a:rPr lang="en-US" sz="1400" dirty="0" err="1" smtClean="0"/>
              <a:t>y_train</a:t>
            </a:r>
            <a:r>
              <a:rPr lang="en-US" sz="1400" dirty="0" smtClean="0"/>
              <a:t>, </a:t>
            </a:r>
            <a:r>
              <a:rPr lang="en-US" sz="1400" dirty="0" err="1" smtClean="0"/>
              <a:t>y_test</a:t>
            </a:r>
            <a:r>
              <a:rPr lang="en-US" sz="1400" dirty="0" smtClean="0"/>
              <a:t> = </a:t>
            </a:r>
            <a:r>
              <a:rPr lang="en-US" sz="1400" dirty="0" err="1" smtClean="0"/>
              <a:t>train_test_split</a:t>
            </a:r>
            <a:r>
              <a:rPr lang="en-US" sz="1400" dirty="0" smtClean="0"/>
              <a:t>( )</a:t>
            </a:r>
          </a:p>
          <a:p>
            <a:pPr>
              <a:buNone/>
            </a:pPr>
            <a:endParaRPr lang="en-US" sz="1400" dirty="0" smtClean="0"/>
          </a:p>
          <a:p>
            <a:pPr>
              <a:buNone/>
            </a:pPr>
            <a:r>
              <a:rPr lang="en-US" sz="1400" dirty="0" smtClean="0"/>
              <a:t>#create a multinomial naïve </a:t>
            </a:r>
            <a:r>
              <a:rPr lang="en-US" sz="1400" dirty="0" err="1" smtClean="0"/>
              <a:t>bayes</a:t>
            </a:r>
            <a:r>
              <a:rPr lang="en-US" sz="1400" dirty="0" smtClean="0"/>
              <a:t> classifier </a:t>
            </a:r>
          </a:p>
          <a:p>
            <a:pPr>
              <a:buNone/>
            </a:pPr>
            <a:r>
              <a:rPr lang="en-US" sz="1400" dirty="0" smtClean="0"/>
              <a:t>Model = </a:t>
            </a:r>
            <a:r>
              <a:rPr lang="en-US" sz="1400" dirty="0" err="1" smtClean="0"/>
              <a:t>multinomialNB</a:t>
            </a:r>
            <a:r>
              <a:rPr lang="en-US" sz="1400" dirty="0" smtClean="0"/>
              <a:t>()</a:t>
            </a:r>
          </a:p>
          <a:p>
            <a:pPr>
              <a:buNone/>
            </a:pPr>
            <a:endParaRPr lang="en-US" sz="1400" dirty="0" smtClean="0"/>
          </a:p>
          <a:p>
            <a:pPr>
              <a:buNone/>
            </a:pPr>
            <a:r>
              <a:rPr lang="en-US" sz="1400" dirty="0" smtClean="0"/>
              <a:t>#train the model on training data</a:t>
            </a:r>
          </a:p>
          <a:p>
            <a:pPr>
              <a:buNone/>
            </a:pPr>
            <a:r>
              <a:rPr lang="en-US" sz="1400" dirty="0" err="1" smtClean="0"/>
              <a:t>Y_pred</a:t>
            </a:r>
            <a:r>
              <a:rPr lang="en-US" sz="1400" dirty="0" smtClean="0"/>
              <a:t> = </a:t>
            </a:r>
            <a:r>
              <a:rPr lang="en-US" sz="1400" dirty="0" err="1" smtClean="0"/>
              <a:t>model.predict</a:t>
            </a:r>
            <a:r>
              <a:rPr lang="en-US" sz="1400" dirty="0" smtClean="0"/>
              <a:t>(</a:t>
            </a:r>
            <a:r>
              <a:rPr lang="en-US" sz="1400" dirty="0" err="1" smtClean="0"/>
              <a:t>x_test</a:t>
            </a:r>
            <a:r>
              <a:rPr lang="en-US" sz="1400" dirty="0" smtClean="0"/>
              <a:t>)</a:t>
            </a:r>
          </a:p>
          <a:p>
            <a:pPr>
              <a:buNone/>
            </a:pPr>
            <a:endParaRPr lang="en-US" sz="1400" dirty="0" smtClean="0"/>
          </a:p>
          <a:p>
            <a:pPr>
              <a:buNone/>
            </a:pPr>
            <a:r>
              <a:rPr lang="en-US" sz="1400" dirty="0" smtClean="0"/>
              <a:t>#make prediction</a:t>
            </a:r>
          </a:p>
          <a:p>
            <a:pPr>
              <a:buNone/>
            </a:pPr>
            <a:r>
              <a:rPr lang="en-US" sz="1400" dirty="0" err="1" smtClean="0"/>
              <a:t>Y_pred</a:t>
            </a:r>
            <a:r>
              <a:rPr lang="en-US" sz="1400" dirty="0" smtClean="0"/>
              <a:t>  = </a:t>
            </a:r>
            <a:r>
              <a:rPr lang="en-US" sz="1400" dirty="0" err="1" smtClean="0"/>
              <a:t>model.predict</a:t>
            </a:r>
            <a:r>
              <a:rPr lang="en-US" sz="1400" dirty="0" smtClean="0"/>
              <a:t>(</a:t>
            </a:r>
            <a:r>
              <a:rPr lang="en-US" sz="1400" dirty="0" err="1" smtClean="0"/>
              <a:t>x_test</a:t>
            </a:r>
            <a:r>
              <a:rPr lang="en-US" sz="1400" dirty="0" smtClean="0"/>
              <a:t>)</a:t>
            </a:r>
          </a:p>
          <a:p>
            <a:pPr>
              <a:buNone/>
            </a:pPr>
            <a:endParaRPr lang="en-US" sz="1400" dirty="0" smtClean="0"/>
          </a:p>
          <a:p>
            <a:pPr>
              <a:buNone/>
            </a:pPr>
            <a:r>
              <a:rPr lang="en-US" sz="1400" dirty="0" smtClean="0"/>
              <a:t>#evaluate the model</a:t>
            </a:r>
          </a:p>
          <a:p>
            <a:pPr>
              <a:buNone/>
            </a:pPr>
            <a:r>
              <a:rPr lang="en-US" sz="1400" dirty="0" smtClean="0"/>
              <a:t>a</a:t>
            </a:r>
            <a:r>
              <a:rPr lang="en-US" sz="1400" dirty="0" smtClean="0"/>
              <a:t>ccuracy = </a:t>
            </a:r>
            <a:r>
              <a:rPr lang="en-US" sz="1400" dirty="0" err="1" smtClean="0"/>
              <a:t>accuracy_score</a:t>
            </a:r>
            <a:r>
              <a:rPr lang="en-US" sz="1400" dirty="0" smtClean="0"/>
              <a:t>(</a:t>
            </a:r>
            <a:r>
              <a:rPr lang="en-US" sz="1400" dirty="0" err="1" smtClean="0"/>
              <a:t>y_test</a:t>
            </a:r>
            <a:r>
              <a:rPr lang="en-US" sz="1400" dirty="0" smtClean="0"/>
              <a:t>, </a:t>
            </a:r>
            <a:r>
              <a:rPr lang="en-US" sz="1400" dirty="0" err="1" smtClean="0"/>
              <a:t>y_pred</a:t>
            </a:r>
            <a:r>
              <a:rPr lang="en-US" sz="1400" dirty="0" smtClean="0"/>
              <a:t>)</a:t>
            </a:r>
          </a:p>
          <a:p>
            <a:pPr>
              <a:buNone/>
            </a:pPr>
            <a:r>
              <a:rPr lang="en-US" sz="1400" dirty="0" smtClean="0"/>
              <a:t>r</a:t>
            </a:r>
            <a:r>
              <a:rPr lang="en-US" sz="1400" dirty="0" smtClean="0"/>
              <a:t>eport  = </a:t>
            </a:r>
            <a:r>
              <a:rPr lang="en-US" sz="1400" dirty="0" err="1" smtClean="0"/>
              <a:t>classification_report</a:t>
            </a:r>
            <a:r>
              <a:rPr lang="en-US" sz="1400" dirty="0" smtClean="0"/>
              <a:t>(</a:t>
            </a:r>
            <a:r>
              <a:rPr lang="en-US" sz="1400" dirty="0" err="1" smtClean="0"/>
              <a:t>y_test</a:t>
            </a:r>
            <a:r>
              <a:rPr lang="en-US" sz="1400" dirty="0" smtClean="0"/>
              <a:t>, </a:t>
            </a:r>
            <a:r>
              <a:rPr lang="en-US" sz="1400" dirty="0" err="1" smtClean="0"/>
              <a:t>y_pred</a:t>
            </a:r>
            <a:r>
              <a:rPr lang="en-US" sz="1400" dirty="0" smtClean="0"/>
              <a:t>)</a:t>
            </a:r>
          </a:p>
          <a:p>
            <a:pPr>
              <a:buNone/>
            </a:pPr>
            <a:endParaRPr lang="en-US" sz="1400" dirty="0" smtClean="0"/>
          </a:p>
          <a:p>
            <a:pPr>
              <a:buNone/>
            </a:pPr>
            <a:r>
              <a:rPr lang="en-US" sz="1400" dirty="0" smtClean="0"/>
              <a:t>Print(“accuracy: “,accuracy)</a:t>
            </a:r>
          </a:p>
          <a:p>
            <a:pPr>
              <a:buNone/>
            </a:pPr>
            <a:r>
              <a:rPr lang="en-US" sz="1400" dirty="0" smtClean="0"/>
              <a:t>Print(“classification report:\</a:t>
            </a:r>
            <a:r>
              <a:rPr lang="en-US" sz="1400" dirty="0" err="1" smtClean="0"/>
              <a:t>n”,report</a:t>
            </a:r>
            <a:r>
              <a:rPr lang="en-US" sz="1400" dirty="0" smtClean="0"/>
              <a:t>)</a:t>
            </a:r>
          </a:p>
          <a:p>
            <a:pPr>
              <a:buNone/>
            </a:pP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7467600" cy="5973910"/>
          </a:xfrm>
        </p:spPr>
        <p:txBody>
          <a:bodyPr>
            <a:normAutofit/>
          </a:bodyPr>
          <a:lstStyle/>
          <a:p>
            <a:pPr>
              <a:buNone/>
            </a:pPr>
            <a:r>
              <a:rPr lang="en-US" sz="1400" dirty="0" smtClean="0"/>
              <a:t># predict the email is spam or not</a:t>
            </a:r>
          </a:p>
          <a:p>
            <a:pPr>
              <a:buNone/>
            </a:pPr>
            <a:r>
              <a:rPr lang="en-US" sz="1400" dirty="0" err="1" smtClean="0"/>
              <a:t>new_email</a:t>
            </a:r>
            <a:r>
              <a:rPr lang="en-US" sz="1400" dirty="0" smtClean="0"/>
              <a:t> = [“you have won 10000000”]</a:t>
            </a:r>
          </a:p>
          <a:p>
            <a:pPr>
              <a:buNone/>
            </a:pPr>
            <a:r>
              <a:rPr lang="en-US" sz="1400" dirty="0" err="1" smtClean="0"/>
              <a:t>new_email_vectorized</a:t>
            </a:r>
            <a:r>
              <a:rPr lang="en-US" sz="1400" dirty="0" smtClean="0"/>
              <a:t> = </a:t>
            </a:r>
            <a:r>
              <a:rPr lang="en-US" sz="1400" dirty="0" err="1" smtClean="0"/>
              <a:t>vectorizer.transform</a:t>
            </a:r>
            <a:r>
              <a:rPr lang="en-US" sz="1400" dirty="0" smtClean="0"/>
              <a:t>(</a:t>
            </a:r>
            <a:r>
              <a:rPr lang="en-US" sz="1400" dirty="0" err="1" smtClean="0"/>
              <a:t>new_email</a:t>
            </a:r>
            <a:r>
              <a:rPr lang="en-US" sz="1400" dirty="0" smtClean="0"/>
              <a:t>)</a:t>
            </a:r>
          </a:p>
          <a:p>
            <a:pPr>
              <a:buNone/>
            </a:pPr>
            <a:r>
              <a:rPr lang="en-US" sz="1400" dirty="0" smtClean="0"/>
              <a:t>Predicted_ label = </a:t>
            </a:r>
            <a:r>
              <a:rPr lang="en-US" sz="1400" dirty="0" err="1" smtClean="0"/>
              <a:t>model.predict</a:t>
            </a:r>
            <a:r>
              <a:rPr lang="en-US" sz="1400" dirty="0" smtClean="0"/>
              <a:t>(</a:t>
            </a:r>
            <a:r>
              <a:rPr lang="en-US" sz="1400" dirty="0" err="1" smtClean="0"/>
              <a:t>new_email_vectorized</a:t>
            </a:r>
            <a:r>
              <a:rPr lang="en-US" sz="1400" dirty="0" smtClean="0"/>
              <a:t>)</a:t>
            </a:r>
          </a:p>
          <a:p>
            <a:pPr>
              <a:buNone/>
            </a:pPr>
            <a:endParaRPr lang="en-US" sz="1400" dirty="0" smtClean="0"/>
          </a:p>
          <a:p>
            <a:pPr>
              <a:buNone/>
            </a:pPr>
            <a:r>
              <a:rPr lang="en-US" sz="1400" dirty="0" smtClean="0"/>
              <a:t>i</a:t>
            </a:r>
            <a:r>
              <a:rPr lang="en-US" sz="1400" dirty="0" smtClean="0"/>
              <a:t>f </a:t>
            </a:r>
            <a:r>
              <a:rPr lang="en-US" sz="1400" dirty="0" err="1" smtClean="0"/>
              <a:t>predicted_label</a:t>
            </a:r>
            <a:r>
              <a:rPr lang="en-US" sz="1400" dirty="0" smtClean="0"/>
              <a:t>[0]==0</a:t>
            </a:r>
          </a:p>
          <a:p>
            <a:pPr>
              <a:buNone/>
            </a:pPr>
            <a:r>
              <a:rPr lang="en-US" sz="1400" dirty="0" smtClean="0"/>
              <a:t> </a:t>
            </a:r>
            <a:r>
              <a:rPr lang="en-US" sz="1400" dirty="0" smtClean="0"/>
              <a:t>print(“predicted as not spam”)</a:t>
            </a:r>
          </a:p>
          <a:p>
            <a:pPr>
              <a:buNone/>
            </a:pPr>
            <a:r>
              <a:rPr lang="en-US" sz="1400" dirty="0" smtClean="0"/>
              <a:t>e</a:t>
            </a:r>
            <a:r>
              <a:rPr lang="en-US" sz="1400" dirty="0" smtClean="0"/>
              <a:t>lse : </a:t>
            </a:r>
          </a:p>
          <a:p>
            <a:pPr>
              <a:buNone/>
            </a:pPr>
            <a:r>
              <a:rPr lang="en-US" sz="1400" dirty="0" smtClean="0"/>
              <a:t>print(“predicted </a:t>
            </a:r>
            <a:r>
              <a:rPr lang="en-US" sz="1400" dirty="0" smtClean="0"/>
              <a:t>as </a:t>
            </a:r>
            <a:r>
              <a:rPr lang="en-US" sz="1400" dirty="0" smtClean="0"/>
              <a:t>spam”)</a:t>
            </a:r>
            <a:endParaRPr lang="en-US" sz="1400" dirty="0" smtClean="0"/>
          </a:p>
          <a:p>
            <a:pPr>
              <a:buNone/>
            </a:pP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7467600" cy="5973910"/>
          </a:xfrm>
        </p:spPr>
        <p:txBody>
          <a:bodyPr/>
          <a:lstStyle/>
          <a:p>
            <a:pPr>
              <a:buNone/>
            </a:pPr>
            <a:r>
              <a:rPr lang="en-US" dirty="0" smtClean="0"/>
              <a:t>VIDEO OF THE PROJECT</a:t>
            </a:r>
            <a:endParaRPr lang="en-US" dirty="0"/>
          </a:p>
        </p:txBody>
      </p:sp>
      <p:pic>
        <p:nvPicPr>
          <p:cNvPr id="5" name="New_Tab_-_Google_Chrome_2024-04-17_13-59-11[1].mp4">
            <a:hlinkClick r:id="" action="ppaction://media"/>
          </p:cNvPr>
          <p:cNvPicPr>
            <a:picLocks noRot="1" noChangeAspect="1"/>
          </p:cNvPicPr>
          <p:nvPr>
            <a:videoFile r:link="rId1"/>
          </p:nvPr>
        </p:nvPicPr>
        <p:blipFill>
          <a:blip r:embed="rId3"/>
          <a:stretch>
            <a:fillRect/>
          </a:stretch>
        </p:blipFill>
        <p:spPr>
          <a:xfrm>
            <a:off x="1357290" y="1571612"/>
            <a:ext cx="6786610" cy="4000528"/>
          </a:xfrm>
          <a:prstGeom prst="rect">
            <a:avLst/>
          </a:prstGeom>
        </p:spPr>
      </p:pic>
      <p:sp>
        <p:nvSpPr>
          <p:cNvPr id="4" name="TextBox 3"/>
          <p:cNvSpPr txBox="1"/>
          <p:nvPr/>
        </p:nvSpPr>
        <p:spPr>
          <a:xfrm>
            <a:off x="714348" y="285728"/>
            <a:ext cx="1544012" cy="369332"/>
          </a:xfrm>
          <a:prstGeom prst="rect">
            <a:avLst/>
          </a:prstGeom>
          <a:noFill/>
        </p:spPr>
        <p:txBody>
          <a:bodyPr wrap="none" rtlCol="0">
            <a:spAutoFit/>
          </a:bodyPr>
          <a:lstStyle/>
          <a:p>
            <a:r>
              <a:rPr lang="en-US" dirty="0" smtClean="0"/>
              <a:t>CHAPTER 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static.hindawi.com/articles/scn/volume-2022/1862888/figures/1862888.fig.002.jpg">
            <a:hlinkClick r:id="rId2" tgtFrame="&quot;_blank&quot;"/>
          </p:cNvPr>
          <p:cNvPicPr>
            <a:picLocks noGrp="1"/>
          </p:cNvPicPr>
          <p:nvPr>
            <p:ph sz="quarter" idx="1"/>
          </p:nvPr>
        </p:nvPicPr>
        <p:blipFill>
          <a:blip r:embed="rId3"/>
          <a:srcRect/>
          <a:stretch>
            <a:fillRect/>
          </a:stretch>
        </p:blipFill>
        <p:spPr bwMode="auto">
          <a:xfrm>
            <a:off x="1142976" y="1714488"/>
            <a:ext cx="6429420" cy="340456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6758006" cy="5902472"/>
          </a:xfrm>
        </p:spPr>
        <p:txBody>
          <a:bodyPr>
            <a:normAutofit/>
          </a:bodyPr>
          <a:lstStyle/>
          <a:p>
            <a:pPr>
              <a:buNone/>
            </a:pPr>
            <a:r>
              <a:rPr lang="en-US" dirty="0" smtClean="0"/>
              <a:t>CONCLUSION</a:t>
            </a:r>
          </a:p>
          <a:p>
            <a:pPr>
              <a:buNone/>
            </a:pPr>
            <a:endParaRPr lang="en-US" dirty="0" smtClean="0"/>
          </a:p>
          <a:p>
            <a:pPr>
              <a:buNone/>
            </a:pPr>
            <a:r>
              <a:rPr lang="en-US" dirty="0" smtClean="0"/>
              <a:t> In the last two decades, spam detection and filtration gained the attention of a sizeable research community. The reason for a lot of research in this area is its costly and massive effect in many situations like consumer behavior and fake reviews.</a:t>
            </a:r>
          </a:p>
          <a:p>
            <a:pPr>
              <a:buNone/>
            </a:pPr>
            <a:endParaRPr lang="en-US" dirty="0" smtClean="0"/>
          </a:p>
          <a:p>
            <a:pPr>
              <a:buNone/>
            </a:pPr>
            <a:r>
              <a:rPr lang="en-US" dirty="0" smtClean="0"/>
              <a:t> The survey covers various machine learning techniques and models that the various researchers have proposed to detect and filter spam in emails and </a:t>
            </a:r>
            <a:r>
              <a:rPr lang="en-US" dirty="0" err="1" smtClean="0"/>
              <a:t>IoT</a:t>
            </a:r>
            <a:r>
              <a:rPr lang="en-US" dirty="0" smtClean="0"/>
              <a:t> platforms. The study categorized them as supervised, unsupervised, reinforcement learning, etc. </a:t>
            </a:r>
          </a:p>
          <a:p>
            <a:pPr>
              <a:buNone/>
            </a:pPr>
            <a:endParaRPr lang="en-US" dirty="0" smtClean="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6686568" cy="5831034"/>
          </a:xfrm>
        </p:spPr>
        <p:txBody>
          <a:bodyPr>
            <a:normAutofit lnSpcReduction="10000"/>
          </a:bodyPr>
          <a:lstStyle/>
          <a:p>
            <a:pPr>
              <a:buNone/>
            </a:pPr>
            <a:endParaRPr lang="en-US" dirty="0" smtClean="0"/>
          </a:p>
          <a:p>
            <a:pPr>
              <a:buNone/>
            </a:pPr>
            <a:r>
              <a:rPr lang="en-US" dirty="0" smtClean="0"/>
              <a:t>The study compares these approaches and provides a summary of learned lessons from each category. This study concludes that most of the proposed email and </a:t>
            </a:r>
            <a:r>
              <a:rPr lang="en-US" dirty="0" err="1" smtClean="0"/>
              <a:t>IoT</a:t>
            </a:r>
            <a:r>
              <a:rPr lang="en-US" dirty="0" smtClean="0"/>
              <a:t> spam detection methods are based on supervised machine learning techniques.</a:t>
            </a:r>
          </a:p>
          <a:p>
            <a:pPr>
              <a:buNone/>
            </a:pPr>
            <a:endParaRPr lang="en-US" dirty="0" smtClean="0"/>
          </a:p>
          <a:p>
            <a:pPr>
              <a:buNone/>
            </a:pPr>
            <a:r>
              <a:rPr lang="en-US" dirty="0" smtClean="0"/>
              <a:t> A labeled dataset for the supervised model training is a crucial and time-consuming task. Supervised learning algorithms SVM and Naïve </a:t>
            </a:r>
            <a:r>
              <a:rPr lang="en-US" dirty="0" err="1" smtClean="0"/>
              <a:t>Bayes</a:t>
            </a:r>
            <a:r>
              <a:rPr lang="en-US" dirty="0" smtClean="0"/>
              <a:t> outperform other models in spam detection. The study provides comprehensive insights of these algorithms and some future research directions for email spam detection and filtering.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  </a:t>
            </a:r>
            <a:r>
              <a:rPr lang="en-US" sz="2800" dirty="0" smtClean="0"/>
              <a:t>Abstract</a:t>
            </a:r>
          </a:p>
          <a:p>
            <a:r>
              <a:rPr lang="en-US" sz="2800" dirty="0" smtClean="0"/>
              <a:t>Problem  statement</a:t>
            </a:r>
          </a:p>
          <a:p>
            <a:r>
              <a:rPr lang="en-US" sz="2800" dirty="0" smtClean="0"/>
              <a:t> Aim  &amp; Objectives</a:t>
            </a:r>
          </a:p>
          <a:p>
            <a:r>
              <a:rPr lang="en-US" sz="2800" dirty="0" smtClean="0"/>
              <a:t> Spam messages</a:t>
            </a:r>
          </a:p>
          <a:p>
            <a:r>
              <a:rPr lang="en-US" sz="2800" dirty="0" smtClean="0"/>
              <a:t>Coding</a:t>
            </a:r>
          </a:p>
          <a:p>
            <a:r>
              <a:rPr lang="en-US" sz="2800" dirty="0" smtClean="0"/>
              <a:t>Video of the project</a:t>
            </a:r>
          </a:p>
          <a:p>
            <a:r>
              <a:rPr lang="en-US" sz="2800" dirty="0" smtClean="0"/>
              <a:t>Conclusion</a:t>
            </a:r>
          </a:p>
          <a:p>
            <a:r>
              <a:rPr lang="en-US" sz="2800" dirty="0" smtClean="0"/>
              <a:t>Reference</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a:xfrm>
            <a:off x="357158" y="1571612"/>
            <a:ext cx="7467600" cy="785818"/>
          </a:xfrm>
        </p:spPr>
        <p:txBody>
          <a:bodyPr/>
          <a:lstStyle/>
          <a:p>
            <a:pPr>
              <a:buNone/>
            </a:pPr>
            <a:endParaRPr lang="en-US" dirty="0" smtClean="0"/>
          </a:p>
          <a:p>
            <a:pPr>
              <a:buNone/>
            </a:pPr>
            <a:endParaRPr lang="en-US" dirty="0"/>
          </a:p>
        </p:txBody>
      </p:sp>
      <p:sp>
        <p:nvSpPr>
          <p:cNvPr id="7" name="Rectangle 6"/>
          <p:cNvSpPr/>
          <p:nvPr/>
        </p:nvSpPr>
        <p:spPr>
          <a:xfrm>
            <a:off x="1785918" y="1714488"/>
            <a:ext cx="6215090" cy="369332"/>
          </a:xfrm>
          <a:prstGeom prst="rect">
            <a:avLst/>
          </a:prstGeom>
        </p:spPr>
        <p:txBody>
          <a:bodyPr wrap="square">
            <a:spAutoFit/>
          </a:bodyPr>
          <a:lstStyle/>
          <a:p>
            <a:r>
              <a:rPr lang="en-US" u="sng" dirty="0">
                <a:hlinkClick r:id="rId3"/>
              </a:rPr>
              <a:t>https://www.hindawi.com/journals/scn/2022/1862888/</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Times New Roman" pitchFamily="18" charset="0"/>
                <a:cs typeface="Times New Roman" pitchFamily="18" charset="0"/>
              </a:rPr>
              <a:t>abstract</a:t>
            </a:r>
            <a:endParaRPr lang="en-US" sz="4000" b="1"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lvl="1">
              <a:buNone/>
            </a:pPr>
            <a:r>
              <a:rPr lang="en-US" dirty="0" err="1" smtClean="0"/>
              <a:t>Nowaday</a:t>
            </a:r>
            <a:r>
              <a:rPr lang="en-US" dirty="0" smtClean="0"/>
              <a:t>, emails are used in almost every field, from business to education. Emails have two subcategories, i.e., ham and spam. Email spam, also called junk emails or unwanted emails, is a type of email that can be used to harm any user by wasting his/her time, computing resources, and stealing valuable information. The ratio of spam emails is increasing rapidly day by day. Spam detection and filtration are significant and enormous problems for email and </a:t>
            </a:r>
            <a:r>
              <a:rPr lang="en-US" dirty="0" err="1" smtClean="0"/>
              <a:t>IoT</a:t>
            </a:r>
            <a:r>
              <a:rPr lang="en-US" dirty="0" smtClean="0"/>
              <a:t> service providers nowadays.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PROBLEM STATEMENT</a:t>
            </a:r>
            <a:endParaRPr lang="en-US" b="1" u="sng" dirty="0"/>
          </a:p>
        </p:txBody>
      </p:sp>
      <p:sp>
        <p:nvSpPr>
          <p:cNvPr id="3" name="Content Placeholder 2"/>
          <p:cNvSpPr>
            <a:spLocks noGrp="1"/>
          </p:cNvSpPr>
          <p:nvPr>
            <p:ph sz="quarter" idx="1"/>
          </p:nvPr>
        </p:nvSpPr>
        <p:spPr>
          <a:xfrm>
            <a:off x="457200" y="1600200"/>
            <a:ext cx="4757742" cy="4873752"/>
          </a:xfrm>
        </p:spPr>
        <p:txBody>
          <a:bodyPr lIns="252000" tIns="288000" rIns="180000" bIns="504000">
            <a:noAutofit/>
          </a:bodyPr>
          <a:lstStyle/>
          <a:p>
            <a:r>
              <a:rPr lang="en-US" dirty="0" smtClean="0"/>
              <a:t>Unwanted emails irritating internet connection </a:t>
            </a:r>
          </a:p>
          <a:p>
            <a:r>
              <a:rPr lang="en-US" dirty="0" smtClean="0"/>
              <a:t>Billions of dollars lost worldwide.</a:t>
            </a:r>
          </a:p>
          <a:p>
            <a:endParaRPr lang="en-US" dirty="0" smtClean="0"/>
          </a:p>
          <a:p>
            <a:r>
              <a:rPr lang="en-US" dirty="0" smtClean="0"/>
              <a:t>Identify theft.</a:t>
            </a:r>
          </a:p>
          <a:p>
            <a:endParaRPr lang="en-US" dirty="0" smtClean="0"/>
          </a:p>
          <a:p>
            <a:r>
              <a:rPr lang="en-US" dirty="0" smtClean="0"/>
              <a:t>Spam can crash mail servers and fill up hard device.</a:t>
            </a:r>
          </a:p>
        </p:txBody>
      </p:sp>
      <p:pic>
        <p:nvPicPr>
          <p:cNvPr id="4" name="Picture 3" descr="MAIL2.png"/>
          <p:cNvPicPr>
            <a:picLocks noChangeAspect="1"/>
          </p:cNvPicPr>
          <p:nvPr/>
        </p:nvPicPr>
        <p:blipFill>
          <a:blip r:embed="rId2"/>
          <a:stretch>
            <a:fillRect/>
          </a:stretch>
        </p:blipFill>
        <p:spPr>
          <a:xfrm>
            <a:off x="5072066" y="2643182"/>
            <a:ext cx="3267075" cy="1400175"/>
          </a:xfrm>
          <a:prstGeom prst="rect">
            <a:avLst/>
          </a:prstGeom>
        </p:spPr>
      </p:pic>
      <p:sp>
        <p:nvSpPr>
          <p:cNvPr id="5" name="TextBox 4"/>
          <p:cNvSpPr txBox="1"/>
          <p:nvPr/>
        </p:nvSpPr>
        <p:spPr>
          <a:xfrm>
            <a:off x="642910" y="500042"/>
            <a:ext cx="1544012" cy="369332"/>
          </a:xfrm>
          <a:prstGeom prst="rect">
            <a:avLst/>
          </a:prstGeom>
          <a:noFill/>
        </p:spPr>
        <p:txBody>
          <a:bodyPr wrap="none" rtlCol="0">
            <a:spAutoFit/>
          </a:bodyPr>
          <a:lstStyle/>
          <a:p>
            <a:r>
              <a:rPr lang="en-US" dirty="0" smtClean="0"/>
              <a:t>CHAPTER 1</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AIM &amp; OBJECTIVES</a:t>
            </a:r>
            <a:endParaRPr lang="en-US" b="1" u="sng" dirty="0"/>
          </a:p>
        </p:txBody>
      </p:sp>
      <p:sp>
        <p:nvSpPr>
          <p:cNvPr id="3" name="Content Placeholder 2"/>
          <p:cNvSpPr>
            <a:spLocks noGrp="1"/>
          </p:cNvSpPr>
          <p:nvPr>
            <p:ph sz="quarter" idx="1"/>
          </p:nvPr>
        </p:nvSpPr>
        <p:spPr>
          <a:xfrm>
            <a:off x="457200" y="1600200"/>
            <a:ext cx="4186238" cy="4873752"/>
          </a:xfrm>
        </p:spPr>
        <p:txBody>
          <a:bodyPr/>
          <a:lstStyle/>
          <a:p>
            <a:r>
              <a:rPr lang="en-US" dirty="0" smtClean="0"/>
              <a:t>To give knowledge to the user about the fake emails and relevant emails</a:t>
            </a:r>
          </a:p>
          <a:p>
            <a:endParaRPr lang="en-US" dirty="0" smtClean="0"/>
          </a:p>
          <a:p>
            <a:r>
              <a:rPr lang="en-US" dirty="0" smtClean="0"/>
              <a:t>To classify the email spam or not.</a:t>
            </a:r>
            <a:endParaRPr lang="en-US" dirty="0"/>
          </a:p>
        </p:txBody>
      </p:sp>
      <p:pic>
        <p:nvPicPr>
          <p:cNvPr id="4" name="Picture 3" descr="MAIL3.jpg"/>
          <p:cNvPicPr>
            <a:picLocks noChangeAspect="1"/>
          </p:cNvPicPr>
          <p:nvPr/>
        </p:nvPicPr>
        <p:blipFill>
          <a:blip r:embed="rId2"/>
          <a:stretch>
            <a:fillRect/>
          </a:stretch>
        </p:blipFill>
        <p:spPr>
          <a:xfrm>
            <a:off x="4786314" y="2714620"/>
            <a:ext cx="3643338" cy="2428892"/>
          </a:xfrm>
          <a:prstGeom prst="rect">
            <a:avLst/>
          </a:prstGeom>
        </p:spPr>
      </p:pic>
      <p:sp>
        <p:nvSpPr>
          <p:cNvPr id="5" name="TextBox 4"/>
          <p:cNvSpPr txBox="1"/>
          <p:nvPr/>
        </p:nvSpPr>
        <p:spPr>
          <a:xfrm>
            <a:off x="571472" y="571480"/>
            <a:ext cx="1544012" cy="369332"/>
          </a:xfrm>
          <a:prstGeom prst="rect">
            <a:avLst/>
          </a:prstGeom>
          <a:noFill/>
        </p:spPr>
        <p:txBody>
          <a:bodyPr wrap="none" rtlCol="0">
            <a:spAutoFit/>
          </a:bodyPr>
          <a:lstStyle/>
          <a:p>
            <a:r>
              <a:rPr lang="en-US" dirty="0" smtClean="0"/>
              <a:t>CHAPTER 2</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t>Spam messages</a:t>
            </a:r>
            <a:endParaRPr lang="en-US" sz="3200" b="1" u="sng" dirty="0"/>
          </a:p>
        </p:txBody>
      </p:sp>
      <p:sp>
        <p:nvSpPr>
          <p:cNvPr id="3" name="Content Placeholder 2"/>
          <p:cNvSpPr>
            <a:spLocks noGrp="1"/>
          </p:cNvSpPr>
          <p:nvPr>
            <p:ph sz="quarter" idx="1"/>
          </p:nvPr>
        </p:nvSpPr>
        <p:spPr>
          <a:xfrm>
            <a:off x="428596" y="1571612"/>
            <a:ext cx="4857784" cy="4873752"/>
          </a:xfrm>
        </p:spPr>
        <p:txBody>
          <a:bodyPr>
            <a:normAutofit fontScale="92500" lnSpcReduction="20000"/>
          </a:bodyPr>
          <a:lstStyle/>
          <a:p>
            <a:r>
              <a:rPr lang="en-US" sz="2800" dirty="0" smtClean="0"/>
              <a:t>The email spam definition is ambiguous since everybody has their views on it. At present, email spam is getting the attention of everyone. </a:t>
            </a:r>
          </a:p>
          <a:p>
            <a:endParaRPr lang="en-US" sz="3100" dirty="0" smtClean="0"/>
          </a:p>
          <a:p>
            <a:r>
              <a:rPr lang="en-US" sz="3100" dirty="0" smtClean="0"/>
              <a:t>A notable model is the development expense trick in which a client receives an email with an offer that should bring about a prize</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4329114" cy="5429288"/>
          </a:xfrm>
        </p:spPr>
        <p:txBody>
          <a:bodyPr/>
          <a:lstStyle/>
          <a:p>
            <a:endParaRPr lang="en-US" dirty="0" smtClean="0"/>
          </a:p>
          <a:p>
            <a:endParaRPr lang="en-US" dirty="0" smtClean="0"/>
          </a:p>
          <a:p>
            <a:r>
              <a:rPr lang="en-US" dirty="0" smtClean="0"/>
              <a:t> In the era of technology, the dodger/spammer shows a story where the unfortunate casualty needs forthright financial help so that the fraudster can gain a lot bigger total of cash, which they would then share.</a:t>
            </a:r>
          </a:p>
          <a:p>
            <a:endParaRPr lang="en-US" dirty="0"/>
          </a:p>
        </p:txBody>
      </p:sp>
      <p:pic>
        <p:nvPicPr>
          <p:cNvPr id="4" name="Picture 3" descr="https://static.hindawi.com/articles/scn/volume-2022/1862888/figures/1862888.fig.001.jpg">
            <a:hlinkClick r:id="rId2" tgtFrame="&quot;_blank&quot;"/>
          </p:cNvPr>
          <p:cNvPicPr/>
          <p:nvPr/>
        </p:nvPicPr>
        <p:blipFill>
          <a:blip r:embed="rId3"/>
          <a:srcRect/>
          <a:stretch>
            <a:fillRect/>
          </a:stretch>
        </p:blipFill>
        <p:spPr bwMode="auto">
          <a:xfrm>
            <a:off x="4786314" y="1500174"/>
            <a:ext cx="4066878" cy="294767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CODING</a:t>
            </a:r>
            <a:endParaRPr lang="en-US" b="1" u="sng" dirty="0"/>
          </a:p>
        </p:txBody>
      </p:sp>
      <p:sp>
        <p:nvSpPr>
          <p:cNvPr id="3" name="Content Placeholder 2"/>
          <p:cNvSpPr>
            <a:spLocks noGrp="1"/>
          </p:cNvSpPr>
          <p:nvPr>
            <p:ph sz="quarter" idx="1"/>
          </p:nvPr>
        </p:nvSpPr>
        <p:spPr/>
        <p:txBody>
          <a:bodyPr/>
          <a:lstStyle/>
          <a:p>
            <a:r>
              <a:rPr lang="en-US" dirty="0" smtClean="0"/>
              <a:t>Run command below to import necessary dependencies.</a:t>
            </a:r>
          </a:p>
          <a:p>
            <a:pPr>
              <a:buNone/>
            </a:pPr>
            <a:r>
              <a:rPr lang="en-US" dirty="0" smtClean="0"/>
              <a:t>          </a:t>
            </a:r>
          </a:p>
          <a:p>
            <a:pPr>
              <a:buNone/>
            </a:pPr>
            <a:r>
              <a:rPr lang="en-US" dirty="0" smtClean="0"/>
              <a:t>     import pandas as pd</a:t>
            </a:r>
          </a:p>
          <a:p>
            <a:pPr>
              <a:buNone/>
            </a:pPr>
            <a:r>
              <a:rPr lang="en-US" dirty="0" smtClean="0"/>
              <a:t>     from </a:t>
            </a:r>
            <a:r>
              <a:rPr lang="en-US" dirty="0" err="1" smtClean="0"/>
              <a:t>sklearn.model_selection</a:t>
            </a:r>
            <a:r>
              <a:rPr lang="en-US" dirty="0" smtClean="0"/>
              <a:t> import </a:t>
            </a:r>
            <a:r>
              <a:rPr lang="en-US" dirty="0" err="1" smtClean="0"/>
              <a:t>train_test_split</a:t>
            </a:r>
            <a:endParaRPr lang="en-US" dirty="0" smtClean="0"/>
          </a:p>
          <a:p>
            <a:pPr>
              <a:buNone/>
            </a:pPr>
            <a:r>
              <a:rPr lang="en-US" dirty="0" smtClean="0"/>
              <a:t>     from </a:t>
            </a:r>
            <a:r>
              <a:rPr lang="en-US" dirty="0" err="1" smtClean="0"/>
              <a:t>sklearn.feature</a:t>
            </a:r>
            <a:r>
              <a:rPr lang="en-US" dirty="0" smtClean="0"/>
              <a:t> </a:t>
            </a:r>
            <a:r>
              <a:rPr lang="en-US" dirty="0" err="1" smtClean="0"/>
              <a:t>extraction_extraction.text</a:t>
            </a:r>
            <a:r>
              <a:rPr lang="en-US" dirty="0" smtClean="0"/>
              <a:t> import </a:t>
            </a:r>
            <a:r>
              <a:rPr lang="en-US" dirty="0" err="1" smtClean="0"/>
              <a:t>CountVectorizer</a:t>
            </a:r>
            <a:endParaRPr lang="en-US" dirty="0" smtClean="0"/>
          </a:p>
          <a:p>
            <a:pPr>
              <a:buNone/>
            </a:pPr>
            <a:r>
              <a:rPr lang="en-US" dirty="0" smtClean="0"/>
              <a:t>     from </a:t>
            </a:r>
            <a:r>
              <a:rPr lang="en-US" dirty="0" err="1" smtClean="0"/>
              <a:t>sklearn</a:t>
            </a:r>
            <a:r>
              <a:rPr lang="en-US" dirty="0" smtClean="0"/>
              <a:t> import </a:t>
            </a:r>
            <a:r>
              <a:rPr lang="en-US" dirty="0" err="1" smtClean="0"/>
              <a:t>svm</a:t>
            </a:r>
            <a:endParaRPr lang="en-US" dirty="0" smtClean="0"/>
          </a:p>
          <a:p>
            <a:pPr>
              <a:buNone/>
            </a:pPr>
            <a:r>
              <a:rPr lang="en-US" dirty="0" smtClean="0"/>
              <a:t>                  </a:t>
            </a:r>
            <a:endParaRPr lang="en-US" dirty="0"/>
          </a:p>
        </p:txBody>
      </p:sp>
      <p:sp>
        <p:nvSpPr>
          <p:cNvPr id="4" name="TextBox 3"/>
          <p:cNvSpPr txBox="1"/>
          <p:nvPr/>
        </p:nvSpPr>
        <p:spPr>
          <a:xfrm>
            <a:off x="785786" y="571480"/>
            <a:ext cx="1544012" cy="369332"/>
          </a:xfrm>
          <a:prstGeom prst="rect">
            <a:avLst/>
          </a:prstGeom>
          <a:noFill/>
        </p:spPr>
        <p:txBody>
          <a:bodyPr wrap="none" rtlCol="0">
            <a:spAutoFit/>
          </a:bodyPr>
          <a:lstStyle/>
          <a:p>
            <a:r>
              <a:rPr lang="en-US" dirty="0" smtClean="0"/>
              <a:t>CHAPTER 3</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7467600" cy="6116786"/>
          </a:xfrm>
        </p:spPr>
        <p:txBody>
          <a:bodyPr>
            <a:normAutofit/>
          </a:bodyPr>
          <a:lstStyle/>
          <a:p>
            <a:pPr>
              <a:buNone/>
            </a:pPr>
            <a:r>
              <a:rPr lang="en-US" sz="2800" b="1" dirty="0" err="1" smtClean="0"/>
              <a:t>train_test_split</a:t>
            </a:r>
            <a:r>
              <a:rPr lang="en-US" sz="2800" b="1" dirty="0" smtClean="0"/>
              <a:t>()</a:t>
            </a:r>
            <a:r>
              <a:rPr lang="en-US" dirty="0" smtClean="0"/>
              <a:t> </a:t>
            </a:r>
          </a:p>
          <a:p>
            <a:pPr>
              <a:buNone/>
            </a:pPr>
            <a:r>
              <a:rPr lang="en-US" dirty="0" smtClean="0"/>
              <a:t>              </a:t>
            </a:r>
          </a:p>
          <a:p>
            <a:pPr>
              <a:buNone/>
            </a:pPr>
            <a:r>
              <a:rPr lang="en-US" dirty="0" smtClean="0"/>
              <a:t>          Train dataset :  used to fit the machine learning model</a:t>
            </a:r>
          </a:p>
          <a:p>
            <a:pPr>
              <a:buNone/>
            </a:pPr>
            <a:r>
              <a:rPr lang="en-US" dirty="0" smtClean="0"/>
              <a:t>   </a:t>
            </a:r>
          </a:p>
          <a:p>
            <a:pPr>
              <a:buNone/>
            </a:pPr>
            <a:r>
              <a:rPr lang="en-US" dirty="0" smtClean="0"/>
              <a:t>          Train dataset :  used to evaluate the fit of the machine learning model </a:t>
            </a:r>
          </a:p>
          <a:p>
            <a:pPr>
              <a:buNone/>
            </a:pPr>
            <a:r>
              <a:rPr lang="en-US" sz="2800" b="1" dirty="0" smtClean="0"/>
              <a:t>         </a:t>
            </a:r>
          </a:p>
          <a:p>
            <a:pPr>
              <a:buNone/>
            </a:pPr>
            <a:r>
              <a:rPr lang="en-US" dirty="0" smtClean="0"/>
              <a:t>            To split the data into two dataset , we’ll use </a:t>
            </a:r>
            <a:r>
              <a:rPr lang="en-US" dirty="0" err="1" smtClean="0"/>
              <a:t>scikit-learn’s</a:t>
            </a:r>
            <a:r>
              <a:rPr lang="en-US" dirty="0" smtClean="0"/>
              <a:t>   </a:t>
            </a:r>
          </a:p>
          <a:p>
            <a:pPr>
              <a:buNone/>
            </a:pPr>
            <a:r>
              <a:rPr lang="en-US" sz="2800" b="1" dirty="0" smtClean="0"/>
              <a:t>         </a:t>
            </a:r>
            <a:r>
              <a:rPr lang="en-US" sz="2800" b="1" dirty="0" err="1" smtClean="0"/>
              <a:t>train_test_split</a:t>
            </a:r>
            <a:r>
              <a:rPr lang="en-US" sz="2800" b="1" dirty="0" smtClean="0"/>
              <a:t>( )</a:t>
            </a:r>
            <a:r>
              <a:rPr lang="en-US" dirty="0" smtClean="0"/>
              <a:t> method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126</TotalTime>
  <Words>958</Words>
  <Application>Microsoft Office PowerPoint</Application>
  <PresentationFormat>On-screen Show (4:3)</PresentationFormat>
  <Paragraphs>155</Paragraphs>
  <Slides>20</Slides>
  <Notes>1</Notes>
  <HiddenSlides>0</HiddenSlides>
  <MMClips>1</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DETECTING  SPAM  EMAILS</vt:lpstr>
      <vt:lpstr>COURSE  OUTLINE </vt:lpstr>
      <vt:lpstr>abstract</vt:lpstr>
      <vt:lpstr>PROBLEM STATEMENT</vt:lpstr>
      <vt:lpstr>AIM &amp; OBJECTIVES</vt:lpstr>
      <vt:lpstr>Spam messages</vt:lpstr>
      <vt:lpstr>Slide 7</vt:lpstr>
      <vt:lpstr>CODING</vt:lpstr>
      <vt:lpstr>Slide 9</vt:lpstr>
      <vt:lpstr>Slide 10</vt:lpstr>
      <vt:lpstr>Slide 11</vt:lpstr>
      <vt:lpstr>Slide 12</vt:lpstr>
      <vt:lpstr>coding</vt:lpstr>
      <vt:lpstr>Slide 14</vt:lpstr>
      <vt:lpstr>Slide 15</vt:lpstr>
      <vt:lpstr>Slide 16</vt:lpstr>
      <vt:lpstr>Slide 17</vt:lpstr>
      <vt:lpstr>Slide 18</vt:lpstr>
      <vt:lpstr>Slide 19</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SPAM  EMAILS</dc:title>
  <dc:creator>ADMIN</dc:creator>
  <cp:lastModifiedBy>ADMIN</cp:lastModifiedBy>
  <cp:revision>15</cp:revision>
  <dcterms:created xsi:type="dcterms:W3CDTF">2024-04-18T04:05:04Z</dcterms:created>
  <dcterms:modified xsi:type="dcterms:W3CDTF">2024-04-18T07:08:58Z</dcterms:modified>
</cp:coreProperties>
</file>