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19" d="100"/>
          <a:sy n="219" d="100"/>
        </p:scale>
        <p:origin x="12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70572" y="1526662"/>
            <a:ext cx="2402854" cy="49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5248"/>
            <a:ext cx="8374549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9574" y="1214128"/>
            <a:ext cx="7704850" cy="312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0572" y="1526662"/>
            <a:ext cx="239903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0" dirty="0">
                <a:latin typeface="Arial MT"/>
                <a:cs typeface="Arial MT"/>
              </a:rPr>
              <a:t>Paper</a:t>
            </a:r>
            <a:r>
              <a:rPr sz="3100" spc="-8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Writing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9818" y="2299073"/>
            <a:ext cx="83883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5" dirty="0">
                <a:solidFill>
                  <a:srgbClr val="595959"/>
                </a:solidFill>
                <a:latin typeface="Arial MT"/>
                <a:cs typeface="Arial MT"/>
              </a:rPr>
              <a:t>Week</a:t>
            </a:r>
            <a:r>
              <a:rPr sz="1900" spc="-8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595959"/>
                </a:solidFill>
                <a:latin typeface="Arial MT"/>
                <a:cs typeface="Arial MT"/>
              </a:rPr>
              <a:t>4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160845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>
                <a:latin typeface="Arial MT"/>
                <a:cs typeface="Arial MT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352550"/>
            <a:ext cx="7235190" cy="3856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sz="1100" spc="-5" dirty="0">
                <a:latin typeface="Arial MT"/>
              </a:rPr>
              <a:t>Our dataset is significantly useful in enhancing the inference of graph-text models. The thinking chain data set generation method we proposed can be applied to more thinking chain generation directions in the future. . . . . .</a:t>
            </a:r>
            <a:endParaRPr sz="1100" spc="-5" dirty="0">
              <a:latin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150177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>
                <a:latin typeface="Arial MT"/>
                <a:cs typeface="Arial MT"/>
              </a:rPr>
              <a:t>Reference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157353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>
                <a:latin typeface="Arial MT"/>
                <a:cs typeface="Arial MT"/>
              </a:rPr>
              <a:t>(Appendix)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19574" y="1214128"/>
            <a:ext cx="7704850" cy="330026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81280">
              <a:lnSpc>
                <a:spcPct val="100000"/>
              </a:lnSpc>
            </a:pPr>
            <a:r>
              <a:rPr lang="zh-CN" altLang="en-US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我们给出了一种生成图片思维链的方法：</a:t>
            </a:r>
          </a:p>
          <a:p>
            <a:pPr marL="81280">
              <a:lnSpc>
                <a:spcPct val="100000"/>
              </a:lnSpc>
            </a:pPr>
            <a:r>
              <a:rPr lang="en-US" altLang="zh-CN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1.</a:t>
            </a:r>
            <a:r>
              <a:rPr lang="zh-CN" altLang="en-US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使用</a:t>
            </a:r>
            <a:r>
              <a:rPr lang="en-US" altLang="zh-CN" sz="11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chatGLM</a:t>
            </a:r>
            <a:r>
              <a:rPr lang="zh-CN" altLang="en-US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模型，对于给定的图片标题，生成</a:t>
            </a:r>
            <a:r>
              <a:rPr lang="en-US" altLang="zh-CN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</a:t>
            </a:r>
            <a:r>
              <a:rPr lang="zh-CN" altLang="en-US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个相关问题。</a:t>
            </a:r>
          </a:p>
          <a:p>
            <a:pPr marL="81280">
              <a:lnSpc>
                <a:spcPct val="100000"/>
              </a:lnSpc>
            </a:pPr>
            <a:r>
              <a:rPr lang="en-US" altLang="zh-CN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2.</a:t>
            </a:r>
            <a:r>
              <a:rPr lang="zh-CN" altLang="en-US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基于所给图片，使用</a:t>
            </a:r>
            <a:r>
              <a:rPr lang="en-US" altLang="zh-CN" sz="11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ViLT</a:t>
            </a:r>
            <a:r>
              <a:rPr lang="zh-CN" altLang="en-US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图文问答模型对这</a:t>
            </a:r>
            <a:r>
              <a:rPr lang="en-US" altLang="zh-CN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</a:t>
            </a:r>
            <a:r>
              <a:rPr lang="zh-CN" altLang="en-US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个问题进行回答。</a:t>
            </a:r>
            <a:r>
              <a:rPr lang="en-US" altLang="zh-CN" sz="11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ViLT</a:t>
            </a:r>
            <a:r>
              <a:rPr lang="zh-CN" altLang="en-US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模型将针对这</a:t>
            </a:r>
            <a:r>
              <a:rPr lang="en-US" altLang="zh-CN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</a:t>
            </a:r>
            <a:r>
              <a:rPr lang="zh-CN" altLang="en-US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个问题，提取出图片的细节信息。这些信息和 最终的图片标题紧密相关。</a:t>
            </a:r>
          </a:p>
          <a:p>
            <a:pPr marL="81280">
              <a:lnSpc>
                <a:spcPct val="100000"/>
              </a:lnSpc>
            </a:pPr>
            <a:r>
              <a:rPr lang="en-US" altLang="zh-CN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3.</a:t>
            </a:r>
            <a:r>
              <a:rPr lang="zh-CN" altLang="en-US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使用</a:t>
            </a:r>
            <a:r>
              <a:rPr lang="en-US" altLang="zh-CN" sz="11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chatGLM</a:t>
            </a:r>
            <a:r>
              <a:rPr lang="zh-CN" altLang="en-US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模型对这</a:t>
            </a:r>
            <a:r>
              <a:rPr lang="en-US" altLang="zh-CN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</a:t>
            </a:r>
            <a:r>
              <a:rPr lang="zh-CN" altLang="en-US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个问题和回答对进行总结，得到十条与 图片相关的图片信息称述。</a:t>
            </a:r>
          </a:p>
          <a:p>
            <a:pPr marL="81280">
              <a:lnSpc>
                <a:spcPct val="100000"/>
              </a:lnSpc>
            </a:pPr>
            <a:r>
              <a:rPr lang="en-US" altLang="zh-CN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4.</a:t>
            </a:r>
            <a:r>
              <a:rPr lang="zh-CN" altLang="en-US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使用推理词库和思维链模板，对这</a:t>
            </a:r>
            <a:r>
              <a:rPr lang="en-US" altLang="zh-CN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</a:t>
            </a:r>
            <a:r>
              <a:rPr lang="zh-CN" altLang="en-US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条信息进行总结。这些模板分别涉及人物关系，空 间关系，人物氛围，使用推理词库中的推理词 对这些信息进行连接，最终形成完整的思维链。</a:t>
            </a:r>
          </a:p>
          <a:p>
            <a:pPr marL="81280">
              <a:lnSpc>
                <a:spcPct val="100000"/>
              </a:lnSpc>
            </a:pPr>
            <a:endParaRPr lang="zh-CN" altLang="en-US" sz="1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81280">
              <a:lnSpc>
                <a:spcPct val="100000"/>
              </a:lnSpc>
            </a:pPr>
            <a:r>
              <a:rPr lang="zh-CN" altLang="en-US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我们的思维链生成使用大语言模型和多模态图文问答模型，完全由机器生成，因而具有高拓展性，未来可 应用于多个方向的思 维链推 理数据集生成。</a:t>
            </a:r>
          </a:p>
          <a:p>
            <a:pPr marL="81280">
              <a:lnSpc>
                <a:spcPct val="100000"/>
              </a:lnSpc>
            </a:pPr>
            <a:endParaRPr lang="zh-CN" altLang="en-US" sz="1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81280">
              <a:lnSpc>
                <a:spcPct val="100000"/>
              </a:lnSpc>
            </a:pPr>
            <a:r>
              <a:rPr lang="zh-CN" altLang="en-US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以医学多模态推理为例：</a:t>
            </a:r>
          </a:p>
          <a:p>
            <a:pPr marL="81280">
              <a:lnSpc>
                <a:spcPct val="100000"/>
              </a:lnSpc>
            </a:pPr>
            <a:r>
              <a:rPr lang="en-US" altLang="zh-CN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1.</a:t>
            </a:r>
            <a:r>
              <a:rPr lang="zh-CN" altLang="en-US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给定一张医学图像和标题</a:t>
            </a:r>
          </a:p>
          <a:p>
            <a:pPr marL="81280">
              <a:lnSpc>
                <a:spcPct val="100000"/>
              </a:lnSpc>
            </a:pPr>
            <a:r>
              <a:rPr lang="en-US" altLang="zh-CN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2.</a:t>
            </a:r>
            <a:r>
              <a:rPr lang="zh-CN" altLang="en-US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（基于医学知识库）对标题进行多角度提问</a:t>
            </a:r>
          </a:p>
          <a:p>
            <a:pPr marL="81280">
              <a:lnSpc>
                <a:spcPct val="100000"/>
              </a:lnSpc>
            </a:pPr>
            <a:r>
              <a:rPr lang="en-US" altLang="zh-CN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3.</a:t>
            </a:r>
            <a:r>
              <a:rPr lang="zh-CN" altLang="en-US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（基于医学知识库）对提问进行回答</a:t>
            </a:r>
          </a:p>
          <a:p>
            <a:pPr marL="81280">
              <a:lnSpc>
                <a:spcPct val="100000"/>
              </a:lnSpc>
            </a:pPr>
            <a:r>
              <a:rPr lang="en-US" altLang="zh-CN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4.</a:t>
            </a:r>
            <a:r>
              <a:rPr lang="zh-CN" altLang="en-US" sz="11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（基于模板或者特定 规则）总结和梳理回答，得到医学知 识思维链。</a:t>
            </a:r>
            <a:endParaRPr sz="1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93980">
              <a:lnSpc>
                <a:spcPts val="1180"/>
              </a:lnSpc>
              <a:spcBef>
                <a:spcPts val="869"/>
              </a:spcBef>
            </a:pPr>
            <a:r>
              <a:rPr spc="5" dirty="0">
                <a:latin typeface="Arial MT"/>
                <a:cs typeface="Arial MT"/>
              </a:rPr>
              <a:t>Models, </a:t>
            </a:r>
            <a:r>
              <a:rPr dirty="0">
                <a:latin typeface="Arial MT"/>
                <a:cs typeface="Arial MT"/>
              </a:rPr>
              <a:t>prompts</a:t>
            </a:r>
            <a:r>
              <a:rPr spc="5" dirty="0">
                <a:latin typeface="Arial MT"/>
                <a:cs typeface="Arial MT"/>
              </a:rPr>
              <a:t> used </a:t>
            </a:r>
            <a:r>
              <a:rPr dirty="0">
                <a:latin typeface="Arial MT"/>
                <a:cs typeface="Arial MT"/>
              </a:rPr>
              <a:t>in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dataset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generation:</a:t>
            </a:r>
          </a:p>
          <a:p>
            <a:pPr marL="93980">
              <a:lnSpc>
                <a:spcPts val="1160"/>
              </a:lnSpc>
            </a:pPr>
            <a:r>
              <a:rPr spc="5" dirty="0">
                <a:latin typeface="Arial MT"/>
                <a:cs typeface="Arial MT"/>
              </a:rPr>
              <a:t>···</a:t>
            </a:r>
          </a:p>
          <a:p>
            <a:pPr marL="93980">
              <a:lnSpc>
                <a:spcPts val="1180"/>
              </a:lnSpc>
            </a:pPr>
            <a:r>
              <a:rPr spc="5" dirty="0">
                <a:latin typeface="Arial MT"/>
                <a:cs typeface="Arial MT"/>
              </a:rPr>
              <a:t>···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1945639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zh-CN" altLang="en-US" spc="2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结项提交内容</a:t>
            </a:r>
            <a:endParaRPr spc="2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676" y="1175208"/>
            <a:ext cx="5243830" cy="184922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1800" indent="-419734">
              <a:lnSpc>
                <a:spcPct val="100000"/>
              </a:lnSpc>
              <a:spcBef>
                <a:spcPts val="420"/>
              </a:spcBef>
              <a:buFont typeface="Arial MT"/>
              <a:buAutoNum type="arabicPeriod"/>
              <a:tabLst>
                <a:tab pos="431800" algn="l"/>
                <a:tab pos="432434" algn="l"/>
              </a:tabLst>
            </a:pPr>
            <a:r>
              <a:rPr lang="zh-CN" altLang="en-US" sz="1600" spc="2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代码（数据集生成，模型训练，数据集整理，分析）</a:t>
            </a:r>
          </a:p>
          <a:p>
            <a:pPr marL="431800" indent="-419734">
              <a:lnSpc>
                <a:spcPct val="100000"/>
              </a:lnSpc>
              <a:spcBef>
                <a:spcPts val="420"/>
              </a:spcBef>
              <a:buFont typeface="Arial MT"/>
              <a:buAutoNum type="arabicPeriod"/>
              <a:tabLst>
                <a:tab pos="431800" algn="l"/>
                <a:tab pos="432434" algn="l"/>
              </a:tabLst>
            </a:pPr>
            <a:r>
              <a:rPr lang="zh-CN" altLang="en-US" sz="1600" spc="2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日常报告（立项报告，周汇报</a:t>
            </a:r>
            <a:r>
              <a:rPr lang="en-US" altLang="zh-CN" sz="1600" spc="2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PPT</a:t>
            </a:r>
            <a:r>
              <a:rPr lang="zh-CN" altLang="en-US" sz="1600" spc="2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</a:t>
            </a:r>
          </a:p>
          <a:p>
            <a:pPr marL="431800" indent="-419734">
              <a:lnSpc>
                <a:spcPct val="100000"/>
              </a:lnSpc>
              <a:spcBef>
                <a:spcPts val="420"/>
              </a:spcBef>
              <a:buFont typeface="Arial MT"/>
              <a:buAutoNum type="arabicPeriod"/>
              <a:tabLst>
                <a:tab pos="431800" algn="l"/>
                <a:tab pos="432434" algn="l"/>
              </a:tabLst>
            </a:pPr>
            <a:r>
              <a:rPr lang="zh-CN" altLang="en-US" sz="1600" spc="2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中期报告，结项报告</a:t>
            </a:r>
          </a:p>
          <a:p>
            <a:pPr marL="431800" indent="-419734">
              <a:lnSpc>
                <a:spcPct val="100000"/>
              </a:lnSpc>
              <a:spcBef>
                <a:spcPts val="420"/>
              </a:spcBef>
              <a:buFont typeface="Arial MT"/>
              <a:buAutoNum type="arabicPeriod"/>
              <a:tabLst>
                <a:tab pos="431800" algn="l"/>
                <a:tab pos="432434" algn="l"/>
              </a:tabLst>
            </a:pPr>
            <a:r>
              <a:rPr lang="zh-CN" altLang="en-US" sz="1600" spc="2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成果（生成的数据集，论文）</a:t>
            </a:r>
          </a:p>
          <a:p>
            <a:pPr marL="431800" indent="-419734">
              <a:lnSpc>
                <a:spcPct val="100000"/>
              </a:lnSpc>
              <a:spcBef>
                <a:spcPts val="420"/>
              </a:spcBef>
              <a:buFont typeface="Arial MT"/>
              <a:buAutoNum type="arabicPeriod"/>
              <a:tabLst>
                <a:tab pos="431800" algn="l"/>
                <a:tab pos="432434" algn="l"/>
              </a:tabLst>
            </a:pPr>
            <a:endParaRPr lang="zh-CN" altLang="en-US" sz="1800" dirty="0">
              <a:latin typeface="MS PGothic"/>
              <a:cs typeface="MS PGothic"/>
            </a:endParaRPr>
          </a:p>
          <a:p>
            <a:pPr marL="431800" indent="-419734">
              <a:lnSpc>
                <a:spcPct val="100000"/>
              </a:lnSpc>
              <a:spcBef>
                <a:spcPts val="420"/>
              </a:spcBef>
              <a:buFont typeface="Arial MT"/>
              <a:buAutoNum type="arabicPeriod"/>
              <a:tabLst>
                <a:tab pos="431800" algn="l"/>
                <a:tab pos="432434" algn="l"/>
              </a:tabLst>
            </a:pPr>
            <a:endParaRPr sz="1800" dirty="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925" y="495748"/>
            <a:ext cx="114617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>
                <a:latin typeface="Arial MT"/>
                <a:cs typeface="Arial MT"/>
              </a:rPr>
              <a:t>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7899" y="1156208"/>
            <a:ext cx="1725295" cy="31800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Abstract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Introduction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Related</a:t>
            </a:r>
            <a:r>
              <a:rPr sz="1800" spc="-8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work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Dataset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Experiment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(Limitation)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2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Future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work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Conclusion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Reference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(Appendix)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119697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>
                <a:latin typeface="Arial MT"/>
                <a:cs typeface="Arial MT"/>
              </a:rPr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6250" y="1194766"/>
            <a:ext cx="7335520" cy="1341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MS PGothic"/>
              <a:cs typeface="MS PGothic"/>
            </a:endParaRPr>
          </a:p>
          <a:p>
            <a:pPr marL="12700" marR="59055">
              <a:lnSpc>
                <a:spcPct val="114999"/>
              </a:lnSpc>
              <a:spcBef>
                <a:spcPts val="5"/>
              </a:spcBef>
            </a:pPr>
            <a:r>
              <a:rPr sz="1100" spc="-5" dirty="0">
                <a:latin typeface="Arial MT"/>
                <a:cs typeface="Arial MT"/>
              </a:rPr>
              <a:t>Reasoning ability is one of the </a:t>
            </a:r>
            <a:r>
              <a:rPr sz="1100" dirty="0">
                <a:latin typeface="Arial MT"/>
                <a:cs typeface="Arial MT"/>
              </a:rPr>
              <a:t>most crucial capabilities </a:t>
            </a:r>
            <a:r>
              <a:rPr sz="1100" spc="-5" dirty="0">
                <a:latin typeface="Arial MT"/>
                <a:cs typeface="Arial MT"/>
              </a:rPr>
              <a:t>of artificial intelligence </a:t>
            </a:r>
            <a:r>
              <a:rPr sz="1100" dirty="0">
                <a:latin typeface="Arial MT"/>
                <a:cs typeface="Arial MT"/>
              </a:rPr>
              <a:t>models. </a:t>
            </a:r>
            <a:r>
              <a:rPr sz="1100" spc="-5" dirty="0">
                <a:latin typeface="Arial MT"/>
                <a:cs typeface="Arial MT"/>
              </a:rPr>
              <a:t>With the </a:t>
            </a:r>
            <a:r>
              <a:rPr sz="1100" dirty="0">
                <a:latin typeface="Arial MT"/>
                <a:cs typeface="Arial MT"/>
              </a:rPr>
              <a:t>rapid </a:t>
            </a:r>
            <a:r>
              <a:rPr sz="1100" spc="-5" dirty="0">
                <a:latin typeface="Arial MT"/>
                <a:cs typeface="Arial MT"/>
              </a:rPr>
              <a:t>development of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large language </a:t>
            </a:r>
            <a:r>
              <a:rPr sz="1100" dirty="0">
                <a:latin typeface="Arial MT"/>
                <a:cs typeface="Arial MT"/>
              </a:rPr>
              <a:t>models </a:t>
            </a:r>
            <a:r>
              <a:rPr sz="1100" spc="-5" dirty="0">
                <a:latin typeface="Arial MT"/>
                <a:cs typeface="Arial MT"/>
              </a:rPr>
              <a:t>in </a:t>
            </a:r>
            <a:r>
              <a:rPr sz="1100" dirty="0">
                <a:latin typeface="Arial MT"/>
                <a:cs typeface="Arial MT"/>
              </a:rPr>
              <a:t>recent </a:t>
            </a:r>
            <a:r>
              <a:rPr sz="1100" spc="-5" dirty="0">
                <a:latin typeface="Arial MT"/>
                <a:cs typeface="Arial MT"/>
              </a:rPr>
              <a:t>times, the demand for datasets that include thinking and </a:t>
            </a:r>
            <a:r>
              <a:rPr sz="1100" dirty="0">
                <a:latin typeface="Arial MT"/>
                <a:cs typeface="Arial MT"/>
              </a:rPr>
              <a:t>reasoning </a:t>
            </a:r>
            <a:r>
              <a:rPr sz="1100" spc="-5" dirty="0">
                <a:latin typeface="Arial MT"/>
                <a:cs typeface="Arial MT"/>
              </a:rPr>
              <a:t>abilities has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become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15" dirty="0">
                <a:latin typeface="Arial MT"/>
                <a:cs typeface="Arial MT"/>
              </a:rPr>
              <a:t>priority. </a:t>
            </a:r>
            <a:r>
              <a:rPr sz="1100" spc="-5" dirty="0">
                <a:latin typeface="Arial MT"/>
                <a:cs typeface="Arial MT"/>
              </a:rPr>
              <a:t>In this </a:t>
            </a:r>
            <a:r>
              <a:rPr sz="1100" spc="-15" dirty="0">
                <a:latin typeface="Arial MT"/>
                <a:cs typeface="Arial MT"/>
              </a:rPr>
              <a:t>paper, </a:t>
            </a:r>
            <a:r>
              <a:rPr sz="1100" spc="-5" dirty="0">
                <a:latin typeface="Arial MT"/>
                <a:cs typeface="Arial MT"/>
              </a:rPr>
              <a:t>we present </a:t>
            </a:r>
            <a:r>
              <a:rPr sz="1100" dirty="0">
                <a:latin typeface="Arial MT"/>
                <a:cs typeface="Arial MT"/>
              </a:rPr>
              <a:t>a multimodal </a:t>
            </a:r>
            <a:r>
              <a:rPr sz="1100" spc="-5" dirty="0">
                <a:latin typeface="Arial MT"/>
                <a:cs typeface="Arial MT"/>
              </a:rPr>
              <a:t>dataset that incorporates </a:t>
            </a:r>
            <a:r>
              <a:rPr sz="1100" dirty="0">
                <a:latin typeface="Arial MT"/>
                <a:cs typeface="Arial MT"/>
              </a:rPr>
              <a:t>chains </a:t>
            </a:r>
            <a:r>
              <a:rPr sz="1100" spc="-5" dirty="0">
                <a:latin typeface="Arial MT"/>
                <a:cs typeface="Arial MT"/>
              </a:rPr>
              <a:t>of thinking and </a:t>
            </a:r>
            <a:r>
              <a:rPr sz="1100" dirty="0">
                <a:latin typeface="Arial MT"/>
                <a:cs typeface="Arial MT"/>
              </a:rPr>
              <a:t>reasoning,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along with </a:t>
            </a:r>
            <a:r>
              <a:rPr sz="1100" dirty="0">
                <a:latin typeface="Arial MT"/>
                <a:cs typeface="Arial MT"/>
              </a:rPr>
              <a:t>a method </a:t>
            </a:r>
            <a:r>
              <a:rPr sz="1100" spc="-5" dirty="0">
                <a:latin typeface="Arial MT"/>
                <a:cs typeface="Arial MT"/>
              </a:rPr>
              <a:t>for generating </a:t>
            </a:r>
            <a:r>
              <a:rPr sz="1100" dirty="0">
                <a:latin typeface="Arial MT"/>
                <a:cs typeface="Arial MT"/>
              </a:rPr>
              <a:t>such </a:t>
            </a:r>
            <a:r>
              <a:rPr sz="1100" spc="-5" dirty="0">
                <a:latin typeface="Arial MT"/>
                <a:cs typeface="Arial MT"/>
              </a:rPr>
              <a:t>datasets using language </a:t>
            </a:r>
            <a:r>
              <a:rPr sz="1100" dirty="0">
                <a:latin typeface="Arial MT"/>
                <a:cs typeface="Arial MT"/>
              </a:rPr>
              <a:t>models </a:t>
            </a:r>
            <a:r>
              <a:rPr sz="1100" spc="-5" dirty="0">
                <a:latin typeface="Arial MT"/>
                <a:cs typeface="Arial MT"/>
              </a:rPr>
              <a:t>and image-text question answering </a:t>
            </a:r>
            <a:r>
              <a:rPr sz="1100" dirty="0">
                <a:latin typeface="Arial MT"/>
                <a:cs typeface="Arial MT"/>
              </a:rPr>
              <a:t>models.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Experimental </a:t>
            </a:r>
            <a:r>
              <a:rPr sz="1100" dirty="0">
                <a:latin typeface="Arial MT"/>
                <a:cs typeface="Arial MT"/>
              </a:rPr>
              <a:t>results </a:t>
            </a:r>
            <a:r>
              <a:rPr sz="1100" spc="-5" dirty="0">
                <a:latin typeface="Arial MT"/>
                <a:cs typeface="Arial MT"/>
              </a:rPr>
              <a:t>demonstrate the </a:t>
            </a:r>
            <a:r>
              <a:rPr sz="1100" dirty="0">
                <a:latin typeface="Arial MT"/>
                <a:cs typeface="Arial MT"/>
              </a:rPr>
              <a:t>significant </a:t>
            </a:r>
            <a:r>
              <a:rPr sz="1100" spc="-5" dirty="0">
                <a:latin typeface="Arial MT"/>
                <a:cs typeface="Arial MT"/>
              </a:rPr>
              <a:t>impact of our thinking </a:t>
            </a:r>
            <a:r>
              <a:rPr sz="1100" dirty="0">
                <a:latin typeface="Arial MT"/>
                <a:cs typeface="Arial MT"/>
              </a:rPr>
              <a:t>chain </a:t>
            </a:r>
            <a:r>
              <a:rPr sz="1100" spc="-5" dirty="0">
                <a:latin typeface="Arial MT"/>
                <a:cs typeface="Arial MT"/>
              </a:rPr>
              <a:t>dataset on enhancing the </a:t>
            </a:r>
            <a:r>
              <a:rPr sz="1100" dirty="0">
                <a:latin typeface="Arial MT"/>
                <a:cs typeface="Arial MT"/>
              </a:rPr>
              <a:t>reasoning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abilities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 </a:t>
            </a:r>
            <a:r>
              <a:rPr sz="1100" dirty="0">
                <a:latin typeface="Arial MT"/>
                <a:cs typeface="Arial MT"/>
              </a:rPr>
              <a:t>multimodal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models.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1694814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>
                <a:latin typeface="Arial MT"/>
                <a:cs typeface="Arial MT"/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9250" y="1218388"/>
            <a:ext cx="7559040" cy="245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Current</a:t>
            </a:r>
            <a:r>
              <a:rPr sz="14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Problem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image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captioning:</a:t>
            </a:r>
            <a:endParaRPr sz="1400">
              <a:latin typeface="Arial MT"/>
              <a:cs typeface="Arial MT"/>
            </a:endParaRPr>
          </a:p>
          <a:p>
            <a:pPr marL="469900" indent="-356235">
              <a:lnSpc>
                <a:spcPct val="100000"/>
              </a:lnSpc>
              <a:spcBef>
                <a:spcPts val="129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200" dirty="0">
                <a:solidFill>
                  <a:srgbClr val="595959"/>
                </a:solidFill>
                <a:latin typeface="Arial MT"/>
                <a:cs typeface="Arial MT"/>
              </a:rPr>
              <a:t>can’t</a:t>
            </a:r>
            <a:r>
              <a:rPr sz="12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identify</a:t>
            </a:r>
            <a:r>
              <a:rPr sz="12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hidden</a:t>
            </a:r>
            <a:r>
              <a:rPr sz="12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details</a:t>
            </a:r>
            <a:endParaRPr sz="1200">
              <a:latin typeface="Arial MT"/>
              <a:cs typeface="Arial MT"/>
            </a:endParaRPr>
          </a:p>
          <a:p>
            <a:pPr marL="469900" indent="-356235">
              <a:lnSpc>
                <a:spcPct val="100000"/>
              </a:lnSpc>
              <a:spcBef>
                <a:spcPts val="7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200" dirty="0">
                <a:solidFill>
                  <a:srgbClr val="595959"/>
                </a:solidFill>
                <a:latin typeface="Arial MT"/>
                <a:cs typeface="Arial MT"/>
              </a:rPr>
              <a:t>can’t</a:t>
            </a:r>
            <a:r>
              <a:rPr sz="12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get</a:t>
            </a:r>
            <a:r>
              <a:rPr sz="12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info</a:t>
            </a:r>
            <a:r>
              <a:rPr sz="12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r>
              <a:rPr sz="12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595959"/>
                </a:solidFill>
                <a:latin typeface="Arial MT"/>
                <a:cs typeface="Arial MT"/>
              </a:rPr>
              <a:t>requires</a:t>
            </a:r>
            <a:r>
              <a:rPr sz="12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595959"/>
                </a:solidFill>
                <a:latin typeface="Arial MT"/>
                <a:cs typeface="Arial MT"/>
              </a:rPr>
              <a:t>reasoning</a:t>
            </a:r>
            <a:endParaRPr sz="1200">
              <a:latin typeface="Arial MT"/>
              <a:cs typeface="Arial MT"/>
            </a:endParaRPr>
          </a:p>
          <a:p>
            <a:pPr marL="469900" indent="-356235">
              <a:lnSpc>
                <a:spcPct val="100000"/>
              </a:lnSpc>
              <a:spcBef>
                <a:spcPts val="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200" dirty="0">
                <a:solidFill>
                  <a:srgbClr val="595959"/>
                </a:solidFill>
                <a:latin typeface="Arial MT"/>
                <a:cs typeface="Arial MT"/>
              </a:rPr>
              <a:t>can’t</a:t>
            </a:r>
            <a:r>
              <a:rPr sz="12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decide</a:t>
            </a:r>
            <a:r>
              <a:rPr sz="12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595959"/>
                </a:solidFill>
                <a:latin typeface="Arial MT"/>
                <a:cs typeface="Arial MT"/>
              </a:rPr>
              <a:t>main</a:t>
            </a:r>
            <a:r>
              <a:rPr sz="12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595959"/>
                </a:solidFill>
                <a:latin typeface="Arial MT"/>
                <a:cs typeface="Arial MT"/>
              </a:rPr>
              <a:t>components/</a:t>
            </a:r>
            <a:r>
              <a:rPr sz="12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595959"/>
                </a:solidFill>
                <a:latin typeface="Arial MT"/>
                <a:cs typeface="Arial MT"/>
              </a:rPr>
              <a:t>can’t</a:t>
            </a:r>
            <a:r>
              <a:rPr sz="12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have</a:t>
            </a:r>
            <a:r>
              <a:rPr sz="12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2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good</a:t>
            </a:r>
            <a:r>
              <a:rPr sz="12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overview</a:t>
            </a:r>
            <a:r>
              <a:rPr sz="12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2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image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4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this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paper,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we:</a:t>
            </a:r>
            <a:endParaRPr sz="1400">
              <a:latin typeface="Arial MT"/>
              <a:cs typeface="Arial MT"/>
            </a:endParaRPr>
          </a:p>
          <a:p>
            <a:pPr marL="469900" marR="47625" indent="-356235">
              <a:lnSpc>
                <a:spcPct val="105000"/>
              </a:lnSpc>
              <a:spcBef>
                <a:spcPts val="12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provide </a:t>
            </a:r>
            <a:r>
              <a:rPr sz="1200" dirty="0">
                <a:solidFill>
                  <a:srgbClr val="595959"/>
                </a:solidFill>
                <a:latin typeface="Arial MT"/>
                <a:cs typeface="Arial MT"/>
              </a:rPr>
              <a:t>a multi-modal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Chinese thinking </a:t>
            </a:r>
            <a:r>
              <a:rPr sz="1200" dirty="0">
                <a:solidFill>
                  <a:srgbClr val="595959"/>
                </a:solidFill>
                <a:latin typeface="Arial MT"/>
                <a:cs typeface="Arial MT"/>
              </a:rPr>
              <a:t>chain reasoning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dataset. It includes images, image </a:t>
            </a:r>
            <a:r>
              <a:rPr sz="1200" dirty="0">
                <a:solidFill>
                  <a:srgbClr val="595959"/>
                </a:solidFill>
                <a:latin typeface="Arial MT"/>
                <a:cs typeface="Arial MT"/>
              </a:rPr>
              <a:t>captions,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and </a:t>
            </a:r>
            <a:r>
              <a:rPr sz="1200" spc="-3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textual</a:t>
            </a:r>
            <a:r>
              <a:rPr sz="12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descriptions of the thinking </a:t>
            </a:r>
            <a:r>
              <a:rPr sz="1200" dirty="0">
                <a:solidFill>
                  <a:srgbClr val="595959"/>
                </a:solidFill>
                <a:latin typeface="Arial MT"/>
                <a:cs typeface="Arial MT"/>
              </a:rPr>
              <a:t>chain</a:t>
            </a:r>
            <a:r>
              <a:rPr sz="12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595959"/>
                </a:solidFill>
                <a:latin typeface="Arial MT"/>
                <a:cs typeface="Arial MT"/>
              </a:rPr>
              <a:t>reasoning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 process.</a:t>
            </a:r>
            <a:endParaRPr sz="1200">
              <a:latin typeface="Arial MT"/>
              <a:cs typeface="Arial MT"/>
            </a:endParaRPr>
          </a:p>
          <a:p>
            <a:pPr marL="469900" marR="5080" indent="-356235">
              <a:lnSpc>
                <a:spcPct val="105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proposed </a:t>
            </a:r>
            <a:r>
              <a:rPr sz="1200" dirty="0">
                <a:solidFill>
                  <a:srgbClr val="595959"/>
                </a:solidFill>
                <a:latin typeface="Arial MT"/>
                <a:cs typeface="Arial MT"/>
              </a:rPr>
              <a:t>a method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for generating thinking </a:t>
            </a:r>
            <a:r>
              <a:rPr sz="1200" dirty="0">
                <a:solidFill>
                  <a:srgbClr val="595959"/>
                </a:solidFill>
                <a:latin typeface="Arial MT"/>
                <a:cs typeface="Arial MT"/>
              </a:rPr>
              <a:t>chain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datasets using </a:t>
            </a:r>
            <a:r>
              <a:rPr sz="1200" dirty="0">
                <a:solidFill>
                  <a:srgbClr val="595959"/>
                </a:solidFill>
                <a:latin typeface="Arial MT"/>
                <a:cs typeface="Arial MT"/>
              </a:rPr>
              <a:t>common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language </a:t>
            </a:r>
            <a:r>
              <a:rPr sz="1200" dirty="0">
                <a:solidFill>
                  <a:srgbClr val="595959"/>
                </a:solidFill>
                <a:latin typeface="Arial MT"/>
                <a:cs typeface="Arial MT"/>
              </a:rPr>
              <a:t>models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and </a:t>
            </a:r>
            <a:r>
              <a:rPr sz="1200" dirty="0">
                <a:solidFill>
                  <a:srgbClr val="595959"/>
                </a:solidFill>
                <a:latin typeface="Arial MT"/>
                <a:cs typeface="Arial MT"/>
              </a:rPr>
              <a:t>visual </a:t>
            </a:r>
            <a:r>
              <a:rPr sz="12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question answering </a:t>
            </a:r>
            <a:r>
              <a:rPr sz="1200" dirty="0">
                <a:solidFill>
                  <a:srgbClr val="595959"/>
                </a:solidFill>
                <a:latin typeface="Arial MT"/>
                <a:cs typeface="Arial MT"/>
              </a:rPr>
              <a:t>models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is presented </a:t>
            </a:r>
            <a:r>
              <a:rPr sz="1200" dirty="0">
                <a:solidFill>
                  <a:srgbClr val="595959"/>
                </a:solidFill>
                <a:latin typeface="Arial MT"/>
                <a:cs typeface="Arial MT"/>
              </a:rPr>
              <a:t>(refer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to the appendix). By </a:t>
            </a:r>
            <a:r>
              <a:rPr sz="1200" dirty="0">
                <a:solidFill>
                  <a:srgbClr val="595959"/>
                </a:solidFill>
                <a:latin typeface="Arial MT"/>
                <a:cs typeface="Arial MT"/>
              </a:rPr>
              <a:t>solely relying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on </a:t>
            </a:r>
            <a:r>
              <a:rPr sz="1200" dirty="0">
                <a:solidFill>
                  <a:srgbClr val="595959"/>
                </a:solidFill>
                <a:latin typeface="Arial MT"/>
                <a:cs typeface="Arial MT"/>
              </a:rPr>
              <a:t>machine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generation, </a:t>
            </a:r>
            <a:r>
              <a:rPr sz="1200" spc="-3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this</a:t>
            </a:r>
            <a:r>
              <a:rPr sz="12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dataset has the potential for extensive expansion.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189230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>
                <a:latin typeface="Arial MT"/>
                <a:cs typeface="Arial MT"/>
              </a:rPr>
              <a:t>Related</a:t>
            </a:r>
            <a:r>
              <a:rPr spc="-80" dirty="0">
                <a:latin typeface="Arial MT"/>
                <a:cs typeface="Arial MT"/>
              </a:rPr>
              <a:t> </a:t>
            </a:r>
            <a:r>
              <a:rPr spc="5" dirty="0">
                <a:latin typeface="Arial MT"/>
                <a:cs typeface="Arial MT"/>
              </a:rPr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8775" y="1219911"/>
            <a:ext cx="7671434" cy="192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Image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Captioning: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spc="-35" dirty="0">
                <a:latin typeface="Arial MT"/>
                <a:cs typeface="Arial MT"/>
              </a:rPr>
              <a:t>BLIP,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Visual</a:t>
            </a:r>
            <a:r>
              <a:rPr sz="1100" b="1" spc="-5" dirty="0">
                <a:latin typeface="Arial"/>
                <a:cs typeface="Arial"/>
              </a:rPr>
              <a:t> Question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Answering: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spc="-20" dirty="0">
                <a:latin typeface="Arial MT"/>
                <a:cs typeface="Arial MT"/>
              </a:rPr>
              <a:t>InstructBLIP,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VILT,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VisualGLM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</a:pPr>
            <a:r>
              <a:rPr sz="1100" b="1" dirty="0">
                <a:latin typeface="Arial"/>
                <a:cs typeface="Arial"/>
              </a:rPr>
              <a:t>Multimodal (image-text) </a:t>
            </a:r>
            <a:r>
              <a:rPr sz="1100" b="1" spc="-5" dirty="0">
                <a:latin typeface="Arial"/>
                <a:cs typeface="Arial"/>
              </a:rPr>
              <a:t>dataset:</a:t>
            </a:r>
            <a:r>
              <a:rPr sz="1100" spc="-5" dirty="0">
                <a:latin typeface="Arial MT"/>
                <a:cs typeface="Arial MT"/>
              </a:rPr>
              <a:t>There are plenty of </a:t>
            </a:r>
            <a:r>
              <a:rPr sz="1100" dirty="0">
                <a:latin typeface="Arial MT"/>
                <a:cs typeface="Arial MT"/>
              </a:rPr>
              <a:t>vqa </a:t>
            </a:r>
            <a:r>
              <a:rPr sz="1100" spc="-5" dirty="0">
                <a:latin typeface="Arial MT"/>
                <a:cs typeface="Arial MT"/>
              </a:rPr>
              <a:t>datasets for </a:t>
            </a:r>
            <a:r>
              <a:rPr sz="1100" dirty="0">
                <a:latin typeface="Arial MT"/>
                <a:cs typeface="Arial MT"/>
              </a:rPr>
              <a:t>multimodal model </a:t>
            </a:r>
            <a:r>
              <a:rPr sz="1100" spc="-5" dirty="0">
                <a:latin typeface="Arial MT"/>
                <a:cs typeface="Arial MT"/>
              </a:rPr>
              <a:t>training, but there is no </a:t>
            </a:r>
            <a:r>
              <a:rPr sz="1100" dirty="0">
                <a:latin typeface="Arial MT"/>
                <a:cs typeface="Arial MT"/>
              </a:rPr>
              <a:t>multimodal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datasets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with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 chain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dirty="0">
                <a:latin typeface="Arial MT"/>
                <a:cs typeface="Arial MT"/>
              </a:rPr>
              <a:t> reasoning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process.To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best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our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knowledeg,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first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dataset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proposed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have </a:t>
            </a:r>
            <a:r>
              <a:rPr sz="1100" dirty="0">
                <a:latin typeface="Arial MT"/>
                <a:cs typeface="Arial MT"/>
              </a:rPr>
              <a:t> reasoning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ability.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Arial MT"/>
              <a:cs typeface="Arial MT"/>
            </a:endParaRPr>
          </a:p>
          <a:p>
            <a:pPr marL="12700" marR="485140">
              <a:lnSpc>
                <a:spcPct val="114999"/>
              </a:lnSpc>
              <a:spcBef>
                <a:spcPts val="5"/>
              </a:spcBef>
            </a:pPr>
            <a:r>
              <a:rPr sz="1100" b="1" spc="-25" dirty="0">
                <a:latin typeface="Arial"/>
                <a:cs typeface="Arial"/>
              </a:rPr>
              <a:t>Text </a:t>
            </a:r>
            <a:r>
              <a:rPr sz="1100" b="1" spc="-5" dirty="0">
                <a:latin typeface="Arial"/>
                <a:cs typeface="Arial"/>
              </a:rPr>
              <a:t>generation and reasoning: </a:t>
            </a:r>
            <a:r>
              <a:rPr sz="1100" spc="-5" dirty="0">
                <a:latin typeface="Arial MT"/>
                <a:cs typeface="Arial MT"/>
              </a:rPr>
              <a:t>large language </a:t>
            </a:r>
            <a:r>
              <a:rPr sz="1100" dirty="0">
                <a:latin typeface="Arial MT"/>
                <a:cs typeface="Arial MT"/>
              </a:rPr>
              <a:t>models such </a:t>
            </a:r>
            <a:r>
              <a:rPr sz="1100" spc="-5" dirty="0">
                <a:latin typeface="Arial MT"/>
                <a:cs typeface="Arial MT"/>
              </a:rPr>
              <a:t>as ChatGLM. given prompt text, LLMs </a:t>
            </a:r>
            <a:r>
              <a:rPr sz="1100" dirty="0">
                <a:latin typeface="Arial MT"/>
                <a:cs typeface="Arial MT"/>
              </a:rPr>
              <a:t>can reorgnize,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complete,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summarize</a:t>
            </a:r>
            <a:r>
              <a:rPr sz="1100" spc="-5" dirty="0">
                <a:latin typeface="Arial MT"/>
                <a:cs typeface="Arial MT"/>
              </a:rPr>
              <a:t> them in </a:t>
            </a:r>
            <a:r>
              <a:rPr sz="1100" spc="-10" dirty="0">
                <a:latin typeface="Arial MT"/>
                <a:cs typeface="Arial MT"/>
              </a:rPr>
              <a:t>different</a:t>
            </a:r>
            <a:r>
              <a:rPr sz="1100" spc="-5" dirty="0">
                <a:latin typeface="Arial MT"/>
                <a:cs typeface="Arial MT"/>
              </a:rPr>
              <a:t> ways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112839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>
                <a:latin typeface="Arial MT"/>
                <a:cs typeface="Arial MT"/>
              </a:rPr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6775" y="1211027"/>
            <a:ext cx="6630670" cy="297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solidFill>
                  <a:srgbClr val="595959"/>
                </a:solidFill>
                <a:latin typeface="Arial"/>
                <a:cs typeface="Arial"/>
              </a:rPr>
              <a:t>Overview:</a:t>
            </a:r>
            <a:r>
              <a:rPr sz="1300" b="1" spc="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Arial MT"/>
                <a:cs typeface="Arial MT"/>
              </a:rPr>
              <a:t>(count,</a:t>
            </a:r>
            <a:r>
              <a:rPr sz="13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Arial MT"/>
                <a:cs typeface="Arial MT"/>
              </a:rPr>
              <a:t>example,</a:t>
            </a:r>
            <a:r>
              <a:rPr sz="13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Arial MT"/>
                <a:cs typeface="Arial MT"/>
              </a:rPr>
              <a:t>sentence</a:t>
            </a:r>
            <a:r>
              <a:rPr sz="13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Arial MT"/>
                <a:cs typeface="Arial MT"/>
              </a:rPr>
              <a:t>sum,</a:t>
            </a:r>
            <a:r>
              <a:rPr sz="13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Arial MT"/>
                <a:cs typeface="Arial MT"/>
              </a:rPr>
              <a:t>sentence</a:t>
            </a:r>
            <a:r>
              <a:rPr sz="13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Arial MT"/>
                <a:cs typeface="Arial MT"/>
              </a:rPr>
              <a:t>length,</a:t>
            </a:r>
            <a:r>
              <a:rPr sz="13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Arial MT"/>
                <a:cs typeface="Arial MT"/>
              </a:rPr>
              <a:t>object</a:t>
            </a:r>
            <a:r>
              <a:rPr sz="13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Arial MT"/>
                <a:cs typeface="Arial MT"/>
              </a:rPr>
              <a:t>property,</a:t>
            </a:r>
            <a:r>
              <a:rPr sz="13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Arial MT"/>
                <a:cs typeface="Arial MT"/>
              </a:rPr>
              <a:t>etc.)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300" b="1" spc="-10" dirty="0">
                <a:solidFill>
                  <a:srgbClr val="595959"/>
                </a:solidFill>
                <a:latin typeface="Arial"/>
                <a:cs typeface="Arial"/>
              </a:rPr>
              <a:t>Analytics:</a:t>
            </a:r>
            <a:endParaRPr sz="1300">
              <a:latin typeface="Arial"/>
              <a:cs typeface="Arial"/>
            </a:endParaRPr>
          </a:p>
          <a:p>
            <a:pPr marL="469900" indent="-346710">
              <a:lnSpc>
                <a:spcPts val="1295"/>
              </a:lnSpc>
              <a:spcBef>
                <a:spcPts val="114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100" dirty="0">
                <a:solidFill>
                  <a:srgbClr val="595959"/>
                </a:solidFill>
                <a:latin typeface="Arial MT"/>
                <a:cs typeface="Arial MT"/>
              </a:rPr>
              <a:t>construct </a:t>
            </a:r>
            <a:r>
              <a:rPr sz="1100" spc="5" dirty="0">
                <a:solidFill>
                  <a:srgbClr val="595959"/>
                </a:solidFill>
                <a:latin typeface="Arial MT"/>
                <a:cs typeface="Arial MT"/>
              </a:rPr>
              <a:t>a </a:t>
            </a:r>
            <a:r>
              <a:rPr sz="1100" dirty="0">
                <a:solidFill>
                  <a:srgbClr val="595959"/>
                </a:solidFill>
                <a:latin typeface="Arial MT"/>
                <a:cs typeface="Arial MT"/>
              </a:rPr>
              <a:t>reasoning words</a:t>
            </a:r>
            <a:r>
              <a:rPr sz="11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Arial MT"/>
                <a:cs typeface="Arial MT"/>
              </a:rPr>
              <a:t>table</a:t>
            </a:r>
            <a:endParaRPr sz="1100">
              <a:latin typeface="Arial MT"/>
              <a:cs typeface="Arial MT"/>
            </a:endParaRPr>
          </a:p>
          <a:p>
            <a:pPr marL="469900" indent="-346710">
              <a:lnSpc>
                <a:spcPts val="1265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100" dirty="0">
                <a:solidFill>
                  <a:srgbClr val="595959"/>
                </a:solidFill>
                <a:latin typeface="Arial MT"/>
                <a:cs typeface="Arial MT"/>
              </a:rPr>
              <a:t>spatial</a:t>
            </a:r>
            <a:r>
              <a:rPr sz="11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595959"/>
                </a:solidFill>
                <a:latin typeface="Arial MT"/>
                <a:cs typeface="Arial MT"/>
              </a:rPr>
              <a:t>reasoning</a:t>
            </a:r>
            <a:endParaRPr sz="1100">
              <a:latin typeface="Arial MT"/>
              <a:cs typeface="Arial MT"/>
            </a:endParaRPr>
          </a:p>
          <a:p>
            <a:pPr marL="469900" indent="-346710">
              <a:lnSpc>
                <a:spcPts val="1265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100" dirty="0">
                <a:solidFill>
                  <a:srgbClr val="595959"/>
                </a:solidFill>
                <a:latin typeface="Arial MT"/>
                <a:cs typeface="Arial MT"/>
              </a:rPr>
              <a:t>subordination</a:t>
            </a:r>
            <a:r>
              <a:rPr sz="11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595959"/>
                </a:solidFill>
                <a:latin typeface="Arial MT"/>
                <a:cs typeface="Arial MT"/>
              </a:rPr>
              <a:t>reasoing</a:t>
            </a:r>
            <a:endParaRPr sz="1100">
              <a:latin typeface="Arial MT"/>
              <a:cs typeface="Arial MT"/>
            </a:endParaRPr>
          </a:p>
          <a:p>
            <a:pPr marL="469900" indent="-346710">
              <a:lnSpc>
                <a:spcPts val="1295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100" dirty="0">
                <a:solidFill>
                  <a:srgbClr val="595959"/>
                </a:solidFill>
                <a:latin typeface="Arial MT"/>
                <a:cs typeface="Arial MT"/>
              </a:rPr>
              <a:t>logic</a:t>
            </a:r>
            <a:r>
              <a:rPr sz="11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595959"/>
                </a:solidFill>
                <a:latin typeface="Arial MT"/>
                <a:cs typeface="Arial MT"/>
              </a:rPr>
              <a:t>reasoning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595959"/>
                </a:solidFill>
                <a:latin typeface="Arial"/>
                <a:cs typeface="Arial"/>
              </a:rPr>
              <a:t>Other</a:t>
            </a:r>
            <a:r>
              <a:rPr sz="13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595959"/>
                </a:solidFill>
                <a:latin typeface="Arial"/>
                <a:cs typeface="Arial"/>
              </a:rPr>
              <a:t>explanation: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300" b="1" spc="-10" dirty="0">
                <a:solidFill>
                  <a:srgbClr val="595959"/>
                </a:solidFill>
                <a:latin typeface="Arial"/>
                <a:cs typeface="Arial"/>
              </a:rPr>
              <a:t>Comparison with other datasets: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300" b="1" spc="-1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3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595959"/>
                </a:solidFill>
                <a:latin typeface="Arial"/>
                <a:cs typeface="Arial"/>
              </a:rPr>
              <a:t>tasks:</a:t>
            </a:r>
            <a:endParaRPr sz="1300">
              <a:latin typeface="Arial"/>
              <a:cs typeface="Arial"/>
            </a:endParaRPr>
          </a:p>
          <a:p>
            <a:pPr marL="469900" indent="-336550">
              <a:lnSpc>
                <a:spcPts val="1180"/>
              </a:lnSpc>
              <a:spcBef>
                <a:spcPts val="116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000" dirty="0">
                <a:latin typeface="Arial MT"/>
                <a:cs typeface="Arial MT"/>
              </a:rPr>
              <a:t>training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reasoning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ability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visual-language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model,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which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we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have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already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done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on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VisualGLM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paper</a:t>
            </a:r>
            <a:endParaRPr sz="1000">
              <a:latin typeface="Arial MT"/>
              <a:cs typeface="Arial MT"/>
            </a:endParaRPr>
          </a:p>
          <a:p>
            <a:pPr marL="469900" indent="-336550">
              <a:lnSpc>
                <a:spcPts val="116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000" dirty="0">
                <a:latin typeface="Arial MT"/>
                <a:cs typeface="Arial MT"/>
              </a:rPr>
              <a:t>training</a:t>
            </a:r>
            <a:r>
              <a:rPr sz="1000" spc="5" dirty="0">
                <a:latin typeface="Arial MT"/>
                <a:cs typeface="Arial MT"/>
              </a:rPr>
              <a:t> reasoning </a:t>
            </a:r>
            <a:r>
              <a:rPr sz="1000" dirty="0">
                <a:latin typeface="Arial MT"/>
                <a:cs typeface="Arial MT"/>
              </a:rPr>
              <a:t>ability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5" dirty="0">
                <a:latin typeface="Arial MT"/>
                <a:cs typeface="Arial MT"/>
              </a:rPr>
              <a:t> pure </a:t>
            </a:r>
            <a:r>
              <a:rPr sz="1000" dirty="0">
                <a:latin typeface="Arial MT"/>
                <a:cs typeface="Arial MT"/>
              </a:rPr>
              <a:t>language</a:t>
            </a:r>
            <a:r>
              <a:rPr sz="1000" spc="5" dirty="0">
                <a:latin typeface="Arial MT"/>
                <a:cs typeface="Arial MT"/>
              </a:rPr>
              <a:t> model</a:t>
            </a:r>
            <a:endParaRPr sz="1000">
              <a:latin typeface="Arial MT"/>
              <a:cs typeface="Arial MT"/>
            </a:endParaRPr>
          </a:p>
          <a:p>
            <a:pPr marL="469900" indent="-336550">
              <a:lnSpc>
                <a:spcPts val="118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000" dirty="0">
                <a:latin typeface="Arial MT"/>
                <a:cs typeface="Arial MT"/>
              </a:rPr>
              <a:t>text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completion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or</a:t>
            </a:r>
            <a:r>
              <a:rPr sz="1000" dirty="0">
                <a:latin typeface="Arial MT"/>
                <a:cs typeface="Arial MT"/>
              </a:rPr>
              <a:t> prediction tasks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164147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>
                <a:latin typeface="Arial MT"/>
                <a:cs typeface="Arial MT"/>
              </a:rPr>
              <a:t>Experiment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1525" y="1176637"/>
            <a:ext cx="7585709" cy="18243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100" spc="-15" dirty="0">
                <a:latin typeface="Arial MT"/>
                <a:cs typeface="Arial MT"/>
              </a:rPr>
              <a:t>We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finetuned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VisualGLM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700" b="1" spc="-10" dirty="0">
                <a:latin typeface="Arial"/>
                <a:cs typeface="Arial"/>
              </a:rPr>
              <a:t>Use</a:t>
            </a:r>
            <a:r>
              <a:rPr sz="700" b="1" spc="-5" dirty="0">
                <a:latin typeface="Arial"/>
                <a:cs typeface="Arial"/>
              </a:rPr>
              <a:t>r </a:t>
            </a:r>
            <a:r>
              <a:rPr sz="700" b="1" spc="-10" dirty="0">
                <a:latin typeface="Arial"/>
                <a:cs typeface="Arial"/>
              </a:rPr>
              <a:t>Prompt: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30" dirty="0">
                <a:latin typeface="Arial MT"/>
                <a:cs typeface="Arial MT"/>
              </a:rPr>
              <a:t>Tell</a:t>
            </a:r>
            <a:r>
              <a:rPr sz="700" spc="-10" dirty="0">
                <a:latin typeface="Arial MT"/>
                <a:cs typeface="Arial MT"/>
              </a:rPr>
              <a:t> me</a:t>
            </a:r>
            <a:r>
              <a:rPr sz="700" spc="-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the</a:t>
            </a:r>
            <a:r>
              <a:rPr sz="700" spc="-5" dirty="0">
                <a:latin typeface="Arial MT"/>
                <a:cs typeface="Arial MT"/>
              </a:rPr>
              <a:t> caption</a:t>
            </a:r>
            <a:r>
              <a:rPr sz="700" spc="-1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reasoning </a:t>
            </a:r>
            <a:r>
              <a:rPr sz="700" spc="-10" dirty="0">
                <a:latin typeface="Arial MT"/>
                <a:cs typeface="Arial MT"/>
              </a:rPr>
              <a:t>from</a:t>
            </a:r>
            <a:r>
              <a:rPr sz="700" spc="-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the</a:t>
            </a:r>
            <a:r>
              <a:rPr sz="700" spc="-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image info: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5" dirty="0">
                <a:latin typeface="Arial MT"/>
                <a:cs typeface="Arial MT"/>
              </a:rPr>
              <a:t>```</a:t>
            </a:r>
            <a:endParaRPr sz="700">
              <a:latin typeface="Arial MT"/>
              <a:cs typeface="Arial MT"/>
            </a:endParaRPr>
          </a:p>
          <a:p>
            <a:pPr marL="12700" marR="5080">
              <a:lnSpc>
                <a:spcPct val="113700"/>
              </a:lnSpc>
            </a:pPr>
            <a:r>
              <a:rPr sz="700" spc="-10" dirty="0">
                <a:latin typeface="Arial MT"/>
                <a:cs typeface="Arial MT"/>
              </a:rPr>
              <a:t>The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scene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of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the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picture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is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likely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one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of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fashion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and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sophistication,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as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the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people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are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wearing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high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heels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and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the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overall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composition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is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dark.</a:t>
            </a:r>
            <a:r>
              <a:rPr sz="700" spc="-1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The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high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heels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could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be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the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purpose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of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the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people's </a:t>
            </a:r>
            <a:r>
              <a:rPr sz="700" spc="-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wearing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them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in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the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image,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as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they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could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be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trying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to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look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their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best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for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a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special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occasion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or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event. The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connection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between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the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people's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lower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legs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and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their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bodies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suggests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that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they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are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part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of </a:t>
            </a:r>
            <a:r>
              <a:rPr sz="700" spc="-5" dirty="0">
                <a:latin typeface="Arial MT"/>
                <a:cs typeface="Arial MT"/>
              </a:rPr>
              <a:t> a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larger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group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or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group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of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friends,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and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the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lack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of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visibility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of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their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legs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could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be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because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they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are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trying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to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keep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their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high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heels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on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tight.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Overall,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the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scene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could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be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one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of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fun,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excitement,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and </a:t>
            </a:r>
            <a:r>
              <a:rPr sz="700" spc="-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elegance.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5" dirty="0">
                <a:latin typeface="Arial MT"/>
                <a:cs typeface="Arial MT"/>
              </a:rPr>
              <a:t>```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b="1" spc="-10" dirty="0">
                <a:latin typeface="Arial"/>
                <a:cs typeface="Arial"/>
              </a:rPr>
              <a:t>output</a:t>
            </a:r>
            <a:r>
              <a:rPr sz="700" b="1" spc="-30" dirty="0">
                <a:latin typeface="Arial"/>
                <a:cs typeface="Arial"/>
              </a:rPr>
              <a:t> </a:t>
            </a:r>
            <a:r>
              <a:rPr sz="700" b="1" spc="-10" dirty="0">
                <a:latin typeface="Arial"/>
                <a:cs typeface="Arial"/>
              </a:rPr>
              <a:t>before</a:t>
            </a:r>
            <a:r>
              <a:rPr sz="700" b="1" spc="-25" dirty="0">
                <a:latin typeface="Arial"/>
                <a:cs typeface="Arial"/>
              </a:rPr>
              <a:t> </a:t>
            </a:r>
            <a:r>
              <a:rPr sz="700" b="1" spc="-5" dirty="0">
                <a:latin typeface="Arial"/>
                <a:cs typeface="Arial"/>
              </a:rPr>
              <a:t>finetuning:</a:t>
            </a:r>
            <a:endParaRPr sz="700">
              <a:latin typeface="Arial"/>
              <a:cs typeface="Arial"/>
            </a:endParaRPr>
          </a:p>
          <a:p>
            <a:pPr marL="12700" marR="74930">
              <a:lnSpc>
                <a:spcPct val="113700"/>
              </a:lnSpc>
            </a:pPr>
            <a:r>
              <a:rPr sz="700" spc="-10" dirty="0">
                <a:latin typeface="Arial MT"/>
                <a:cs typeface="Arial MT"/>
              </a:rPr>
              <a:t>In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a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place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of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fashion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and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sophistication,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people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are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wearing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high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heels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and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the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overall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composition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is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dark.</a:t>
            </a:r>
            <a:r>
              <a:rPr sz="700" spc="-1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This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is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a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special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occasion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or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event.</a:t>
            </a:r>
            <a:r>
              <a:rPr sz="700" spc="-1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They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are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part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of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a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larger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group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or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group</a:t>
            </a:r>
            <a:r>
              <a:rPr sz="700" spc="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of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friends. </a:t>
            </a:r>
            <a:r>
              <a:rPr sz="700" spc="-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Overall,</a:t>
            </a:r>
            <a:r>
              <a:rPr sz="700" spc="-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the</a:t>
            </a:r>
            <a:r>
              <a:rPr sz="700" spc="-5" dirty="0">
                <a:latin typeface="Arial MT"/>
                <a:cs typeface="Arial MT"/>
              </a:rPr>
              <a:t> scene could </a:t>
            </a:r>
            <a:r>
              <a:rPr sz="700" spc="-10" dirty="0">
                <a:latin typeface="Arial MT"/>
                <a:cs typeface="Arial MT"/>
              </a:rPr>
              <a:t>be</a:t>
            </a:r>
            <a:r>
              <a:rPr sz="700" spc="-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one</a:t>
            </a:r>
            <a:r>
              <a:rPr sz="700" spc="-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of</a:t>
            </a:r>
            <a:r>
              <a:rPr sz="700" spc="-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fun,</a:t>
            </a:r>
            <a:r>
              <a:rPr sz="700" spc="-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excitement</a:t>
            </a:r>
            <a:r>
              <a:rPr sz="700" spc="-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and</a:t>
            </a:r>
            <a:r>
              <a:rPr sz="700" spc="-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elegance.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b="1" spc="-10" dirty="0">
                <a:latin typeface="Arial"/>
                <a:cs typeface="Arial"/>
              </a:rPr>
              <a:t>output</a:t>
            </a:r>
            <a:r>
              <a:rPr sz="700" b="1" spc="-25" dirty="0">
                <a:latin typeface="Arial"/>
                <a:cs typeface="Arial"/>
              </a:rPr>
              <a:t> </a:t>
            </a:r>
            <a:r>
              <a:rPr sz="700" b="1" spc="-10" dirty="0">
                <a:latin typeface="Arial"/>
                <a:cs typeface="Arial"/>
              </a:rPr>
              <a:t>after</a:t>
            </a:r>
            <a:r>
              <a:rPr sz="700" b="1" spc="-30" dirty="0">
                <a:latin typeface="Arial"/>
                <a:cs typeface="Arial"/>
              </a:rPr>
              <a:t> </a:t>
            </a:r>
            <a:r>
              <a:rPr sz="700" b="1" spc="-5" dirty="0">
                <a:latin typeface="Arial"/>
                <a:cs typeface="Arial"/>
              </a:rPr>
              <a:t>finetuning: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latin typeface="Arial MT"/>
                <a:cs typeface="Arial MT"/>
              </a:rPr>
              <a:t>Two</a:t>
            </a:r>
            <a:r>
              <a:rPr sz="700" spc="-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women</a:t>
            </a:r>
            <a:r>
              <a:rPr sz="700" spc="-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are</a:t>
            </a:r>
            <a:r>
              <a:rPr sz="700" spc="-5" dirty="0">
                <a:latin typeface="Arial MT"/>
                <a:cs typeface="Arial MT"/>
              </a:rPr>
              <a:t> standing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next</a:t>
            </a:r>
            <a:r>
              <a:rPr sz="700" spc="-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to</a:t>
            </a:r>
            <a:r>
              <a:rPr sz="700" spc="-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each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other</a:t>
            </a:r>
            <a:r>
              <a:rPr sz="700" spc="-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with</a:t>
            </a:r>
            <a:r>
              <a:rPr sz="700" spc="-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their</a:t>
            </a:r>
            <a:r>
              <a:rPr sz="700" spc="-5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legs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connected.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525" y="3156726"/>
            <a:ext cx="7599045" cy="60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Given too </a:t>
            </a:r>
            <a:r>
              <a:rPr sz="1100" dirty="0">
                <a:latin typeface="Arial MT"/>
                <a:cs typeface="Arial MT"/>
              </a:rPr>
              <a:t>many </a:t>
            </a:r>
            <a:r>
              <a:rPr sz="1100" spc="-5" dirty="0">
                <a:latin typeface="Arial MT"/>
                <a:cs typeface="Arial MT"/>
              </a:rPr>
              <a:t>image infos, </a:t>
            </a:r>
            <a:r>
              <a:rPr sz="1100" dirty="0">
                <a:latin typeface="Arial MT"/>
                <a:cs typeface="Arial MT"/>
              </a:rPr>
              <a:t>model </a:t>
            </a:r>
            <a:r>
              <a:rPr sz="1100" spc="-5" dirty="0">
                <a:latin typeface="Arial MT"/>
                <a:cs typeface="Arial MT"/>
              </a:rPr>
              <a:t>before finetuned </a:t>
            </a:r>
            <a:r>
              <a:rPr sz="1100" dirty="0">
                <a:latin typeface="Arial MT"/>
                <a:cs typeface="Arial MT"/>
              </a:rPr>
              <a:t>can’t reason </a:t>
            </a:r>
            <a:r>
              <a:rPr sz="1100" spc="-5" dirty="0">
                <a:latin typeface="Arial MT"/>
                <a:cs typeface="Arial MT"/>
              </a:rPr>
              <a:t>out the final </a:t>
            </a:r>
            <a:r>
              <a:rPr sz="1100" dirty="0">
                <a:latin typeface="Arial MT"/>
                <a:cs typeface="Arial MT"/>
              </a:rPr>
              <a:t>scene </a:t>
            </a:r>
            <a:r>
              <a:rPr sz="1100" spc="-5" dirty="0">
                <a:latin typeface="Arial MT"/>
                <a:cs typeface="Arial MT"/>
              </a:rPr>
              <a:t>and </a:t>
            </a:r>
            <a:r>
              <a:rPr sz="1100" dirty="0">
                <a:latin typeface="Arial MT"/>
                <a:cs typeface="Arial MT"/>
              </a:rPr>
              <a:t>caption </a:t>
            </a:r>
            <a:r>
              <a:rPr sz="1100" spc="-5" dirty="0">
                <a:latin typeface="Arial MT"/>
                <a:cs typeface="Arial MT"/>
              </a:rPr>
              <a:t>of the image </a:t>
            </a:r>
            <a:r>
              <a:rPr sz="1100" dirty="0">
                <a:latin typeface="Arial MT"/>
                <a:cs typeface="Arial MT"/>
              </a:rPr>
              <a:t>(because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there is too </a:t>
            </a:r>
            <a:r>
              <a:rPr sz="1100" dirty="0">
                <a:latin typeface="Arial MT"/>
                <a:cs typeface="Arial MT"/>
              </a:rPr>
              <a:t>much </a:t>
            </a:r>
            <a:r>
              <a:rPr sz="1100" spc="-5" dirty="0">
                <a:latin typeface="Arial MT"/>
                <a:cs typeface="Arial MT"/>
              </a:rPr>
              <a:t>items and details in the </a:t>
            </a:r>
            <a:r>
              <a:rPr sz="1100" dirty="0">
                <a:latin typeface="Arial MT"/>
                <a:cs typeface="Arial MT"/>
              </a:rPr>
              <a:t>scene). </a:t>
            </a:r>
            <a:r>
              <a:rPr sz="1100" spc="-5" dirty="0">
                <a:latin typeface="Arial MT"/>
                <a:cs typeface="Arial MT"/>
              </a:rPr>
              <a:t>After trained, the </a:t>
            </a:r>
            <a:r>
              <a:rPr sz="1100" dirty="0">
                <a:latin typeface="Arial MT"/>
                <a:cs typeface="Arial MT"/>
              </a:rPr>
              <a:t>model can reasoning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from the description of the image,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find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most</a:t>
            </a:r>
            <a:r>
              <a:rPr sz="1100" spc="-5" dirty="0">
                <a:latin typeface="Arial MT"/>
                <a:cs typeface="Arial MT"/>
              </a:rPr>
              <a:t> important facts 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relation</a:t>
            </a:r>
            <a:r>
              <a:rPr sz="1100" spc="-5" dirty="0">
                <a:latin typeface="Arial MT"/>
                <a:cs typeface="Arial MT"/>
              </a:rPr>
              <a:t> between them, thus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give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reasonable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caption.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160845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>
                <a:latin typeface="Arial MT"/>
                <a:cs typeface="Arial MT"/>
              </a:rPr>
              <a:t>(Limitation)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171132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>
                <a:latin typeface="Arial MT"/>
                <a:cs typeface="Arial MT"/>
              </a:rPr>
              <a:t>Future</a:t>
            </a:r>
            <a:r>
              <a:rPr spc="-90" dirty="0">
                <a:latin typeface="Arial MT"/>
                <a:cs typeface="Arial MT"/>
              </a:rPr>
              <a:t> </a:t>
            </a:r>
            <a:r>
              <a:rPr spc="5" dirty="0">
                <a:latin typeface="Arial MT"/>
                <a:cs typeface="Arial MT"/>
              </a:rPr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676" y="1175208"/>
            <a:ext cx="6181090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1800" indent="-419734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Finetune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more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powerful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multimodal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models: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InstructBLIP</a:t>
            </a:r>
            <a:endParaRPr sz="1800">
              <a:latin typeface="Arial MT"/>
              <a:cs typeface="Arial MT"/>
            </a:endParaRPr>
          </a:p>
          <a:p>
            <a:pPr marL="431800" indent="-419734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Generate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CoT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other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domain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(medical,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biology,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etc.)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1203</Words>
  <Application>Microsoft Office PowerPoint</Application>
  <PresentationFormat>On-screen Show (16:9)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MT</vt:lpstr>
      <vt:lpstr>Microsoft YaHei Light</vt:lpstr>
      <vt:lpstr>MS PGothic</vt:lpstr>
      <vt:lpstr>Arial</vt:lpstr>
      <vt:lpstr>Calibri</vt:lpstr>
      <vt:lpstr>Office Theme</vt:lpstr>
      <vt:lpstr>PowerPoint Presentation</vt:lpstr>
      <vt:lpstr>Content</vt:lpstr>
      <vt:lpstr>Abstract</vt:lpstr>
      <vt:lpstr>Introduction</vt:lpstr>
      <vt:lpstr>Related work</vt:lpstr>
      <vt:lpstr>Dataset</vt:lpstr>
      <vt:lpstr>Experiment</vt:lpstr>
      <vt:lpstr>(Limitation)</vt:lpstr>
      <vt:lpstr>Future work</vt:lpstr>
      <vt:lpstr>Conclusion</vt:lpstr>
      <vt:lpstr>Reference</vt:lpstr>
      <vt:lpstr>(Appendix)</vt:lpstr>
      <vt:lpstr>结项提交内容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Writing</dc:title>
  <cp:lastModifiedBy>Zyu Janan</cp:lastModifiedBy>
  <cp:revision>1</cp:revision>
  <dcterms:created xsi:type="dcterms:W3CDTF">2023-06-05T07:02:15Z</dcterms:created>
  <dcterms:modified xsi:type="dcterms:W3CDTF">2023-06-05T07:08:03Z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