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814" autoAdjust="0"/>
    <p:restoredTop sz="94660"/>
  </p:normalViewPr>
  <p:slideViewPr>
    <p:cSldViewPr snapToGrid="0">
      <p:cViewPr>
        <p:scale>
          <a:sx n="149" d="100"/>
          <a:sy n="149"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92BB-DE23-8691-0370-BEEF54FC8D0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5EDBFE1-D751-C5A9-D3F7-3D1C048CE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4DF2CB0-FABA-04D3-F2FF-C2498644CF21}"/>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5" name="Footer Placeholder 4">
            <a:extLst>
              <a:ext uri="{FF2B5EF4-FFF2-40B4-BE49-F238E27FC236}">
                <a16:creationId xmlns:a16="http://schemas.microsoft.com/office/drawing/2014/main" id="{7352E288-40B5-D236-FE22-1B5BE36D695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735C12D-C248-BB61-EE4B-B9BDA559AD50}"/>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27132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833A-16D6-5FE7-646F-F44E6A902F8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17C0DF3-5B3E-ED2E-C4FD-78F1A923E1FD}"/>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CED8F1A-D1D7-C43D-9CD6-079E9CA185AA}"/>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5" name="Footer Placeholder 4">
            <a:extLst>
              <a:ext uri="{FF2B5EF4-FFF2-40B4-BE49-F238E27FC236}">
                <a16:creationId xmlns:a16="http://schemas.microsoft.com/office/drawing/2014/main" id="{BCC68D0B-3E16-CDCE-26C8-639D755DC02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D73981F-D6A6-CE16-31C5-1B325203E9B2}"/>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14209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CCA49-927E-0298-8738-A51C96FC718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3AAA08C-C4F3-7738-26BF-A2A7BF04FFA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438DB1A-0C2A-A1E2-3FD9-7E8F6B9F11AF}"/>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5" name="Footer Placeholder 4">
            <a:extLst>
              <a:ext uri="{FF2B5EF4-FFF2-40B4-BE49-F238E27FC236}">
                <a16:creationId xmlns:a16="http://schemas.microsoft.com/office/drawing/2014/main" id="{A479E96A-0F91-E3A0-BE06-B14847E5DC9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DEE4013-B9EC-733C-3A18-09FDE93CE2DD}"/>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424391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192B-459D-5066-8C87-ADA267FC141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37B1ADE-FB20-8CAE-3A0A-B21238CD998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6B572DA-CDED-6B2A-192F-8CAD356AD8C5}"/>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5" name="Footer Placeholder 4">
            <a:extLst>
              <a:ext uri="{FF2B5EF4-FFF2-40B4-BE49-F238E27FC236}">
                <a16:creationId xmlns:a16="http://schemas.microsoft.com/office/drawing/2014/main" id="{1F7AEEC7-031E-7564-A225-EA0A9AF749C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9E0BA0F-E1B2-DC64-20B8-251850918627}"/>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411002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8E95-1494-0147-8668-9962BE60E67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1200CC4-988C-4836-CAF9-4BD4105D8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2210265-5914-37F4-BE54-95AFA4B00D45}"/>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5" name="Footer Placeholder 4">
            <a:extLst>
              <a:ext uri="{FF2B5EF4-FFF2-40B4-BE49-F238E27FC236}">
                <a16:creationId xmlns:a16="http://schemas.microsoft.com/office/drawing/2014/main" id="{9C782FCE-E7A0-5596-0502-53871EB38E7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9981FFC-7598-6F72-9781-3A8CB97DA0B3}"/>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207011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C561-9BD7-335A-F906-E56CA646C60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3E68158-033F-42DC-E037-2E77270C193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269F26E-E9E1-A08E-E460-495F2C77E2C9}"/>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964A5A89-0C42-127D-04FD-9834063AE35D}"/>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6" name="Footer Placeholder 5">
            <a:extLst>
              <a:ext uri="{FF2B5EF4-FFF2-40B4-BE49-F238E27FC236}">
                <a16:creationId xmlns:a16="http://schemas.microsoft.com/office/drawing/2014/main" id="{7D852E70-1F90-0B6B-86A3-B507E0819FA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B429B12-CC05-5E53-CFF7-AD6122F1B781}"/>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363494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6A6-D972-D7DE-EBC2-BD36C02445DE}"/>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27A770E-A7AF-2D8B-F86E-7CBEDAD35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C1A0B54F-4B3A-3750-79D6-AAA733144E8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136C7A1-4797-53B3-4383-9492E7FEB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76027EB-7C1F-7F9A-132D-734A0DCCC05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B123892-F4C2-F97F-4A91-F8BDD6E63193}"/>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8" name="Footer Placeholder 7">
            <a:extLst>
              <a:ext uri="{FF2B5EF4-FFF2-40B4-BE49-F238E27FC236}">
                <a16:creationId xmlns:a16="http://schemas.microsoft.com/office/drawing/2014/main" id="{95BE24CB-4713-E2F4-2224-E176D913367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77C1C92-F33E-ED20-5AC5-D60EF855C8B1}"/>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18832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FBDF-D337-3ADD-92AC-3C96F3EFA56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C66D9C5-2F4E-31EE-741B-FF9B16466CE9}"/>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4" name="Footer Placeholder 3">
            <a:extLst>
              <a:ext uri="{FF2B5EF4-FFF2-40B4-BE49-F238E27FC236}">
                <a16:creationId xmlns:a16="http://schemas.microsoft.com/office/drawing/2014/main" id="{48E6ED66-D60E-3B4A-EEF6-0E6BD95F8DD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6489172E-ABE5-6923-89D7-2996292BB6D8}"/>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205372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FA90A-7D5F-4C41-2B1D-78FDF7E00CA1}"/>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3" name="Footer Placeholder 2">
            <a:extLst>
              <a:ext uri="{FF2B5EF4-FFF2-40B4-BE49-F238E27FC236}">
                <a16:creationId xmlns:a16="http://schemas.microsoft.com/office/drawing/2014/main" id="{E167BF56-FCBF-3B77-6DAA-5BDD8D9ABAA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0D9FD3C-9BAF-E8CB-D52B-5890BF8D568D}"/>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108385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42D4-0561-6DCB-CA6E-D2CE51B0280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0E0A670-3AB1-38A4-5DFE-2E20A2BC9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EDC4C71-4876-9D37-76F9-B58022AC7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8965BF0-E9F4-F6DA-A90F-A220C7811041}"/>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6" name="Footer Placeholder 5">
            <a:extLst>
              <a:ext uri="{FF2B5EF4-FFF2-40B4-BE49-F238E27FC236}">
                <a16:creationId xmlns:a16="http://schemas.microsoft.com/office/drawing/2014/main" id="{B0E2D2D4-805E-844D-AF6E-A43FC994B67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6BEC1A7-FEDE-190E-3AAC-9BD33175F695}"/>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423519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7C3F-0060-A736-6653-B38D51F393F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D14BC509-D771-4C3D-BF6B-B31A52ECA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FAAB4F3-C017-E766-BDBE-2A9147062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112A661-0942-E575-A026-0D503766B7BE}"/>
              </a:ext>
            </a:extLst>
          </p:cNvPr>
          <p:cNvSpPr>
            <a:spLocks noGrp="1"/>
          </p:cNvSpPr>
          <p:nvPr>
            <p:ph type="dt" sz="half" idx="10"/>
          </p:nvPr>
        </p:nvSpPr>
        <p:spPr/>
        <p:txBody>
          <a:bodyPr/>
          <a:lstStyle/>
          <a:p>
            <a:fld id="{4E84BE0A-1569-455D-837F-E5AEBD5224B4}" type="datetimeFigureOut">
              <a:rPr lang="zh-CN" altLang="en-US" smtClean="0"/>
              <a:t>2023/5/29</a:t>
            </a:fld>
            <a:endParaRPr lang="zh-CN" altLang="en-US"/>
          </a:p>
        </p:txBody>
      </p:sp>
      <p:sp>
        <p:nvSpPr>
          <p:cNvPr id="6" name="Footer Placeholder 5">
            <a:extLst>
              <a:ext uri="{FF2B5EF4-FFF2-40B4-BE49-F238E27FC236}">
                <a16:creationId xmlns:a16="http://schemas.microsoft.com/office/drawing/2014/main" id="{1568871D-C434-F27F-3578-86D998AFB77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C5C4A5B-3D30-DAC0-F126-60E22A480B54}"/>
              </a:ext>
            </a:extLst>
          </p:cNvPr>
          <p:cNvSpPr>
            <a:spLocks noGrp="1"/>
          </p:cNvSpPr>
          <p:nvPr>
            <p:ph type="sldNum" sz="quarter" idx="12"/>
          </p:nvPr>
        </p:nvSpPr>
        <p:spPr/>
        <p:txBody>
          <a:body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134219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4D64A6-C53C-6264-70F4-68B44C307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E7BF999-A2B7-6BE8-AB38-11459C83C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936EAE-CCDB-DFE8-9F95-A809EEFE0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4BE0A-1569-455D-837F-E5AEBD5224B4}" type="datetimeFigureOut">
              <a:rPr lang="zh-CN" altLang="en-US" smtClean="0"/>
              <a:t>2023/5/29</a:t>
            </a:fld>
            <a:endParaRPr lang="zh-CN" altLang="en-US"/>
          </a:p>
        </p:txBody>
      </p:sp>
      <p:sp>
        <p:nvSpPr>
          <p:cNvPr id="5" name="Footer Placeholder 4">
            <a:extLst>
              <a:ext uri="{FF2B5EF4-FFF2-40B4-BE49-F238E27FC236}">
                <a16:creationId xmlns:a16="http://schemas.microsoft.com/office/drawing/2014/main" id="{1C8C79E0-D06B-E0AB-3138-E740017A9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F78471E-6927-AEBB-04F2-A6A257188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1DE97-C963-4031-8ABA-C4597C7DAB0B}" type="slidenum">
              <a:rPr lang="zh-CN" altLang="en-US" smtClean="0"/>
              <a:t>‹#›</a:t>
            </a:fld>
            <a:endParaRPr lang="zh-CN" altLang="en-US"/>
          </a:p>
        </p:txBody>
      </p:sp>
    </p:spTree>
    <p:extLst>
      <p:ext uri="{BB962C8B-B14F-4D97-AF65-F5344CB8AC3E}">
        <p14:creationId xmlns:p14="http://schemas.microsoft.com/office/powerpoint/2010/main" val="1808273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FC46-2EDE-62D2-65F9-E514599052A9}"/>
              </a:ext>
            </a:extLst>
          </p:cNvPr>
          <p:cNvSpPr>
            <a:spLocks noGrp="1"/>
          </p:cNvSpPr>
          <p:nvPr>
            <p:ph type="ctrTitle"/>
          </p:nvPr>
        </p:nvSpPr>
        <p:spPr>
          <a:xfrm>
            <a:off x="1480268" y="347111"/>
            <a:ext cx="9144000" cy="2387600"/>
          </a:xfrm>
        </p:spPr>
        <p:txBody>
          <a:bodyPr>
            <a:normAutofit/>
          </a:bodyPr>
          <a:lstStyle/>
          <a:p>
            <a:r>
              <a:rPr lang="en-US" altLang="zh-CN" sz="3600" dirty="0"/>
              <a:t>Model Finetuning (</a:t>
            </a:r>
            <a:r>
              <a:rPr lang="en-US" altLang="zh-CN" sz="3600" dirty="0" err="1"/>
              <a:t>VisualGLM</a:t>
            </a:r>
            <a:r>
              <a:rPr lang="en-US" altLang="zh-CN" sz="3600" dirty="0"/>
              <a:t>(6B))</a:t>
            </a:r>
            <a:endParaRPr lang="zh-CN" altLang="en-US" sz="3600" dirty="0"/>
          </a:p>
        </p:txBody>
      </p:sp>
      <p:sp>
        <p:nvSpPr>
          <p:cNvPr id="3" name="Subtitle 2">
            <a:extLst>
              <a:ext uri="{FF2B5EF4-FFF2-40B4-BE49-F238E27FC236}">
                <a16:creationId xmlns:a16="http://schemas.microsoft.com/office/drawing/2014/main" id="{B33E018B-32CF-2AE5-ADF7-EA799BCC49CF}"/>
              </a:ext>
            </a:extLst>
          </p:cNvPr>
          <p:cNvSpPr>
            <a:spLocks noGrp="1"/>
          </p:cNvSpPr>
          <p:nvPr>
            <p:ph type="subTitle" idx="1"/>
          </p:nvPr>
        </p:nvSpPr>
        <p:spPr>
          <a:xfrm>
            <a:off x="1444487" y="3113033"/>
            <a:ext cx="9144000" cy="1655762"/>
          </a:xfrm>
        </p:spPr>
        <p:txBody>
          <a:bodyPr/>
          <a:lstStyle/>
          <a:p>
            <a:r>
              <a:rPr lang="en-US" altLang="zh-CN" dirty="0"/>
              <a:t>Week 3</a:t>
            </a:r>
            <a:endParaRPr lang="zh-CN" altLang="en-US" dirty="0"/>
          </a:p>
        </p:txBody>
      </p:sp>
    </p:spTree>
    <p:extLst>
      <p:ext uri="{BB962C8B-B14F-4D97-AF65-F5344CB8AC3E}">
        <p14:creationId xmlns:p14="http://schemas.microsoft.com/office/powerpoint/2010/main" val="187205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E5A8-CCAF-4D9A-3B08-70981B9AE27B}"/>
              </a:ext>
            </a:extLst>
          </p:cNvPr>
          <p:cNvSpPr>
            <a:spLocks noGrp="1"/>
          </p:cNvSpPr>
          <p:nvPr>
            <p:ph type="title"/>
          </p:nvPr>
        </p:nvSpPr>
        <p:spPr/>
        <p:txBody>
          <a:bodyPr/>
          <a:lstStyle/>
          <a:p>
            <a:r>
              <a:rPr lang="en-US" altLang="zh-CN" dirty="0"/>
              <a:t>Dataset</a:t>
            </a:r>
            <a:endParaRPr lang="zh-CN" altLang="en-US" dirty="0"/>
          </a:p>
        </p:txBody>
      </p:sp>
      <p:sp>
        <p:nvSpPr>
          <p:cNvPr id="3" name="Content Placeholder 2">
            <a:extLst>
              <a:ext uri="{FF2B5EF4-FFF2-40B4-BE49-F238E27FC236}">
                <a16:creationId xmlns:a16="http://schemas.microsoft.com/office/drawing/2014/main" id="{76CC9AF2-2E91-45D9-1170-F10FA1EF537C}"/>
              </a:ext>
            </a:extLst>
          </p:cNvPr>
          <p:cNvSpPr>
            <a:spLocks noGrp="1"/>
          </p:cNvSpPr>
          <p:nvPr>
            <p:ph idx="1"/>
          </p:nvPr>
        </p:nvSpPr>
        <p:spPr>
          <a:xfrm>
            <a:off x="838200" y="1825625"/>
            <a:ext cx="7183967" cy="4376392"/>
          </a:xfrm>
        </p:spPr>
        <p:txBody>
          <a:bodyPr>
            <a:normAutofit/>
          </a:bodyPr>
          <a:lstStyle/>
          <a:p>
            <a:pPr marL="0" indent="0" rtl="0">
              <a:spcBef>
                <a:spcPts val="0"/>
              </a:spcBef>
              <a:spcAft>
                <a:spcPts val="1200"/>
              </a:spcAft>
              <a:buNone/>
            </a:pPr>
            <a:r>
              <a:rPr lang="en-US" altLang="zh-CN" sz="1300" b="0" i="0" u="none" strike="noStrike" dirty="0">
                <a:solidFill>
                  <a:srgbClr val="595959"/>
                </a:solidFill>
                <a:effectLst/>
                <a:latin typeface="Arial" panose="020B0604020202020204" pitchFamily="34" charset="0"/>
              </a:rPr>
              <a:t>    {</a:t>
            </a:r>
            <a:endParaRPr lang="en-US" altLang="zh-CN" sz="1300" b="0" dirty="0">
              <a:effectLst/>
            </a:endParaRPr>
          </a:p>
          <a:p>
            <a:pPr marL="0" indent="0" rtl="0">
              <a:spcBef>
                <a:spcPts val="0"/>
              </a:spcBef>
              <a:spcAft>
                <a:spcPts val="1200"/>
              </a:spcAft>
              <a:buNone/>
            </a:pPr>
            <a:r>
              <a:rPr lang="en-US" altLang="zh-CN" sz="1300" b="0" i="0" u="none" strike="noStrike" dirty="0">
                <a:solidFill>
                  <a:srgbClr val="595959"/>
                </a:solidFill>
                <a:effectLst/>
                <a:latin typeface="Arial" panose="020B0604020202020204" pitchFamily="34" charset="0"/>
              </a:rPr>
              <a:t>        "</a:t>
            </a:r>
            <a:r>
              <a:rPr lang="en-US" altLang="zh-CN" sz="1300" b="0" i="0" u="none" strike="noStrike" dirty="0" err="1">
                <a:solidFill>
                  <a:srgbClr val="595959"/>
                </a:solidFill>
                <a:effectLst/>
                <a:latin typeface="Arial" panose="020B0604020202020204" pitchFamily="34" charset="0"/>
              </a:rPr>
              <a:t>img</a:t>
            </a:r>
            <a:r>
              <a:rPr lang="en-US" altLang="zh-CN" sz="1300" b="0" i="0" u="none" strike="noStrike" dirty="0">
                <a:solidFill>
                  <a:srgbClr val="595959"/>
                </a:solidFill>
                <a:effectLst/>
                <a:latin typeface="Arial" panose="020B0604020202020204" pitchFamily="34" charset="0"/>
              </a:rPr>
              <a:t>": "/root/</a:t>
            </a:r>
            <a:r>
              <a:rPr lang="en-US" altLang="zh-CN" sz="1300" b="0" i="0" u="none" strike="noStrike" dirty="0" err="1">
                <a:solidFill>
                  <a:srgbClr val="595959"/>
                </a:solidFill>
                <a:effectLst/>
                <a:latin typeface="Arial" panose="020B0604020202020204" pitchFamily="34" charset="0"/>
              </a:rPr>
              <a:t>autodl-tmp</a:t>
            </a:r>
            <a:r>
              <a:rPr lang="en-US" altLang="zh-CN" sz="1300" b="0" i="0" u="none" strike="noStrike" dirty="0">
                <a:solidFill>
                  <a:srgbClr val="595959"/>
                </a:solidFill>
                <a:effectLst/>
                <a:latin typeface="Arial" panose="020B0604020202020204" pitchFamily="34" charset="0"/>
              </a:rPr>
              <a:t>/</a:t>
            </a:r>
            <a:r>
              <a:rPr lang="en-US" altLang="zh-CN" sz="1300" b="0" i="0" u="none" strike="noStrike" dirty="0" err="1">
                <a:solidFill>
                  <a:srgbClr val="595959"/>
                </a:solidFill>
                <a:effectLst/>
                <a:latin typeface="Arial" panose="020B0604020202020204" pitchFamily="34" charset="0"/>
              </a:rPr>
              <a:t>training_data</a:t>
            </a:r>
            <a:r>
              <a:rPr lang="en-US" altLang="zh-CN" sz="1300" b="0" i="0" u="none" strike="noStrike" dirty="0">
                <a:solidFill>
                  <a:srgbClr val="595959"/>
                </a:solidFill>
                <a:effectLst/>
                <a:latin typeface="Arial" panose="020B0604020202020204" pitchFamily="34" charset="0"/>
              </a:rPr>
              <a:t>/images/000000309523.jpg",</a:t>
            </a:r>
            <a:endParaRPr lang="en-US" altLang="zh-CN" sz="1300" b="0" dirty="0">
              <a:effectLst/>
            </a:endParaRPr>
          </a:p>
          <a:p>
            <a:pPr marL="0" indent="0" rtl="0">
              <a:spcBef>
                <a:spcPts val="0"/>
              </a:spcBef>
              <a:spcAft>
                <a:spcPts val="1200"/>
              </a:spcAft>
              <a:buNone/>
            </a:pPr>
            <a:r>
              <a:rPr lang="en-US" altLang="zh-CN" sz="1300" b="0" i="0" u="none" strike="noStrike" dirty="0">
                <a:solidFill>
                  <a:srgbClr val="595959"/>
                </a:solidFill>
                <a:effectLst/>
                <a:latin typeface="Arial" panose="020B0604020202020204" pitchFamily="34" charset="0"/>
              </a:rPr>
              <a:t>        "prompt": "</a:t>
            </a:r>
            <a:r>
              <a:rPr lang="en-US" altLang="zh-CN" sz="1300" b="1" i="0" u="none" strike="noStrike" dirty="0">
                <a:solidFill>
                  <a:srgbClr val="595959"/>
                </a:solidFill>
                <a:effectLst/>
                <a:latin typeface="Arial" panose="020B0604020202020204" pitchFamily="34" charset="0"/>
              </a:rPr>
              <a:t>Infer the title of the picture based on the following information: </a:t>
            </a:r>
            <a:r>
              <a:rPr lang="en-US" altLang="zh-CN" sz="1300" b="0" i="0" u="none" strike="noStrike" dirty="0">
                <a:solidFill>
                  <a:srgbClr val="595959"/>
                </a:solidFill>
                <a:effectLst/>
                <a:latin typeface="Arial" panose="020B0604020202020204" pitchFamily="34" charset="0"/>
              </a:rPr>
              <a:t>###</a:t>
            </a:r>
            <a:r>
              <a:rPr lang="en-US" altLang="zh-CN" sz="1300" b="0" i="0" u="none" strike="noStrike" dirty="0">
                <a:solidFill>
                  <a:schemeClr val="accent1"/>
                </a:solidFill>
                <a:effectLst/>
                <a:latin typeface="Arial" panose="020B0604020202020204" pitchFamily="34" charset="0"/>
              </a:rPr>
              <a:t>The scene of the picture is likely one of fashion and sophistication, as the people are wearing high heels and the overall composition is dark. The high heels could be the purpose of the people's wearing them in the image, as they could be trying to look their best for a special occasion or event. The connection between the people's lower legs and their bodies suggests that they are part of a larger group or group of friends, and the lack of visibility of their legs could be because they are trying to keep their high heels on tight. Overall, the scene could be one of fun, excitement, and elegance.</a:t>
            </a:r>
            <a:r>
              <a:rPr lang="en-US" altLang="zh-CN" sz="1300" b="0" i="0" u="none" strike="noStrike" dirty="0">
                <a:solidFill>
                  <a:srgbClr val="595959"/>
                </a:solidFill>
                <a:effectLst/>
                <a:latin typeface="Arial" panose="020B0604020202020204" pitchFamily="34" charset="0"/>
              </a:rPr>
              <a:t>###",</a:t>
            </a:r>
            <a:endParaRPr lang="en-US" altLang="zh-CN" sz="1300" b="0" dirty="0">
              <a:effectLst/>
            </a:endParaRPr>
          </a:p>
          <a:p>
            <a:pPr marL="0" indent="0" rtl="0">
              <a:spcBef>
                <a:spcPts val="0"/>
              </a:spcBef>
              <a:spcAft>
                <a:spcPts val="1200"/>
              </a:spcAft>
              <a:buNone/>
            </a:pPr>
            <a:r>
              <a:rPr lang="en-US" altLang="zh-CN" sz="1300" b="0" i="0" u="none" strike="noStrike" dirty="0">
                <a:solidFill>
                  <a:srgbClr val="595959"/>
                </a:solidFill>
                <a:effectLst/>
                <a:latin typeface="Arial" panose="020B0604020202020204" pitchFamily="34" charset="0"/>
              </a:rPr>
              <a:t>        "label": "The lower legs of two people wearing high heeled shoes."</a:t>
            </a:r>
            <a:endParaRPr lang="en-US" altLang="zh-CN" sz="1300" b="0" dirty="0">
              <a:effectLst/>
            </a:endParaRPr>
          </a:p>
          <a:p>
            <a:pPr marL="0" indent="0" rtl="0">
              <a:spcBef>
                <a:spcPts val="0"/>
              </a:spcBef>
              <a:spcAft>
                <a:spcPts val="1200"/>
              </a:spcAft>
              <a:buNone/>
            </a:pPr>
            <a:r>
              <a:rPr lang="en-US" altLang="zh-CN" sz="1300" b="0" i="0" u="none" strike="noStrike" dirty="0">
                <a:solidFill>
                  <a:srgbClr val="595959"/>
                </a:solidFill>
                <a:effectLst/>
                <a:latin typeface="Arial" panose="020B0604020202020204" pitchFamily="34" charset="0"/>
              </a:rPr>
              <a:t>    },</a:t>
            </a:r>
            <a:endParaRPr lang="en-US" altLang="zh-CN" sz="1300" b="0" dirty="0">
              <a:effectLst/>
            </a:endParaRPr>
          </a:p>
          <a:p>
            <a:pPr marL="0" indent="0">
              <a:buNone/>
            </a:pPr>
            <a:br>
              <a:rPr lang="en-US" altLang="zh-CN" dirty="0"/>
            </a:br>
            <a:endParaRPr lang="zh-CN" altLang="en-US" dirty="0"/>
          </a:p>
        </p:txBody>
      </p:sp>
      <p:sp>
        <p:nvSpPr>
          <p:cNvPr id="4" name="TextBox 3">
            <a:extLst>
              <a:ext uri="{FF2B5EF4-FFF2-40B4-BE49-F238E27FC236}">
                <a16:creationId xmlns:a16="http://schemas.microsoft.com/office/drawing/2014/main" id="{52A23FE3-4526-E4E3-0F91-4E0A68351BC2}"/>
              </a:ext>
            </a:extLst>
          </p:cNvPr>
          <p:cNvSpPr txBox="1"/>
          <p:nvPr/>
        </p:nvSpPr>
        <p:spPr>
          <a:xfrm>
            <a:off x="8424333" y="2734733"/>
            <a:ext cx="2383367" cy="646331"/>
          </a:xfrm>
          <a:prstGeom prst="rect">
            <a:avLst/>
          </a:prstGeom>
          <a:noFill/>
        </p:spPr>
        <p:txBody>
          <a:bodyPr wrap="square" rtlCol="0">
            <a:spAutoFit/>
          </a:bodyPr>
          <a:lstStyle/>
          <a:p>
            <a:r>
              <a:rPr lang="en-US" altLang="zh-CN" dirty="0"/>
              <a:t>Training: 8000</a:t>
            </a:r>
          </a:p>
          <a:p>
            <a:r>
              <a:rPr lang="en-US" altLang="zh-CN" dirty="0"/>
              <a:t>Evaluation: 2000</a:t>
            </a:r>
            <a:endParaRPr lang="zh-CN" altLang="en-US" dirty="0"/>
          </a:p>
        </p:txBody>
      </p:sp>
    </p:spTree>
    <p:extLst>
      <p:ext uri="{BB962C8B-B14F-4D97-AF65-F5344CB8AC3E}">
        <p14:creationId xmlns:p14="http://schemas.microsoft.com/office/powerpoint/2010/main" val="143795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18E6-149A-2E43-A2C9-2436C73E7CA5}"/>
              </a:ext>
            </a:extLst>
          </p:cNvPr>
          <p:cNvSpPr>
            <a:spLocks noGrp="1"/>
          </p:cNvSpPr>
          <p:nvPr>
            <p:ph type="title"/>
          </p:nvPr>
        </p:nvSpPr>
        <p:spPr/>
        <p:txBody>
          <a:bodyPr/>
          <a:lstStyle/>
          <a:p>
            <a:r>
              <a:rPr lang="en-US" altLang="zh-CN" dirty="0"/>
              <a:t>Training Parameters</a:t>
            </a:r>
            <a:endParaRPr lang="zh-CN" altLang="en-US" dirty="0"/>
          </a:p>
        </p:txBody>
      </p:sp>
      <p:sp>
        <p:nvSpPr>
          <p:cNvPr id="3" name="Content Placeholder 2">
            <a:extLst>
              <a:ext uri="{FF2B5EF4-FFF2-40B4-BE49-F238E27FC236}">
                <a16:creationId xmlns:a16="http://schemas.microsoft.com/office/drawing/2014/main" id="{9A9A9FC9-5A9A-0A99-4FE3-E45067D56BA1}"/>
              </a:ext>
            </a:extLst>
          </p:cNvPr>
          <p:cNvSpPr>
            <a:spLocks noGrp="1"/>
          </p:cNvSpPr>
          <p:nvPr>
            <p:ph idx="1"/>
          </p:nvPr>
        </p:nvSpPr>
        <p:spPr/>
        <p:txBody>
          <a:bodyPr/>
          <a:lstStyle/>
          <a:p>
            <a:pPr marL="0" indent="0">
              <a:buNone/>
            </a:pPr>
            <a:r>
              <a:rPr lang="en-US" altLang="zh-CN" dirty="0"/>
              <a:t>Epoch: 4</a:t>
            </a:r>
          </a:p>
          <a:p>
            <a:pPr marL="0" indent="0">
              <a:buNone/>
            </a:pPr>
            <a:r>
              <a:rPr lang="en-US" altLang="zh-CN" dirty="0"/>
              <a:t>Batch size: 6</a:t>
            </a:r>
          </a:p>
          <a:p>
            <a:pPr marL="0" indent="0">
              <a:buNone/>
            </a:pPr>
            <a:r>
              <a:rPr lang="en-US" altLang="zh-CN" dirty="0"/>
              <a:t>--</a:t>
            </a:r>
            <a:r>
              <a:rPr lang="en-US" altLang="zh-CN" dirty="0" err="1"/>
              <a:t>max_source_length</a:t>
            </a:r>
            <a:r>
              <a:rPr lang="en-US" altLang="zh-CN" dirty="0"/>
              <a:t> 1024  (chain-of-thought average length 700)</a:t>
            </a:r>
          </a:p>
          <a:p>
            <a:pPr marL="0" indent="0">
              <a:buNone/>
            </a:pPr>
            <a:r>
              <a:rPr lang="en-US" altLang="zh-CN" dirty="0"/>
              <a:t>--</a:t>
            </a:r>
            <a:r>
              <a:rPr lang="en-US" altLang="zh-CN" dirty="0" err="1"/>
              <a:t>max_target_length</a:t>
            </a:r>
            <a:r>
              <a:rPr lang="en-US" altLang="zh-CN" dirty="0"/>
              <a:t> 256 (output caption average length 80)</a:t>
            </a:r>
          </a:p>
        </p:txBody>
      </p:sp>
    </p:spTree>
    <p:extLst>
      <p:ext uri="{BB962C8B-B14F-4D97-AF65-F5344CB8AC3E}">
        <p14:creationId xmlns:p14="http://schemas.microsoft.com/office/powerpoint/2010/main" val="410249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F5F0-DFC5-0C12-DD27-3FD78CB6848C}"/>
              </a:ext>
            </a:extLst>
          </p:cNvPr>
          <p:cNvSpPr>
            <a:spLocks noGrp="1"/>
          </p:cNvSpPr>
          <p:nvPr>
            <p:ph type="title"/>
          </p:nvPr>
        </p:nvSpPr>
        <p:spPr/>
        <p:txBody>
          <a:bodyPr/>
          <a:lstStyle/>
          <a:p>
            <a:r>
              <a:rPr lang="en-US" altLang="zh-CN" dirty="0"/>
              <a:t>Results</a:t>
            </a:r>
            <a:endParaRPr lang="zh-CN" altLang="en-US" dirty="0"/>
          </a:p>
        </p:txBody>
      </p:sp>
      <p:sp>
        <p:nvSpPr>
          <p:cNvPr id="3" name="Content Placeholder 2">
            <a:extLst>
              <a:ext uri="{FF2B5EF4-FFF2-40B4-BE49-F238E27FC236}">
                <a16:creationId xmlns:a16="http://schemas.microsoft.com/office/drawing/2014/main" id="{314833FD-5250-86CF-D99F-5320B22E070F}"/>
              </a:ext>
            </a:extLst>
          </p:cNvPr>
          <p:cNvSpPr>
            <a:spLocks noGrp="1"/>
          </p:cNvSpPr>
          <p:nvPr>
            <p:ph idx="1"/>
          </p:nvPr>
        </p:nvSpPr>
        <p:spPr/>
        <p:txBody>
          <a:bodyPr/>
          <a:lstStyle/>
          <a:p>
            <a:pPr marL="0" indent="0">
              <a:buNone/>
            </a:pPr>
            <a:r>
              <a:rPr lang="en-US" altLang="zh-CN" sz="1800" b="1" dirty="0"/>
              <a:t>User Prompt: </a:t>
            </a:r>
            <a:r>
              <a:rPr lang="en-US" altLang="zh-CN" sz="1600" dirty="0"/>
              <a:t>Tell me the caption reasoning from the image info: </a:t>
            </a:r>
            <a:r>
              <a:rPr lang="en-US" altLang="zh-CN" sz="1600" dirty="0">
                <a:solidFill>
                  <a:schemeClr val="accent1"/>
                </a:solidFill>
              </a:rPr>
              <a:t>The scene of the picture is likely one of fashion and sophistication, as the people are wearing high heels and the overall composition is dark. The high heels could be the purpose of the people's wearing them in the image, as they could be trying to look their best for a special occasion or event. The connection between the people's lower legs and their bodies suggests that they are part of a larger group or group of friends, and the lack of visibility of their legs could be because they are trying to keep their high heels on tight. Overall, the scene could be one of fun, excitement, and elegance.</a:t>
            </a:r>
          </a:p>
          <a:p>
            <a:pPr marL="0" indent="0">
              <a:buNone/>
            </a:pPr>
            <a:endParaRPr lang="en-US" altLang="zh-CN" sz="1800" b="1" dirty="0"/>
          </a:p>
          <a:p>
            <a:pPr marL="0" indent="0">
              <a:buNone/>
            </a:pPr>
            <a:r>
              <a:rPr lang="en-US" altLang="zh-CN" sz="1800" b="1" dirty="0"/>
              <a:t>Before finetuning:</a:t>
            </a:r>
          </a:p>
          <a:p>
            <a:pPr marL="0" indent="0">
              <a:buNone/>
            </a:pPr>
            <a:r>
              <a:rPr lang="en-US" altLang="zh-CN" sz="1800" b="1" dirty="0"/>
              <a:t>	</a:t>
            </a:r>
            <a:r>
              <a:rPr lang="en-US" altLang="zh-CN" sz="1800" dirty="0"/>
              <a:t> In a place of fashion and sophistication, people are wearing high heels and the overall composition is dark. This is a special occasion or event. They are part of a larger group or group of friends. Overall, the scene could be one of fun, excitement and elegance.</a:t>
            </a:r>
            <a:endParaRPr lang="en-US" altLang="zh-CN" sz="1800" b="1" dirty="0"/>
          </a:p>
          <a:p>
            <a:pPr marL="0" indent="0">
              <a:buNone/>
            </a:pPr>
            <a:r>
              <a:rPr lang="en-US" altLang="zh-CN" sz="1800" b="1" dirty="0"/>
              <a:t>After finetuning:</a:t>
            </a:r>
          </a:p>
          <a:p>
            <a:pPr marL="0" indent="0">
              <a:buNone/>
            </a:pPr>
            <a:r>
              <a:rPr lang="en-US" altLang="zh-CN" sz="1800" dirty="0"/>
              <a:t>	 Two women are standing next to each other with their legs connected.</a:t>
            </a:r>
          </a:p>
          <a:p>
            <a:pPr marL="0" indent="0">
              <a:buNone/>
            </a:pPr>
            <a:endParaRPr lang="en-US" altLang="zh-CN" sz="1800" dirty="0"/>
          </a:p>
        </p:txBody>
      </p:sp>
    </p:spTree>
    <p:extLst>
      <p:ext uri="{BB962C8B-B14F-4D97-AF65-F5344CB8AC3E}">
        <p14:creationId xmlns:p14="http://schemas.microsoft.com/office/powerpoint/2010/main" val="1300670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等线</vt:lpstr>
      <vt:lpstr>等线 Light</vt:lpstr>
      <vt:lpstr>Arial</vt:lpstr>
      <vt:lpstr>Office Theme</vt:lpstr>
      <vt:lpstr>Model Finetuning (VisualGLM(6B))</vt:lpstr>
      <vt:lpstr>Dataset</vt:lpstr>
      <vt:lpstr>Training Parameters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Finetuning (VisualGLM(6B))</dc:title>
  <dc:creator>Zyu Janan</dc:creator>
  <cp:lastModifiedBy>Zyu Janan</cp:lastModifiedBy>
  <cp:revision>1</cp:revision>
  <dcterms:created xsi:type="dcterms:W3CDTF">2023-05-29T07:13:07Z</dcterms:created>
  <dcterms:modified xsi:type="dcterms:W3CDTF">2023-05-29T07:13:07Z</dcterms:modified>
</cp:coreProperties>
</file>