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2" r:id="rId4"/>
    <p:sldId id="264" r:id="rId5"/>
    <p:sldId id="265" r:id="rId6"/>
    <p:sldId id="267" r:id="rId7"/>
    <p:sldId id="266" r:id="rId8"/>
    <p:sldId id="272" r:id="rId9"/>
    <p:sldId id="269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5.5555555555555552E-2"/>
          <c:w val="0.82132370953630796"/>
          <c:h val="0.73610256245474437"/>
        </c:manualLayout>
      </c:layout>
      <c:lineChart>
        <c:grouping val="standard"/>
        <c:varyColors val="0"/>
        <c:ser>
          <c:idx val="0"/>
          <c:order val="0"/>
          <c:tx>
            <c:v>Val_loss_STN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Sheet1!$B$1:$B$54</c:f>
              <c:numCache>
                <c:formatCode>General</c:formatCode>
                <c:ptCount val="54"/>
                <c:pt idx="0">
                  <c:v>6.1789999999999998E-2</c:v>
                </c:pt>
                <c:pt idx="1">
                  <c:v>3.5453999999999999E-2</c:v>
                </c:pt>
                <c:pt idx="2">
                  <c:v>4.0506E-2</c:v>
                </c:pt>
                <c:pt idx="3">
                  <c:v>3.1795999999999998E-2</c:v>
                </c:pt>
                <c:pt idx="4">
                  <c:v>2.6235000000000001E-2</c:v>
                </c:pt>
                <c:pt idx="5">
                  <c:v>3.4002999999999999E-2</c:v>
                </c:pt>
                <c:pt idx="6">
                  <c:v>2.9391E-2</c:v>
                </c:pt>
                <c:pt idx="7">
                  <c:v>2.9352E-2</c:v>
                </c:pt>
                <c:pt idx="8">
                  <c:v>3.1019999999999999E-2</c:v>
                </c:pt>
                <c:pt idx="9">
                  <c:v>2.1179E-2</c:v>
                </c:pt>
                <c:pt idx="10">
                  <c:v>3.4570999999999998E-2</c:v>
                </c:pt>
                <c:pt idx="11">
                  <c:v>3.1227000000000001E-2</c:v>
                </c:pt>
                <c:pt idx="12">
                  <c:v>2.7378E-2</c:v>
                </c:pt>
                <c:pt idx="13">
                  <c:v>2.9309000000000002E-2</c:v>
                </c:pt>
                <c:pt idx="14">
                  <c:v>3.3922000000000001E-2</c:v>
                </c:pt>
                <c:pt idx="15">
                  <c:v>2.7126000000000001E-2</c:v>
                </c:pt>
                <c:pt idx="16">
                  <c:v>4.1165E-2</c:v>
                </c:pt>
                <c:pt idx="17">
                  <c:v>2.7224000000000002E-2</c:v>
                </c:pt>
                <c:pt idx="18">
                  <c:v>2.5323999999999999E-2</c:v>
                </c:pt>
                <c:pt idx="19">
                  <c:v>2.6291999999999999E-2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0A-4C61-84EB-57620BD8774E}"/>
            </c:ext>
          </c:extLst>
        </c:ser>
        <c:ser>
          <c:idx val="1"/>
          <c:order val="1"/>
          <c:tx>
            <c:v>Val_Loss_without_STN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Sheet1!$C$1:$C$54</c:f>
              <c:numCache>
                <c:formatCode>General</c:formatCode>
                <c:ptCount val="54"/>
                <c:pt idx="0">
                  <c:v>0.16545799999999999</c:v>
                </c:pt>
                <c:pt idx="1">
                  <c:v>0.10209600000000001</c:v>
                </c:pt>
                <c:pt idx="2">
                  <c:v>8.3525000000000002E-2</c:v>
                </c:pt>
                <c:pt idx="3">
                  <c:v>7.3866000000000001E-2</c:v>
                </c:pt>
                <c:pt idx="4">
                  <c:v>6.1122999999999997E-2</c:v>
                </c:pt>
                <c:pt idx="5">
                  <c:v>5.8097000000000003E-2</c:v>
                </c:pt>
                <c:pt idx="6">
                  <c:v>6.1150999999999997E-2</c:v>
                </c:pt>
                <c:pt idx="7">
                  <c:v>5.8331000000000001E-2</c:v>
                </c:pt>
                <c:pt idx="8">
                  <c:v>4.9558999999999999E-2</c:v>
                </c:pt>
                <c:pt idx="9">
                  <c:v>5.7327999999999997E-2</c:v>
                </c:pt>
                <c:pt idx="10">
                  <c:v>5.4257E-2</c:v>
                </c:pt>
                <c:pt idx="11">
                  <c:v>4.9023999999999998E-2</c:v>
                </c:pt>
                <c:pt idx="12">
                  <c:v>5.2804999999999998E-2</c:v>
                </c:pt>
                <c:pt idx="13">
                  <c:v>6.4113000000000003E-2</c:v>
                </c:pt>
                <c:pt idx="14">
                  <c:v>5.2857000000000001E-2</c:v>
                </c:pt>
                <c:pt idx="15">
                  <c:v>5.2414000000000002E-2</c:v>
                </c:pt>
                <c:pt idx="16">
                  <c:v>5.4697000000000003E-2</c:v>
                </c:pt>
                <c:pt idx="17">
                  <c:v>5.2804999999999998E-2</c:v>
                </c:pt>
                <c:pt idx="18">
                  <c:v>4.3813999999999999E-2</c:v>
                </c:pt>
                <c:pt idx="19">
                  <c:v>5.2767000000000001E-2</c:v>
                </c:pt>
                <c:pt idx="20">
                  <c:v>5.6106000000000003E-2</c:v>
                </c:pt>
                <c:pt idx="21">
                  <c:v>4.8632000000000002E-2</c:v>
                </c:pt>
                <c:pt idx="22">
                  <c:v>4.6800000000000001E-2</c:v>
                </c:pt>
                <c:pt idx="23">
                  <c:v>4.2478000000000002E-2</c:v>
                </c:pt>
                <c:pt idx="24">
                  <c:v>4.3900000000000002E-2</c:v>
                </c:pt>
                <c:pt idx="25">
                  <c:v>5.7411999999999998E-2</c:v>
                </c:pt>
                <c:pt idx="26">
                  <c:v>5.4051000000000002E-2</c:v>
                </c:pt>
                <c:pt idx="27">
                  <c:v>5.8146999999999997E-2</c:v>
                </c:pt>
                <c:pt idx="28">
                  <c:v>4.4496000000000001E-2</c:v>
                </c:pt>
                <c:pt idx="29">
                  <c:v>4.0542000000000002E-2</c:v>
                </c:pt>
                <c:pt idx="30">
                  <c:v>4.7989999999999998E-2</c:v>
                </c:pt>
                <c:pt idx="31">
                  <c:v>4.3013999999999997E-2</c:v>
                </c:pt>
                <c:pt idx="32">
                  <c:v>4.9780999999999999E-2</c:v>
                </c:pt>
                <c:pt idx="33">
                  <c:v>3.9896000000000001E-2</c:v>
                </c:pt>
                <c:pt idx="34">
                  <c:v>4.7107999999999997E-2</c:v>
                </c:pt>
                <c:pt idx="35">
                  <c:v>4.879E-2</c:v>
                </c:pt>
                <c:pt idx="36">
                  <c:v>4.5395999999999999E-2</c:v>
                </c:pt>
                <c:pt idx="37">
                  <c:v>5.0418999999999999E-2</c:v>
                </c:pt>
                <c:pt idx="38">
                  <c:v>4.2789000000000001E-2</c:v>
                </c:pt>
                <c:pt idx="39">
                  <c:v>5.1489E-2</c:v>
                </c:pt>
                <c:pt idx="40">
                  <c:v>5.2415000000000003E-2</c:v>
                </c:pt>
                <c:pt idx="41">
                  <c:v>4.8873E-2</c:v>
                </c:pt>
                <c:pt idx="42">
                  <c:v>5.1340999999999998E-2</c:v>
                </c:pt>
                <c:pt idx="43">
                  <c:v>3.7797999999999998E-2</c:v>
                </c:pt>
                <c:pt idx="44">
                  <c:v>4.9016999999999998E-2</c:v>
                </c:pt>
                <c:pt idx="45">
                  <c:v>5.0229999999999997E-2</c:v>
                </c:pt>
                <c:pt idx="46">
                  <c:v>5.2724E-2</c:v>
                </c:pt>
                <c:pt idx="47">
                  <c:v>5.4503999999999997E-2</c:v>
                </c:pt>
                <c:pt idx="48">
                  <c:v>4.6313E-2</c:v>
                </c:pt>
                <c:pt idx="49">
                  <c:v>4.4961000000000001E-2</c:v>
                </c:pt>
                <c:pt idx="50">
                  <c:v>4.5762999999999998E-2</c:v>
                </c:pt>
                <c:pt idx="51">
                  <c:v>5.1270999999999997E-2</c:v>
                </c:pt>
                <c:pt idx="52">
                  <c:v>4.4777999999999998E-2</c:v>
                </c:pt>
                <c:pt idx="53">
                  <c:v>4.3000999999999998E-2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0A-4C61-84EB-57620BD87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1706687"/>
        <c:axId val="381707103"/>
      </c:lineChart>
      <c:catAx>
        <c:axId val="381706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707103"/>
        <c:crosses val="autoZero"/>
        <c:auto val="1"/>
        <c:lblAlgn val="ctr"/>
        <c:lblOffset val="100"/>
        <c:noMultiLvlLbl val="0"/>
      </c:catAx>
      <c:valAx>
        <c:axId val="3817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70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847C-4B85-41BD-8E4E-F8FFE21E245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033E6-48E8-4859-9903-3AC12B84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1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E3DE-66AA-46D5-8C00-237AA186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A64E-E52A-48F1-9AA7-92BE5ED8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0390-2AB6-44AB-8ED5-923851A4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72EE-92B5-4062-A5AD-4ED8D4E29ECC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97CC-6A8B-42D0-A14E-80E8E4DA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9507-0AF5-4177-B432-DFBB618A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B34-74D6-431B-B8DF-67FA7E8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2E1A-2346-4C6B-9614-E8835355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2136-9709-49FB-9C56-50D9BB2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766-2C71-48ED-B693-4F722941D6A2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B6FC-1FF6-4183-B607-DE91D1F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AEFA-F54C-403A-9686-B34A3975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EEACA-948D-4646-A602-6B24B73B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98C56-072B-4A81-BB6B-C0869DE2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9D22-DA6D-413A-8B6C-EF19C1B2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1F1-5AE6-429E-ADEE-2711761146AB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525A-82A3-406F-844C-F2705716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6EB3-6B1F-4FD0-AD8E-A047FCAC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5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DB96-6FED-4D08-A6BB-7A4BB0A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908-C3E0-4C3F-A0BE-FE937E73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E7A4-985C-4C28-8AF5-996C38EE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C770-3764-45B7-B13F-184C2A53C6F4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0912-B09F-4607-A071-15E41FE8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662B-FAF7-4EAC-BE2A-4C9190EB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28C-B231-4B0D-9C93-BAF36073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6C3B-CAB4-4A9D-B7D6-6450A820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B345-5053-41B2-8ABC-81A93ECF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7A9-0E7C-48CD-B80C-AD194510013C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393C-2012-47C3-AC13-CB81D7AB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45C0-2DA7-42B9-A726-8CC64816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F5A6-3782-43F7-9FA2-1522D791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87A6-3044-4D92-BB0E-B3D3ADBDB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FE5F-0BD4-477E-91E7-04D78FD8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57B55-B082-4AEA-99AC-3296971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C760-0B4B-4AE5-8583-7809A18E3818}" type="datetime1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48FF-5A4A-4745-9CBE-D28A195E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78E4-5F12-4C7E-92F3-F77225F2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7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E709-FFEA-4ED9-A332-F7F4035E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DA58-DEF4-4842-B888-1AC0D94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1C11-E62A-4FE5-B9C8-C4EBB517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8ED14-B2B8-49B4-B987-36BD1577F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156E-7C0F-47C5-881D-B9880109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E5BF0-2487-42D2-81E1-33776D2E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1AA0-971E-4AE1-9A81-81692A8AD71C}" type="datetime1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DCA0F-E8F5-40A5-A24A-D247B20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CB9B-07D4-4562-AF1D-C47206DD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33D4-AF9F-4B96-92AB-BA2F0332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A0082-4A89-47E9-A51A-57263578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754D-4592-413A-B14D-D65D08AF1BB5}" type="datetime1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E78AA-B231-434B-8C91-FA4123B8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5C3E2-1BA2-464E-8395-B212D1A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B5D26-FBD8-424E-8B73-2894DD42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D250-A164-46E5-A2AA-398F1F98C122}" type="datetime1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63FC0-8D62-44EE-8C50-E611195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A2E7-0E71-4512-B3B2-2F3E0A2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9678-1E7F-497F-B2D3-5A76FDBC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B67B-42AE-4989-BFBD-0EE7F961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89A8A-CF1D-4728-9107-66D5F7E8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4E21-8DDE-47B0-9B47-66E5957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B25-A52A-44DB-B217-89C7CAD829D0}" type="datetime1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4D22-25DA-4A84-8602-D0BEA6A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B119-921E-4214-A3A0-7BB64033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90F-7F1E-4C55-BD58-B084FC4E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7285F-83DA-4F70-AD9B-8C8766222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A5E6-2F4F-4340-BE56-E45EA7A5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329A3-A6EC-465B-82E1-CE4A8CA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8696-B814-4BB0-9C66-35749FC464EB}" type="datetime1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E3BB-C532-45A8-B0A1-C16CF6A8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36FC4-EBC9-4E17-A9F0-471E087C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A21A5-4F06-4A72-92B1-122F0176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EA18-48E3-42D4-8BA0-CCA83B8F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D562-44B8-4D40-9553-100B1C7D1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336D-ADAA-4976-BDD0-AECB155681C9}" type="datetime1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F01A-07D5-4005-82DC-F014F381E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Janaranjani Palaniswamy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42CD-F4FA-4425-8B4F-58C9D6EF4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47A7-7920-4534-98E9-C6700CF7B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3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lfapple/traffic-sign-recog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A2F4-9BE2-4030-B160-94D2FA76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226"/>
            <a:ext cx="10515600" cy="897145"/>
          </a:xfrm>
        </p:spPr>
        <p:txBody>
          <a:bodyPr>
            <a:normAutofit/>
          </a:bodyPr>
          <a:lstStyle/>
          <a:p>
            <a:r>
              <a:rPr lang="de-DE" sz="3200" b="1" dirty="0"/>
              <a:t>Dataset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0F79-A37A-49B9-9995-3B045D51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501926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 Traffic Sign Dataset (GTSRB) contains 43 types of different traffic signs.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images are in RGB format (3 channels).</a:t>
            </a:r>
          </a:p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of train data is not balanced for all the classes.</a:t>
            </a:r>
          </a:p>
          <a:p>
            <a:pPr algn="just"/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[1] it is mentioned that the model accuracy improves when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is used. In pipeline code, the RGB images are converted to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images using OpenCV library.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</a:t>
            </a:r>
          </a:p>
          <a:p>
            <a:pPr lvl="1" algn="just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balance the training set, it is extended by flipping the images to output an augmented dataset. The weighted sampler creates a balanced dataset by taking equal number of samples (</a:t>
            </a:r>
            <a:r>
              <a:rPr lang="en-IN" sz="1800" dirty="0"/>
              <a:t>20000 samples per class)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each class in the training set. </a:t>
            </a:r>
          </a:p>
          <a:p>
            <a:pPr lvl="1" algn="just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Transformations are performed over the augmented data.  The tensor is converted to a PIL image, then rotate the images for the specified degree and apply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FreightSans"/>
              </a:rPr>
              <a:t>Random affine transformation to keep the image center invariant.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D310B-9541-4531-81EF-7BD7BB48862F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E6F6B-053D-422E-8977-226D08A9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65" y="2436634"/>
            <a:ext cx="5148469" cy="111163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EFFE-AD9B-45D2-A682-AD6082BA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40722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94B-22C2-4DD6-8335-60929E1C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790"/>
            <a:ext cx="10515600" cy="115974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Challenges and Possibilities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1F6-31E1-49F1-A271-B9FBC8A1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29"/>
            <a:ext cx="10515600" cy="4467433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was the major challenge.  Notebook with intel i5 8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 CPU core doesn’t support to run this pipeline.  It throws “kernel is dead” error in the middle of training.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Visualizing activation function.</a:t>
            </a:r>
          </a:p>
          <a:p>
            <a:pPr marL="0" indent="0">
              <a:buNone/>
            </a:pPr>
            <a:r>
              <a:rPr lang="en-IN" sz="2400" b="1" dirty="0"/>
              <a:t>Possible analysis approach</a:t>
            </a:r>
            <a:endParaRPr lang="en-IN" sz="2400" dirty="0"/>
          </a:p>
          <a:p>
            <a:r>
              <a:rPr lang="en-IN" sz="1800" dirty="0"/>
              <a:t>Visualize the output transformed data of the network without STN</a:t>
            </a:r>
          </a:p>
          <a:p>
            <a:r>
              <a:rPr lang="en-IN" sz="1800" dirty="0"/>
              <a:t>Analyze the gradients of the layer Conv3 for models trained from experiments 1 and 2. </a:t>
            </a:r>
            <a:r>
              <a:rPr lang="en-IN" sz="1800" dirty="0" err="1"/>
              <a:t>Gradcam.visualize</a:t>
            </a:r>
            <a:r>
              <a:rPr lang="en-IN" sz="1800" dirty="0"/>
              <a:t>() could be used to create visualizations.</a:t>
            </a:r>
          </a:p>
          <a:p>
            <a:r>
              <a:rPr lang="en-IN" sz="1800" dirty="0"/>
              <a:t>This classification task can be further evaluated using metrics like Precision, Recall and F1 score.</a:t>
            </a:r>
          </a:p>
          <a:p>
            <a:r>
              <a:rPr lang="en-IN" sz="1800" dirty="0"/>
              <a:t>Training with variable learning rate and batch size.</a:t>
            </a:r>
          </a:p>
          <a:p>
            <a:r>
              <a:rPr lang="en-IN" sz="1800" dirty="0"/>
              <a:t>Hyperparameter tuning with Auto-ML frameworks (example: auto-</a:t>
            </a:r>
            <a:r>
              <a:rPr lang="en-IN" sz="1800" dirty="0" err="1"/>
              <a:t>sklearn</a:t>
            </a:r>
            <a:r>
              <a:rPr lang="en-IN" sz="1800" dirty="0"/>
              <a:t>, ML-Plan etc.,).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0B03A-CEFF-40B3-A8B0-9E1460FCC0F2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C2146-20EA-4E93-B0FF-E318C84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142746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F91F-B00A-4E18-8ECC-AA6BB33E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IN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DE97-0223-429D-A18B-1927C31D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165"/>
            <a:ext cx="10515600" cy="440779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P.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Sermanet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Y.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"Traffic sign recognition with multi-scale Convolutional Networks," </a:t>
            </a:r>
            <a:r>
              <a:rPr lang="en-IN" sz="20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2011 International Joint Conference on Neural Networks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San Jose, CA, 2011, pp. 2809-2813,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10.1109/IJCNN.2011.6033589.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Gavrilov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Andrei &amp;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Jordache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Alex &amp;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Vasdani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Maya &amp; Deng, Jack. (2018). Preventing Model Overfitting and Underfitting in Convolutional Neural Networks. International Journal of Software Science and Computational Intelligence. 10. 19-28. 10.4018/IJSSCI.2018100102.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hlinkClick r:id="rId2"/>
              </a:rPr>
              <a:t>GitHub - </a:t>
            </a:r>
            <a:r>
              <a:rPr lang="en-US" sz="1400" dirty="0" err="1">
                <a:hlinkClick r:id="rId2"/>
              </a:rPr>
              <a:t>wolfapple</a:t>
            </a:r>
            <a:r>
              <a:rPr lang="en-US" sz="1400" dirty="0">
                <a:hlinkClick r:id="rId2"/>
              </a:rPr>
              <a:t>/traffic-sign-recognition: Built and trained a deep neural network to classify traffic signs, using PyTorch. The highlights of this solution would be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hlinkClick r:id="rId2"/>
              </a:rPr>
              <a:t> data preprocessing, trained with heavily augmented data and using Spatial Transformer Network.</a:t>
            </a:r>
            <a:endParaRPr lang="en-IN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3AB39-201D-48FA-BBED-680CE24A32E0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23C1-E338-4D91-89A0-67647742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23249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B98-64A6-4330-9DA7-CB351DFA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05"/>
            <a:ext cx="10515600" cy="1036292"/>
          </a:xfrm>
        </p:spPr>
        <p:txBody>
          <a:bodyPr>
            <a:normAutofit/>
          </a:bodyPr>
          <a:lstStyle/>
          <a:p>
            <a:r>
              <a:rPr lang="en-IN" sz="3200" b="1" dirty="0"/>
              <a:t>Pipeline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A2CB-7F38-4BFD-B9B8-B0316EBF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60235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100" dirty="0"/>
          </a:p>
          <a:p>
            <a:r>
              <a:rPr lang="en-IN" sz="2300" dirty="0"/>
              <a:t>Wrapped </a:t>
            </a:r>
            <a:r>
              <a:rPr lang="en-IN" sz="2300" dirty="0" err="1"/>
              <a:t>dataloader</a:t>
            </a:r>
            <a:r>
              <a:rPr lang="en-IN" sz="2300" dirty="0"/>
              <a:t> is used to batch the dataset and load on to the device.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0368E-B070-4DCF-92B2-17628C302425}"/>
              </a:ext>
            </a:extLst>
          </p:cNvPr>
          <p:cNvSpPr txBox="1"/>
          <p:nvPr/>
        </p:nvSpPr>
        <p:spPr>
          <a:xfrm flipH="1">
            <a:off x="4913242" y="5335663"/>
            <a:ext cx="50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1. Workflow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036BC-7441-483B-8F59-835AB8C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9" y="1368447"/>
            <a:ext cx="8716616" cy="38694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BEB68-8C4B-424C-BC82-8BBA71C20951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AF12-B286-451E-B044-4924890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212368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81D-C60E-4A0D-BC6C-E7F8956E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442"/>
            <a:ext cx="10515600" cy="1307305"/>
          </a:xfrm>
        </p:spPr>
        <p:txBody>
          <a:bodyPr>
            <a:normAutofit/>
          </a:bodyPr>
          <a:lstStyle/>
          <a:p>
            <a:r>
              <a:rPr lang="en-IN" sz="3200" b="1" dirty="0"/>
              <a:t>Experiment 1 (Network with STN)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708DC2-F0DA-45B5-B8C3-579ED3C8B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7" y="1630017"/>
            <a:ext cx="6132443" cy="4109624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18CA07-BCDE-4B24-A495-94F11E78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1083"/>
            <a:ext cx="4061791" cy="352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Hyperparameters</a:t>
            </a:r>
          </a:p>
          <a:p>
            <a:r>
              <a:rPr lang="en-IN" sz="2000" dirty="0"/>
              <a:t> Image input = (32,32) </a:t>
            </a:r>
          </a:p>
          <a:p>
            <a:r>
              <a:rPr lang="en-IN" sz="2000" dirty="0"/>
              <a:t> Batch size = 64</a:t>
            </a:r>
          </a:p>
          <a:p>
            <a:r>
              <a:rPr lang="en-IN" sz="2000" dirty="0"/>
              <a:t> Epoch = 100</a:t>
            </a:r>
          </a:p>
          <a:p>
            <a:r>
              <a:rPr lang="en-IN" sz="2000" dirty="0"/>
              <a:t> Patience = 10 (for early stopping) </a:t>
            </a:r>
          </a:p>
          <a:p>
            <a:r>
              <a:rPr lang="en-IN" sz="2000" dirty="0"/>
              <a:t> Learning rate = 0.0001</a:t>
            </a:r>
          </a:p>
          <a:p>
            <a:r>
              <a:rPr lang="en-IN" sz="2000" dirty="0"/>
              <a:t> Optimizer = Adam</a:t>
            </a:r>
          </a:p>
          <a:p>
            <a:r>
              <a:rPr lang="en-IN" sz="2000" dirty="0"/>
              <a:t> Loss = Cross entropy loss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95CF6-AE5D-4A80-A588-ED0F8C79EF11}"/>
              </a:ext>
            </a:extLst>
          </p:cNvPr>
          <p:cNvSpPr txBox="1"/>
          <p:nvPr/>
        </p:nvSpPr>
        <p:spPr>
          <a:xfrm>
            <a:off x="6924526" y="5869186"/>
            <a:ext cx="385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 2. Network Architecture of the model with STN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D210D-43D6-4384-A926-E9CEE446C4DA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1E98-7795-4FAA-9E0A-3C49B79B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21749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A52A-5FD4-4832-B6E6-0468A758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764"/>
            <a:ext cx="10515600" cy="53221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with spatial transformer network (STN) has the best possible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accuracy as 99.365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%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during 10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epoch. It is a stage where, the training loss is also decreased  to 0.026012.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Early stopping is done as a regularization technique to run the model for 10 more iterations to prevent overfitting [2]. The training of the network converges at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epoch 20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Note: Overfitting = Prediction accuracy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of trained network is very high on training dataset but poor performance on validation data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752F2-D209-4C4D-9E5F-6AD9ED413D80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 rotWithShape="1">
          <a:blip r:embed="rId2"/>
          <a:srcRect t="45037"/>
          <a:stretch/>
        </p:blipFill>
        <p:spPr bwMode="auto">
          <a:xfrm>
            <a:off x="2707191" y="3269736"/>
            <a:ext cx="6470374" cy="2733500"/>
          </a:xfrm>
          <a:prstGeom prst="rect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2EF55-5E64-40F0-9A23-00CCCD646339}"/>
              </a:ext>
            </a:extLst>
          </p:cNvPr>
          <p:cNvSpPr txBox="1"/>
          <p:nvPr/>
        </p:nvSpPr>
        <p:spPr>
          <a:xfrm>
            <a:off x="5217051" y="6023074"/>
            <a:ext cx="145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 3. Training 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189A7-0A2A-4429-A533-F6309B55DF4A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1688E-E7D8-4D5E-BA55-92763B1C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25113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B4E8-7DAE-4A3B-ABD2-464ED6BC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775253"/>
            <a:ext cx="10863470" cy="56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Testing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Evaluated the trained model using the test dataset and it results in overall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test accuracy of 98.907%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a  Test loss value of  0.035336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STN layer is able to predict the images which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zoomed out, tilted and distorted.  But it also fails in cases where the images have poor aspect ratio.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EF7CE-D59C-4ED7-8CFA-A567D0A3BCC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28206" r="8206" b="28781"/>
          <a:stretch/>
        </p:blipFill>
        <p:spPr bwMode="auto">
          <a:xfrm>
            <a:off x="2581642" y="2604051"/>
            <a:ext cx="7228280" cy="245349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64324-04A0-431F-A424-7B383A545504}"/>
              </a:ext>
            </a:extLst>
          </p:cNvPr>
          <p:cNvSpPr txBox="1"/>
          <p:nvPr/>
        </p:nvSpPr>
        <p:spPr>
          <a:xfrm flipH="1">
            <a:off x="6867939" y="5159893"/>
            <a:ext cx="2555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ransformed batch at the 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STN layer output</a:t>
            </a: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F39AF-299D-4576-B2B6-197B6CBA0F56}"/>
              </a:ext>
            </a:extLst>
          </p:cNvPr>
          <p:cNvSpPr txBox="1"/>
          <p:nvPr/>
        </p:nvSpPr>
        <p:spPr>
          <a:xfrm flipH="1">
            <a:off x="3436316" y="5037871"/>
            <a:ext cx="438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a) </a:t>
            </a: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batch of input traffic sign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DA6EC-7443-409F-91EB-E12110B2CC92}"/>
              </a:ext>
            </a:extLst>
          </p:cNvPr>
          <p:cNvSpPr txBox="1"/>
          <p:nvPr/>
        </p:nvSpPr>
        <p:spPr>
          <a:xfrm>
            <a:off x="10167730" y="43930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FAFF4-95E8-4085-AF34-DEED3CC5C631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298EC-79F0-429B-BC12-A37EEE7B92E9}"/>
              </a:ext>
            </a:extLst>
          </p:cNvPr>
          <p:cNvSpPr txBox="1"/>
          <p:nvPr/>
        </p:nvSpPr>
        <p:spPr>
          <a:xfrm>
            <a:off x="4506281" y="5595161"/>
            <a:ext cx="445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4. Output of STN layer for the given input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3825-F6B5-4A76-A541-BBCC13C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354357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81D-C60E-4A0D-BC6C-E7F8956E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443"/>
            <a:ext cx="10515600" cy="1148446"/>
          </a:xfrm>
        </p:spPr>
        <p:txBody>
          <a:bodyPr>
            <a:normAutofit/>
          </a:bodyPr>
          <a:lstStyle/>
          <a:p>
            <a:r>
              <a:rPr lang="en-IN" sz="3200" b="1" dirty="0"/>
              <a:t>Experiment 2 (Network without STN)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18CA07-BCDE-4B24-A495-94F11E78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6704" y="1243669"/>
            <a:ext cx="6370981" cy="5495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b="1" dirty="0"/>
              <a:t>Training</a:t>
            </a:r>
          </a:p>
          <a:p>
            <a:pPr algn="just">
              <a:lnSpc>
                <a:spcPct val="120000"/>
              </a:lnSpc>
            </a:pPr>
            <a:r>
              <a:rPr lang="en-IN" sz="2600" dirty="0"/>
              <a:t>The model (without STN) have same hyperparameters as mentioned earlier.  The train log is shown below.</a:t>
            </a:r>
          </a:p>
          <a:p>
            <a:pPr marL="0" indent="0">
              <a:buNone/>
            </a:pPr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pPr marL="0" indent="0">
              <a:buNone/>
            </a:pP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converges with a </a:t>
            </a:r>
            <a:r>
              <a:rPr lang="en-IN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accuracy of </a:t>
            </a:r>
            <a:r>
              <a:rPr lang="en-IN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98.686%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a </a:t>
            </a:r>
            <a:r>
              <a:rPr lang="en-IN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validation loss of 0.037798 at epoch 44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The model is early stopped at epoch 54.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b="1" dirty="0"/>
              <a:t>Testing</a:t>
            </a:r>
            <a:endParaRPr lang="en-IN" sz="2600" dirty="0"/>
          </a:p>
          <a:p>
            <a:pPr>
              <a:lnSpc>
                <a:spcPct val="100000"/>
              </a:lnSpc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model is able to give only </a:t>
            </a:r>
            <a:r>
              <a:rPr lang="en-IN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98.527% test accuracy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with a test loss of 0.045270.</a:t>
            </a:r>
            <a:endParaRPr lang="en-IN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95CF6-AE5D-4A80-A588-ED0F8C79EF11}"/>
              </a:ext>
            </a:extLst>
          </p:cNvPr>
          <p:cNvSpPr txBox="1"/>
          <p:nvPr/>
        </p:nvSpPr>
        <p:spPr>
          <a:xfrm>
            <a:off x="838200" y="6097044"/>
            <a:ext cx="4102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 5. Network Architecture of the model without STN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600A6-92AE-48CC-8BBC-75CF3DB11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1431235"/>
            <a:ext cx="4422913" cy="4586463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C9D60-436C-462D-9BA6-F7057067DA1C}"/>
              </a:ext>
            </a:extLst>
          </p:cNvPr>
          <p:cNvPicPr/>
          <p:nvPr/>
        </p:nvPicPr>
        <p:blipFill rotWithShape="1">
          <a:blip r:embed="rId3"/>
          <a:srcRect t="57992"/>
          <a:stretch/>
        </p:blipFill>
        <p:spPr bwMode="auto">
          <a:xfrm>
            <a:off x="6695660" y="2113819"/>
            <a:ext cx="4025347" cy="2000996"/>
          </a:xfrm>
          <a:prstGeom prst="rect">
            <a:avLst/>
          </a:prstGeom>
          <a:ln w="9525" cap="flat" cmpd="sng" algn="ctr">
            <a:solidFill>
              <a:srgbClr val="E7E6E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2B3A8-6E17-46AB-AE91-5FF2C324AC77}"/>
              </a:ext>
            </a:extLst>
          </p:cNvPr>
          <p:cNvSpPr txBox="1"/>
          <p:nvPr/>
        </p:nvSpPr>
        <p:spPr>
          <a:xfrm>
            <a:off x="7983007" y="4096432"/>
            <a:ext cx="145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 6. Training 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7ACF1-6E37-42FF-B156-24CB987E62B6}"/>
              </a:ext>
            </a:extLst>
          </p:cNvPr>
          <p:cNvSpPr txBox="1"/>
          <p:nvPr/>
        </p:nvSpPr>
        <p:spPr>
          <a:xfrm>
            <a:off x="8708334" y="1240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9797D-A1B0-4947-9B85-79A8EACC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91599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731A-FBEA-456C-82A2-28909B1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4F9B-C680-4AE2-821B-F1DB7B11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70"/>
            <a:ext cx="10515600" cy="49885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/>
              <a:t>Analysis from Experiment 1 and 2</a:t>
            </a:r>
            <a:endParaRPr lang="en-IN" sz="240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the table and graph it is inferred that the model with STN has higher trainable parameters but it converges faster compared to the model without STN.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249E7-3DAD-4A59-9AF2-4291CE09E2DB}"/>
              </a:ext>
            </a:extLst>
          </p:cNvPr>
          <p:cNvSpPr txBox="1"/>
          <p:nvPr/>
        </p:nvSpPr>
        <p:spPr>
          <a:xfrm>
            <a:off x="7407964" y="6302492"/>
            <a:ext cx="318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7. Training curve over validation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FD1220-D72F-4685-9DBF-D621AF5A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09925"/>
              </p:ext>
            </p:extLst>
          </p:nvPr>
        </p:nvGraphicFramePr>
        <p:xfrm>
          <a:off x="1098825" y="3115980"/>
          <a:ext cx="4844776" cy="255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90">
                  <a:extLst>
                    <a:ext uri="{9D8B030D-6E8A-4147-A177-3AD203B41FA5}">
                      <a16:colId xmlns:a16="http://schemas.microsoft.com/office/drawing/2014/main" val="2036273023"/>
                    </a:ext>
                  </a:extLst>
                </a:gridCol>
                <a:gridCol w="1438951">
                  <a:extLst>
                    <a:ext uri="{9D8B030D-6E8A-4147-A177-3AD203B41FA5}">
                      <a16:colId xmlns:a16="http://schemas.microsoft.com/office/drawing/2014/main" val="3543781893"/>
                    </a:ext>
                  </a:extLst>
                </a:gridCol>
                <a:gridCol w="1437635">
                  <a:extLst>
                    <a:ext uri="{9D8B030D-6E8A-4147-A177-3AD203B41FA5}">
                      <a16:colId xmlns:a16="http://schemas.microsoft.com/office/drawing/2014/main" val="4036806269"/>
                    </a:ext>
                  </a:extLst>
                </a:gridCol>
              </a:tblGrid>
              <a:tr h="6420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Detail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Network with STN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Network without STN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7961351"/>
                  </a:ext>
                </a:extLst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 of trainable parameters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1268449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980143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1661083"/>
                  </a:ext>
                </a:extLst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Total number of epochs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20/100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54/100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091304"/>
                  </a:ext>
                </a:extLst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Test accuracy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98.91%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98.53%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81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023ADC-2CC9-448E-B028-BB36543D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81652"/>
              </p:ext>
            </p:extLst>
          </p:nvPr>
        </p:nvGraphicFramePr>
        <p:xfrm>
          <a:off x="6387550" y="2692438"/>
          <a:ext cx="4966250" cy="361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7E79A-AAA1-4187-8804-738BFCA65D07}"/>
              </a:ext>
            </a:extLst>
          </p:cNvPr>
          <p:cNvSpPr txBox="1"/>
          <p:nvPr/>
        </p:nvSpPr>
        <p:spPr>
          <a:xfrm>
            <a:off x="2613991" y="2692438"/>
            <a:ext cx="319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Table 1. Comparison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02C8F-CC0D-4D28-9C2B-65725782849F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6526C-F0D0-480D-9D7D-BCE3B52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3309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71722-3A5A-4B16-9DE8-F08EDB7B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436"/>
            <a:ext cx="10515600" cy="522952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/>
              <a:t>Evaluation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confusion matrix of model without STN proves that the model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fails in the case if the input images are zoomed out and distorted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shown in figure 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confusion matrix in figure 8,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has better prediction rate compared to figure 9. But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observed that classes 0 to 8 (related to speed-limits) have higher misclassification counts.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A29E3-19D0-4C5B-AB44-B0ACA3549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"/>
          <a:stretch/>
        </p:blipFill>
        <p:spPr>
          <a:xfrm>
            <a:off x="964095" y="3220278"/>
            <a:ext cx="4956314" cy="2690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F7FB9-B932-43BB-8B23-D5C4375CB202}"/>
              </a:ext>
            </a:extLst>
          </p:cNvPr>
          <p:cNvSpPr txBox="1"/>
          <p:nvPr/>
        </p:nvSpPr>
        <p:spPr>
          <a:xfrm>
            <a:off x="1619317" y="5884636"/>
            <a:ext cx="36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8. Confusion matrix for network with STN</a:t>
            </a:r>
          </a:p>
          <a:p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12450 /12630 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samples are predicted correctly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43623-DE76-400C-8916-78423CA5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"/>
          <a:stretch/>
        </p:blipFill>
        <p:spPr>
          <a:xfrm>
            <a:off x="6096000" y="3150704"/>
            <a:ext cx="5433391" cy="2849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1F73B-215F-41CA-9C20-CAB3B8BED84E}"/>
              </a:ext>
            </a:extLst>
          </p:cNvPr>
          <p:cNvSpPr txBox="1"/>
          <p:nvPr/>
        </p:nvSpPr>
        <p:spPr>
          <a:xfrm>
            <a:off x="6831495" y="5882900"/>
            <a:ext cx="452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9. Confusion matrix for network without STN</a:t>
            </a:r>
          </a:p>
          <a:p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12400/12630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samples are predicted correctly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C578B-157F-4BBB-96F1-90339EA75D26}"/>
              </a:ext>
            </a:extLst>
          </p:cNvPr>
          <p:cNvSpPr txBox="1"/>
          <p:nvPr/>
        </p:nvSpPr>
        <p:spPr>
          <a:xfrm>
            <a:off x="8454887" y="2071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E173D-7C0B-49B5-9151-0CD267CD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9076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EACB-E820-4F31-9A69-6B44AED3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309"/>
            <a:ext cx="10515600" cy="1006474"/>
          </a:xfrm>
        </p:spPr>
        <p:txBody>
          <a:bodyPr>
            <a:normAutofit/>
          </a:bodyPr>
          <a:lstStyle/>
          <a:p>
            <a:r>
              <a:rPr lang="en-IN" sz="3200" b="1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25E9-FA39-49C4-95B7-DAC046E5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421"/>
            <a:ext cx="10515600" cy="496254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10 images from 5 different cl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 from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dataset.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Conv3 layer has 250 activation maps for both the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first activation map for each of the selected test image is visualized for both the experiments.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how the layer learns the image features.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39446-DBA4-449C-A8D4-B01301C92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" t="4312" r="1344" b="2849"/>
          <a:stretch/>
        </p:blipFill>
        <p:spPr>
          <a:xfrm>
            <a:off x="838200" y="2563038"/>
            <a:ext cx="5356684" cy="3413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CBE51-4FE6-4894-A872-C453D7827C8D}"/>
              </a:ext>
            </a:extLst>
          </p:cNvPr>
          <p:cNvSpPr txBox="1"/>
          <p:nvPr/>
        </p:nvSpPr>
        <p:spPr>
          <a:xfrm>
            <a:off x="1931503" y="6078161"/>
            <a:ext cx="391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10. First activation map for the model with STN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6476E-4630-4516-9B39-F5453334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4" y="2563038"/>
            <a:ext cx="5158916" cy="3413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8AED3-8348-4A08-9EF7-EB492C2A4630}"/>
              </a:ext>
            </a:extLst>
          </p:cNvPr>
          <p:cNvSpPr txBox="1"/>
          <p:nvPr/>
        </p:nvSpPr>
        <p:spPr>
          <a:xfrm>
            <a:off x="7255565" y="6078161"/>
            <a:ext cx="421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11. First activation map for the model without STN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ECFE-C514-4844-B4F2-17D9D37AD6C7}"/>
              </a:ext>
            </a:extLst>
          </p:cNvPr>
          <p:cNvSpPr txBox="1"/>
          <p:nvPr/>
        </p:nvSpPr>
        <p:spPr>
          <a:xfrm>
            <a:off x="8438321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Traffic Sign Recognition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3C09A-D0DE-4659-8D42-53313928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Janaranjani Palaniswamy</a:t>
            </a:r>
          </a:p>
        </p:txBody>
      </p:sp>
    </p:spTree>
    <p:extLst>
      <p:ext uri="{BB962C8B-B14F-4D97-AF65-F5344CB8AC3E}">
        <p14:creationId xmlns:p14="http://schemas.microsoft.com/office/powerpoint/2010/main" val="3730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1075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FreightSans</vt:lpstr>
      <vt:lpstr>Office Theme</vt:lpstr>
      <vt:lpstr>Dataset </vt:lpstr>
      <vt:lpstr>Pipeline Workflow</vt:lpstr>
      <vt:lpstr>Experiment 1 (Network with STN)</vt:lpstr>
      <vt:lpstr>PowerPoint Presentation</vt:lpstr>
      <vt:lpstr>PowerPoint Presentation</vt:lpstr>
      <vt:lpstr>Experiment 2 (Network without STN)</vt:lpstr>
      <vt:lpstr>PowerPoint Presentation</vt:lpstr>
      <vt:lpstr>PowerPoint Presentation</vt:lpstr>
      <vt:lpstr>Experiment 3</vt:lpstr>
      <vt:lpstr>Challenges and Possibilities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jhana ranjani</dc:creator>
  <cp:lastModifiedBy>jhana ranjani</cp:lastModifiedBy>
  <cp:revision>184</cp:revision>
  <dcterms:created xsi:type="dcterms:W3CDTF">2021-02-11T19:20:56Z</dcterms:created>
  <dcterms:modified xsi:type="dcterms:W3CDTF">2021-02-12T10:54:34Z</dcterms:modified>
</cp:coreProperties>
</file>