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30"/>
  </p:notesMasterIdLst>
  <p:sldIdLst>
    <p:sldId id="256" r:id="rId4"/>
    <p:sldId id="281" r:id="rId5"/>
    <p:sldId id="260" r:id="rId6"/>
    <p:sldId id="272" r:id="rId7"/>
    <p:sldId id="284" r:id="rId8"/>
    <p:sldId id="273" r:id="rId9"/>
    <p:sldId id="274" r:id="rId10"/>
    <p:sldId id="286" r:id="rId11"/>
    <p:sldId id="262" r:id="rId12"/>
    <p:sldId id="275" r:id="rId13"/>
    <p:sldId id="287" r:id="rId14"/>
    <p:sldId id="263" r:id="rId15"/>
    <p:sldId id="276" r:id="rId16"/>
    <p:sldId id="283" r:id="rId17"/>
    <p:sldId id="265" r:id="rId18"/>
    <p:sldId id="266" r:id="rId19"/>
    <p:sldId id="289" r:id="rId20"/>
    <p:sldId id="278" r:id="rId21"/>
    <p:sldId id="270" r:id="rId22"/>
    <p:sldId id="290" r:id="rId23"/>
    <p:sldId id="279" r:id="rId24"/>
    <p:sldId id="271" r:id="rId25"/>
    <p:sldId id="291" r:id="rId26"/>
    <p:sldId id="280" r:id="rId27"/>
    <p:sldId id="282" r:id="rId28"/>
    <p:sldId id="288" r:id="rId29"/>
  </p:sldIdLst>
  <p:sldSz cx="10969625" cy="6170613"/>
  <p:notesSz cx="6858000" cy="9144000"/>
  <p:custDataLst>
    <p:tags r:id="rId3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Inhalte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Inhalt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ollbild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Abschluss­worte hinzufügen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enutzerdefinierte 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Kap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Kapitel­überschrift hinzufügen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„Zitat hinzufügen”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azi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Fazit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1"/>
              <a:t>Mastertextformat bearbeiten</a:t>
            </a:r>
          </a:p>
          <a:p>
            <a:pPr lvl="1"/>
            <a:r>
              <a:rPr lang="de-DE" noProof="1"/>
              <a:t>Zweite Ebene</a:t>
            </a:r>
          </a:p>
          <a:p>
            <a:pPr lvl="2"/>
            <a:r>
              <a:rPr lang="de-DE" noProof="1"/>
              <a:t>Dritte Ebene</a:t>
            </a:r>
          </a:p>
          <a:p>
            <a:pPr lvl="3"/>
            <a:r>
              <a:rPr lang="de-DE" noProof="1"/>
              <a:t>Vierte Ebene</a:t>
            </a:r>
          </a:p>
          <a:p>
            <a:pPr lvl="4"/>
            <a:r>
              <a:rPr lang="de-DE" noProof="1"/>
              <a:t>Fünfte Ebene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CR/AAS1 | 14.04.2022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2022.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ConvNext</a:t>
            </a:r>
            <a:r>
              <a:rPr lang="en-US" dirty="0"/>
              <a:t> Model </a:t>
            </a:r>
            <a:r>
              <a:rPr lang="en-US" dirty="0" err="1"/>
              <a:t>EvaluationS</a:t>
            </a:r>
            <a:r>
              <a:rPr lang="en-US" dirty="0"/>
              <a:t> 6/5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2CA091B8-B1D7-413A-B738-538AE83FB17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67548" y="1345889"/>
            <a:ext cx="5464094" cy="360644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7D2C131-E8AC-43D3-88F7-F69BA0B8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4" y="1680304"/>
            <a:ext cx="4289484" cy="36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A696A-0497-4005-9A45-A220F21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E7DCA3-7470-4F8D-A2CB-CD8D5FB21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B8C44F-194D-4810-A8B4-5C55D218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EF46D4D-3C3A-4CCA-8828-E1F2E0C25D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baseIDM_object_filter</a:t>
            </a:r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r>
              <a:rPr lang="de-DE" dirty="0" err="1">
                <a:solidFill>
                  <a:srgbClr val="222222"/>
                </a:solidFill>
                <a:latin typeface="Roboto" panose="020B0604020202020204" pitchFamily="2" charset="0"/>
              </a:rPr>
              <a:t>Collides</a:t>
            </a:r>
            <a:r>
              <a:rPr lang="de-DE" dirty="0">
                <a:solidFill>
                  <a:srgbClr val="222222"/>
                </a:solidFill>
                <a:latin typeface="Roboto" panose="020B0604020202020204" pitchFamily="2" charset="0"/>
              </a:rPr>
              <a:t> </a:t>
            </a:r>
            <a:r>
              <a:rPr lang="de-DE" dirty="0" err="1">
                <a:solidFill>
                  <a:srgbClr val="222222"/>
                </a:solidFill>
                <a:latin typeface="Roboto" panose="020B0604020202020204" pitchFamily="2" charset="0"/>
              </a:rPr>
              <a:t>with</a:t>
            </a:r>
            <a:r>
              <a:rPr lang="de-DE" dirty="0">
                <a:solidFill>
                  <a:srgbClr val="222222"/>
                </a:solidFill>
                <a:latin typeface="Roboto" panose="020B0604020202020204" pitchFamily="2" charset="0"/>
              </a:rPr>
              <a:t> 2nd </a:t>
            </a:r>
            <a:r>
              <a:rPr lang="de-DE" dirty="0" err="1">
                <a:solidFill>
                  <a:srgbClr val="222222"/>
                </a:solidFill>
                <a:latin typeface="Roboto" panose="020B0604020202020204" pitchFamily="2" charset="0"/>
              </a:rPr>
              <a:t>veh</a:t>
            </a:r>
            <a:r>
              <a:rPr lang="de-DE" dirty="0">
                <a:solidFill>
                  <a:srgbClr val="222222"/>
                </a:solidFill>
                <a:latin typeface="Roboto" panose="020B0604020202020204" pitchFamily="2" charset="0"/>
              </a:rPr>
              <a:t> (7)</a:t>
            </a:r>
          </a:p>
          <a:p>
            <a:pPr lvl="1"/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baseIDM_visibility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Collides</a:t>
            </a:r>
            <a:r>
              <a:rPr lang="de-DE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with</a:t>
            </a:r>
            <a:r>
              <a:rPr lang="de-DE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last </a:t>
            </a:r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vehicle</a:t>
            </a:r>
            <a:r>
              <a:rPr lang="de-DE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(11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Baseline</a:t>
            </a:r>
          </a:p>
          <a:p>
            <a:pPr lvl="1"/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Collides</a:t>
            </a:r>
            <a:r>
              <a:rPr lang="de-DE" dirty="0">
                <a:solidFill>
                  <a:srgbClr val="222222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with</a:t>
            </a:r>
            <a:r>
              <a:rPr lang="de-DE" dirty="0">
                <a:solidFill>
                  <a:srgbClr val="222222"/>
                </a:solidFill>
                <a:latin typeface="Roboto" panose="02000000000000000000" pitchFamily="2" charset="0"/>
              </a:rPr>
              <a:t> last </a:t>
            </a:r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vehicle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extendedIDM_object_filter</a:t>
            </a:r>
            <a:endParaRPr lang="de-DE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lvl="1"/>
            <a:r>
              <a:rPr lang="de-DE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Time out</a:t>
            </a: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extendedIDM_visibility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de-DE" dirty="0">
                <a:solidFill>
                  <a:srgbClr val="222222"/>
                </a:solidFill>
                <a:latin typeface="Roboto" panose="020B0604020202020204" pitchFamily="2" charset="0"/>
              </a:rPr>
              <a:t>Time out</a:t>
            </a:r>
          </a:p>
          <a:p>
            <a:pPr lvl="1"/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35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</a:t>
            </a:r>
            <a:r>
              <a:rPr lang="en-US" dirty="0" err="1"/>
              <a:t>Preceeding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Policy models in default env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BADAB3-F736-43EA-A93C-F5D16D4889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8762" y="4584946"/>
            <a:ext cx="10450800" cy="879854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149DF13-FA4D-4702-B0A0-A193DACC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99" y="1777041"/>
            <a:ext cx="4059198" cy="26440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EC9E717-6019-4D3A-ADB0-29A66917D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162" y="1430574"/>
            <a:ext cx="4922417" cy="33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9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</a:t>
            </a:r>
            <a:r>
              <a:rPr lang="en-US" dirty="0" err="1"/>
              <a:t>Preceeding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Policy models in default env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BADAB3-F736-43EA-A93C-F5D16D4889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8762" y="4584946"/>
            <a:ext cx="10450800" cy="879854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41357B6-91BE-4F5A-B5A3-CB477D9F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99" y="1683548"/>
            <a:ext cx="4820463" cy="297349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B7B50CC-C671-438F-9F44-A49258B05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015" y="1446689"/>
            <a:ext cx="5076394" cy="33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DE614-BD1C-4EB0-AA4C-943BB124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B53041-4070-4A00-88FC-52ACBDB2B5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ConvNext</a:t>
            </a:r>
            <a:r>
              <a:rPr lang="de-DE" dirty="0"/>
              <a:t> Policy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0BF20-1AED-4137-88BA-C5DA0E2B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2C03B1D-647F-47EA-8AAD-6C739D1A43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498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3924142-F776-4B3D-800E-5F60D806467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6700" y="1490729"/>
            <a:ext cx="5147511" cy="3537484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4EFACAE-8390-4727-A556-8EAB3EE02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41" y="1254388"/>
            <a:ext cx="5062365" cy="37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3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8704013-9868-4344-B05F-C3FF71F46AF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3607" y="1908541"/>
            <a:ext cx="4134542" cy="2689305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1910139-6CAF-4C60-AF2D-8F1A74861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992" y="1712873"/>
            <a:ext cx="4689279" cy="308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0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A696A-0497-4005-9A45-A220F21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E7DCA3-7470-4F8D-A2CB-CD8D5FB21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B8C44F-194D-4810-A8B4-5C55D218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EF46D4D-3C3A-4CCA-8828-E1F2E0C25D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baseIDM_object_filter</a:t>
            </a:r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r>
              <a:rPr lang="de-DE" dirty="0" err="1">
                <a:solidFill>
                  <a:srgbClr val="222222"/>
                </a:solidFill>
                <a:latin typeface="Roboto" panose="020B0604020202020204" pitchFamily="2" charset="0"/>
              </a:rPr>
              <a:t>success</a:t>
            </a:r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baseIDM_visibility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success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de-DE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Baseline</a:t>
            </a:r>
          </a:p>
          <a:p>
            <a:pPr lvl="1"/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success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extendedIDM_object_filter</a:t>
            </a:r>
            <a:endParaRPr lang="de-DE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lvl="1"/>
            <a:r>
              <a:rPr lang="de-DE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stuck</a:t>
            </a: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extendedIDM_visibility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de-DE" dirty="0">
                <a:solidFill>
                  <a:srgbClr val="222222"/>
                </a:solidFill>
                <a:latin typeface="Roboto" panose="020B0604020202020204" pitchFamily="2" charset="0"/>
              </a:rPr>
              <a:t>stuck</a:t>
            </a:r>
          </a:p>
          <a:p>
            <a:pPr lvl="1"/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819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00D2F8C-23C1-4398-BB48-D46F06FB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0" y="1608262"/>
            <a:ext cx="4881057" cy="323030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62695D6-4C4B-4299-A6D0-E80FA8CBE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22" y="1727922"/>
            <a:ext cx="4545297" cy="29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3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068CCF8-0146-4016-A29C-EC4A24D8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683310"/>
            <a:ext cx="5127724" cy="31746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57367D0-74E4-4BAB-8CFB-F1A8C5C3A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202" y="1545146"/>
            <a:ext cx="4797970" cy="30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3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6BA66-D3ED-442A-95F0-D2906B53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098D4A-9DC4-431E-8B71-125A5255C2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Information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41ADD-E0AA-4731-95EA-64AF9DEE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8D80CE9-A21C-42DA-B813-3ED138EB8A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Policy model used = </a:t>
            </a:r>
            <a:r>
              <a:rPr lang="en-US" dirty="0" err="1"/>
              <a:t>ConvNext_base</a:t>
            </a:r>
            <a:r>
              <a:rPr lang="en-US" dirty="0"/>
              <a:t>, features 1</a:t>
            </a:r>
          </a:p>
          <a:p>
            <a:r>
              <a:rPr lang="en-US" dirty="0" err="1"/>
              <a:t>BaseRoll_filterData</a:t>
            </a:r>
            <a:endParaRPr lang="en-US" dirty="0"/>
          </a:p>
          <a:p>
            <a:pPr lvl="1"/>
            <a:r>
              <a:rPr lang="en-US" dirty="0"/>
              <a:t>Rollouts from default IDM, dataset with object filter config</a:t>
            </a:r>
          </a:p>
          <a:p>
            <a:pPr lvl="1"/>
            <a:endParaRPr lang="en-US" dirty="0"/>
          </a:p>
          <a:p>
            <a:r>
              <a:rPr lang="en-US" dirty="0" err="1"/>
              <a:t>BaseRoll_filterVisData</a:t>
            </a:r>
            <a:endParaRPr lang="en-US" dirty="0"/>
          </a:p>
          <a:p>
            <a:pPr lvl="1"/>
            <a:r>
              <a:rPr lang="en-US" dirty="0"/>
              <a:t>Rollouts from default IDM, dataset with object filter and visibility layer</a:t>
            </a:r>
          </a:p>
          <a:p>
            <a:pPr marL="233983" lvl="1" indent="0">
              <a:buNone/>
            </a:pPr>
            <a:endParaRPr lang="en-US" dirty="0"/>
          </a:p>
          <a:p>
            <a:r>
              <a:rPr lang="de-DE" dirty="0" err="1"/>
              <a:t>extendedRoll_filterData</a:t>
            </a:r>
            <a:endParaRPr lang="en-US" dirty="0"/>
          </a:p>
          <a:p>
            <a:pPr lvl="1"/>
            <a:r>
              <a:rPr lang="en-US" dirty="0"/>
              <a:t>Rollouts from new IDM model, dataset with object filter config</a:t>
            </a:r>
          </a:p>
          <a:p>
            <a:pPr lvl="1"/>
            <a:endParaRPr lang="en-US" dirty="0"/>
          </a:p>
          <a:p>
            <a:r>
              <a:rPr lang="de-DE" dirty="0" err="1"/>
              <a:t>extendedRoll_filterVisData</a:t>
            </a:r>
            <a:endParaRPr lang="de-DE" dirty="0"/>
          </a:p>
          <a:p>
            <a:pPr lvl="1"/>
            <a:r>
              <a:rPr lang="de-DE" dirty="0"/>
              <a:t>Rollouts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IDM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and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475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A696A-0497-4005-9A45-A220F21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E7DCA3-7470-4F8D-A2CB-CD8D5FB21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B8C44F-194D-4810-A8B4-5C55D218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EF46D4D-3C3A-4CCA-8828-E1F2E0C25D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baseIDM_object_filter</a:t>
            </a:r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r>
              <a:rPr lang="de-DE" dirty="0" err="1">
                <a:solidFill>
                  <a:srgbClr val="222222"/>
                </a:solidFill>
                <a:latin typeface="Roboto" panose="020B0604020202020204" pitchFamily="2" charset="0"/>
              </a:rPr>
              <a:t>success</a:t>
            </a:r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baseIDM_visibility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Collides</a:t>
            </a:r>
            <a:r>
              <a:rPr lang="de-DE" dirty="0">
                <a:solidFill>
                  <a:srgbClr val="222222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with</a:t>
            </a:r>
            <a:r>
              <a:rPr lang="de-DE" dirty="0">
                <a:solidFill>
                  <a:srgbClr val="222222"/>
                </a:solidFill>
                <a:latin typeface="Roboto" panose="02000000000000000000" pitchFamily="2" charset="0"/>
              </a:rPr>
              <a:t> last </a:t>
            </a:r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traffic</a:t>
            </a:r>
            <a:r>
              <a:rPr lang="de-DE" dirty="0">
                <a:solidFill>
                  <a:srgbClr val="222222"/>
                </a:solidFill>
                <a:latin typeface="Roboto" panose="02000000000000000000" pitchFamily="2" charset="0"/>
              </a:rPr>
              <a:t> and </a:t>
            </a:r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other</a:t>
            </a:r>
            <a:r>
              <a:rPr lang="de-DE" dirty="0">
                <a:solidFill>
                  <a:srgbClr val="222222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lane</a:t>
            </a:r>
            <a:r>
              <a:rPr lang="de-DE" dirty="0">
                <a:solidFill>
                  <a:srgbClr val="222222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traffic</a:t>
            </a:r>
            <a:r>
              <a:rPr lang="de-DE" dirty="0">
                <a:solidFill>
                  <a:srgbClr val="222222"/>
                </a:solidFill>
                <a:latin typeface="Roboto" panose="02000000000000000000" pitchFamily="2" charset="0"/>
              </a:rPr>
              <a:t> (106, 197)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de-DE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Baseline</a:t>
            </a:r>
          </a:p>
          <a:p>
            <a:pPr lvl="1"/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success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extendedIDM_object_filter</a:t>
            </a:r>
            <a:endParaRPr lang="de-DE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lvl="1"/>
            <a:r>
              <a:rPr lang="de-DE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Stuck (131, 150)</a:t>
            </a: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extendedIDM_visibility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de-DE" dirty="0">
                <a:solidFill>
                  <a:srgbClr val="222222"/>
                </a:solidFill>
                <a:latin typeface="Roboto" panose="020B0604020202020204" pitchFamily="2" charset="0"/>
              </a:rPr>
              <a:t>Stuck in </a:t>
            </a:r>
            <a:r>
              <a:rPr lang="de-DE" dirty="0" err="1">
                <a:solidFill>
                  <a:srgbClr val="222222"/>
                </a:solidFill>
                <a:latin typeface="Roboto" panose="020B0604020202020204" pitchFamily="2" charset="0"/>
              </a:rPr>
              <a:t>trigger</a:t>
            </a:r>
            <a:r>
              <a:rPr lang="de-DE" dirty="0">
                <a:solidFill>
                  <a:srgbClr val="222222"/>
                </a:solidFill>
                <a:latin typeface="Roboto" panose="020B0604020202020204" pitchFamily="2" charset="0"/>
              </a:rPr>
              <a:t> </a:t>
            </a:r>
            <a:r>
              <a:rPr lang="de-DE" dirty="0" err="1">
                <a:solidFill>
                  <a:srgbClr val="222222"/>
                </a:solidFill>
                <a:latin typeface="Roboto" panose="020B0604020202020204" pitchFamily="2" charset="0"/>
              </a:rPr>
              <a:t>zone</a:t>
            </a:r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451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20692AC-E5CD-4F83-8847-A71ACB59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" y="1702369"/>
            <a:ext cx="4860568" cy="30906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1BCBB54-B330-4107-9231-1391413A6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413" y="1387483"/>
            <a:ext cx="5306226" cy="37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6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457DAF-2243-43B0-87A6-CDAF2E69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" y="1364850"/>
            <a:ext cx="4554421" cy="369758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44B3DF3-7E98-4A72-8A98-1317B2181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992" y="1175522"/>
            <a:ext cx="5391643" cy="381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8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A696A-0497-4005-9A45-A220F21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E7DCA3-7470-4F8D-A2CB-CD8D5FB21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B8C44F-194D-4810-A8B4-5C55D218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EF46D4D-3C3A-4CCA-8828-E1F2E0C25D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baseIDM_object_filter</a:t>
            </a:r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r>
              <a:rPr lang="de-DE" dirty="0" err="1">
                <a:solidFill>
                  <a:srgbClr val="222222"/>
                </a:solidFill>
                <a:latin typeface="Roboto" panose="020B0604020202020204" pitchFamily="2" charset="0"/>
              </a:rPr>
              <a:t>Collides</a:t>
            </a:r>
            <a:r>
              <a:rPr lang="de-DE" dirty="0">
                <a:solidFill>
                  <a:srgbClr val="222222"/>
                </a:solidFill>
                <a:latin typeface="Roboto" panose="020B0604020202020204" pitchFamily="2" charset="0"/>
              </a:rPr>
              <a:t> </a:t>
            </a:r>
            <a:r>
              <a:rPr lang="de-DE" dirty="0" err="1">
                <a:solidFill>
                  <a:srgbClr val="222222"/>
                </a:solidFill>
                <a:latin typeface="Roboto" panose="020B0604020202020204" pitchFamily="2" charset="0"/>
              </a:rPr>
              <a:t>with</a:t>
            </a:r>
            <a:r>
              <a:rPr lang="de-DE" dirty="0">
                <a:solidFill>
                  <a:srgbClr val="222222"/>
                </a:solidFill>
                <a:latin typeface="Roboto" panose="020B0604020202020204" pitchFamily="2" charset="0"/>
              </a:rPr>
              <a:t> </a:t>
            </a:r>
            <a:r>
              <a:rPr lang="de-DE" dirty="0" err="1">
                <a:solidFill>
                  <a:srgbClr val="222222"/>
                </a:solidFill>
                <a:latin typeface="Roboto" panose="020B0604020202020204" pitchFamily="2" charset="0"/>
              </a:rPr>
              <a:t>traffic</a:t>
            </a:r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baseIDM_visibility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Collides</a:t>
            </a:r>
            <a:r>
              <a:rPr lang="de-DE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with</a:t>
            </a:r>
            <a:r>
              <a:rPr lang="de-DE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traffic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de-DE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Baseline</a:t>
            </a:r>
          </a:p>
          <a:p>
            <a:pPr lvl="1"/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success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extendedIDM_object_filter</a:t>
            </a:r>
            <a:endParaRPr lang="de-DE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lvl="1"/>
            <a:r>
              <a:rPr lang="de-DE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Stuck in </a:t>
            </a:r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trigger</a:t>
            </a:r>
            <a:r>
              <a:rPr lang="de-DE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zone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extendedIDM_visibility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de-DE">
                <a:solidFill>
                  <a:srgbClr val="222222"/>
                </a:solidFill>
                <a:latin typeface="Roboto" panose="020B0604020202020204" pitchFamily="2" charset="0"/>
              </a:rPr>
              <a:t>success</a:t>
            </a:r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299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</a:t>
            </a:r>
            <a:r>
              <a:rPr lang="en-US" dirty="0" err="1"/>
              <a:t>Preceeding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A0D61B8-FBB1-4C3A-8A60-D5386EF6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3" y="1725738"/>
            <a:ext cx="4205302" cy="27191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CE2D234-C98E-4E2D-9C7F-5C0EB16DC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25" y="1673619"/>
            <a:ext cx="4426768" cy="28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34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</a:t>
            </a:r>
            <a:r>
              <a:rPr lang="en-US" dirty="0" err="1"/>
              <a:t>Preceeding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844E303-BBD2-406A-B7A5-DE426028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0" y="1658296"/>
            <a:ext cx="4959122" cy="346822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26B1D4D-4CB5-4592-97B0-CFD2548DB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50" y="1360642"/>
            <a:ext cx="4959123" cy="38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54B80-D5DA-45EA-AA02-EDFE19B1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237B78-95AD-4093-9ECA-BB8D8C5B0A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Policy model Training Curves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E6E3A8-A66D-48A9-8BCE-ABA69832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BAD066B-7A3A-4FD5-8190-8ADE084C49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4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636A5C-BD40-4E18-AAA5-9F1000ED6F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8762" y="5075998"/>
            <a:ext cx="10450800" cy="388801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7618574-4512-444C-B44B-A3FD15FD7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672668"/>
            <a:ext cx="4538059" cy="309413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4382621-13E7-4114-A059-03100E64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056" y="1528686"/>
            <a:ext cx="5428209" cy="36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6B557BB-29A4-47D5-A29D-76E0F2E97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514422"/>
            <a:ext cx="4626142" cy="363659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D2C3282-3374-4EA8-9D75-23CD10BC8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67" y="1579224"/>
            <a:ext cx="5152357" cy="35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4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A696A-0497-4005-9A45-A220F21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E7DCA3-7470-4F8D-A2CB-CD8D5FB21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B8C44F-194D-4810-A8B4-5C55D218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EF46D4D-3C3A-4CCA-8828-E1F2E0C25D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baseIDM_object_filter</a:t>
            </a:r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r>
              <a:rPr lang="de-DE" dirty="0"/>
              <a:t>All </a:t>
            </a:r>
            <a:r>
              <a:rPr lang="de-DE" dirty="0" err="1"/>
              <a:t>success</a:t>
            </a:r>
            <a:r>
              <a:rPr lang="de-DE" dirty="0"/>
              <a:t> (</a:t>
            </a:r>
            <a:r>
              <a:rPr lang="de-DE" dirty="0" err="1"/>
              <a:t>ref</a:t>
            </a:r>
            <a:r>
              <a:rPr lang="de-DE" dirty="0"/>
              <a:t> 23)</a:t>
            </a:r>
          </a:p>
          <a:p>
            <a:pPr lvl="1"/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baseIDM_visibility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sucesss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Baseline</a:t>
            </a:r>
          </a:p>
          <a:p>
            <a:pPr lvl="1"/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success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extendedIDM_object_filter</a:t>
            </a:r>
            <a:endParaRPr lang="de-DE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lvl="1"/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Got</a:t>
            </a:r>
            <a:r>
              <a:rPr lang="de-DE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stuck</a:t>
            </a: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extendedIDM_visibility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de-DE" dirty="0" err="1">
                <a:solidFill>
                  <a:srgbClr val="222222"/>
                </a:solidFill>
                <a:latin typeface="Roboto" panose="020B0604020202020204" pitchFamily="2" charset="0"/>
              </a:rPr>
              <a:t>success</a:t>
            </a:r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78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D3C423E-8CFD-40B0-AE11-0314FDE8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0" y="1425600"/>
            <a:ext cx="4537389" cy="355273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EC707EB-1A0F-4EA8-B432-C1B095C45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428" y="1273122"/>
            <a:ext cx="5573062" cy="38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0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BAC944-D319-47E9-9043-C559E3E4052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9859" y="1690295"/>
            <a:ext cx="4872381" cy="3349331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8BECF5D-FB9B-41F0-B87B-E1456B6BD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385" y="1751771"/>
            <a:ext cx="5002615" cy="34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2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A696A-0497-4005-9A45-A220F21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E7DCA3-7470-4F8D-A2CB-CD8D5FB21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B8C44F-194D-4810-A8B4-5C55D218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EF46D4D-3C3A-4CCA-8828-E1F2E0C25D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baseIDM_object_filter</a:t>
            </a:r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r>
              <a:rPr lang="de-DE" dirty="0" err="1">
                <a:solidFill>
                  <a:srgbClr val="222222"/>
                </a:solidFill>
                <a:latin typeface="Roboto" panose="020B0604020202020204" pitchFamily="2" charset="0"/>
              </a:rPr>
              <a:t>Yielding</a:t>
            </a:r>
            <a:r>
              <a:rPr lang="de-DE" dirty="0">
                <a:solidFill>
                  <a:srgbClr val="222222"/>
                </a:solidFill>
                <a:latin typeface="Roboto" panose="020B0604020202020204" pitchFamily="2" charset="0"/>
              </a:rPr>
              <a:t> </a:t>
            </a:r>
            <a:r>
              <a:rPr lang="de-DE" dirty="0" err="1">
                <a:solidFill>
                  <a:srgbClr val="222222"/>
                </a:solidFill>
                <a:latin typeface="Roboto" panose="020B0604020202020204" pitchFamily="2" charset="0"/>
              </a:rPr>
              <a:t>preceeding</a:t>
            </a:r>
            <a:r>
              <a:rPr lang="de-DE" dirty="0">
                <a:solidFill>
                  <a:srgbClr val="222222"/>
                </a:solidFill>
                <a:latin typeface="Roboto" panose="020B0604020202020204" pitchFamily="2" charset="0"/>
              </a:rPr>
              <a:t> = </a:t>
            </a:r>
            <a:r>
              <a:rPr lang="de-DE" dirty="0" err="1">
                <a:solidFill>
                  <a:srgbClr val="222222"/>
                </a:solidFill>
                <a:latin typeface="Roboto" panose="020B0604020202020204" pitchFamily="2" charset="0"/>
              </a:rPr>
              <a:t>collides</a:t>
            </a:r>
            <a:r>
              <a:rPr lang="de-DE" dirty="0">
                <a:solidFill>
                  <a:srgbClr val="222222"/>
                </a:solidFill>
                <a:latin typeface="Roboto" panose="020B0604020202020204" pitchFamily="2" charset="0"/>
              </a:rPr>
              <a:t> (181, 77)</a:t>
            </a: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baseIDM_visibility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Failure</a:t>
            </a:r>
            <a:r>
              <a:rPr lang="de-DE" dirty="0">
                <a:solidFill>
                  <a:srgbClr val="222222"/>
                </a:solidFill>
                <a:latin typeface="Roboto" panose="02000000000000000000" pitchFamily="2" charset="0"/>
              </a:rPr>
              <a:t> = </a:t>
            </a:r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cannot</a:t>
            </a:r>
            <a:r>
              <a:rPr lang="de-DE" dirty="0">
                <a:solidFill>
                  <a:srgbClr val="222222"/>
                </a:solidFill>
                <a:latin typeface="Roboto" panose="02000000000000000000" pitchFamily="2" charset="0"/>
              </a:rPr>
              <a:t> handle </a:t>
            </a:r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traffic</a:t>
            </a:r>
            <a:r>
              <a:rPr lang="de-DE" dirty="0">
                <a:solidFill>
                  <a:srgbClr val="222222"/>
                </a:solidFill>
                <a:latin typeface="Roboto" panose="02000000000000000000" pitchFamily="2" charset="0"/>
              </a:rPr>
              <a:t> after 2nd </a:t>
            </a:r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or</a:t>
            </a:r>
            <a:r>
              <a:rPr lang="de-DE" dirty="0">
                <a:solidFill>
                  <a:srgbClr val="222222"/>
                </a:solidFill>
                <a:latin typeface="Roboto" panose="02000000000000000000" pitchFamily="2" charset="0"/>
              </a:rPr>
              <a:t> 3rd </a:t>
            </a:r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participant</a:t>
            </a:r>
            <a:r>
              <a:rPr lang="de-DE" dirty="0">
                <a:solidFill>
                  <a:srgbClr val="222222"/>
                </a:solidFill>
                <a:latin typeface="Roboto" panose="02000000000000000000" pitchFamily="2" charset="0"/>
              </a:rPr>
              <a:t> (177, 64)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marL="233983" lvl="1" indent="0">
              <a:buNone/>
            </a:pP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de-DE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Baseline</a:t>
            </a:r>
          </a:p>
          <a:p>
            <a:pPr lvl="1"/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Failure</a:t>
            </a:r>
            <a:r>
              <a:rPr lang="de-DE" dirty="0">
                <a:solidFill>
                  <a:srgbClr val="222222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222222"/>
                </a:solidFill>
                <a:latin typeface="Roboto" panose="02000000000000000000" pitchFamily="2" charset="0"/>
              </a:rPr>
              <a:t>case</a:t>
            </a:r>
            <a:r>
              <a:rPr lang="de-DE" dirty="0">
                <a:solidFill>
                  <a:srgbClr val="222222"/>
                </a:solidFill>
                <a:latin typeface="Roboto" panose="02000000000000000000" pitchFamily="2" charset="0"/>
              </a:rPr>
              <a:t> same (129, 151)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extendedIDM_object_filter</a:t>
            </a:r>
            <a:endParaRPr lang="de-DE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lvl="1"/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Got</a:t>
            </a:r>
            <a:r>
              <a:rPr lang="de-DE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stuck (117)</a:t>
            </a:r>
          </a:p>
          <a:p>
            <a:pPr lvl="1"/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de-DE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extendedIDM_visibility</a:t>
            </a:r>
            <a:endParaRPr lang="de-DE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de-DE" dirty="0" err="1">
                <a:solidFill>
                  <a:srgbClr val="222222"/>
                </a:solidFill>
                <a:latin typeface="Roboto" panose="020B0604020202020204" pitchFamily="2" charset="0"/>
              </a:rPr>
              <a:t>success</a:t>
            </a:r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endParaRPr lang="de-DE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563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C6EF2-C6D7-405E-AC29-DE9D9C7ADE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C40BD7-C529-4586-B0F4-7DB1E635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1604033"/>
            <a:ext cx="4962418" cy="317649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3250A88-3F56-45A9-BA0B-1ABFCFE2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503" y="1980273"/>
            <a:ext cx="4358552" cy="28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80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CR/AAS1</OrgInhalt>
      <Wert>CR/AAS1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2022. Alle Rechte vorbehalten, auch bzgl. jeder Verfügung, Verwertung, Reproduktion, Bearbeitung, Weitergabe sowie für den Fall von Schutzrechtsanmeldungen.</OrgInhalt>
      <Wert>© Robert Bosch GmbH 2022.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14.04.2022</OrgInhalt>
      <Wert>14.04.2022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457</Words>
  <Application>Microsoft Office PowerPoint</Application>
  <PresentationFormat>Benutzerdefiniert</PresentationFormat>
  <Paragraphs>151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Bosch Office Sans</vt:lpstr>
      <vt:lpstr>Calibri</vt:lpstr>
      <vt:lpstr>Roboto</vt:lpstr>
      <vt:lpstr>Wingdings 3</vt:lpstr>
      <vt:lpstr>Bosch NG</vt:lpstr>
      <vt:lpstr>ConvNext Model EvaluationS 6/5</vt:lpstr>
      <vt:lpstr>PowerPoint-Präsentation</vt:lpstr>
      <vt:lpstr>Empty</vt:lpstr>
      <vt:lpstr>Empty</vt:lpstr>
      <vt:lpstr>Default</vt:lpstr>
      <vt:lpstr>General</vt:lpstr>
      <vt:lpstr>General</vt:lpstr>
      <vt:lpstr>General</vt:lpstr>
      <vt:lpstr>Yielding</vt:lpstr>
      <vt:lpstr>Yielding</vt:lpstr>
      <vt:lpstr>Yielding</vt:lpstr>
      <vt:lpstr>Yielding Preceeding</vt:lpstr>
      <vt:lpstr>Yielding Preceeding</vt:lpstr>
      <vt:lpstr>PowerPoint-Präsentation</vt:lpstr>
      <vt:lpstr>Empty</vt:lpstr>
      <vt:lpstr>Empty</vt:lpstr>
      <vt:lpstr>Empty</vt:lpstr>
      <vt:lpstr>General</vt:lpstr>
      <vt:lpstr>General</vt:lpstr>
      <vt:lpstr>General</vt:lpstr>
      <vt:lpstr>Yielding</vt:lpstr>
      <vt:lpstr>Yielding</vt:lpstr>
      <vt:lpstr>Yielding</vt:lpstr>
      <vt:lpstr>Yielding Preceeding</vt:lpstr>
      <vt:lpstr>Yielding Preceeding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FIXED-TERM Palaniswamy Janaranjani (CR/AAS1)</dc:creator>
  <cp:lastModifiedBy>FIXED-TERM Palaniswamy Janaranjani (CR/AAS1)</cp:lastModifiedBy>
  <cp:revision>69</cp:revision>
  <dcterms:created xsi:type="dcterms:W3CDTF">2022-04-13T23:04:22Z</dcterms:created>
  <dcterms:modified xsi:type="dcterms:W3CDTF">2022-05-08T11:28:47Z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