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70" r:id="rId8"/>
    <p:sldId id="262" r:id="rId9"/>
    <p:sldId id="271" r:id="rId10"/>
    <p:sldId id="269" r:id="rId11"/>
    <p:sldId id="263" r:id="rId12"/>
    <p:sldId id="264" r:id="rId13"/>
    <p:sldId id="265"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461"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JANARANJANI%20PRAKASH\Downloads\chart.csv"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[chart.csv]chart!PivotTable1</c:name>
    <c:fmtId val="6"/>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a:t>
            </a:r>
            <a:endParaRPr lang="en-IN"/>
          </a:p>
        </c:rich>
      </c:tx>
      <c:layout>
        <c:manualLayout>
          <c:xMode val="edge"/>
          <c:yMode val="edge"/>
          <c:x val="0.27165296090947211"/>
          <c:y val="0.1537356468573724"/>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circle"/>
          <c:size val="5"/>
          <c:spPr>
            <a:solidFill>
              <a:schemeClr val="accent2"/>
            </a:solidFill>
            <a:ln w="9525">
              <a:solidFill>
                <a:schemeClr val="accent2"/>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circle"/>
          <c:size val="5"/>
          <c:spPr>
            <a:solidFill>
              <a:schemeClr val="accent3"/>
            </a:solidFill>
            <a:ln w="9525">
              <a:solidFill>
                <a:schemeClr val="accent3"/>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circle"/>
          <c:size val="5"/>
          <c:spPr>
            <a:solidFill>
              <a:schemeClr val="accent4"/>
            </a:solidFill>
            <a:ln w="9525">
              <a:solidFill>
                <a:schemeClr val="accent4"/>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circle"/>
          <c:size val="5"/>
          <c:spPr>
            <a:solidFill>
              <a:schemeClr val="accent5"/>
            </a:solidFill>
            <a:ln w="9525">
              <a:solidFill>
                <a:schemeClr val="accent5"/>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3.5977273228018157E-2"/>
          <c:y val="0.12754545454545455"/>
          <c:w val="0.8201922536290609"/>
          <c:h val="0.81730827964686237"/>
        </c:manualLayout>
      </c:layout>
      <c:barChart>
        <c:barDir val="col"/>
        <c:grouping val="clustered"/>
        <c:varyColors val="0"/>
        <c:ser>
          <c:idx val="0"/>
          <c:order val="0"/>
          <c:tx>
            <c:strRef>
              <c:f>chart!$B$3:$B$4</c:f>
              <c:strCache>
                <c:ptCount val="1"/>
                <c:pt idx="0">
                  <c:v>1</c:v>
                </c:pt>
              </c:strCache>
            </c:strRef>
          </c:tx>
          <c:spPr>
            <a:solidFill>
              <a:schemeClr val="accent1"/>
            </a:solidFill>
            <a:ln>
              <a:noFill/>
            </a:ln>
            <a:effectLst/>
          </c:spPr>
          <c:invertIfNegative val="0"/>
          <c:cat>
            <c:strRef>
              <c:f>chart!$A$5:$A$15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chart!$B$5:$B$15</c:f>
              <c:numCache>
                <c:formatCode>General</c:formatCode>
                <c:ptCount val="10"/>
                <c:pt idx="0">
                  <c:v>25</c:v>
                </c:pt>
                <c:pt idx="1">
                  <c:v>32</c:v>
                </c:pt>
                <c:pt idx="2">
                  <c:v>29</c:v>
                </c:pt>
                <c:pt idx="3">
                  <c:v>25</c:v>
                </c:pt>
                <c:pt idx="4">
                  <c:v>25</c:v>
                </c:pt>
                <c:pt idx="5">
                  <c:v>28</c:v>
                </c:pt>
                <c:pt idx="6">
                  <c:v>28</c:v>
                </c:pt>
                <c:pt idx="7">
                  <c:v>28</c:v>
                </c:pt>
                <c:pt idx="8">
                  <c:v>24</c:v>
                </c:pt>
                <c:pt idx="9">
                  <c:v>27</c:v>
                </c:pt>
              </c:numCache>
            </c:numRef>
          </c:val>
          <c:extLst>
            <c:ext xmlns:c16="http://schemas.microsoft.com/office/drawing/2014/chart" uri="{C3380CC4-5D6E-409C-BE32-E72D297353CC}">
              <c16:uniqueId val="{00000000-2FC0-408E-ABE2-70F1C13AA2FA}"/>
            </c:ext>
          </c:extLst>
        </c:ser>
        <c:ser>
          <c:idx val="1"/>
          <c:order val="1"/>
          <c:tx>
            <c:strRef>
              <c:f>chart!$C$3:$C$4</c:f>
              <c:strCache>
                <c:ptCount val="1"/>
                <c:pt idx="0">
                  <c:v>2</c:v>
                </c:pt>
              </c:strCache>
            </c:strRef>
          </c:tx>
          <c:spPr>
            <a:solidFill>
              <a:schemeClr val="accent2"/>
            </a:solidFill>
            <a:ln>
              <a:noFill/>
            </a:ln>
            <a:effectLst/>
          </c:spPr>
          <c:invertIfNegative val="0"/>
          <c:cat>
            <c:strRef>
              <c:f>chart!$A$5:$A$15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chart!$C$5:$C$15</c:f>
              <c:numCache>
                <c:formatCode>General</c:formatCode>
                <c:ptCount val="10"/>
                <c:pt idx="0">
                  <c:v>55</c:v>
                </c:pt>
                <c:pt idx="1">
                  <c:v>57</c:v>
                </c:pt>
                <c:pt idx="2">
                  <c:v>49</c:v>
                </c:pt>
                <c:pt idx="3">
                  <c:v>51</c:v>
                </c:pt>
                <c:pt idx="4">
                  <c:v>48</c:v>
                </c:pt>
                <c:pt idx="5">
                  <c:v>40</c:v>
                </c:pt>
                <c:pt idx="6">
                  <c:v>57</c:v>
                </c:pt>
                <c:pt idx="7">
                  <c:v>50</c:v>
                </c:pt>
                <c:pt idx="8">
                  <c:v>51</c:v>
                </c:pt>
                <c:pt idx="9">
                  <c:v>52</c:v>
                </c:pt>
              </c:numCache>
            </c:numRef>
          </c:val>
          <c:extLst>
            <c:ext xmlns:c16="http://schemas.microsoft.com/office/drawing/2014/chart" uri="{C3380CC4-5D6E-409C-BE32-E72D297353CC}">
              <c16:uniqueId val="{00000001-2FC0-408E-ABE2-70F1C13AA2FA}"/>
            </c:ext>
          </c:extLst>
        </c:ser>
        <c:ser>
          <c:idx val="2"/>
          <c:order val="2"/>
          <c:tx>
            <c:strRef>
              <c:f>chart!$D$3:$D$4</c:f>
              <c:strCache>
                <c:ptCount val="1"/>
                <c:pt idx="0">
                  <c:v>3</c:v>
                </c:pt>
              </c:strCache>
            </c:strRef>
          </c:tx>
          <c:spPr>
            <a:solidFill>
              <a:schemeClr val="accent3"/>
            </a:solidFill>
            <a:ln>
              <a:noFill/>
            </a:ln>
            <a:effectLst/>
          </c:spPr>
          <c:invertIfNegative val="0"/>
          <c:cat>
            <c:strRef>
              <c:f>chart!$A$5:$A$15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chart!$D$5:$D$15</c:f>
              <c:numCache>
                <c:formatCode>General</c:formatCode>
                <c:ptCount val="10"/>
                <c:pt idx="0">
                  <c:v>152</c:v>
                </c:pt>
                <c:pt idx="1">
                  <c:v>141</c:v>
                </c:pt>
                <c:pt idx="2">
                  <c:v>160</c:v>
                </c:pt>
                <c:pt idx="3">
                  <c:v>158</c:v>
                </c:pt>
                <c:pt idx="4">
                  <c:v>158</c:v>
                </c:pt>
                <c:pt idx="5">
                  <c:v>151</c:v>
                </c:pt>
                <c:pt idx="6">
                  <c:v>146</c:v>
                </c:pt>
                <c:pt idx="7">
                  <c:v>156</c:v>
                </c:pt>
                <c:pt idx="8">
                  <c:v>160</c:v>
                </c:pt>
                <c:pt idx="9">
                  <c:v>148</c:v>
                </c:pt>
              </c:numCache>
            </c:numRef>
          </c:val>
          <c:extLst>
            <c:ext xmlns:c16="http://schemas.microsoft.com/office/drawing/2014/chart" uri="{C3380CC4-5D6E-409C-BE32-E72D297353CC}">
              <c16:uniqueId val="{00000002-2FC0-408E-ABE2-70F1C13AA2FA}"/>
            </c:ext>
          </c:extLst>
        </c:ser>
        <c:ser>
          <c:idx val="3"/>
          <c:order val="3"/>
          <c:tx>
            <c:strRef>
              <c:f>chart!$E$3:$E$4</c:f>
              <c:strCache>
                <c:ptCount val="1"/>
                <c:pt idx="0">
                  <c:v>4</c:v>
                </c:pt>
              </c:strCache>
            </c:strRef>
          </c:tx>
          <c:spPr>
            <a:solidFill>
              <a:schemeClr val="accent4"/>
            </a:solidFill>
            <a:ln>
              <a:noFill/>
            </a:ln>
            <a:effectLst/>
          </c:spPr>
          <c:invertIfNegative val="0"/>
          <c:trendline>
            <c:spPr>
              <a:ln w="19050" cap="rnd">
                <a:solidFill>
                  <a:schemeClr val="accent4"/>
                </a:solidFill>
                <a:prstDash val="sysDot"/>
              </a:ln>
              <a:effectLst/>
            </c:spPr>
            <c:trendlineType val="linear"/>
            <c:dispRSqr val="0"/>
            <c:dispEq val="0"/>
          </c:trendline>
          <c:cat>
            <c:strRef>
              <c:f>chart!$A$5:$A$15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chart!$E$5:$E$15</c:f>
              <c:numCache>
                <c:formatCode>General</c:formatCode>
                <c:ptCount val="10"/>
                <c:pt idx="0">
                  <c:v>37</c:v>
                </c:pt>
                <c:pt idx="1">
                  <c:v>45</c:v>
                </c:pt>
                <c:pt idx="2">
                  <c:v>41</c:v>
                </c:pt>
                <c:pt idx="3">
                  <c:v>34</c:v>
                </c:pt>
                <c:pt idx="4">
                  <c:v>50</c:v>
                </c:pt>
                <c:pt idx="5">
                  <c:v>50</c:v>
                </c:pt>
                <c:pt idx="6">
                  <c:v>44</c:v>
                </c:pt>
                <c:pt idx="7">
                  <c:v>40</c:v>
                </c:pt>
                <c:pt idx="8">
                  <c:v>38</c:v>
                </c:pt>
                <c:pt idx="9">
                  <c:v>40</c:v>
                </c:pt>
              </c:numCache>
            </c:numRef>
          </c:val>
          <c:extLst>
            <c:ext xmlns:c16="http://schemas.microsoft.com/office/drawing/2014/chart" uri="{C3380CC4-5D6E-409C-BE32-E72D297353CC}">
              <c16:uniqueId val="{00000004-2FC0-408E-ABE2-70F1C13AA2FA}"/>
            </c:ext>
          </c:extLst>
        </c:ser>
        <c:ser>
          <c:idx val="4"/>
          <c:order val="4"/>
          <c:tx>
            <c:strRef>
              <c:f>chart!$F$3:$F$4</c:f>
              <c:strCache>
                <c:ptCount val="1"/>
                <c:pt idx="0">
                  <c:v>5</c:v>
                </c:pt>
              </c:strCache>
            </c:strRef>
          </c:tx>
          <c:spPr>
            <a:solidFill>
              <a:schemeClr val="accent5"/>
            </a:solidFill>
            <a:ln>
              <a:noFill/>
            </a:ln>
            <a:effectLst/>
          </c:spPr>
          <c:invertIfNegative val="0"/>
          <c:cat>
            <c:strRef>
              <c:f>chart!$A$5:$A$15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chart!$F$5:$F$15</c:f>
              <c:numCache>
                <c:formatCode>General</c:formatCode>
                <c:ptCount val="10"/>
                <c:pt idx="0">
                  <c:v>34</c:v>
                </c:pt>
                <c:pt idx="1">
                  <c:v>25</c:v>
                </c:pt>
                <c:pt idx="2">
                  <c:v>23</c:v>
                </c:pt>
                <c:pt idx="3">
                  <c:v>28</c:v>
                </c:pt>
                <c:pt idx="4">
                  <c:v>23</c:v>
                </c:pt>
                <c:pt idx="5">
                  <c:v>32</c:v>
                </c:pt>
                <c:pt idx="6">
                  <c:v>24</c:v>
                </c:pt>
                <c:pt idx="7">
                  <c:v>30</c:v>
                </c:pt>
                <c:pt idx="8">
                  <c:v>24</c:v>
                </c:pt>
                <c:pt idx="9">
                  <c:v>27</c:v>
                </c:pt>
              </c:numCache>
            </c:numRef>
          </c:val>
          <c:extLst>
            <c:ext xmlns:c16="http://schemas.microsoft.com/office/drawing/2014/chart" uri="{C3380CC4-5D6E-409C-BE32-E72D297353CC}">
              <c16:uniqueId val="{00000005-2FC0-408E-ABE2-70F1C13AA2FA}"/>
            </c:ext>
          </c:extLst>
        </c:ser>
        <c:dLbls>
          <c:showLegendKey val="0"/>
          <c:showVal val="0"/>
          <c:showCatName val="0"/>
          <c:showSerName val="0"/>
          <c:showPercent val="0"/>
          <c:showBubbleSize val="0"/>
        </c:dLbls>
        <c:gapWidth val="219"/>
        <c:overlap val="-27"/>
        <c:axId val="1832854303"/>
        <c:axId val="1832861503"/>
      </c:barChart>
      <c:catAx>
        <c:axId val="183285430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32861503"/>
        <c:crosses val="autoZero"/>
        <c:auto val="1"/>
        <c:lblAlgn val="ctr"/>
        <c:lblOffset val="100"/>
        <c:noMultiLvlLbl val="0"/>
      </c:catAx>
      <c:valAx>
        <c:axId val="183286150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32854303"/>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03-09-2024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9/3/2024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657220" y="12192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4071935" y="8858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357812"/>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779172" y="2799428"/>
            <a:ext cx="8610600" cy="2308324"/>
          </a:xfrm>
          <a:prstGeom prst="rect">
            <a:avLst/>
          </a:prstGeom>
          <a:noFill/>
        </p:spPr>
        <p:txBody>
          <a:bodyPr wrap="square" rtlCol="0">
            <a:spAutoFit/>
          </a:bodyPr>
          <a:lstStyle/>
          <a:p>
            <a:r>
              <a:rPr lang="en-US" sz="2400" b="1" dirty="0"/>
              <a:t>STUDENT NAME</a:t>
            </a:r>
            <a:r>
              <a:rPr lang="en-US" sz="2400" dirty="0"/>
              <a:t>: P.JANARANJANI</a:t>
            </a:r>
          </a:p>
          <a:p>
            <a:r>
              <a:rPr lang="en-US" sz="2400" b="1" dirty="0"/>
              <a:t>REGISTER NO</a:t>
            </a:r>
            <a:r>
              <a:rPr lang="en-US" sz="2400" dirty="0"/>
              <a:t>:312216347</a:t>
            </a:r>
          </a:p>
          <a:p>
            <a:r>
              <a:rPr lang="en-US" sz="2400" b="1" dirty="0"/>
              <a:t>DEPARTMENT</a:t>
            </a:r>
            <a:r>
              <a:rPr lang="en-US" sz="2400" dirty="0"/>
              <a:t>:BCOM GENERAL SHIFT 2</a:t>
            </a:r>
          </a:p>
          <a:p>
            <a:r>
              <a:rPr lang="en-US" sz="2400" b="1" dirty="0"/>
              <a:t>COLLEGE</a:t>
            </a:r>
            <a:r>
              <a:rPr lang="en-US" sz="2400" dirty="0"/>
              <a:t>: SHRI SHANKARLAL SUNDARBAI SHASUN JAIN COLLEGE FOR WOMEN</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5" name="Rectangle 2">
            <a:extLst>
              <a:ext uri="{FF2B5EF4-FFF2-40B4-BE49-F238E27FC236}">
                <a16:creationId xmlns:a16="http://schemas.microsoft.com/office/drawing/2014/main" id="{508E56B8-FC0E-258A-D346-C70C788792D8}"/>
              </a:ext>
            </a:extLst>
          </p:cNvPr>
          <p:cNvSpPr>
            <a:spLocks noChangeArrowheads="1"/>
          </p:cNvSpPr>
          <p:nvPr/>
        </p:nvSpPr>
        <p:spPr bwMode="auto">
          <a:xfrm rot="10800000" flipV="1">
            <a:off x="341671" y="1477981"/>
            <a:ext cx="10972801" cy="28315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Arial" panose="020B0604020202020204" pitchFamily="34" charset="0"/>
              </a:rPr>
              <a:t>1. Employee Information</a:t>
            </a:r>
            <a:r>
              <a:rPr kumimoji="0" lang="en-US" altLang="en-US" sz="900" b="1"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Employee ID</a:t>
            </a:r>
            <a:r>
              <a:rPr kumimoji="0" lang="en-US" altLang="en-US" sz="800" b="1" i="0" u="none" strike="noStrike" cap="none" normalizeH="0" baseline="0" dirty="0">
                <a:ln>
                  <a:noFill/>
                </a:ln>
                <a:solidFill>
                  <a:schemeClr val="tx1"/>
                </a:solidFill>
                <a:effectLst/>
                <a:latin typeface="Arial" panose="020B0604020202020204" pitchFamily="34" charset="0"/>
              </a:rPr>
              <a:t>:</a:t>
            </a:r>
            <a:r>
              <a:rPr kumimoji="0" lang="en-US" altLang="en-US" sz="1800" b="0" i="0" u="none" strike="noStrike" cap="none" normalizeH="0" baseline="0" dirty="0">
                <a:ln>
                  <a:noFill/>
                </a:ln>
                <a:solidFill>
                  <a:schemeClr val="tx1"/>
                </a:solidFill>
                <a:effectLst/>
                <a:latin typeface="Arial" panose="020B0604020202020204" pitchFamily="34" charset="0"/>
              </a:rPr>
              <a:t> A unique identifier for each employee (e.g., </a:t>
            </a:r>
            <a:r>
              <a:rPr kumimoji="0" lang="en-US" altLang="en-US" sz="1000" b="0" i="0" u="none" strike="noStrike" cap="none" normalizeH="0" baseline="0" dirty="0">
                <a:ln>
                  <a:noFill/>
                </a:ln>
                <a:solidFill>
                  <a:schemeClr val="tx1"/>
                </a:solidFill>
                <a:effectLst/>
                <a:latin typeface="Arial Unicode MS"/>
              </a:rPr>
              <a:t>E12345</a:t>
            </a:r>
            <a:r>
              <a:rPr kumimoji="0" lang="en-US" altLang="en-US" sz="800" b="0" i="0" u="none" strike="noStrike" cap="none" normalizeH="0" baseline="0" dirty="0">
                <a:ln>
                  <a:noFill/>
                </a:ln>
                <a:solidFill>
                  <a:schemeClr val="tx1"/>
                </a:solidFill>
                <a:effectLst/>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Name:</a:t>
            </a:r>
            <a:r>
              <a:rPr kumimoji="0" lang="en-US" altLang="en-US" sz="1800" b="0" i="0" u="none" strike="noStrike" cap="none" normalizeH="0" baseline="0" dirty="0">
                <a:ln>
                  <a:noFill/>
                </a:ln>
                <a:solidFill>
                  <a:schemeClr val="tx1"/>
                </a:solidFill>
                <a:effectLst/>
                <a:latin typeface="Arial" panose="020B0604020202020204" pitchFamily="34" charset="0"/>
              </a:rPr>
              <a:t> Full name of the employee (e.g., </a:t>
            </a:r>
            <a:r>
              <a:rPr kumimoji="0" lang="en-US" altLang="en-US" sz="1000" b="0" i="0" u="none" strike="noStrike" cap="none" normalizeH="0" baseline="0" dirty="0">
                <a:ln>
                  <a:noFill/>
                </a:ln>
                <a:solidFill>
                  <a:schemeClr val="tx1"/>
                </a:solidFill>
                <a:effectLst/>
                <a:latin typeface="Arial Unicode MS"/>
              </a:rPr>
              <a:t>John Doe</a:t>
            </a:r>
            <a:r>
              <a:rPr kumimoji="0" lang="en-US" altLang="en-US" sz="800" b="0" i="0" u="none" strike="noStrike" cap="none" normalizeH="0" baseline="0" dirty="0">
                <a:ln>
                  <a:noFill/>
                </a:ln>
                <a:solidFill>
                  <a:schemeClr val="tx1"/>
                </a:solidFill>
                <a:effectLst/>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Department:</a:t>
            </a:r>
            <a:r>
              <a:rPr kumimoji="0" lang="en-US" altLang="en-US" sz="1800" b="0" i="0" u="none" strike="noStrike" cap="none" normalizeH="0" baseline="0" dirty="0">
                <a:ln>
                  <a:noFill/>
                </a:ln>
                <a:solidFill>
                  <a:schemeClr val="tx1"/>
                </a:solidFill>
                <a:effectLst/>
                <a:latin typeface="Arial" panose="020B0604020202020204" pitchFamily="34" charset="0"/>
              </a:rPr>
              <a:t> The department where the employee works (e.g., </a:t>
            </a:r>
            <a:r>
              <a:rPr kumimoji="0" lang="en-US" altLang="en-US" sz="1000" b="0" i="0" u="none" strike="noStrike" cap="none" normalizeH="0" baseline="0" dirty="0">
                <a:ln>
                  <a:noFill/>
                </a:ln>
                <a:solidFill>
                  <a:schemeClr val="tx1"/>
                </a:solidFill>
                <a:effectLst/>
                <a:latin typeface="Arial Unicode MS"/>
              </a:rPr>
              <a:t>Sales</a:t>
            </a:r>
            <a:r>
              <a:rPr kumimoji="0" lang="en-US" altLang="en-US" sz="800" b="0" i="0" u="none" strike="noStrike" cap="none" normalizeH="0" baseline="0" dirty="0">
                <a:ln>
                  <a:noFill/>
                </a:ln>
                <a:solidFill>
                  <a:schemeClr val="tx1"/>
                </a:solidFill>
                <a:effectLst/>
              </a:rPr>
              <a:t>, </a:t>
            </a:r>
            <a:r>
              <a:rPr kumimoji="0" lang="en-US" altLang="en-US" sz="1000" b="0" i="0" u="none" strike="noStrike" cap="none" normalizeH="0" baseline="0" dirty="0">
                <a:ln>
                  <a:noFill/>
                </a:ln>
                <a:solidFill>
                  <a:schemeClr val="tx1"/>
                </a:solidFill>
                <a:effectLst/>
                <a:latin typeface="Arial Unicode MS"/>
              </a:rPr>
              <a:t>Marketing</a:t>
            </a:r>
            <a:r>
              <a:rPr kumimoji="0" lang="en-US" altLang="en-US" sz="800" b="0" i="0" u="none" strike="noStrike" cap="none" normalizeH="0" baseline="0" dirty="0">
                <a:ln>
                  <a:noFill/>
                </a:ln>
                <a:solidFill>
                  <a:schemeClr val="tx1"/>
                </a:solidFill>
                <a:effectLst/>
              </a:rPr>
              <a:t>, </a:t>
            </a:r>
            <a:r>
              <a:rPr kumimoji="0" lang="en-US" altLang="en-US" sz="1000" b="0" i="0" u="none" strike="noStrike" cap="none" normalizeH="0" baseline="0" dirty="0">
                <a:ln>
                  <a:noFill/>
                </a:ln>
                <a:solidFill>
                  <a:schemeClr val="tx1"/>
                </a:solidFill>
                <a:effectLst/>
                <a:latin typeface="Arial Unicode MS"/>
              </a:rPr>
              <a:t>IT</a:t>
            </a:r>
            <a:r>
              <a:rPr kumimoji="0" lang="en-US" altLang="en-US" sz="800" b="0" i="0" u="none" strike="noStrike" cap="none" normalizeH="0" baseline="0" dirty="0">
                <a:ln>
                  <a:noFill/>
                </a:ln>
                <a:solidFill>
                  <a:schemeClr val="tx1"/>
                </a:solidFill>
                <a:effectLst/>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Job Title:</a:t>
            </a:r>
            <a:r>
              <a:rPr kumimoji="0" lang="en-US" altLang="en-US" sz="1800" b="0" i="0" u="none" strike="noStrike" cap="none" normalizeH="0" baseline="0" dirty="0">
                <a:ln>
                  <a:noFill/>
                </a:ln>
                <a:solidFill>
                  <a:schemeClr val="tx1"/>
                </a:solidFill>
                <a:effectLst/>
                <a:latin typeface="Arial" panose="020B0604020202020204" pitchFamily="34" charset="0"/>
              </a:rPr>
              <a:t> The specific role or position held by the employee (e.g., </a:t>
            </a:r>
            <a:r>
              <a:rPr kumimoji="0" lang="en-US" altLang="en-US" sz="1000" b="0" i="0" u="none" strike="noStrike" cap="none" normalizeH="0" baseline="0" dirty="0">
                <a:ln>
                  <a:noFill/>
                </a:ln>
                <a:solidFill>
                  <a:schemeClr val="tx1"/>
                </a:solidFill>
                <a:effectLst/>
                <a:latin typeface="Arial Unicode MS"/>
              </a:rPr>
              <a:t>Sales Manager</a:t>
            </a:r>
            <a:r>
              <a:rPr kumimoji="0" lang="en-US" altLang="en-US" sz="800" b="0" i="0" u="none" strike="noStrike" cap="none" normalizeH="0" baseline="0" dirty="0">
                <a:ln>
                  <a:noFill/>
                </a:ln>
                <a:solidFill>
                  <a:schemeClr val="tx1"/>
                </a:solidFill>
                <a:effectLst/>
              </a:rPr>
              <a:t>, </a:t>
            </a:r>
            <a:r>
              <a:rPr kumimoji="0" lang="en-US" altLang="en-US" sz="1000" b="0" i="0" u="none" strike="noStrike" cap="none" normalizeH="0" baseline="0" dirty="0">
                <a:ln>
                  <a:noFill/>
                </a:ln>
                <a:solidFill>
                  <a:schemeClr val="tx1"/>
                </a:solidFill>
                <a:effectLst/>
                <a:latin typeface="Arial Unicode MS"/>
              </a:rPr>
              <a:t>Software Engineer</a:t>
            </a:r>
            <a:r>
              <a:rPr kumimoji="0" lang="en-US" altLang="en-US" sz="800" b="0" i="0" u="none" strike="noStrike" cap="none" normalizeH="0" baseline="0" dirty="0">
                <a:ln>
                  <a:noFill/>
                </a:ln>
                <a:solidFill>
                  <a:schemeClr val="tx1"/>
                </a:solidFill>
                <a:effectLst/>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Date of Joining:</a:t>
            </a:r>
            <a:r>
              <a:rPr kumimoji="0" lang="en-US" altLang="en-US" sz="1800" b="0" i="0" u="none" strike="noStrike" cap="none" normalizeH="0" baseline="0" dirty="0">
                <a:ln>
                  <a:noFill/>
                </a:ln>
                <a:solidFill>
                  <a:schemeClr val="tx1"/>
                </a:solidFill>
                <a:effectLst/>
                <a:latin typeface="Arial" panose="020B0604020202020204" pitchFamily="34" charset="0"/>
              </a:rPr>
              <a:t> The date the employee joined the company (e.g., </a:t>
            </a:r>
            <a:r>
              <a:rPr kumimoji="0" lang="en-US" altLang="en-US" sz="1000" b="0" i="0" u="none" strike="noStrike" cap="none" normalizeH="0" baseline="0" dirty="0">
                <a:ln>
                  <a:noFill/>
                </a:ln>
                <a:solidFill>
                  <a:schemeClr val="tx1"/>
                </a:solidFill>
                <a:effectLst/>
                <a:latin typeface="Arial Unicode MS"/>
              </a:rPr>
              <a:t>2021-03-15</a:t>
            </a:r>
            <a:r>
              <a:rPr kumimoji="0" lang="en-US" altLang="en-US" sz="800" b="0" i="0" u="none" strike="noStrike" cap="none" normalizeH="0" baseline="0" dirty="0">
                <a:ln>
                  <a:noFill/>
                </a:ln>
                <a:solidFill>
                  <a:schemeClr val="tx1"/>
                </a:solidFill>
                <a:effectLst/>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Manager ID:</a:t>
            </a:r>
            <a:r>
              <a:rPr kumimoji="0" lang="en-US" altLang="en-US" sz="1800" b="0" i="0" u="none" strike="noStrike" cap="none" normalizeH="0" baseline="0" dirty="0">
                <a:ln>
                  <a:noFill/>
                </a:ln>
                <a:solidFill>
                  <a:schemeClr val="tx1"/>
                </a:solidFill>
                <a:effectLst/>
                <a:latin typeface="Arial" panose="020B0604020202020204" pitchFamily="34" charset="0"/>
              </a:rPr>
              <a:t> The ID of the employee's direct manager (e.g., </a:t>
            </a:r>
            <a:r>
              <a:rPr kumimoji="0" lang="en-US" altLang="en-US" sz="1000" b="0" i="0" u="none" strike="noStrike" cap="none" normalizeH="0" baseline="0" dirty="0">
                <a:ln>
                  <a:noFill/>
                </a:ln>
                <a:solidFill>
                  <a:schemeClr val="tx1"/>
                </a:solidFill>
                <a:effectLst/>
                <a:latin typeface="Arial Unicode MS"/>
              </a:rPr>
              <a:t>M56789</a:t>
            </a:r>
            <a:r>
              <a:rPr kumimoji="0" lang="en-US" altLang="en-US" sz="800"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8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A625837D-4C05-EA9B-53C5-6E407CFFD7CA}"/>
              </a:ext>
            </a:extLst>
          </p:cNvPr>
          <p:cNvSpPr>
            <a:spLocks noChangeArrowheads="1"/>
          </p:cNvSpPr>
          <p:nvPr/>
        </p:nvSpPr>
        <p:spPr bwMode="auto">
          <a:xfrm>
            <a:off x="312174" y="3810000"/>
            <a:ext cx="9822426"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Arial" panose="020B0604020202020204" pitchFamily="34" charset="0"/>
              </a:rPr>
              <a:t>2. Performance Metrics: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Performance Score</a:t>
            </a:r>
            <a:r>
              <a:rPr kumimoji="0" lang="en-US" altLang="en-US" sz="800" b="1" i="0" u="none" strike="noStrike" cap="none" normalizeH="0" baseline="0" dirty="0">
                <a:ln>
                  <a:noFill/>
                </a:ln>
                <a:solidFill>
                  <a:schemeClr val="tx1"/>
                </a:solidFill>
                <a:effectLst/>
                <a:latin typeface="Arial" panose="020B0604020202020204" pitchFamily="34" charset="0"/>
              </a:rPr>
              <a:t>:</a:t>
            </a:r>
            <a:r>
              <a:rPr kumimoji="0" lang="en-US" altLang="en-US" sz="1800" b="0" i="0" u="none" strike="noStrike" cap="none" normalizeH="0" baseline="0" dirty="0">
                <a:ln>
                  <a:noFill/>
                </a:ln>
                <a:solidFill>
                  <a:schemeClr val="tx1"/>
                </a:solidFill>
                <a:effectLst/>
                <a:latin typeface="Arial" panose="020B0604020202020204" pitchFamily="34" charset="0"/>
              </a:rPr>
              <a:t> A numerical score representing the overall performance of the employee during a specific period (e.g., </a:t>
            </a:r>
            <a:r>
              <a:rPr kumimoji="0" lang="en-US" altLang="en-US" sz="1000" b="0" i="0" u="none" strike="noStrike" cap="none" normalizeH="0" baseline="0" dirty="0">
                <a:ln>
                  <a:noFill/>
                </a:ln>
                <a:solidFill>
                  <a:schemeClr val="tx1"/>
                </a:solidFill>
                <a:effectLst/>
                <a:latin typeface="Arial Unicode MS"/>
              </a:rPr>
              <a:t>85</a:t>
            </a:r>
            <a:r>
              <a:rPr kumimoji="0" lang="en-US" altLang="en-US" sz="800" b="0" i="0" u="none" strike="noStrike" cap="none" normalizeH="0" baseline="0" dirty="0">
                <a:ln>
                  <a:noFill/>
                </a:ln>
                <a:solidFill>
                  <a:schemeClr val="tx1"/>
                </a:solidFill>
                <a:effectLst/>
              </a:rPr>
              <a:t> out of </a:t>
            </a:r>
            <a:r>
              <a:rPr kumimoji="0" lang="en-US" altLang="en-US" sz="1000" b="0" i="0" u="none" strike="noStrike" cap="none" normalizeH="0" baseline="0" dirty="0">
                <a:ln>
                  <a:noFill/>
                </a:ln>
                <a:solidFill>
                  <a:schemeClr val="tx1"/>
                </a:solidFill>
                <a:effectLst/>
                <a:latin typeface="Arial Unicode MS"/>
              </a:rPr>
              <a:t>100</a:t>
            </a:r>
            <a:r>
              <a:rPr kumimoji="0" lang="en-US" altLang="en-US" sz="800" b="0" i="0" u="none" strike="noStrike" cap="none" normalizeH="0" baseline="0" dirty="0">
                <a:ln>
                  <a:noFill/>
                </a:ln>
                <a:solidFill>
                  <a:schemeClr val="tx1"/>
                </a:solidFill>
                <a:effectLst/>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Goal Achievement Rate:</a:t>
            </a:r>
            <a:r>
              <a:rPr kumimoji="0" lang="en-US" altLang="en-US" sz="1800" b="0" i="0" u="none" strike="noStrike" cap="none" normalizeH="0" baseline="0" dirty="0">
                <a:ln>
                  <a:noFill/>
                </a:ln>
                <a:solidFill>
                  <a:schemeClr val="tx1"/>
                </a:solidFill>
                <a:effectLst/>
                <a:latin typeface="Arial" panose="020B0604020202020204" pitchFamily="34" charset="0"/>
              </a:rPr>
              <a:t> The percentage of goals achieved by the employee (e.g., </a:t>
            </a:r>
            <a:r>
              <a:rPr kumimoji="0" lang="en-US" altLang="en-US" sz="1000" b="0" i="0" u="none" strike="noStrike" cap="none" normalizeH="0" baseline="0" dirty="0">
                <a:ln>
                  <a:noFill/>
                </a:ln>
                <a:solidFill>
                  <a:schemeClr val="tx1"/>
                </a:solidFill>
                <a:effectLst/>
                <a:latin typeface="Arial Unicode MS"/>
              </a:rPr>
              <a:t>92%</a:t>
            </a:r>
            <a:r>
              <a:rPr kumimoji="0" lang="en-US" altLang="en-US" sz="800" b="0" i="0" u="none" strike="noStrike" cap="none" normalizeH="0" baseline="0" dirty="0">
                <a:ln>
                  <a:noFill/>
                </a:ln>
                <a:solidFill>
                  <a:schemeClr val="tx1"/>
                </a:solidFill>
                <a:effectLst/>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Key Performance Indicators (KPIs):</a:t>
            </a:r>
            <a:r>
              <a:rPr kumimoji="0" lang="en-US" altLang="en-US" sz="1800" b="0" i="0" u="none" strike="noStrike" cap="none" normalizeH="0" baseline="0" dirty="0">
                <a:ln>
                  <a:noFill/>
                </a:ln>
                <a:solidFill>
                  <a:schemeClr val="tx1"/>
                </a:solidFill>
                <a:effectLst/>
                <a:latin typeface="Arial" panose="020B0604020202020204" pitchFamily="34" charset="0"/>
              </a:rPr>
              <a:t> Specific metrics related to the employee's job function (e.g., </a:t>
            </a:r>
            <a:r>
              <a:rPr kumimoji="0" lang="en-US" altLang="en-US" sz="1000" b="0" i="0" u="none" strike="noStrike" cap="none" normalizeH="0" baseline="0" dirty="0">
                <a:ln>
                  <a:noFill/>
                </a:ln>
                <a:solidFill>
                  <a:schemeClr val="tx1"/>
                </a:solidFill>
                <a:effectLst/>
                <a:latin typeface="Arial Unicode MS"/>
              </a:rPr>
              <a:t>Sales Targets Met</a:t>
            </a:r>
            <a:r>
              <a:rPr kumimoji="0" lang="en-US" altLang="en-US" sz="800" b="0" i="0" u="none" strike="noStrike" cap="none" normalizeH="0" baseline="0" dirty="0">
                <a:ln>
                  <a:noFill/>
                </a:ln>
                <a:solidFill>
                  <a:schemeClr val="tx1"/>
                </a:solidFill>
                <a:effectLst/>
              </a:rPr>
              <a:t>, </a:t>
            </a:r>
            <a:r>
              <a:rPr kumimoji="0" lang="en-US" altLang="en-US" sz="1000" b="0" i="0" u="none" strike="noStrike" cap="none" normalizeH="0" baseline="0" dirty="0">
                <a:ln>
                  <a:noFill/>
                </a:ln>
                <a:solidFill>
                  <a:schemeClr val="tx1"/>
                </a:solidFill>
                <a:effectLst/>
                <a:latin typeface="Arial Unicode MS"/>
              </a:rPr>
              <a:t>Project Deadlines Met</a:t>
            </a:r>
            <a:r>
              <a:rPr kumimoji="0" lang="en-US" altLang="en-US" sz="800" b="0" i="0" u="none" strike="noStrike" cap="none" normalizeH="0" baseline="0" dirty="0">
                <a:ln>
                  <a:noFill/>
                </a:ln>
                <a:solidFill>
                  <a:schemeClr val="tx1"/>
                </a:solidFill>
                <a:effectLst/>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Quality of Work:</a:t>
            </a:r>
            <a:r>
              <a:rPr kumimoji="0" lang="en-US" altLang="en-US" sz="1800" b="0" i="0" u="none" strike="noStrike" cap="none" normalizeH="0" baseline="0" dirty="0">
                <a:ln>
                  <a:noFill/>
                </a:ln>
                <a:solidFill>
                  <a:schemeClr val="tx1"/>
                </a:solidFill>
                <a:effectLst/>
                <a:latin typeface="Arial" panose="020B0604020202020204" pitchFamily="34" charset="0"/>
              </a:rPr>
              <a:t> A qualitative assessment of the employee's work quality, which could be a numerical score or a rating (e.g., </a:t>
            </a:r>
            <a:r>
              <a:rPr kumimoji="0" lang="en-US" altLang="en-US" sz="1000" b="0" i="0" u="none" strike="noStrike" cap="none" normalizeH="0" baseline="0" dirty="0">
                <a:ln>
                  <a:noFill/>
                </a:ln>
                <a:solidFill>
                  <a:schemeClr val="tx1"/>
                </a:solidFill>
                <a:effectLst/>
                <a:latin typeface="Arial Unicode MS"/>
              </a:rPr>
              <a:t>4</a:t>
            </a:r>
            <a:r>
              <a:rPr kumimoji="0" lang="en-US" altLang="en-US" sz="800" b="0" i="0" u="none" strike="noStrike" cap="none" normalizeH="0" baseline="0" dirty="0">
                <a:ln>
                  <a:noFill/>
                </a:ln>
                <a:solidFill>
                  <a:schemeClr val="tx1"/>
                </a:solidFill>
                <a:effectLst/>
              </a:rPr>
              <a:t> out of </a:t>
            </a:r>
            <a:r>
              <a:rPr kumimoji="0" lang="en-US" altLang="en-US" sz="1000" b="0" i="0" u="none" strike="noStrike" cap="none" normalizeH="0" baseline="0" dirty="0">
                <a:ln>
                  <a:noFill/>
                </a:ln>
                <a:solidFill>
                  <a:schemeClr val="tx1"/>
                </a:solidFill>
                <a:effectLst/>
                <a:latin typeface="Arial Unicode MS"/>
              </a:rPr>
              <a:t>5</a:t>
            </a:r>
            <a:r>
              <a:rPr kumimoji="0" lang="en-US" altLang="en-US" sz="800" b="0" i="0" u="none" strike="noStrike" cap="none" normalizeH="0" baseline="0" dirty="0">
                <a:ln>
                  <a:noFill/>
                </a:ln>
                <a:solidFill>
                  <a:schemeClr val="tx1"/>
                </a:solidFill>
                <a:effectLst/>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206606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52400" y="4386322"/>
            <a:ext cx="2373630" cy="2471678"/>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152400" y="1524000"/>
            <a:ext cx="9201149" cy="2862322"/>
          </a:xfrm>
          <a:prstGeom prst="rect">
            <a:avLst/>
          </a:prstGeom>
          <a:noFill/>
        </p:spPr>
        <p:txBody>
          <a:bodyPr wrap="square" rtlCol="0">
            <a:spAutoFit/>
          </a:bodyPr>
          <a:lstStyle/>
          <a:p>
            <a:r>
              <a:rPr lang="en-US" b="1" dirty="0"/>
              <a:t>Automated Workflows:</a:t>
            </a:r>
            <a:r>
              <a:rPr lang="en-US" dirty="0"/>
              <a:t> The solution leverages advanced Excel functions and formulas to automate data collection, analysis, and reporting processes, saving time and reducing the potential for human error. Users can quickly generate performance reports with just a few clicks, all within a tool they already know and use daily.</a:t>
            </a:r>
          </a:p>
          <a:p>
            <a:r>
              <a:rPr lang="en-US" b="1" dirty="0"/>
              <a:t>Real-Time Data Exploration:</a:t>
            </a:r>
            <a:r>
              <a:rPr lang="en-US" dirty="0"/>
              <a:t> Users can interact with the data through intuitive dashboards that update in real-time. By using PivotTables, slicers, and conditional formatting, users can drill down into specific metrics, compare performance across departments, and identify trends instantly.</a:t>
            </a:r>
          </a:p>
          <a:p>
            <a:r>
              <a:rPr lang="en-US" b="1" dirty="0"/>
              <a:t>Predictive Insights:</a:t>
            </a:r>
            <a:r>
              <a:rPr lang="en-US" dirty="0"/>
              <a:t> Through the use of Excel’s advanced analytical tools, such as regression analysis, trend lines, and forecasting, the solution can offer predictive insights into future performance trends, helping managers proactively address potential issues</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8" name="object 8"/>
          <p:cNvSpPr txBox="1"/>
          <p:nvPr/>
        </p:nvSpPr>
        <p:spPr>
          <a:xfrm>
            <a:off x="3810000" y="19233"/>
            <a:ext cx="3756025" cy="505908"/>
          </a:xfrm>
          <a:prstGeom prst="rect">
            <a:avLst/>
          </a:prstGeom>
        </p:spPr>
        <p:txBody>
          <a:bodyPr vert="horz" wrap="square" lIns="0" tIns="13335" rIns="0" bIns="0" rtlCol="0">
            <a:spAutoFit/>
          </a:bodyPr>
          <a:lstStyle/>
          <a:p>
            <a:pPr marL="12700" algn="just">
              <a:lnSpc>
                <a:spcPct val="100000"/>
              </a:lnSpc>
              <a:spcBef>
                <a:spcPts val="105"/>
              </a:spcBef>
            </a:pPr>
            <a:r>
              <a:rPr sz="3200" b="1" spc="15" dirty="0">
                <a:latin typeface="Trebuchet MS"/>
                <a:cs typeface="Trebuchet MS"/>
              </a:rPr>
              <a:t>M</a:t>
            </a:r>
            <a:r>
              <a:rPr sz="3200" b="1" dirty="0">
                <a:latin typeface="Trebuchet MS"/>
                <a:cs typeface="Trebuchet MS"/>
              </a:rPr>
              <a:t>O</a:t>
            </a:r>
            <a:r>
              <a:rPr sz="3200" b="1" spc="-15" dirty="0">
                <a:latin typeface="Trebuchet MS"/>
                <a:cs typeface="Trebuchet MS"/>
              </a:rPr>
              <a:t>D</a:t>
            </a:r>
            <a:r>
              <a:rPr sz="3200" b="1" spc="-35" dirty="0">
                <a:latin typeface="Trebuchet MS"/>
                <a:cs typeface="Trebuchet MS"/>
              </a:rPr>
              <a:t>E</a:t>
            </a:r>
            <a:r>
              <a:rPr sz="3200" b="1" spc="-30" dirty="0">
                <a:latin typeface="Trebuchet MS"/>
                <a:cs typeface="Trebuchet MS"/>
              </a:rPr>
              <a:t>LL</a:t>
            </a:r>
            <a:r>
              <a:rPr sz="3200" b="1" spc="-5" dirty="0">
                <a:latin typeface="Trebuchet MS"/>
                <a:cs typeface="Trebuchet MS"/>
              </a:rPr>
              <a:t>I</a:t>
            </a:r>
            <a:r>
              <a:rPr sz="3200" b="1" spc="30" dirty="0">
                <a:latin typeface="Trebuchet MS"/>
                <a:cs typeface="Trebuchet MS"/>
              </a:rPr>
              <a:t>N</a:t>
            </a:r>
            <a:r>
              <a:rPr sz="3200" b="1" spc="5" dirty="0">
                <a:latin typeface="Trebuchet MS"/>
                <a:cs typeface="Trebuchet MS"/>
              </a:rPr>
              <a:t>G</a:t>
            </a:r>
            <a:endParaRPr sz="32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TextBox 3">
            <a:extLst>
              <a:ext uri="{FF2B5EF4-FFF2-40B4-BE49-F238E27FC236}">
                <a16:creationId xmlns:a16="http://schemas.microsoft.com/office/drawing/2014/main" id="{B6AFC87E-3F6A-73FE-8EBC-DBE23E6DADD7}"/>
              </a:ext>
            </a:extLst>
          </p:cNvPr>
          <p:cNvSpPr txBox="1"/>
          <p:nvPr/>
        </p:nvSpPr>
        <p:spPr>
          <a:xfrm>
            <a:off x="76200" y="762000"/>
            <a:ext cx="10591800" cy="7294305"/>
          </a:xfrm>
          <a:prstGeom prst="rect">
            <a:avLst/>
          </a:prstGeom>
          <a:noFill/>
        </p:spPr>
        <p:txBody>
          <a:bodyPr wrap="square" rtlCol="0">
            <a:spAutoFit/>
          </a:bodyPr>
          <a:lstStyle/>
          <a:p>
            <a:r>
              <a:rPr lang="en-US" b="1" dirty="0"/>
              <a:t>Step 1: Define Key Performance Indicators (KPIs)</a:t>
            </a:r>
            <a:endParaRPr lang="en-US" dirty="0"/>
          </a:p>
          <a:p>
            <a:pPr>
              <a:buFont typeface="Arial" panose="020B0604020202020204" pitchFamily="34" charset="0"/>
              <a:buChar char="•"/>
            </a:pPr>
            <a:r>
              <a:rPr lang="en-US" b="1" dirty="0"/>
              <a:t>Productivity:</a:t>
            </a:r>
            <a:r>
              <a:rPr lang="en-US" dirty="0"/>
              <a:t> Tasks completed, sales figures, or project milestones met.</a:t>
            </a:r>
          </a:p>
          <a:p>
            <a:pPr>
              <a:buFont typeface="Arial" panose="020B0604020202020204" pitchFamily="34" charset="0"/>
              <a:buChar char="•"/>
            </a:pPr>
            <a:r>
              <a:rPr lang="en-US" b="1" dirty="0"/>
              <a:t>Quality of Work:</a:t>
            </a:r>
            <a:r>
              <a:rPr lang="en-US" dirty="0"/>
              <a:t> Error rates, customer feedback, or peer reviews.</a:t>
            </a:r>
          </a:p>
          <a:p>
            <a:pPr>
              <a:buFont typeface="Arial" panose="020B0604020202020204" pitchFamily="34" charset="0"/>
              <a:buChar char="•"/>
            </a:pPr>
            <a:r>
              <a:rPr lang="en-US" b="1" dirty="0"/>
              <a:t>Attendance:</a:t>
            </a:r>
            <a:r>
              <a:rPr lang="en-US" dirty="0"/>
              <a:t> Absenteeism rates, punctuality, or overtime.</a:t>
            </a:r>
          </a:p>
          <a:p>
            <a:pPr>
              <a:buFont typeface="Arial" panose="020B0604020202020204" pitchFamily="34" charset="0"/>
              <a:buChar char="•"/>
            </a:pPr>
            <a:r>
              <a:rPr lang="en-US" b="1" dirty="0"/>
              <a:t>Goal Achievement:</a:t>
            </a:r>
            <a:r>
              <a:rPr lang="en-US" dirty="0"/>
              <a:t> Percentage of goals met during the evaluation period.</a:t>
            </a:r>
          </a:p>
          <a:p>
            <a:pPr>
              <a:buFont typeface="Arial" panose="020B0604020202020204" pitchFamily="34" charset="0"/>
              <a:buChar char="•"/>
            </a:pPr>
            <a:r>
              <a:rPr lang="en-US" b="1" dirty="0"/>
              <a:t>Training and Development:</a:t>
            </a:r>
            <a:r>
              <a:rPr lang="en-US" dirty="0"/>
              <a:t> Training hours completed or certifications obtained.</a:t>
            </a:r>
          </a:p>
          <a:p>
            <a:r>
              <a:rPr lang="en-US" b="1" dirty="0"/>
              <a:t>Step 2: Collect and Organize Data</a:t>
            </a:r>
          </a:p>
          <a:p>
            <a:r>
              <a:rPr lang="en-US" dirty="0"/>
              <a:t>Gather data from various sources and organize it into a structured Excel workbook.</a:t>
            </a:r>
          </a:p>
          <a:p>
            <a:r>
              <a:rPr lang="en-US" b="1" dirty="0"/>
              <a:t>Step 3: Data Cleaning and Preparation</a:t>
            </a:r>
            <a:endParaRPr lang="en-US" dirty="0"/>
          </a:p>
          <a:p>
            <a:pPr>
              <a:buFont typeface="Arial" panose="020B0604020202020204" pitchFamily="34" charset="0"/>
              <a:buChar char="•"/>
            </a:pPr>
            <a:r>
              <a:rPr lang="en-US" b="1" dirty="0"/>
              <a:t>Remove duplicates</a:t>
            </a:r>
            <a:r>
              <a:rPr lang="en-US" dirty="0"/>
              <a:t> and handle missing values.</a:t>
            </a:r>
          </a:p>
          <a:p>
            <a:pPr>
              <a:buFont typeface="Arial" panose="020B0604020202020204" pitchFamily="34" charset="0"/>
              <a:buChar char="•"/>
            </a:pPr>
            <a:r>
              <a:rPr lang="en-US" b="1" dirty="0"/>
              <a:t>Standardize</a:t>
            </a:r>
            <a:r>
              <a:rPr lang="en-US" dirty="0"/>
              <a:t> the format of your data (e.g., dates, percentages).</a:t>
            </a:r>
          </a:p>
          <a:p>
            <a:pPr>
              <a:buFont typeface="Arial" panose="020B0604020202020204" pitchFamily="34" charset="0"/>
              <a:buChar char="•"/>
            </a:pPr>
            <a:r>
              <a:rPr lang="en-US" b="1" dirty="0"/>
              <a:t>Calculate derived metrics</a:t>
            </a:r>
            <a:r>
              <a:rPr lang="en-US" dirty="0"/>
              <a:t> if needed, such as average performance scores or cumulative training hours.</a:t>
            </a:r>
          </a:p>
          <a:p>
            <a:r>
              <a:rPr lang="en-US" b="1" dirty="0"/>
              <a:t>Step 4: Create Visualizations</a:t>
            </a:r>
            <a:endParaRPr lang="en-US" dirty="0"/>
          </a:p>
          <a:p>
            <a:pPr>
              <a:buFont typeface="Arial" panose="020B0604020202020204" pitchFamily="34" charset="0"/>
              <a:buChar char="•"/>
            </a:pPr>
            <a:r>
              <a:rPr lang="en-US" b="1" dirty="0"/>
              <a:t>Bar Charts:</a:t>
            </a:r>
            <a:r>
              <a:rPr lang="en-US" dirty="0"/>
              <a:t> Compare performance scores across different departments or employees.</a:t>
            </a:r>
          </a:p>
          <a:p>
            <a:pPr>
              <a:buFont typeface="Arial" panose="020B0604020202020204" pitchFamily="34" charset="0"/>
              <a:buChar char="•"/>
            </a:pPr>
            <a:r>
              <a:rPr lang="en-US" b="1" dirty="0"/>
              <a:t>Pie Charts:</a:t>
            </a:r>
            <a:r>
              <a:rPr lang="en-US" dirty="0"/>
              <a:t> Show the distribution of goal achievement percentages.</a:t>
            </a:r>
          </a:p>
          <a:p>
            <a:pPr>
              <a:buFont typeface="Arial" panose="020B0604020202020204" pitchFamily="34" charset="0"/>
              <a:buChar char="•"/>
            </a:pPr>
            <a:r>
              <a:rPr lang="en-US" b="1" dirty="0"/>
              <a:t>Line Graphs:</a:t>
            </a:r>
            <a:r>
              <a:rPr lang="en-US" dirty="0"/>
              <a:t> Visualize trends in employee performance over time.</a:t>
            </a:r>
          </a:p>
          <a:p>
            <a:r>
              <a:rPr lang="en-US" b="1" dirty="0"/>
              <a:t>Step 6:</a:t>
            </a:r>
            <a:r>
              <a:rPr lang="en-US" dirty="0"/>
              <a:t>Use PivotTables, slicers, and filters to create dynamic dashboards that allow users to interact with the data:</a:t>
            </a:r>
          </a:p>
          <a:p>
            <a:pPr>
              <a:buFont typeface="Arial" panose="020B0604020202020204" pitchFamily="34" charset="0"/>
              <a:buChar char="•"/>
            </a:pPr>
            <a:r>
              <a:rPr lang="en-US" b="1" dirty="0"/>
              <a:t>PivotTables:</a:t>
            </a:r>
            <a:r>
              <a:rPr lang="en-US" dirty="0"/>
              <a:t> Summarize data by department, job title, or manager.</a:t>
            </a:r>
          </a:p>
          <a:p>
            <a:pPr>
              <a:buFont typeface="Arial" panose="020B0604020202020204" pitchFamily="34" charset="0"/>
              <a:buChar char="•"/>
            </a:pPr>
            <a:r>
              <a:rPr lang="en-US" b="1" dirty="0"/>
              <a:t>Slicers:</a:t>
            </a:r>
            <a:r>
              <a:rPr lang="en-US" dirty="0"/>
              <a:t> Add slicers to filter data based on specific criteria (e.g., department, performance range).</a:t>
            </a:r>
          </a:p>
          <a:p>
            <a:pPr>
              <a:buFont typeface="Arial" panose="020B0604020202020204" pitchFamily="34" charset="0"/>
              <a:buChar char="•"/>
            </a:pPr>
            <a:r>
              <a:rPr lang="en-US" b="1" dirty="0"/>
              <a:t>Conditional Formatting:</a:t>
            </a:r>
            <a:r>
              <a:rPr lang="en-US" dirty="0"/>
              <a:t> Use conditional formatting to highlight key metrics, such as employees with a performance score above 90.</a:t>
            </a:r>
          </a:p>
          <a:p>
            <a:pPr>
              <a:buFont typeface="Arial" panose="020B0604020202020204" pitchFamily="34" charset="0"/>
              <a:buChar char="•"/>
            </a:pPr>
            <a:endParaRPr lang="en-US" dirty="0"/>
          </a:p>
          <a:p>
            <a:pPr>
              <a:buFont typeface="Arial" panose="020B0604020202020204" pitchFamily="34" charset="0"/>
              <a:buChar char="•"/>
            </a:pPr>
            <a:endParaRPr lang="en-US" dirty="0"/>
          </a:p>
          <a:p>
            <a:endParaRPr lang="en-US" dirty="0"/>
          </a:p>
          <a:p>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81B6376E-8EBD-A8D9-F557-D9A98FA11614}"/>
              </a:ext>
            </a:extLst>
          </p:cNvPr>
          <p:cNvGraphicFramePr>
            <a:graphicFrameLocks/>
          </p:cNvGraphicFramePr>
          <p:nvPr>
            <p:extLst>
              <p:ext uri="{D42A27DB-BD31-4B8C-83A1-F6EECF244321}">
                <p14:modId xmlns:p14="http://schemas.microsoft.com/office/powerpoint/2010/main" val="2555054802"/>
              </p:ext>
            </p:extLst>
          </p:nvPr>
        </p:nvGraphicFramePr>
        <p:xfrm>
          <a:off x="914400" y="1400175"/>
          <a:ext cx="8305799" cy="41910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3962400" y="111978"/>
            <a:ext cx="10681335" cy="492443"/>
          </a:xfrm>
        </p:spPr>
        <p:txBody>
          <a:bodyPr/>
          <a:lstStyle/>
          <a:p>
            <a:r>
              <a:rPr lang="en-US" sz="3200" dirty="0">
                <a:latin typeface="Times New Roman" panose="02020603050405020304" pitchFamily="18" charset="0"/>
                <a:cs typeface="Times New Roman" panose="02020603050405020304" pitchFamily="18" charset="0"/>
              </a:rPr>
              <a:t>conclusion</a:t>
            </a:r>
            <a:endParaRPr lang="en-IN" sz="32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BF969BCE-29E0-9A3A-3B77-B166663BB24E}"/>
              </a:ext>
            </a:extLst>
          </p:cNvPr>
          <p:cNvSpPr txBox="1"/>
          <p:nvPr/>
        </p:nvSpPr>
        <p:spPr>
          <a:xfrm>
            <a:off x="381000" y="990600"/>
            <a:ext cx="10681335" cy="5486400"/>
          </a:xfrm>
          <a:prstGeom prst="rect">
            <a:avLst/>
          </a:prstGeom>
          <a:noFill/>
        </p:spPr>
        <p:txBody>
          <a:bodyPr wrap="square" rtlCol="0">
            <a:spAutoFit/>
          </a:bodyPr>
          <a:lstStyle/>
          <a:p>
            <a:r>
              <a:rPr lang="en-US" sz="1600" dirty="0"/>
              <a:t>leveraging Excel for Employee Performance Analysis presents a highly effective, cost-efficient, and accessible solution for organizations of all sizes. By utilizing Excel’s robust data management, analytical, and visualization capabilities, you can develop a comprehensive performance management system that drives both employee and organizational success.</a:t>
            </a:r>
          </a:p>
          <a:p>
            <a:r>
              <a:rPr lang="en-US" sz="1600" b="1" dirty="0"/>
              <a:t>Key Takeaways:</a:t>
            </a:r>
          </a:p>
          <a:p>
            <a:pPr>
              <a:buFont typeface="+mj-lt"/>
              <a:buAutoNum type="arabicPeriod"/>
            </a:pPr>
            <a:r>
              <a:rPr lang="en-US" sz="1600" b="1" dirty="0"/>
              <a:t>Data-Driven Decision-Making:</a:t>
            </a:r>
            <a:endParaRPr lang="en-US" sz="1600" dirty="0"/>
          </a:p>
          <a:p>
            <a:pPr marL="742950" lvl="1" indent="-285750">
              <a:buFont typeface="+mj-lt"/>
              <a:buAutoNum type="arabicPeriod"/>
            </a:pPr>
            <a:r>
              <a:rPr lang="en-US" sz="1600" dirty="0"/>
              <a:t>Excel allows you to collect, organize, and analyze employee performance data systematically, enabling more informed and objective decision-making. By basing performance evaluations on clear, quantifiable metrics, you minimize biases and ensure fairness in the evaluation process.</a:t>
            </a:r>
          </a:p>
          <a:p>
            <a:pPr>
              <a:buFont typeface="+mj-lt"/>
              <a:buAutoNum type="arabicPeriod"/>
            </a:pPr>
            <a:r>
              <a:rPr lang="en-US" sz="1600" b="1" dirty="0"/>
              <a:t>Cost-Effective Solution:</a:t>
            </a:r>
            <a:endParaRPr lang="en-US" sz="1600" dirty="0"/>
          </a:p>
          <a:p>
            <a:pPr marL="742950" lvl="1" indent="-285750">
              <a:buFont typeface="+mj-lt"/>
              <a:buAutoNum type="arabicPeriod"/>
            </a:pPr>
            <a:r>
              <a:rPr lang="en-US" sz="1600" dirty="0"/>
              <a:t>Without the need for expensive software or steep learning curves, Excel provides a familiar platform that most employees are already comfortable using. This reduces implementation costs and accelerates adoption across the organization.</a:t>
            </a:r>
          </a:p>
          <a:p>
            <a:pPr>
              <a:buFont typeface="+mj-lt"/>
              <a:buAutoNum type="arabicPeriod"/>
            </a:pPr>
            <a:r>
              <a:rPr lang="en-US" sz="1600" b="1" dirty="0"/>
              <a:t>Customizable and Scalable:</a:t>
            </a:r>
            <a:endParaRPr lang="en-US" sz="1600" dirty="0"/>
          </a:p>
          <a:p>
            <a:pPr marL="742950" lvl="1" indent="-285750">
              <a:buFont typeface="+mj-lt"/>
              <a:buAutoNum type="arabicPeriod"/>
            </a:pPr>
            <a:r>
              <a:rPr lang="en-US" sz="1600" dirty="0"/>
              <a:t>The flexibility of Excel means that the performance analysis model can be tailored to meet the specific needs of different departments, roles, and organizational structures. As your organization grows, the model can easily be scaled and adapted to handle more complex data and analyses.</a:t>
            </a:r>
          </a:p>
          <a:p>
            <a:pPr>
              <a:buFont typeface="+mj-lt"/>
              <a:buAutoNum type="arabicPeriod"/>
            </a:pPr>
            <a:r>
              <a:rPr lang="en-US" sz="1600" b="1" dirty="0"/>
              <a:t>Enhanced Employee Engagement and Transparency:</a:t>
            </a:r>
            <a:endParaRPr lang="en-US" sz="1600" dirty="0"/>
          </a:p>
          <a:p>
            <a:pPr marL="742950" lvl="1" indent="-285750">
              <a:buFont typeface="+mj-lt"/>
              <a:buAutoNum type="arabicPeriod"/>
            </a:pPr>
            <a:r>
              <a:rPr lang="en-US" sz="1600" dirty="0"/>
              <a:t>Providing employees with clear, transparent performance evaluations enhances trust and engagement. When employees understand how they are being assessed and can see their progress, they are more likely to be motivated and committed to their personal and professional development.</a:t>
            </a:r>
          </a:p>
          <a:p>
            <a:endParaRPr lang="en-US" sz="1600" b="1" dirty="0"/>
          </a:p>
          <a:p>
            <a:endParaRPr lang="en-IN" sz="1600"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Sitka Banner" pitchFamily="2" charset="0"/>
                <a:cs typeface="Times New Roman" panose="02020603050405020304" pitchFamily="18" charset="0"/>
              </a:rPr>
              <a:t>Employee Performance Analysis using Excel</a:t>
            </a:r>
            <a:endParaRPr lang="en-IN" sz="2800" dirty="0">
              <a:solidFill>
                <a:srgbClr val="7030A0"/>
              </a:solidFill>
              <a:latin typeface="Sitka Banner" pitchFamily="2"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03B0F42B-779E-E9E7-D17C-FA5CEF7B7817}"/>
              </a:ext>
            </a:extLst>
          </p:cNvPr>
          <p:cNvSpPr txBox="1"/>
          <p:nvPr/>
        </p:nvSpPr>
        <p:spPr>
          <a:xfrm>
            <a:off x="533400" y="1695450"/>
            <a:ext cx="8153400" cy="4247317"/>
          </a:xfrm>
          <a:prstGeom prst="rect">
            <a:avLst/>
          </a:prstGeom>
          <a:noFill/>
        </p:spPr>
        <p:txBody>
          <a:bodyPr wrap="square" rtlCol="0">
            <a:spAutoFit/>
          </a:bodyPr>
          <a:lstStyle/>
          <a:p>
            <a:r>
              <a:rPr lang="en-US" dirty="0"/>
              <a:t>A well-defined problem statement for an Employee Performance Analysis project using Excel might look like this:</a:t>
            </a:r>
          </a:p>
          <a:p>
            <a:r>
              <a:rPr lang="en-US" b="1" dirty="0"/>
              <a:t>Problem Statement:</a:t>
            </a:r>
          </a:p>
          <a:p>
            <a:r>
              <a:rPr lang="en-US" dirty="0"/>
              <a:t>The company lacks a systematic approach to evaluate and monitor employee performance across different departments. Currently, performance reviews are conducted manually, leading to inconsistencies and potential biases in performance assessments. This has resulted in challenges in identifying top performers, recognizing areas where employees may need support, and making informed decisions regarding promotions, rewards, and training programs.</a:t>
            </a:r>
          </a:p>
          <a:p>
            <a:r>
              <a:rPr lang="en-US" dirty="0"/>
              <a:t>To address this issue, there is a need to develop a structured, data-driven approach using Excel to analyze employee performance metrics. The goal is to create a transparent and objective system that allows for regular monitoring of performance, provides clear insights into employee strengths and weaknesses, and supports the company's efforts to enhance overall productivity and employee satisfaction.</a:t>
            </a:r>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TextBox 8">
            <a:extLst>
              <a:ext uri="{FF2B5EF4-FFF2-40B4-BE49-F238E27FC236}">
                <a16:creationId xmlns:a16="http://schemas.microsoft.com/office/drawing/2014/main" id="{8F6E0F59-DA67-FD98-D6AB-7A731D383FB5}"/>
              </a:ext>
            </a:extLst>
          </p:cNvPr>
          <p:cNvSpPr txBox="1"/>
          <p:nvPr/>
        </p:nvSpPr>
        <p:spPr>
          <a:xfrm>
            <a:off x="533400" y="1695450"/>
            <a:ext cx="8458200" cy="3970318"/>
          </a:xfrm>
          <a:prstGeom prst="rect">
            <a:avLst/>
          </a:prstGeom>
          <a:noFill/>
        </p:spPr>
        <p:txBody>
          <a:bodyPr wrap="square" rtlCol="0">
            <a:spAutoFit/>
          </a:bodyPr>
          <a:lstStyle/>
          <a:p>
            <a:r>
              <a:rPr lang="en-US" b="1" dirty="0"/>
              <a:t>Objective:</a:t>
            </a:r>
          </a:p>
          <a:p>
            <a:r>
              <a:rPr lang="en-US" dirty="0"/>
              <a:t>The primary goal is to evaluate employee performance based on specific criteria, identify areas for improvement, and provide actionable insights for management to make informed decisions regarding promotions, training, and resource allocation.</a:t>
            </a:r>
          </a:p>
          <a:p>
            <a:endParaRPr lang="en-US" b="1" dirty="0"/>
          </a:p>
          <a:p>
            <a:pPr>
              <a:buFont typeface="Arial" panose="020B0604020202020204" pitchFamily="34" charset="0"/>
              <a:buChar char="•"/>
            </a:pPr>
            <a:r>
              <a:rPr lang="en-US" dirty="0"/>
              <a:t>Collect and organize employee data, including performance metrics, attendance, and other relevant factors.</a:t>
            </a:r>
          </a:p>
          <a:p>
            <a:pPr>
              <a:buFont typeface="Arial" panose="020B0604020202020204" pitchFamily="34" charset="0"/>
              <a:buChar char="•"/>
            </a:pPr>
            <a:r>
              <a:rPr lang="en-US" dirty="0"/>
              <a:t>Analyze key performance indicators (KPIs) such as productivity, quality of work, efficiency, and goal achievement.</a:t>
            </a:r>
          </a:p>
          <a:p>
            <a:pPr>
              <a:buFont typeface="Arial" panose="020B0604020202020204" pitchFamily="34" charset="0"/>
              <a:buChar char="•"/>
            </a:pPr>
            <a:r>
              <a:rPr lang="en-US" dirty="0"/>
              <a:t>Visualize the data using charts, graphs, and dashboards in Excel to highlight trends, patterns, and outliers.</a:t>
            </a:r>
          </a:p>
          <a:p>
            <a:pPr>
              <a:buFont typeface="Arial" panose="020B0604020202020204" pitchFamily="34" charset="0"/>
              <a:buChar char="•"/>
            </a:pPr>
            <a:r>
              <a:rPr lang="en-US" dirty="0"/>
              <a:t>Provide recommendations based on the analysis to improve overall performance and address any issues.</a:t>
            </a:r>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354A540B-A708-8662-EAE3-2F7028006B47}"/>
              </a:ext>
            </a:extLst>
          </p:cNvPr>
          <p:cNvSpPr txBox="1"/>
          <p:nvPr/>
        </p:nvSpPr>
        <p:spPr>
          <a:xfrm>
            <a:off x="228600" y="1695450"/>
            <a:ext cx="8915400" cy="4777887"/>
          </a:xfrm>
          <a:prstGeom prst="rect">
            <a:avLst/>
          </a:prstGeom>
          <a:noFill/>
        </p:spPr>
        <p:txBody>
          <a:bodyPr wrap="square" rtlCol="0">
            <a:spAutoFit/>
          </a:bodyPr>
          <a:lstStyle/>
          <a:p>
            <a:r>
              <a:rPr lang="en-US" b="1" dirty="0"/>
              <a:t>1. Human Resources (HR) Department:</a:t>
            </a:r>
          </a:p>
          <a:p>
            <a:pPr>
              <a:buFont typeface="Arial" panose="020B0604020202020204" pitchFamily="34" charset="0"/>
              <a:buChar char="•"/>
            </a:pPr>
            <a:r>
              <a:rPr lang="en-US" b="1" dirty="0"/>
              <a:t>Role:</a:t>
            </a:r>
            <a:r>
              <a:rPr lang="en-US" dirty="0"/>
              <a:t> HR professionals use the analysis to manage performance reviews, identify training needs, handle promotions and rewards, and address performance issues.</a:t>
            </a:r>
          </a:p>
          <a:p>
            <a:pPr>
              <a:buFont typeface="Arial" panose="020B0604020202020204" pitchFamily="34" charset="0"/>
              <a:buChar char="•"/>
            </a:pPr>
            <a:r>
              <a:rPr lang="en-US" b="1" dirty="0"/>
              <a:t>Purpose:</a:t>
            </a:r>
            <a:r>
              <a:rPr lang="en-US" dirty="0"/>
              <a:t> To ensure fair and consistent evaluations, support employee development, and align performance with company goals.</a:t>
            </a:r>
          </a:p>
          <a:p>
            <a:r>
              <a:rPr lang="en-US" b="1" dirty="0"/>
              <a:t>2. Managers and Team Leaders:</a:t>
            </a:r>
          </a:p>
          <a:p>
            <a:pPr>
              <a:buFont typeface="Arial" panose="020B0604020202020204" pitchFamily="34" charset="0"/>
              <a:buChar char="•"/>
            </a:pPr>
            <a:r>
              <a:rPr lang="en-US" b="1" dirty="0"/>
              <a:t>Role:</a:t>
            </a:r>
            <a:r>
              <a:rPr lang="en-US" dirty="0"/>
              <a:t> Managers and team leaders use the analysis to monitor their team's performance, identify top performers, and spot areas where additional support or resources are needed.</a:t>
            </a:r>
          </a:p>
          <a:p>
            <a:pPr>
              <a:buFont typeface="Arial" panose="020B0604020202020204" pitchFamily="34" charset="0"/>
              <a:buChar char="•"/>
            </a:pPr>
            <a:r>
              <a:rPr lang="en-US" b="1" dirty="0"/>
              <a:t>Purpose:</a:t>
            </a:r>
            <a:r>
              <a:rPr lang="en-US" dirty="0"/>
              <a:t> To make informed decisions about team management, set realistic goals, and improve overall team productivity.</a:t>
            </a:r>
          </a:p>
          <a:p>
            <a:r>
              <a:rPr lang="en-US" b="1" dirty="0"/>
              <a:t>3. Senior Management and Executives:</a:t>
            </a:r>
          </a:p>
          <a:p>
            <a:pPr>
              <a:buFont typeface="Arial" panose="020B0604020202020204" pitchFamily="34" charset="0"/>
              <a:buChar char="•"/>
            </a:pPr>
            <a:r>
              <a:rPr lang="en-US" b="1" dirty="0"/>
              <a:t>Role:</a:t>
            </a:r>
            <a:r>
              <a:rPr lang="en-US" dirty="0"/>
              <a:t> Executives use the data to get a high-level overview of employee performance across the organization, making strategic decisions related to workforce planning, resource allocation, and organizational development.</a:t>
            </a:r>
          </a:p>
          <a:p>
            <a:pPr>
              <a:buFont typeface="Arial" panose="020B0604020202020204" pitchFamily="34" charset="0"/>
              <a:buChar char="•"/>
            </a:pPr>
            <a:r>
              <a:rPr lang="en-US" b="1" dirty="0"/>
              <a:t>Purpose:</a:t>
            </a:r>
            <a:r>
              <a:rPr lang="en-US" dirty="0"/>
              <a:t> To align employee performance with the company’s strategic objectives, ensure optimal use of human resources, and drive business growth.</a:t>
            </a:r>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B5E645D-B647-6451-5EA4-401B5F1901E2}"/>
              </a:ext>
            </a:extLst>
          </p:cNvPr>
          <p:cNvSpPr>
            <a:spLocks noGrp="1"/>
          </p:cNvSpPr>
          <p:nvPr>
            <p:ph type="title"/>
          </p:nvPr>
        </p:nvSpPr>
        <p:spPr>
          <a:xfrm>
            <a:off x="457200" y="381000"/>
            <a:ext cx="8839201" cy="6370975"/>
          </a:xfrm>
        </p:spPr>
        <p:txBody>
          <a:bodyPr/>
          <a:lstStyle/>
          <a:p>
            <a:r>
              <a:rPr lang="en-US" sz="1800" b="1" dirty="0"/>
              <a:t>4. Employees:</a:t>
            </a:r>
            <a:br>
              <a:rPr lang="en-US" sz="1800" b="1" dirty="0"/>
            </a:br>
            <a:r>
              <a:rPr lang="en-US" sz="1800" b="1" dirty="0"/>
              <a:t>Role:</a:t>
            </a:r>
            <a:r>
              <a:rPr lang="en-US" sz="1800" dirty="0"/>
              <a:t> Employees might have access to their own performance data to understand how they are being evaluated, recognize their strengths and weaknesses, and seek opportunities for growth and improvement.</a:t>
            </a:r>
            <a:br>
              <a:rPr lang="en-US" sz="1800" dirty="0"/>
            </a:br>
            <a:r>
              <a:rPr lang="en-US" sz="1800" b="1" dirty="0"/>
              <a:t>Purpose:</a:t>
            </a:r>
            <a:r>
              <a:rPr lang="en-US" sz="1800" dirty="0"/>
              <a:t> To gain transparency in the performance evaluation process, set personal development goals, and engage in meaningful discussions during performance reviews.</a:t>
            </a:r>
            <a:br>
              <a:rPr lang="en-US" sz="1800" dirty="0"/>
            </a:br>
            <a:r>
              <a:rPr lang="en-US" sz="1800" b="1" dirty="0"/>
              <a:t>5. Learning and Development (L&amp;D) Teams:</a:t>
            </a:r>
            <a:br>
              <a:rPr lang="en-US" sz="1800" b="1" dirty="0"/>
            </a:br>
            <a:r>
              <a:rPr lang="en-US" sz="1800" b="1" dirty="0"/>
              <a:t>Role:</a:t>
            </a:r>
            <a:r>
              <a:rPr lang="en-US" sz="1800" dirty="0"/>
              <a:t> L&amp;D professionals use the performance data to identify skill gaps, plan training programs, and measure the effectiveness of training initiatives.</a:t>
            </a:r>
            <a:br>
              <a:rPr lang="en-US" sz="1800" dirty="0"/>
            </a:br>
            <a:r>
              <a:rPr lang="en-US" sz="1800" b="1" dirty="0"/>
              <a:t>Purpose:</a:t>
            </a:r>
            <a:r>
              <a:rPr lang="en-US" sz="1800" dirty="0"/>
              <a:t> To design and implement targeted training programs that address specific needs and improve overall employee performance.</a:t>
            </a:r>
            <a:br>
              <a:rPr lang="en-US" sz="1800" dirty="0"/>
            </a:br>
            <a:r>
              <a:rPr lang="en-US" sz="1800" b="1" dirty="0"/>
              <a:t>6. Compensation and Benefits Team:</a:t>
            </a:r>
            <a:br>
              <a:rPr lang="en-US" sz="1800" b="1" dirty="0"/>
            </a:br>
            <a:r>
              <a:rPr lang="en-US" sz="1800" b="1" dirty="0"/>
              <a:t>Role:</a:t>
            </a:r>
            <a:r>
              <a:rPr lang="en-US" sz="1800" dirty="0"/>
              <a:t> This team uses performance analysis to align compensation and benefits with employee performance, ensuring that rewards and recognition are based on objective data.</a:t>
            </a:r>
            <a:br>
              <a:rPr lang="en-US" sz="1800" dirty="0"/>
            </a:br>
            <a:r>
              <a:rPr lang="en-US" sz="1800" b="1" dirty="0"/>
              <a:t>Purpose:</a:t>
            </a:r>
            <a:r>
              <a:rPr lang="en-US" sz="1800" dirty="0"/>
              <a:t> To implement a fair and motivating compensation strategy that incentivizes high performance.</a:t>
            </a:r>
            <a:br>
              <a:rPr lang="en-US" sz="1800" dirty="0"/>
            </a:br>
            <a:br>
              <a:rPr lang="en-US" sz="1800" dirty="0"/>
            </a:br>
            <a:r>
              <a:rPr lang="en-US" sz="1800" dirty="0"/>
              <a:t>Each of these end users leverages the Employee Performance Analysis to achieve specific goals within their roles, contributing to a more efficient, transparent, and productive organization.</a:t>
            </a:r>
            <a:br>
              <a:rPr lang="en-US" sz="1800" dirty="0"/>
            </a:br>
            <a:endParaRPr lang="en-IN" sz="1800" dirty="0"/>
          </a:p>
        </p:txBody>
      </p:sp>
    </p:spTree>
    <p:extLst>
      <p:ext uri="{BB962C8B-B14F-4D97-AF65-F5344CB8AC3E}">
        <p14:creationId xmlns:p14="http://schemas.microsoft.com/office/powerpoint/2010/main" val="5983953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0287000" y="192893"/>
            <a:ext cx="1810708" cy="1502557"/>
          </a:xfrm>
          <a:prstGeom prst="rect">
            <a:avLst/>
          </a:prstGeom>
        </p:spPr>
      </p:pic>
      <p:sp>
        <p:nvSpPr>
          <p:cNvPr id="6" name="object 6"/>
          <p:cNvSpPr txBox="1">
            <a:spLocks noGrp="1"/>
          </p:cNvSpPr>
          <p:nvPr>
            <p:ph type="title"/>
          </p:nvPr>
        </p:nvSpPr>
        <p:spPr>
          <a:xfrm>
            <a:off x="739140" y="226941"/>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dirty="0"/>
          </a:p>
        </p:txBody>
      </p:sp>
      <p:sp>
        <p:nvSpPr>
          <p:cNvPr id="10" name="TextBox 9">
            <a:extLst>
              <a:ext uri="{FF2B5EF4-FFF2-40B4-BE49-F238E27FC236}">
                <a16:creationId xmlns:a16="http://schemas.microsoft.com/office/drawing/2014/main" id="{2A357765-204B-0547-1A83-C486A764E5FC}"/>
              </a:ext>
            </a:extLst>
          </p:cNvPr>
          <p:cNvSpPr txBox="1"/>
          <p:nvPr/>
        </p:nvSpPr>
        <p:spPr>
          <a:xfrm>
            <a:off x="152400" y="1143000"/>
            <a:ext cx="9763125" cy="5632311"/>
          </a:xfrm>
          <a:prstGeom prst="rect">
            <a:avLst/>
          </a:prstGeom>
          <a:noFill/>
        </p:spPr>
        <p:txBody>
          <a:bodyPr wrap="square" rtlCol="0">
            <a:spAutoFit/>
          </a:bodyPr>
          <a:lstStyle/>
          <a:p>
            <a:r>
              <a:rPr lang="en-US" b="1" dirty="0"/>
              <a:t>Solution Overview</a:t>
            </a:r>
          </a:p>
          <a:p>
            <a:r>
              <a:rPr lang="en-US" b="1" dirty="0"/>
              <a:t>Employee Performance Analysis Using Excel</a:t>
            </a:r>
            <a:r>
              <a:rPr lang="en-US" dirty="0"/>
              <a:t> is a streamlined, data-driven approach that enables organizations to systematically evaluate, monitor, and enhance employee performance. This solution leverages Excel’s powerful data analysis and visualization capabilities to provide clear, actionable insights that drive informed decision-making and improve overall workforce efficiency.</a:t>
            </a:r>
          </a:p>
          <a:p>
            <a:r>
              <a:rPr lang="en-US" b="1" dirty="0"/>
              <a:t>Key Features:</a:t>
            </a:r>
          </a:p>
          <a:p>
            <a:pPr>
              <a:buFont typeface="+mj-lt"/>
              <a:buAutoNum type="arabicPeriod"/>
            </a:pPr>
            <a:r>
              <a:rPr lang="en-US" b="1" dirty="0"/>
              <a:t>Centralized Data Management:</a:t>
            </a:r>
            <a:endParaRPr lang="en-US" dirty="0"/>
          </a:p>
          <a:p>
            <a:pPr marL="742950" lvl="1" indent="-285750">
              <a:buFont typeface="+mj-lt"/>
              <a:buAutoNum type="arabicPeriod"/>
            </a:pPr>
            <a:r>
              <a:rPr lang="en-US" dirty="0"/>
              <a:t>Consolidates performance data from various sources (e.g., HR systems, project management tools) into a single Excel workbook.</a:t>
            </a:r>
          </a:p>
          <a:p>
            <a:pPr marL="742950" lvl="1" indent="-285750">
              <a:buFont typeface="+mj-lt"/>
              <a:buAutoNum type="arabicPeriod"/>
            </a:pPr>
            <a:r>
              <a:rPr lang="en-US" dirty="0"/>
              <a:t>Ensures data consistency and accuracy for more reliable analysis.</a:t>
            </a:r>
          </a:p>
          <a:p>
            <a:pPr>
              <a:buFont typeface="+mj-lt"/>
              <a:buAutoNum type="arabicPeriod"/>
            </a:pPr>
            <a:r>
              <a:rPr lang="en-US" b="1" dirty="0"/>
              <a:t>Automated Performance Metrics Calculation:</a:t>
            </a:r>
            <a:endParaRPr lang="en-US" dirty="0"/>
          </a:p>
          <a:p>
            <a:pPr marL="742950" lvl="1" indent="-285750">
              <a:buFont typeface="+mj-lt"/>
              <a:buAutoNum type="arabicPeriod"/>
            </a:pPr>
            <a:r>
              <a:rPr lang="en-US" dirty="0"/>
              <a:t>Automatically calculates key performance indicators (KPIs) such as productivity, goal achievement, attendance, and quality of work using Excel formulas.</a:t>
            </a:r>
          </a:p>
          <a:p>
            <a:pPr marL="742950" lvl="1" indent="-285750">
              <a:buFont typeface="+mj-lt"/>
              <a:buAutoNum type="arabicPeriod"/>
            </a:pPr>
            <a:r>
              <a:rPr lang="en-US" dirty="0"/>
              <a:t>Reduces manual effort and the potential for errors in performance evaluation.</a:t>
            </a:r>
          </a:p>
          <a:p>
            <a:pPr>
              <a:buFont typeface="+mj-lt"/>
              <a:buAutoNum type="arabicPeriod"/>
            </a:pPr>
            <a:r>
              <a:rPr lang="en-US" b="1" dirty="0"/>
              <a:t>Interactive Dashboards and Reports:</a:t>
            </a:r>
            <a:endParaRPr lang="en-US" dirty="0"/>
          </a:p>
          <a:p>
            <a:pPr marL="742950" lvl="1" indent="-285750">
              <a:buFont typeface="+mj-lt"/>
              <a:buAutoNum type="arabicPeriod"/>
            </a:pPr>
            <a:r>
              <a:rPr lang="en-US" dirty="0"/>
              <a:t>Provides dynamic dashboards and reports that visualize performance trends, compare departments or teams, and highlight top and underperformers.</a:t>
            </a:r>
          </a:p>
          <a:p>
            <a:pPr marL="742950" lvl="1" indent="-285750">
              <a:buFont typeface="+mj-lt"/>
              <a:buAutoNum type="arabicPeriod"/>
            </a:pPr>
            <a:r>
              <a:rPr lang="en-US" dirty="0"/>
              <a:t>Allows users to drill down into specific data points using PivotTables, slicers, and filters for deeper insights.</a:t>
            </a:r>
          </a:p>
          <a:p>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E3B11-0566-0C2D-1963-2D5CA7FAC07A}"/>
              </a:ext>
            </a:extLst>
          </p:cNvPr>
          <p:cNvSpPr>
            <a:spLocks noGrp="1"/>
          </p:cNvSpPr>
          <p:nvPr>
            <p:ph type="title"/>
          </p:nvPr>
        </p:nvSpPr>
        <p:spPr>
          <a:xfrm>
            <a:off x="755332" y="385444"/>
            <a:ext cx="10681335" cy="553998"/>
          </a:xfrm>
        </p:spPr>
        <p:txBody>
          <a:bodyPr/>
          <a:lstStyle/>
          <a:p>
            <a:pPr algn="ctr"/>
            <a:r>
              <a:rPr lang="en-IN" sz="3600" dirty="0"/>
              <a:t>Value Proposition</a:t>
            </a:r>
          </a:p>
        </p:txBody>
      </p:sp>
      <p:sp>
        <p:nvSpPr>
          <p:cNvPr id="5" name="TextBox 4">
            <a:extLst>
              <a:ext uri="{FF2B5EF4-FFF2-40B4-BE49-F238E27FC236}">
                <a16:creationId xmlns:a16="http://schemas.microsoft.com/office/drawing/2014/main" id="{EC7B5124-2863-E7FA-125E-167A04A52AE1}"/>
              </a:ext>
            </a:extLst>
          </p:cNvPr>
          <p:cNvSpPr txBox="1"/>
          <p:nvPr/>
        </p:nvSpPr>
        <p:spPr>
          <a:xfrm>
            <a:off x="609600" y="1371600"/>
            <a:ext cx="9220200" cy="4524315"/>
          </a:xfrm>
          <a:prstGeom prst="rect">
            <a:avLst/>
          </a:prstGeom>
          <a:noFill/>
        </p:spPr>
        <p:txBody>
          <a:bodyPr wrap="square" rtlCol="0">
            <a:spAutoFit/>
          </a:bodyPr>
          <a:lstStyle/>
          <a:p>
            <a:pPr marL="285750" indent="-285750">
              <a:buFont typeface="Arial" panose="020B0604020202020204" pitchFamily="34" charset="0"/>
              <a:buChar char="•"/>
            </a:pPr>
            <a:r>
              <a:rPr lang="en-US" dirty="0"/>
              <a:t>Enhanced </a:t>
            </a:r>
            <a:r>
              <a:rPr lang="en-US" dirty="0" err="1"/>
              <a:t>Decision-Making:Provides</a:t>
            </a:r>
            <a:r>
              <a:rPr lang="en-US" dirty="0"/>
              <a:t> managers and HR with clear, data-backed insights, leading to more objective and informed decisions on employee development, promotions, and compensation.</a:t>
            </a:r>
          </a:p>
          <a:p>
            <a:pPr marL="285750" indent="-285750">
              <a:buFont typeface="Arial" panose="020B0604020202020204" pitchFamily="34" charset="0"/>
              <a:buChar char="•"/>
            </a:pPr>
            <a:r>
              <a:rPr lang="en-US" dirty="0"/>
              <a:t>Improved Employee Engagement and </a:t>
            </a:r>
            <a:r>
              <a:rPr lang="en-US" dirty="0" err="1"/>
              <a:t>Productivity:Ensures</a:t>
            </a:r>
            <a:r>
              <a:rPr lang="en-US" dirty="0"/>
              <a:t> that employees receive fair evaluations and recognition, boosting morale and motivation, which in turn drives higher productivity.</a:t>
            </a:r>
          </a:p>
          <a:p>
            <a:pPr marL="285750" indent="-285750">
              <a:buFont typeface="Arial" panose="020B0604020202020204" pitchFamily="34" charset="0"/>
              <a:buChar char="•"/>
            </a:pPr>
            <a:r>
              <a:rPr lang="en-US" dirty="0"/>
              <a:t>Scalable and </a:t>
            </a:r>
            <a:r>
              <a:rPr lang="en-US" dirty="0" err="1"/>
              <a:t>Flexible:The</a:t>
            </a:r>
            <a:r>
              <a:rPr lang="en-US" dirty="0"/>
              <a:t> solution can be easily scaled to accommodate growing teams and adapted to fit the evolving needs of the </a:t>
            </a:r>
            <a:r>
              <a:rPr lang="en-US" dirty="0" err="1"/>
              <a:t>organization.Flexibility</a:t>
            </a:r>
            <a:r>
              <a:rPr lang="en-US" dirty="0"/>
              <a:t> in customizing performance metrics allows it to align with diverse departmental goals.</a:t>
            </a:r>
          </a:p>
          <a:p>
            <a:pPr marL="285750" indent="-285750">
              <a:buFont typeface="Arial" panose="020B0604020202020204" pitchFamily="34" charset="0"/>
              <a:buChar char="•"/>
            </a:pPr>
            <a:r>
              <a:rPr lang="en-US" dirty="0"/>
              <a:t>Transparency and </a:t>
            </a:r>
            <a:r>
              <a:rPr lang="en-US" dirty="0" err="1"/>
              <a:t>Fairness:Promotes</a:t>
            </a:r>
            <a:r>
              <a:rPr lang="en-US" dirty="0"/>
              <a:t> a transparent evaluation process, reducing biases and ensuring that all employees are assessed fairly based on consistent criteria.</a:t>
            </a:r>
          </a:p>
          <a:p>
            <a:pPr marL="285750" indent="-285750">
              <a:buFont typeface="Arial" panose="020B0604020202020204" pitchFamily="34" charset="0"/>
              <a:buChar char="•"/>
            </a:pPr>
            <a:r>
              <a:rPr lang="en-US" dirty="0"/>
              <a:t>Time and Cost </a:t>
            </a:r>
            <a:r>
              <a:rPr lang="en-US" dirty="0" err="1"/>
              <a:t>Efficiency:Automates</a:t>
            </a:r>
            <a:r>
              <a:rPr lang="en-US" dirty="0"/>
              <a:t> data analysis processes, significantly reducing the time and resources required for performance evaluations compared to manual </a:t>
            </a:r>
            <a:r>
              <a:rPr lang="en-US" dirty="0" err="1"/>
              <a:t>methods.Support</a:t>
            </a:r>
            <a:r>
              <a:rPr lang="en-US" dirty="0"/>
              <a:t> for Continuous </a:t>
            </a:r>
          </a:p>
          <a:p>
            <a:pPr marL="285750" indent="-285750">
              <a:buFont typeface="Arial" panose="020B0604020202020204" pitchFamily="34" charset="0"/>
              <a:buChar char="•"/>
            </a:pPr>
            <a:r>
              <a:rPr lang="en-US" dirty="0" err="1"/>
              <a:t>Improvement:Provides</a:t>
            </a:r>
            <a:r>
              <a:rPr lang="en-US" dirty="0"/>
              <a:t> ongoing monitoring and analysis capabilities, allowing organizations to continuously refine their performance management strategies and address issues promptly</a:t>
            </a:r>
            <a:endParaRPr lang="en-IN" dirty="0"/>
          </a:p>
        </p:txBody>
      </p:sp>
    </p:spTree>
    <p:extLst>
      <p:ext uri="{BB962C8B-B14F-4D97-AF65-F5344CB8AC3E}">
        <p14:creationId xmlns:p14="http://schemas.microsoft.com/office/powerpoint/2010/main" val="35122880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227</TotalTime>
  <Words>1966</Words>
  <Application>Microsoft Office PowerPoint</Application>
  <PresentationFormat>Widescreen</PresentationFormat>
  <Paragraphs>129</Paragraphs>
  <Slides>14</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Arial Unicode MS</vt:lpstr>
      <vt:lpstr>Calibri</vt:lpstr>
      <vt:lpstr>Roboto</vt:lpstr>
      <vt:lpstr>Sitka Banner</vt:lpstr>
      <vt:lpstr>Times New Roman</vt:lpstr>
      <vt:lpstr>Trebuchet MS</vt:lpstr>
      <vt:lpstr>Office Theme</vt:lpstr>
      <vt:lpstr>Employee Data Analysis using Excel  </vt:lpstr>
      <vt:lpstr>PowerPoint Presentation</vt:lpstr>
      <vt:lpstr>AGENDA</vt:lpstr>
      <vt:lpstr>PROBLEM STATEMENT</vt:lpstr>
      <vt:lpstr>PROJECT OVERVIEW</vt:lpstr>
      <vt:lpstr>WHO ARE THE END USERS?</vt:lpstr>
      <vt:lpstr>4. Employees: Role: Employees might have access to their own performance data to understand how they are being evaluated, recognize their strengths and weaknesses, and seek opportunities for growth and improvement. Purpose: To gain transparency in the performance evaluation process, set personal development goals, and engage in meaningful discussions during performance reviews. 5. Learning and Development (L&amp;D) Teams: Role: L&amp;D professionals use the performance data to identify skill gaps, plan training programs, and measure the effectiveness of training initiatives. Purpose: To design and implement targeted training programs that address specific needs and improve overall employee performance. 6. Compensation and Benefits Team: Role: This team uses performance analysis to align compensation and benefits with employee performance, ensuring that rewards and recognition are based on objective data. Purpose: To implement a fair and motivating compensation strategy that incentivizes high performance.  Each of these end users leverages the Employee Performance Analysis to achieve specific goals within their roles, contributing to a more efficient, transparent, and productive organization. </vt:lpstr>
      <vt:lpstr>OUR SOLUTION AND ITS VALUE PROPOSITION</vt:lpstr>
      <vt:lpstr>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JANARANJANI PRAKASH</cp:lastModifiedBy>
  <cp:revision>13</cp:revision>
  <dcterms:created xsi:type="dcterms:W3CDTF">2024-03-29T15:07:22Z</dcterms:created>
  <dcterms:modified xsi:type="dcterms:W3CDTF">2024-09-03T14:22:32Z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