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Freeform: Shape 17"/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baseline="0" cap="all" sz="4800" spc="3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algn="l" indent="0" marL="0">
              <a:lnSpc>
                <a:spcPct val="100000"/>
              </a:lnSpc>
              <a:buNone/>
              <a:defRPr sz="18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11"/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baseline="0" cap="all" sz="2400" spc="3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indent="0" marL="0">
              <a:buNone/>
              <a:defRPr sz="1600" i="1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indent="0" marL="0">
              <a:buNone/>
              <a:defRPr sz="1600" i="1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baseline="0" cap="all" sz="2400" spc="300"/>
            </a:lvl1pPr>
          </a:lstStyle>
          <a:p>
            <a:r>
              <a:rPr dirty="0"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: Shape 7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577" name="Freeform: Shape 9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10/7/2023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0" latinLnBrk="0" marL="228600" rtl="0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457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0" latinLnBrk="0" marL="502920" rtl="0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73152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9" name="Rectangl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Freeform: Shap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1" name="Title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p>
            <a:r>
              <a:rPr dirty="0" lang="en-US"/>
              <a:t>NAME  :  </a:t>
            </a:r>
            <a:r>
              <a:rPr dirty="0" lang="en-US"/>
              <a:t>j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h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.</a:t>
            </a:r>
            <a:r>
              <a:rPr dirty="0" lang="en-US"/>
              <a:t>v</a:t>
            </a:r>
            <a:endParaRPr altLang="en-US" lang="zh-CN"/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228" r="-9" b="-9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ah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8" name="Rectangl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9" name="Freeform: Shap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0" name="Title"/>
          <p:cNvSpPr>
            <a:spLocks noGrp="1"/>
          </p:cNvSpPr>
          <p:nvPr>
            <p:ph type="ctrTitle"/>
          </p:nvPr>
        </p:nvSpPr>
        <p:spPr>
          <a:xfrm>
            <a:off x="1664970" y="1201532"/>
            <a:ext cx="8777743" cy="3328318"/>
          </a:xfrm>
        </p:spPr>
        <p:txBody>
          <a:bodyPr>
            <a:normAutofit/>
          </a:bodyPr>
          <a:p>
            <a:r>
              <a:rPr b="0" i="0" lang="en-US">
                <a:solidFill>
                  <a:srgbClr val="E8E8E8"/>
                </a:solidFill>
                <a:effectLst/>
                <a:latin typeface="Google Sans"/>
              </a:rPr>
              <a:t>What is the analysis of transportation?</a:t>
            </a:r>
            <a:br>
              <a:rPr b="0" i="0" lang="en-US">
                <a:solidFill>
                  <a:srgbClr val="BDC1C6"/>
                </a:solidFill>
                <a:effectLst/>
                <a:latin typeface="Roboto" panose="02000000000000000000" pitchFamily="2" charset="0"/>
              </a:rPr>
            </a:br>
            <a:r>
              <a:rPr b="0" i="0" lang="en-US">
                <a:solidFill>
                  <a:srgbClr val="BDC1C6"/>
                </a:solidFill>
                <a:effectLst/>
                <a:latin typeface="Google Sans"/>
              </a:rPr>
              <a:t>Transportation analysis </a:t>
            </a:r>
            <a:r>
              <a:rPr b="0" i="0" lang="en-US">
                <a:solidFill>
                  <a:srgbClr val="E2EEFF"/>
                </a:solidFill>
                <a:effectLst/>
                <a:latin typeface="Google Sans"/>
              </a:rPr>
              <a:t>provides the basis for transportation planning</a:t>
            </a:r>
            <a:r>
              <a:rPr b="0" i="0" lang="en-US">
                <a:solidFill>
                  <a:srgbClr val="BDC1C6"/>
                </a:solidFill>
                <a:effectLst/>
                <a:latin typeface="Google Sans"/>
              </a:rPr>
              <a:t>. Transportation planning is a process of finding feasible alternatives and components of a transportation system to support human activities in a community.</a:t>
            </a:r>
            <a:endParaRPr b="0" i="0" lang="en-US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145730" name="Straight Connector 12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1233837" y="6172200"/>
            <a:ext cx="9760638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TextBox 2"/>
          <p:cNvSpPr txBox="1"/>
          <p:nvPr/>
        </p:nvSpPr>
        <p:spPr>
          <a:xfrm>
            <a:off x="5181600" y="2513495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32" name="Rectangl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3" name="Freeform: Shap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Title"/>
          <p:cNvSpPr>
            <a:spLocks noGrp="1"/>
          </p:cNvSpPr>
          <p:nvPr>
            <p:ph type="ctrTitle"/>
          </p:nvPr>
        </p:nvSpPr>
        <p:spPr>
          <a:xfrm>
            <a:off x="1142999" y="685800"/>
            <a:ext cx="8981661" cy="4800602"/>
          </a:xfrm>
        </p:spPr>
        <p:txBody>
          <a:bodyPr>
            <a:normAutofit/>
          </a:bodyPr>
          <a:p>
            <a:r>
              <a:rPr b="0" i="0" lang="en-US">
                <a:solidFill>
                  <a:srgbClr val="E8E8E8"/>
                </a:solidFill>
                <a:effectLst/>
                <a:latin typeface="Google Sans"/>
              </a:rPr>
              <a:t>What is the public transportation?</a:t>
            </a:r>
            <a:br>
              <a:rPr b="0" i="0" lang="en-US">
                <a:solidFill>
                  <a:srgbClr val="BDC1C6"/>
                </a:solidFill>
                <a:effectLst/>
                <a:latin typeface="Roboto" panose="02000000000000000000" pitchFamily="2" charset="0"/>
              </a:rPr>
            </a:br>
            <a:r>
              <a:rPr b="0" i="0" lang="en-US">
                <a:solidFill>
                  <a:srgbClr val="BDC1C6"/>
                </a:solidFill>
                <a:effectLst/>
                <a:latin typeface="Google Sans"/>
              </a:rPr>
              <a:t>Meaning of public transportation in English</a:t>
            </a:r>
            <a:br>
              <a:rPr b="0" i="0" lang="en-US">
                <a:solidFill>
                  <a:srgbClr val="BDC1C6"/>
                </a:solidFill>
                <a:effectLst/>
                <a:latin typeface="Google Sans"/>
              </a:rPr>
            </a:br>
            <a:br>
              <a:rPr b="0" i="0" lang="en-US">
                <a:solidFill>
                  <a:srgbClr val="BDC1C6"/>
                </a:solidFill>
                <a:effectLst/>
                <a:latin typeface="Google Sans"/>
              </a:rPr>
            </a:br>
            <a:r>
              <a:rPr b="0" i="0" lang="en-US">
                <a:solidFill>
                  <a:srgbClr val="E2EEFF"/>
                </a:solidFill>
                <a:effectLst/>
                <a:latin typeface="Google Sans"/>
              </a:rPr>
              <a:t>a system of vehicles such as buses and trains that operate at regular times on fixed routes and are used by the public</a:t>
            </a:r>
            <a:r>
              <a:rPr b="0" i="0" lang="en-US">
                <a:solidFill>
                  <a:srgbClr val="BDC1C6"/>
                </a:solidFill>
                <a:effectLst/>
                <a:latin typeface="Google Sans"/>
              </a:rPr>
              <a:t>: Greater investment in public transportation would keep more cars off the roads. Fewer examples.</a:t>
            </a:r>
            <a:endParaRPr b="0" i="0" lang="en-US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145731" name="Straight Connector 12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1233837" y="6172200"/>
            <a:ext cx="9760638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35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1" name="Picture 5" descr="Abstract silver light pattern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11570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36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7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sz="6000" lang="en-US"/>
              <a:t>Conclusion</a:t>
            </a:r>
          </a:p>
        </p:txBody>
      </p:sp>
      <p:sp>
        <p:nvSpPr>
          <p:cNvPr id="1048638" name="Content Placeholder"/>
          <p:cNvSpPr>
            <a:spLocks noGrp="1"/>
          </p:cNvSpPr>
          <p:nvPr>
            <p:ph idx="1"/>
          </p:nvPr>
        </p:nvSpPr>
        <p:spPr>
          <a:xfrm>
            <a:off x="2768602" y="2879785"/>
            <a:ext cx="4118906" cy="3840171"/>
          </a:xfrm>
        </p:spPr>
        <p:txBody>
          <a:bodyPr>
            <a:normAutofit/>
          </a:bodyPr>
          <a:p>
            <a:pPr lvl="0"/>
            <a:r>
              <a:rPr dirty="0" sz="2400" lang="en-US"/>
              <a:t>- Summarize the key points of your analysis.- Reiterate the importance of investing in and improving public transportation.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43000" y="1897769"/>
            <a:ext cx="9905999" cy="2890683"/>
          </a:xfrm>
        </p:spPr>
        <p:txBody>
          <a:bodyPr>
            <a:normAutofit/>
          </a:bodyPr>
          <a:p>
            <a:pPr algn="ctr"/>
            <a:r>
              <a:rPr dirty="0" sz="8000" lang="en-US"/>
              <a:t>••</a:t>
            </a:r>
            <a:r>
              <a:rPr dirty="0" sz="8000" lang="en-US">
                <a:solidFill>
                  <a:srgbClr val="C00000"/>
                </a:solidFill>
              </a:rPr>
              <a:t>Thank You</a:t>
            </a:r>
            <a:r>
              <a:rPr dirty="0" sz="8000" lang="en-US">
                <a:solidFill>
                  <a:schemeClr val="accent6"/>
                </a:solidFill>
              </a:rPr>
              <a:t> </a:t>
            </a:r>
            <a:r>
              <a:rPr dirty="0" sz="8000" lang="en-US"/>
              <a:t>••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7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Aerial view of a bus depot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65" b="6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598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9" name="Title"/>
          <p:cNvSpPr>
            <a:spLocks noGrp="1"/>
          </p:cNvSpPr>
          <p:nvPr>
            <p:ph type="ctrTitle"/>
          </p:nvPr>
        </p:nvSpPr>
        <p:spPr>
          <a:xfrm>
            <a:off x="371062" y="307510"/>
            <a:ext cx="6749774" cy="3367760"/>
          </a:xfrm>
        </p:spPr>
        <p:txBody>
          <a:bodyPr>
            <a:normAutofit/>
          </a:bodyPr>
          <a:p>
            <a:r>
              <a:rPr dirty="0" lang="en-US"/>
              <a:t>Title: </a:t>
            </a:r>
            <a:br>
              <a:rPr dirty="0" lang="en-US"/>
            </a:br>
            <a:r>
              <a:rPr dirty="0" lang="en-US"/>
              <a:t>          Public Transportation          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0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A closeup of door handles of glass building door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9770" r="1800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1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sz="6000" lang="en-US"/>
              <a:t>Introduction</a:t>
            </a:r>
          </a:p>
        </p:txBody>
      </p:sp>
      <p:sp>
        <p:nvSpPr>
          <p:cNvPr id="1048603" name="Content Placeholder"/>
          <p:cNvSpPr>
            <a:spLocks noGrp="1"/>
          </p:cNvSpPr>
          <p:nvPr>
            <p:ph idx="1"/>
          </p:nvPr>
        </p:nvSpPr>
        <p:spPr>
          <a:xfrm>
            <a:off x="861778" y="2775799"/>
            <a:ext cx="4118906" cy="2721467"/>
          </a:xfrm>
        </p:spPr>
        <p:txBody>
          <a:bodyPr>
            <a:noAutofit/>
          </a:bodyPr>
          <a:p>
            <a:pPr lvl="0"/>
            <a:r>
              <a:rPr dirty="0" sz="2400" lang="en-US"/>
              <a:t>- Briefly introduce the topic.- Explain the importance of public transportation in urban areas.- State the objectives of your analysis.</a:t>
            </a:r>
          </a:p>
          <a:p>
            <a:endParaRPr dirty="0" sz="24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4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Aerial view of a bus depot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65" b="6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5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6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Benefits of Public Transportation</a:t>
            </a:r>
          </a:p>
        </p:txBody>
      </p:sp>
      <p:sp>
        <p:nvSpPr>
          <p:cNvPr id="1048607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4"/>
            <a:r>
              <a:rPr dirty="0" sz="2000" lang="en-US"/>
              <a:t>- Highlight the advantages of public transportation, such as reduced traffic congestion, lower emissions, and improved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8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Interior of empty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03" r="5243" b="4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9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Types of Public Transportation</a:t>
            </a:r>
          </a:p>
        </p:txBody>
      </p:sp>
      <p:sp>
        <p:nvSpPr>
          <p:cNvPr id="1048611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Describe different modes of public transportation (e.g., buses, trains, trams, subways, etc.).- Provide examples of each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2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Pipes over the sea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365" b="-1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13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Environmental Impact</a:t>
            </a:r>
          </a:p>
        </p:txBody>
      </p:sp>
      <p:sp>
        <p:nvSpPr>
          <p:cNvPr id="1048615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the environmental benefits of public transportation (e.g., reduced greenhouse gas emissions, air quality improvement).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6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5" descr="Moving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1573" r="-3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17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 Future Trends and Innovations</a:t>
            </a:r>
          </a:p>
        </p:txBody>
      </p:sp>
      <p:sp>
        <p:nvSpPr>
          <p:cNvPr id="1048619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emerging trends and technologies in public transportation (e.g., electric buses, autonomous vehicles, mobility as a service).</a:t>
            </a:r>
          </a:p>
          <a:p>
            <a:pPr lvl="0"/>
            <a:r>
              <a:rPr dirty="0" lang="en-US"/>
              <a:t>- Mention how these innovations might improve urban mobility.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0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5" descr="Interior of empty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03" r="5243" b="4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21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Public Transportation Challenges in the Future</a:t>
            </a:r>
          </a:p>
        </p:txBody>
      </p:sp>
      <p:sp>
        <p:nvSpPr>
          <p:cNvPr id="1048623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potential challenges that public transportation systems may face in the future (e.g., adapting to new technologies, increasing demand).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4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5" descr="Moving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1573" r="-3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25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Recommendations</a:t>
            </a:r>
          </a:p>
        </p:txBody>
      </p:sp>
      <p:sp>
        <p:nvSpPr>
          <p:cNvPr id="1048627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Provide recommendations for improving public transportation in your city or region based on your analysis.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E5E2E8"/>
      </a:lt2>
      <a:accent1>
        <a:srgbClr val="73B044"/>
      </a:accent1>
      <a:accent2>
        <a:srgbClr val="98AA37"/>
      </a:accent2>
      <a:accent3>
        <a:srgbClr val="BC9D49"/>
      </a:accent3>
      <a:accent4>
        <a:srgbClr val="B2603A"/>
      </a:accent4>
      <a:accent5>
        <a:srgbClr val="C44C58"/>
      </a:accent5>
      <a:accent6>
        <a:srgbClr val="B23A78"/>
      </a:accent6>
      <a:hlink>
        <a:srgbClr val="BF483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NAME  :  DEEPA RAJ  R</dc:title>
  <dc:creator>Guest User</dc:creator>
  <cp:lastModifiedBy>sweety18011@gmail.com</cp:lastModifiedBy>
  <dcterms:created xsi:type="dcterms:W3CDTF">2023-10-04T04:03:57Z</dcterms:created>
  <dcterms:modified xsi:type="dcterms:W3CDTF">2023-10-11T07:56:43Z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27a6724d62ad425fb9dc7d91fd131d3b</vt:lpwstr>
  </property>
</Properties>
</file>