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Droid Sans"/>
                <a:ea typeface="Droid Sans"/>
                <a:cs typeface="Lucida Sans"/>
              </a:defRPr>
            </a:pPr>
            <a:r>
              <a:rPr lang="zh-CN"/>
              <a:t>HIGH</a:t>
            </a:r>
          </a:p>
        </c:rich>
      </c:tx>
      <c:overlay val="0"/>
      <c:spPr>
        <a:ln>
          <a:noFill/>
        </a:ln>
      </c:spPr>
    </c:title>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numFmt formatCode="0%" sourceLinked="0"/>
            <c:spPr>
              <a:noFill/>
              <a:ln>
                <a:noFill/>
              </a:ln>
            </c:spPr>
            <c:txPr>
              <a:bodyPr vert="horz"/>
              <a:lstStyle/>
              <a:p>
                <a:pPr>
                  <a:defRPr sz="900" b="0" i="0" u="none" strike="noStrike" baseline="0">
                    <a:solidFill>
                      <a:srgbClr val="404040"/>
                    </a:solidFill>
                    <a:latin typeface="Droid Sans"/>
                    <a:ea typeface="Droid Sans"/>
                    <a:cs typeface="Lucida Sans"/>
                  </a:defRPr>
                </a:pPr>
                <a:endParaRPr lang="en-US"/>
              </a:p>
            </c:txPr>
            <c:dLblPos val="inEnd"/>
            <c:showLegendKey val="0"/>
            <c:showVal val="0"/>
            <c:showCatName val="0"/>
            <c:showSerName val="0"/>
            <c:showPercent val="1"/>
            <c:showBubbleSize val="0"/>
            <c:showLeaderLines val="1"/>
            <c:extLst>
              <c:ext xmlns:c15="http://schemas.microsoft.com/office/drawing/2012/chart" uri="{CE6537A1-D6FC-4f65-9D91-7224C49458BB}"/>
            </c:extLst>
          </c:dLbls>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c:v>
              </c:pt>
              <c:pt idx="1">
                <c:v>5</c:v>
              </c:pt>
              <c:pt idx="2">
                <c:v>2</c:v>
              </c:pt>
              <c:pt idx="3">
                <c:v>4</c:v>
              </c:pt>
              <c:pt idx="4">
                <c:v>3</c:v>
              </c:pt>
              <c:pt idx="5">
                <c:v>3</c:v>
              </c:pt>
              <c:pt idx="6">
                <c:v>4</c:v>
              </c:pt>
              <c:pt idx="7">
                <c:v>0</c:v>
              </c:pt>
              <c:pt idx="8">
                <c:v>6</c:v>
              </c:pt>
              <c:pt idx="9">
                <c:v>5</c:v>
              </c:pt>
            </c:numLit>
          </c:val>
          <c:extLst>
            <c:ext xmlns:c16="http://schemas.microsoft.com/office/drawing/2014/chart" uri="{C3380CC4-5D6E-409C-BE32-E72D297353CC}">
              <c16:uniqueId val="{00000000-BD66-1D40-9CC4-EC63D47E80C0}"/>
            </c:ext>
          </c:extLst>
        </c:ser>
        <c:ser>
          <c:idx val="1"/>
          <c:order val="1"/>
          <c:tx>
            <c:v>LOW</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numFmt formatCode="0%" sourceLinked="0"/>
            <c:spPr>
              <a:noFill/>
              <a:ln>
                <a:noFill/>
              </a:ln>
            </c:spPr>
            <c:txPr>
              <a:bodyPr vert="horz"/>
              <a:lstStyle/>
              <a:p>
                <a:pPr>
                  <a:defRPr sz="900" b="0" i="0" u="none" strike="noStrike" baseline="0">
                    <a:solidFill>
                      <a:srgbClr val="404040"/>
                    </a:solidFill>
                    <a:latin typeface="Droid Sans"/>
                    <a:ea typeface="Droid Sans"/>
                    <a:cs typeface="Lucida Sans"/>
                  </a:defRPr>
                </a:pPr>
                <a:endParaRPr lang="en-US"/>
              </a:p>
            </c:txPr>
            <c:dLblPos val="inEnd"/>
            <c:showLegendKey val="0"/>
            <c:showVal val="0"/>
            <c:showCatName val="0"/>
            <c:showSerName val="0"/>
            <c:showPercent val="1"/>
            <c:showBubbleSize val="0"/>
            <c:showLeaderLines val="1"/>
            <c:extLst>
              <c:ext xmlns:c15="http://schemas.microsoft.com/office/drawing/2012/chart" uri="{CE6537A1-D6FC-4f65-9D91-7224C49458BB}"/>
            </c:extLst>
          </c:dLbls>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5"/>
              <c:pt idx="0">
                <c:v>1</c:v>
              </c:pt>
              <c:pt idx="1">
                <c:v>0</c:v>
              </c:pt>
              <c:pt idx="2">
                <c:v>1</c:v>
              </c:pt>
              <c:pt idx="3">
                <c:v>1</c:v>
              </c:pt>
              <c:pt idx="4">
                <c:v>1</c:v>
              </c:pt>
            </c:numLit>
          </c:val>
          <c:extLst>
            <c:ext xmlns:c16="http://schemas.microsoft.com/office/drawing/2014/chart" uri="{C3380CC4-5D6E-409C-BE32-E72D297353CC}">
              <c16:uniqueId val="{00000001-BD66-1D40-9CC4-EC63D47E80C0}"/>
            </c:ext>
          </c:extLst>
        </c:ser>
        <c:ser>
          <c:idx val="2"/>
          <c:order val="2"/>
          <c:tx>
            <c:v>MED</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numFmt formatCode="0%" sourceLinked="0"/>
            <c:spPr>
              <a:noFill/>
              <a:ln>
                <a:noFill/>
              </a:ln>
            </c:spPr>
            <c:txPr>
              <a:bodyPr vert="horz"/>
              <a:lstStyle/>
              <a:p>
                <a:pPr>
                  <a:defRPr sz="900" b="0" i="0" u="none" strike="noStrike" baseline="0">
                    <a:solidFill>
                      <a:srgbClr val="404040"/>
                    </a:solidFill>
                    <a:latin typeface="Droid Sans"/>
                    <a:ea typeface="Droid Sans"/>
                    <a:cs typeface="Lucida Sans"/>
                  </a:defRPr>
                </a:pPr>
                <a:endParaRPr lang="en-US"/>
              </a:p>
            </c:txPr>
            <c:dLblPos val="inEnd"/>
            <c:showLegendKey val="0"/>
            <c:showVal val="0"/>
            <c:showCatName val="0"/>
            <c:showSerName val="0"/>
            <c:showPercent val="1"/>
            <c:showBubbleSize val="0"/>
            <c:showLeaderLines val="1"/>
            <c:extLst>
              <c:ext xmlns:c15="http://schemas.microsoft.com/office/drawing/2012/chart" uri="{CE6537A1-D6FC-4f65-9D91-7224C49458BB}"/>
            </c:extLst>
          </c:dLbls>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7</c:v>
              </c:pt>
              <c:pt idx="2">
                <c:v>5</c:v>
              </c:pt>
              <c:pt idx="3">
                <c:v>7</c:v>
              </c:pt>
              <c:pt idx="4">
                <c:v>5</c:v>
              </c:pt>
              <c:pt idx="5">
                <c:v>3</c:v>
              </c:pt>
              <c:pt idx="6">
                <c:v>3</c:v>
              </c:pt>
              <c:pt idx="7">
                <c:v>6</c:v>
              </c:pt>
              <c:pt idx="8">
                <c:v>7</c:v>
              </c:pt>
              <c:pt idx="9">
                <c:v>5</c:v>
              </c:pt>
            </c:numLit>
          </c:val>
          <c:extLst>
            <c:ext xmlns:c16="http://schemas.microsoft.com/office/drawing/2014/chart" uri="{C3380CC4-5D6E-409C-BE32-E72D297353CC}">
              <c16:uniqueId val="{00000002-BD66-1D40-9CC4-EC63D47E80C0}"/>
            </c:ext>
          </c:extLst>
        </c:ser>
        <c:ser>
          <c:idx val="3"/>
          <c:order val="3"/>
          <c:tx>
            <c:v>VERY 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numFmt formatCode="0%" sourceLinked="0"/>
            <c:spPr>
              <a:noFill/>
              <a:ln>
                <a:noFill/>
              </a:ln>
            </c:spPr>
            <c:txPr>
              <a:bodyPr vert="horz"/>
              <a:lstStyle/>
              <a:p>
                <a:pPr>
                  <a:defRPr sz="900" b="0" i="0" u="none" strike="noStrike" baseline="0">
                    <a:solidFill>
                      <a:srgbClr val="404040"/>
                    </a:solidFill>
                    <a:latin typeface="Droid Sans"/>
                    <a:ea typeface="Droid Sans"/>
                    <a:cs typeface="Lucida Sans"/>
                  </a:defRPr>
                </a:pPr>
                <a:endParaRPr lang="en-US"/>
              </a:p>
            </c:txPr>
            <c:dLblPos val="inEnd"/>
            <c:showLegendKey val="0"/>
            <c:showVal val="0"/>
            <c:showCatName val="0"/>
            <c:showSerName val="0"/>
            <c:showPercent val="1"/>
            <c:showBubbleSize val="0"/>
            <c:showLeaderLines val="1"/>
            <c:extLst>
              <c:ext xmlns:c15="http://schemas.microsoft.com/office/drawing/2012/chart" uri="{CE6537A1-D6FC-4f65-9D91-7224C49458BB}"/>
            </c:extLst>
          </c:dLbls>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c:v>
              </c:pt>
              <c:pt idx="1">
                <c:v>4</c:v>
              </c:pt>
              <c:pt idx="2">
                <c:v>4</c:v>
              </c:pt>
              <c:pt idx="3">
                <c:v>0</c:v>
              </c:pt>
              <c:pt idx="4">
                <c:v>2</c:v>
              </c:pt>
              <c:pt idx="5">
                <c:v>3</c:v>
              </c:pt>
              <c:pt idx="6">
                <c:v>4</c:v>
              </c:pt>
              <c:pt idx="7">
                <c:v>5</c:v>
              </c:pt>
              <c:pt idx="8">
                <c:v>2</c:v>
              </c:pt>
              <c:pt idx="9">
                <c:v>2</c:v>
              </c:pt>
            </c:numLit>
          </c:val>
          <c:extLst>
            <c:ext xmlns:c16="http://schemas.microsoft.com/office/drawing/2014/chart" uri="{C3380CC4-5D6E-409C-BE32-E72D297353CC}">
              <c16:uniqueId val="{00000003-BD66-1D40-9CC4-EC63D47E80C0}"/>
            </c:ext>
          </c:extLst>
        </c:ser>
        <c:dLbls>
          <c:showLegendKey val="0"/>
          <c:showVal val="0"/>
          <c:showCatName val="0"/>
          <c:showSerName val="0"/>
          <c:showPercent val="0"/>
          <c:showBubbleSize val="0"/>
          <c:showLeaderLines val="1"/>
        </c:dLbls>
        <c:firstSliceAng val="0"/>
      </c:pieChart>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9/24/2024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77752590"/>
      </p:ext>
    </p:extLst>
  </p:cSld>
  <p:clrMap bg1="lt1" tx1="dk1" bg2="lt2" tx2="dk2" accent1="accent1" accent2="accent2" accent3="accent3" accent4="accent4" accent5="accent5" accent6="accent6" hlink="hlink" folHlink="folHlink"/>
  <p:hf sldNum="0"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5643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对象"/>
          <p:cNvSpPr>
            <a:spLocks noGrp="1" noRot="1" noChangeAspect="1"/>
          </p:cNvSpPr>
          <p:nvPr>
            <p:ph type="sldImg" idx="2"/>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1824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045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71238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47566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77242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765221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4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14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14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5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5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5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5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5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5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56"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57"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58" name="文本框"/>
          <p:cNvSpPr>
            <a:spLocks noGrp="1"/>
          </p:cNvSpPr>
          <p:nvPr>
            <p:ph type="body" idx="2"/>
          </p:nvPr>
        </p:nvSpPr>
        <p:spPr>
          <a:xfrm>
            <a:off x="609600" y="1577340"/>
            <a:ext cx="5303520" cy="452627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59" name="文本框"/>
          <p:cNvSpPr>
            <a:spLocks noGrp="1"/>
          </p:cNvSpPr>
          <p:nvPr>
            <p:ph type="body" idx="3"/>
          </p:nvPr>
        </p:nvSpPr>
        <p:spPr>
          <a:xfrm>
            <a:off x="6278880" y="1577340"/>
            <a:ext cx="5303520" cy="452627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947939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796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800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0525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835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33950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4424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8366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62084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9/24/2024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14438367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hyperlink" Target="mailto:jananarthanan143@gmail.com" TargetMode="Externa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1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13.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609723" y="3040529"/>
            <a:ext cx="8103707" cy="2308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IN" altLang="zh-CN" sz="2400" b="0" i="0" u="none" strike="noStrike" kern="1200" cap="none" spc="0" baseline="0" dirty="0" err="1">
                <a:solidFill>
                  <a:schemeClr val="tx1"/>
                </a:solidFill>
                <a:latin typeface="Calibri" charset="0"/>
                <a:ea typeface="宋体" charset="0"/>
                <a:cs typeface="Calibri" charset="0"/>
              </a:rPr>
              <a:t>Janarthanan.G</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312219</a:t>
            </a:r>
            <a:r>
              <a:rPr lang="en-IN" altLang="zh-CN" sz="2400" b="0" i="0" u="none" strike="noStrike" kern="1200" cap="none" spc="0" baseline="0" dirty="0">
                <a:solidFill>
                  <a:schemeClr val="tx1"/>
                </a:solidFill>
                <a:latin typeface="Calibri" charset="0"/>
                <a:ea typeface="宋体" charset="0"/>
                <a:cs typeface="Calibri" charset="0"/>
              </a:rPr>
              <a:t>081</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(asunm1703312219</a:t>
            </a:r>
            <a:r>
              <a:rPr lang="en-IN" altLang="zh-CN" sz="2400" b="0" i="0" u="none" strike="noStrike" kern="1200" cap="none" spc="0" baseline="0">
                <a:solidFill>
                  <a:schemeClr val="tx1"/>
                </a:solidFill>
                <a:latin typeface="Calibri" charset="0"/>
                <a:ea typeface="宋体" charset="0"/>
                <a:cs typeface="Calibri" charset="0"/>
              </a:rPr>
              <a:t>81</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err="1">
                <a:solidFill>
                  <a:schemeClr val="tx1"/>
                </a:solidFill>
                <a:latin typeface="Calibri" charset="0"/>
                <a:ea typeface="宋体" charset="0"/>
                <a:cs typeface="Calibri" charset="0"/>
              </a:rPr>
              <a:t>IIIrd</a:t>
            </a:r>
            <a:r>
              <a:rPr lang="en-US" altLang="zh-CN" sz="2400" b="0" i="0" u="none" strike="noStrike" kern="1200" cap="none" spc="0" baseline="0" dirty="0">
                <a:solidFill>
                  <a:schemeClr val="tx1"/>
                </a:solidFill>
                <a:latin typeface="Calibri" charset="0"/>
                <a:ea typeface="宋体" charset="0"/>
                <a:cs typeface="Calibri" charset="0"/>
              </a:rPr>
              <a:t> B.COM( COMMERCE)</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  AKSHEYAA COLLEGE OF ARTS AND SCIENCE.</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EMAIL:  </a:t>
            </a:r>
            <a:r>
              <a:rPr lang="en-IN" altLang="zh-CN" sz="2400" b="0" i="0" u="none" strike="noStrike" kern="1200" cap="none" spc="0" baseline="0" dirty="0">
                <a:solidFill>
                  <a:schemeClr val="tx1"/>
                </a:solidFill>
                <a:latin typeface="Calibri" charset="0"/>
                <a:ea typeface="宋体" charset="0"/>
                <a:cs typeface="Calibri" charset="0"/>
                <a:hlinkClick r:id="rId4"/>
              </a:rPr>
              <a:t>jananarthanan143@gmail.com</a:t>
            </a:r>
            <a:r>
              <a:rPr lang="en-IN"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576835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35" name="图片"/>
          <p:cNvPicPr>
            <a:picLocks/>
          </p:cNvPicPr>
          <p:nvPr/>
        </p:nvPicPr>
        <p:blipFill>
          <a:blip r:embed="rId3" cstate="print"/>
          <a:stretch>
            <a:fillRect/>
          </a:stretch>
        </p:blipFill>
        <p:spPr>
          <a:xfrm>
            <a:off x="0" y="3308983"/>
            <a:ext cx="2466975" cy="3419473"/>
          </a:xfrm>
          <a:prstGeom prst="rect">
            <a:avLst/>
          </a:prstGeom>
          <a:noFill/>
          <a:ln w="12700" cap="flat" cmpd="sng">
            <a:noFill/>
            <a:prstDash val="solid"/>
            <a:miter/>
          </a:ln>
        </p:spPr>
      </p:pic>
      <p:sp>
        <p:nvSpPr>
          <p:cNvPr id="136"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37" name="矩形"/>
          <p:cNvSpPr>
            <a:spLocks/>
          </p:cNvSpPr>
          <p:nvPr/>
        </p:nvSpPr>
        <p:spPr>
          <a:xfrm>
            <a:off x="11277218" y="6473336"/>
            <a:ext cx="228600" cy="330835"/>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8"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9" name="矩形"/>
          <p:cNvSpPr>
            <a:spLocks/>
          </p:cNvSpPr>
          <p:nvPr/>
        </p:nvSpPr>
        <p:spPr>
          <a:xfrm>
            <a:off x="2223135" y="1499235"/>
            <a:ext cx="9654541" cy="51530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0"/>
              </a:spcBef>
              <a:spcAft>
                <a:spcPts val="0"/>
              </a:spcAft>
              <a:buFont typeface="Wingdings" charset="0"/>
              <a:buChar char="v"/>
            </a:pPr>
            <a:r>
              <a:rPr lang="en-US" altLang="zh-CN" sz="2000" b="1" i="0" u="none" strike="noStrike" kern="1200" cap="none" spc="0" baseline="0">
                <a:solidFill>
                  <a:schemeClr val="tx1"/>
                </a:solidFill>
                <a:latin typeface="Cambria" charset="0"/>
                <a:ea typeface="宋体" charset="0"/>
                <a:cs typeface="Cambria" charset="0"/>
              </a:rPr>
              <a:t>Intuitive and User-Friendly Interface:</a:t>
            </a:r>
            <a:r>
              <a:rPr lang="en-US" altLang="zh-CN" sz="2000" b="0" i="0" u="none" strike="noStrike" kern="1200" cap="none" spc="0" baseline="0">
                <a:solidFill>
                  <a:schemeClr val="tx1"/>
                </a:solidFill>
                <a:latin typeface="Cambria" charset="0"/>
                <a:ea typeface="宋体" charset="0"/>
                <a:cs typeface="Cambria" charset="0"/>
              </a:rPr>
              <a:t>Dashboard Design: Use a clean, modern, and intuitive design for dashboards that provide real-time insights. Implement easy-to-navigate interfaces with customizable views so that employees and managers can access relevant data quickly.</a:t>
            </a:r>
          </a:p>
          <a:p>
            <a:pPr marL="342900" indent="-342900" algn="l">
              <a:lnSpc>
                <a:spcPct val="100000"/>
              </a:lnSpc>
              <a:spcBef>
                <a:spcPts val="0"/>
              </a:spcBef>
              <a:spcAft>
                <a:spcPts val="0"/>
              </a:spcAft>
              <a:buFont typeface="Wingdings" charset="0"/>
              <a:buChar char="v"/>
            </a:pPr>
            <a:endParaRPr lang="en-US" altLang="zh-CN" sz="2000" b="0" i="0" u="none" strike="noStrike" kern="1200" cap="none" spc="0" baseline="0">
              <a:solidFill>
                <a:schemeClr val="tx1"/>
              </a:solidFill>
              <a:latin typeface="Cambria" charset="0"/>
              <a:ea typeface="宋体" charset="0"/>
              <a:cs typeface="Cambria" charset="0"/>
            </a:endParaRPr>
          </a:p>
          <a:p>
            <a:pPr marL="342900" indent="-342900" algn="l">
              <a:lnSpc>
                <a:spcPct val="100000"/>
              </a:lnSpc>
              <a:spcBef>
                <a:spcPts val="0"/>
              </a:spcBef>
              <a:spcAft>
                <a:spcPts val="0"/>
              </a:spcAft>
              <a:buFont typeface="Wingdings" charset="0"/>
              <a:buChar char="v"/>
            </a:pPr>
            <a:r>
              <a:rPr lang="en-US" altLang="zh-CN" sz="2000" b="1" i="0" u="none" strike="noStrike" kern="1200" cap="none" spc="0" baseline="0">
                <a:solidFill>
                  <a:schemeClr val="tx1"/>
                </a:solidFill>
                <a:latin typeface="Cambria" charset="0"/>
                <a:ea typeface="宋体" charset="0"/>
                <a:cs typeface="Cambria" charset="0"/>
              </a:rPr>
              <a:t>Visual Analytics: </a:t>
            </a:r>
            <a:r>
              <a:rPr lang="en-US" altLang="zh-CN" sz="2000" b="0" i="0" u="none" strike="noStrike" kern="1200" cap="none" spc="0" baseline="0">
                <a:solidFill>
                  <a:schemeClr val="tx1"/>
                </a:solidFill>
                <a:latin typeface="Cambria" charset="0"/>
                <a:ea typeface="宋体" charset="0"/>
                <a:cs typeface="Cambria" charset="0"/>
              </a:rPr>
              <a:t>Include visually appealing charts, graphs, and infographics to make data easy to understand at a glance. Interactive elements like drag-and-drop filters or hover-over details can enhance the user experience.</a:t>
            </a:r>
          </a:p>
          <a:p>
            <a:pPr marL="342900" indent="-342900" algn="l">
              <a:lnSpc>
                <a:spcPct val="100000"/>
              </a:lnSpc>
              <a:spcBef>
                <a:spcPts val="0"/>
              </a:spcBef>
              <a:spcAft>
                <a:spcPts val="0"/>
              </a:spcAft>
              <a:buFont typeface="Wingdings" charset="0"/>
              <a:buChar char="v"/>
            </a:pPr>
            <a:endParaRPr lang="en-US" altLang="zh-CN" sz="2000" b="0" i="0" u="none" strike="noStrike" kern="1200" cap="none" spc="0" baseline="0">
              <a:solidFill>
                <a:schemeClr val="tx1"/>
              </a:solidFill>
              <a:latin typeface="Cambria" charset="0"/>
              <a:ea typeface="宋体" charset="0"/>
              <a:cs typeface="Cambria" charset="0"/>
            </a:endParaRPr>
          </a:p>
          <a:p>
            <a:pPr marL="342900" indent="-342900" algn="l">
              <a:lnSpc>
                <a:spcPct val="100000"/>
              </a:lnSpc>
              <a:spcBef>
                <a:spcPts val="0"/>
              </a:spcBef>
              <a:spcAft>
                <a:spcPts val="0"/>
              </a:spcAft>
              <a:buFont typeface="Wingdings" charset="0"/>
              <a:buChar char="v"/>
            </a:pPr>
            <a:r>
              <a:rPr lang="en-US" altLang="zh-CN" sz="2000" b="1" i="0" u="none" strike="noStrike" kern="1200" cap="none" spc="0" baseline="0">
                <a:solidFill>
                  <a:schemeClr val="tx1"/>
                </a:solidFill>
                <a:latin typeface="Cambria" charset="0"/>
                <a:ea typeface="宋体" charset="0"/>
                <a:cs typeface="Cambria" charset="0"/>
              </a:rPr>
              <a:t>AI-Powered Insights: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rPr>
              <a:t>      Predictive Analytics: Use AI to predict future trends in employee                               performance, potential turnover, and other key metrics. This can help in proactive decision-making.</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342900" indent="-342900" algn="l">
              <a:lnSpc>
                <a:spcPct val="100000"/>
              </a:lnSpc>
              <a:spcBef>
                <a:spcPts val="0"/>
              </a:spcBef>
              <a:spcAft>
                <a:spcPts val="0"/>
              </a:spcAft>
              <a:buFont typeface="Wingdings" charset="0"/>
              <a:buChar char="v"/>
            </a:pPr>
            <a:r>
              <a:rPr lang="en-US" altLang="zh-CN" sz="2000" b="0" i="0" u="none" strike="noStrike" kern="1200" cap="none" spc="0" baseline="0">
                <a:solidFill>
                  <a:schemeClr val="tx1"/>
                </a:solidFill>
                <a:latin typeface="Cambria" charset="0"/>
                <a:ea typeface="宋体" charset="0"/>
                <a:cs typeface="Cambria" charset="0"/>
              </a:rPr>
              <a:t> Performance level = IFS(Z8&gt;=5,”VERY HIGH”,Z8&gt;=4,”HIGH”,Z8&gt;=3,”MED”,TURE,”LOW”)</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342900" indent="-342900" algn="l">
              <a:lnSpc>
                <a:spcPct val="100000"/>
              </a:lnSpc>
              <a:spcBef>
                <a:spcPts val="0"/>
              </a:spcBef>
              <a:spcAft>
                <a:spcPts val="0"/>
              </a:spcAft>
              <a:buFont typeface="Wingdings" charset="0"/>
              <a:buChar char="v"/>
            </a:pPr>
            <a:endParaRPr lang="zh-CN" altLang="en-US" sz="2000" b="0" i="0" u="none" strike="noStrike" kern="1200" cap="none" spc="0" baseline="0">
              <a:solidFill>
                <a:schemeClr val="tx1"/>
              </a:solidFill>
              <a:latin typeface="Cambria" charset="0"/>
              <a:ea typeface="宋体" charset="0"/>
              <a:cs typeface="Cambria" charset="0"/>
            </a:endParaRPr>
          </a:p>
        </p:txBody>
      </p:sp>
    </p:spTree>
    <p:extLst>
      <p:ext uri="{BB962C8B-B14F-4D97-AF65-F5344CB8AC3E}">
        <p14:creationId xmlns:p14="http://schemas.microsoft.com/office/powerpoint/2010/main" val="31393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43" name="矩形"/>
          <p:cNvSpPr>
            <a:spLocks/>
          </p:cNvSpPr>
          <p:nvPr/>
        </p:nvSpPr>
        <p:spPr>
          <a:xfrm>
            <a:off x="11277218" y="6473336"/>
            <a:ext cx="228600" cy="330835"/>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4" name="矩形"/>
          <p:cNvSpPr>
            <a:spLocks/>
          </p:cNvSpPr>
          <p:nvPr/>
        </p:nvSpPr>
        <p:spPr>
          <a:xfrm>
            <a:off x="739774" y="291147"/>
            <a:ext cx="3303904" cy="737234"/>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5" name="矩形"/>
          <p:cNvSpPr>
            <a:spLocks/>
          </p:cNvSpPr>
          <p:nvPr/>
        </p:nvSpPr>
        <p:spPr>
          <a:xfrm>
            <a:off x="803910" y="1296035"/>
            <a:ext cx="11402695" cy="49657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sym typeface="宋体" charset="0"/>
              </a:rPr>
              <a:t>Data Collection:</a:t>
            </a:r>
            <a:endParaRPr lang="en-US" altLang="zh-CN" sz="2000" b="1"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1) The data is collected from the kaggle</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2) Performance Metrics KPIs, productivity measures, goal achievements.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3)Employee Information Basic demographics, job roles, tenure, etc.</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sym typeface="宋体"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sym typeface="宋体" charset="0"/>
              </a:rPr>
              <a:t>Feature Collection</a:t>
            </a:r>
            <a:endParaRPr lang="en-US" altLang="zh-CN" sz="2000" b="1"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1)Personal and Demographic Information</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2)Job-Related Information</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3)Performance Metrics</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sym typeface="宋体"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sym typeface="宋体" charset="0"/>
              </a:rPr>
              <a:t>Data cleaning</a:t>
            </a:r>
            <a:endParaRPr lang="en-US" altLang="zh-CN" sz="2000" b="1"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1)Identify Data Sources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2)Data Quality Assessment</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3) Handle Missing Values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4)Correct Data Entry Errors</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sym typeface="宋体"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394139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矩形"/>
          <p:cNvSpPr>
            <a:spLocks/>
          </p:cNvSpPr>
          <p:nvPr/>
        </p:nvSpPr>
        <p:spPr>
          <a:xfrm>
            <a:off x="457200" y="381000"/>
            <a:ext cx="10535285" cy="616902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rPr>
              <a:t>Summary</a:t>
            </a:r>
            <a:r>
              <a:rPr lang="en-US" altLang="zh-CN" sz="2000" b="0" i="0" u="none" strike="noStrike" kern="1200" cap="none" spc="0" baseline="0">
                <a:solidFill>
                  <a:schemeClr val="tx1"/>
                </a:solidFill>
                <a:latin typeface="Cambria" charset="0"/>
                <a:ea typeface="宋体" charset="0"/>
                <a:cs typeface="Cambria" charset="0"/>
              </a:rPr>
              <a:t>:</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rPr>
              <a:t>  1)An employee data and performance summary typically includes key information that gives a comprehensive overview of each employee's role, achievements, and contributions to the organization. Here's a breakdown of what such a summary might include</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rPr>
              <a:t>2) It is useful for the purpose of easlly acess by the HR and managning directors. with the source of documentation.  Analysis the resource of the employee</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sym typeface="宋体" charset="0"/>
              </a:rPr>
              <a:t>Performance Level</a:t>
            </a:r>
            <a:endParaRPr lang="en-US" altLang="zh-CN" sz="2000" b="1"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1)Key Performance Indicators (KPIs)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2)Performance Appraisals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3) Goals and Objectives Tracking </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sym typeface="宋体"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sym typeface="宋体" charset="0"/>
              </a:rPr>
              <a:t>Visulazation</a:t>
            </a: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sym typeface="宋体" charset="0"/>
              </a:rPr>
              <a:t>1)</a:t>
            </a:r>
            <a:r>
              <a:rPr lang="en-US" altLang="zh-CN" sz="2000" b="0" i="0" u="none" strike="noStrike" kern="1200" cap="none" spc="0" baseline="0">
                <a:solidFill>
                  <a:schemeClr val="tx1"/>
                </a:solidFill>
                <a:latin typeface="Cambria" charset="0"/>
                <a:ea typeface="宋体" charset="0"/>
                <a:cs typeface="Cambria" charset="0"/>
                <a:sym typeface="宋体" charset="0"/>
              </a:rPr>
              <a:t>Bar Charts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2)Line Charts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3)Pie Charts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4)Bubble Charts</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charset="0"/>
              <a:ea typeface="宋体" charset="0"/>
              <a:cs typeface="Cambria" charset="0"/>
            </a:endParaRPr>
          </a:p>
        </p:txBody>
      </p:sp>
    </p:spTree>
    <p:extLst>
      <p:ext uri="{BB962C8B-B14F-4D97-AF65-F5344CB8AC3E}">
        <p14:creationId xmlns:p14="http://schemas.microsoft.com/office/powerpoint/2010/main" val="1331764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3" name="图片"/>
          <p:cNvPicPr>
            <a:picLocks/>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64" name="文本框"/>
          <p:cNvSpPr>
            <a:spLocks noGrp="1"/>
          </p:cNvSpPr>
          <p:nvPr>
            <p:ph type="title"/>
          </p:nvPr>
        </p:nvSpPr>
        <p:spPr>
          <a:xfrm>
            <a:off x="755332" y="385444"/>
            <a:ext cx="10681335" cy="737234"/>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11277218" y="6473336"/>
            <a:ext cx="228600" cy="330835"/>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13</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66" name="图表"/>
          <p:cNvGraphicFramePr/>
          <p:nvPr/>
        </p:nvGraphicFramePr>
        <p:xfrm>
          <a:off x="1798955" y="1752599"/>
          <a:ext cx="6732270" cy="45262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9792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8" name="矩形"/>
          <p:cNvSpPr>
            <a:spLocks/>
          </p:cNvSpPr>
          <p:nvPr/>
        </p:nvSpPr>
        <p:spPr>
          <a:xfrm>
            <a:off x="1372235" y="1529080"/>
            <a:ext cx="7827010" cy="222821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0"/>
              </a:spcBef>
              <a:spcAft>
                <a:spcPts val="0"/>
              </a:spcAft>
              <a:buFont typeface="Wingdings" charset="0"/>
              <a:buChar char="ü"/>
            </a:pPr>
            <a:r>
              <a:rPr lang="en-US" altLang="zh-CN" sz="2000" b="0" i="0" u="none" strike="noStrike" kern="1200" cap="none" spc="0" baseline="0">
                <a:solidFill>
                  <a:schemeClr val="tx1"/>
                </a:solidFill>
                <a:latin typeface="Cambria" charset="0"/>
                <a:ea typeface="宋体" charset="0"/>
                <a:cs typeface="Cambria"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342900" indent="-342900" algn="l">
              <a:lnSpc>
                <a:spcPct val="100000"/>
              </a:lnSpc>
              <a:spcBef>
                <a:spcPts val="0"/>
              </a:spcBef>
              <a:spcAft>
                <a:spcPts val="0"/>
              </a:spcAft>
              <a:buFont typeface="Wingdings" charset="0"/>
              <a:buChar char="ü"/>
            </a:pPr>
            <a:r>
              <a:rPr lang="en-US" altLang="zh-CN" sz="2000" b="0" i="0" u="none" strike="noStrike" kern="1200" cap="none" spc="0" baseline="0">
                <a:solidFill>
                  <a:schemeClr val="tx1"/>
                </a:solidFill>
                <a:latin typeface="Cambria" charset="0"/>
                <a:ea typeface="宋体" charset="0"/>
                <a:cs typeface="Cambria"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lang="zh-CN" altLang="en-US" sz="2000" b="0" i="0" u="none" strike="noStrike" kern="1200" cap="none" spc="0" baseline="0">
              <a:solidFill>
                <a:schemeClr val="tx1"/>
              </a:solidFill>
              <a:latin typeface="Cambria" charset="0"/>
              <a:ea typeface="宋体" charset="0"/>
              <a:cs typeface="Cambria" charset="0"/>
            </a:endParaRPr>
          </a:p>
        </p:txBody>
      </p:sp>
    </p:spTree>
    <p:extLst>
      <p:ext uri="{BB962C8B-B14F-4D97-AF65-F5344CB8AC3E}">
        <p14:creationId xmlns:p14="http://schemas.microsoft.com/office/powerpoint/2010/main" val="191607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2"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3"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676627" y="2743031"/>
            <a:ext cx="8593228" cy="7581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Data &amp; Performance </a:t>
            </a:r>
            <a:endParaRPr lang="zh-CN" altLang="en-US" sz="4400" b="1" i="0" u="none" strike="noStrike" kern="1200" cap="none" spc="0" baseline="0">
              <a:solidFill>
                <a:srgbClr val="0F0F0F"/>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986458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3" cy="6858466"/>
            <a:chOff x="7448612" y="0"/>
            <a:chExt cx="4743793" cy="6858466"/>
          </a:xfrm>
        </p:grpSpPr>
        <p:sp>
          <p:nvSpPr>
            <p:cNvPr id="85"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7"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2" cstate="print"/>
          <a:stretch>
            <a:fillRect/>
          </a:stretch>
        </p:blipFill>
        <p:spPr>
          <a:xfrm>
            <a:off x="10687050" y="6134100"/>
            <a:ext cx="247648"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6"/>
            <a:chOff x="47625" y="3819523"/>
            <a:chExt cx="4124324" cy="3009896"/>
          </a:xfrm>
        </p:grpSpPr>
        <p:pic>
          <p:nvPicPr>
            <p:cNvPr id="100" name="图片"/>
            <p:cNvPicPr>
              <a:picLocks/>
            </p:cNvPicPr>
            <p:nvPr/>
          </p:nvPicPr>
          <p:blipFill>
            <a:blip r:embed="rId3"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4" cstate="print"/>
            <a:stretch>
              <a:fillRect/>
            </a:stretch>
          </p:blipFill>
          <p:spPr>
            <a:xfrm>
              <a:off x="47625" y="3819523"/>
              <a:ext cx="1733550" cy="3009896"/>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96803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8534401" y="3124200"/>
            <a:ext cx="2762248" cy="3257550"/>
            <a:chOff x="8534401" y="3124200"/>
            <a:chExt cx="2762248" cy="3257550"/>
          </a:xfrm>
        </p:grpSpPr>
        <p:sp>
          <p:nvSpPr>
            <p:cNvPr id="106" name="曲线"/>
            <p:cNvSpPr>
              <a:spLocks/>
            </p:cNvSpPr>
            <p:nvPr/>
          </p:nvSpPr>
          <p:spPr>
            <a:xfrm>
              <a:off x="9896476" y="5553075"/>
              <a:ext cx="457196"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7" name="曲线"/>
            <p:cNvSpPr>
              <a:spLocks/>
            </p:cNvSpPr>
            <p:nvPr/>
          </p:nvSpPr>
          <p:spPr>
            <a:xfrm>
              <a:off x="9896476" y="60864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7"/>
                  </a:lnTo>
                  <a:lnTo>
                    <a:pt x="21600" y="21597"/>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2" cstate="print"/>
            <a:stretch>
              <a:fillRect/>
            </a:stretch>
          </p:blipFill>
          <p:spPr>
            <a:xfrm>
              <a:off x="8534401" y="3124200"/>
              <a:ext cx="2762248" cy="3257550"/>
            </a:xfrm>
            <a:prstGeom prst="rect">
              <a:avLst/>
            </a:prstGeom>
            <a:noFill/>
            <a:ln w="12700" cap="flat" cmpd="sng">
              <a:noFill/>
              <a:prstDash val="solid"/>
              <a:miter/>
            </a:ln>
          </p:spPr>
        </p:pic>
      </p:grpSp>
      <p:sp>
        <p:nvSpPr>
          <p:cNvPr id="110" name="文本框"/>
          <p:cNvSpPr>
            <a:spLocks noGrp="1"/>
          </p:cNvSpPr>
          <p:nvPr>
            <p:ph type="title"/>
          </p:nvPr>
        </p:nvSpPr>
        <p:spPr>
          <a:xfrm>
            <a:off x="834071" y="575055"/>
            <a:ext cx="5636895" cy="19596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1"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11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3" name="矩形"/>
          <p:cNvSpPr>
            <a:spLocks/>
          </p:cNvSpPr>
          <p:nvPr/>
        </p:nvSpPr>
        <p:spPr>
          <a:xfrm>
            <a:off x="676275" y="1752599"/>
            <a:ext cx="8056880" cy="4292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charset="0"/>
              <a:buChar char="§"/>
            </a:pPr>
            <a:endParaRPr lang="en-US" altLang="zh-CN" sz="2000" b="1"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
            </a:pPr>
            <a:endParaRPr lang="en-US" altLang="zh-CN" sz="2000" b="1"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
            </a:pPr>
            <a:r>
              <a:rPr lang="en-US" altLang="zh-CN" sz="2000" b="1" i="0" u="none" strike="noStrike" kern="1200" cap="none" spc="0" baseline="0">
                <a:solidFill>
                  <a:schemeClr val="tx1"/>
                </a:solidFill>
                <a:latin typeface="Cambria" charset="0"/>
                <a:ea typeface="宋体" charset="0"/>
                <a:cs typeface="Cambria" charset="0"/>
              </a:rPr>
              <a:t>Analysis data : </a:t>
            </a:r>
            <a:r>
              <a:rPr lang="en-US" altLang="zh-CN" sz="2000" b="0" i="0" u="none" strike="noStrike" kern="1200" cap="none" spc="0" baseline="0">
                <a:solidFill>
                  <a:schemeClr val="tx1"/>
                </a:solidFill>
                <a:latin typeface="Cambria" charset="0"/>
                <a:ea typeface="宋体" charset="0"/>
                <a:cs typeface="Cambria" charset="0"/>
              </a:rPr>
              <a:t>The data is taken for the purpose employee data, because While many companies collect various forms of employee data, such as attendance records, performance reviews, and training completion, this data often remains underutilized.</a:t>
            </a:r>
            <a:endParaRPr lang="en-US" altLang="zh-CN" sz="2000" b="1"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
            </a:pPr>
            <a:endParaRPr lang="en-US" altLang="zh-CN" sz="2000" b="1"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
            </a:pPr>
            <a:r>
              <a:rPr lang="en-US" altLang="zh-CN" sz="2000" b="1" i="0" u="none" strike="noStrike" kern="1200" cap="none" spc="0" baseline="0">
                <a:solidFill>
                  <a:schemeClr val="tx1"/>
                </a:solidFill>
                <a:latin typeface="Cambria" charset="0"/>
                <a:ea typeface="宋体" charset="0"/>
                <a:cs typeface="Cambria" charset="0"/>
              </a:rPr>
              <a:t>Data Silos:</a:t>
            </a:r>
            <a:r>
              <a:rPr lang="en-US" altLang="zh-CN" sz="2000" b="0" i="0" u="none" strike="noStrike" kern="1200" cap="none" spc="0" baseline="0">
                <a:solidFill>
                  <a:schemeClr val="tx1"/>
                </a:solidFill>
                <a:latin typeface="Cambria" charset="0"/>
                <a:ea typeface="宋体" charset="0"/>
                <a:cs typeface="Cambria" charset="0"/>
              </a:rPr>
              <a:t> Employee data is stored in different systems, such as HR software, performance management tools, and spreadsheets, making it difficult to get a unified view of an employee's performance.</a:t>
            </a:r>
          </a:p>
          <a:p>
            <a:pPr marL="285750" indent="-285750" algn="l">
              <a:lnSpc>
                <a:spcPct val="100000"/>
              </a:lnSpc>
              <a:spcBef>
                <a:spcPts val="0"/>
              </a:spcBef>
              <a:spcAft>
                <a:spcPts val="0"/>
              </a:spcAft>
              <a:buFont typeface="Wingdings" charset="0"/>
              <a:buChar char="§"/>
            </a:pP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
            </a:pPr>
            <a:r>
              <a:rPr lang="en-US" altLang="zh-CN" sz="2000" b="1" i="0" u="none" strike="noStrike" kern="1200" cap="none" spc="0" baseline="0">
                <a:solidFill>
                  <a:schemeClr val="tx1"/>
                </a:solidFill>
                <a:latin typeface="Cambria" charset="0"/>
                <a:ea typeface="宋体" charset="0"/>
                <a:cs typeface="Cambria" charset="0"/>
              </a:rPr>
              <a:t>Inconsistent Performance Metrics:</a:t>
            </a:r>
            <a:r>
              <a:rPr lang="en-US" altLang="zh-CN" sz="2000" b="0" i="0" u="none" strike="noStrike" kern="1200" cap="none" spc="0" baseline="0">
                <a:solidFill>
                  <a:schemeClr val="tx1"/>
                </a:solidFill>
                <a:latin typeface="Cambria" charset="0"/>
                <a:ea typeface="宋体" charset="0"/>
                <a:cs typeface="Cambria" charset="0"/>
              </a:rPr>
              <a:t> There is no standardized approach to measuring employee performance across different departments, leading to inconsistent evaluations and potentially biased decisions.</a:t>
            </a:r>
          </a:p>
          <a:p>
            <a:pPr marL="285750" indent="-285750" algn="l">
              <a:lnSpc>
                <a:spcPct val="100000"/>
              </a:lnSpc>
              <a:spcBef>
                <a:spcPts val="0"/>
              </a:spcBef>
              <a:spcAft>
                <a:spcPts val="0"/>
              </a:spcAft>
              <a:buFont typeface="Wingdings" charset="0"/>
              <a:buChar char="§"/>
            </a:pP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
            </a:pP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
            </a:pP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
            </a:pPr>
            <a:endParaRPr lang="zh-CN" altLang="en-US" sz="2000" b="0" i="0" u="none" strike="noStrike" kern="1200" cap="none" spc="0" baseline="0">
              <a:solidFill>
                <a:schemeClr val="tx1"/>
              </a:solidFill>
              <a:latin typeface="Cambria" charset="0"/>
              <a:ea typeface="宋体" charset="0"/>
              <a:cs typeface="Cambria" charset="0"/>
            </a:endParaRPr>
          </a:p>
        </p:txBody>
      </p:sp>
    </p:spTree>
    <p:extLst>
      <p:ext uri="{BB962C8B-B14F-4D97-AF65-F5344CB8AC3E}">
        <p14:creationId xmlns:p14="http://schemas.microsoft.com/office/powerpoint/2010/main" val="69412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8915400" y="2667000"/>
            <a:ext cx="3533773" cy="3810000"/>
            <a:chOff x="8915400" y="2667000"/>
            <a:chExt cx="3533773" cy="3810000"/>
          </a:xfrm>
        </p:grpSpPr>
        <p:sp>
          <p:nvSpPr>
            <p:cNvPr id="114" name="曲线"/>
            <p:cNvSpPr>
              <a:spLocks/>
            </p:cNvSpPr>
            <p:nvPr/>
          </p:nvSpPr>
          <p:spPr>
            <a:xfrm>
              <a:off x="9610725" y="5381625"/>
              <a:ext cx="457196" cy="457198"/>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610725" y="591502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2" cstate="print"/>
            <a:stretch>
              <a:fillRect/>
            </a:stretch>
          </p:blipFill>
          <p:spPr>
            <a:xfrm>
              <a:off x="8915400" y="2667000"/>
              <a:ext cx="3533773" cy="3810000"/>
            </a:xfrm>
            <a:prstGeom prst="rect">
              <a:avLst/>
            </a:prstGeom>
            <a:noFill/>
            <a:ln w="12700" cap="flat" cmpd="sng">
              <a:noFill/>
              <a:prstDash val="solid"/>
              <a:miter/>
            </a:ln>
          </p:spPr>
        </p:pic>
      </p:grpSp>
      <p:sp>
        <p:nvSpPr>
          <p:cNvPr id="118" name="文本框"/>
          <p:cNvSpPr>
            <a:spLocks noGrp="1"/>
          </p:cNvSpPr>
          <p:nvPr>
            <p:ph type="title"/>
          </p:nvPr>
        </p:nvSpPr>
        <p:spPr>
          <a:xfrm>
            <a:off x="381000" y="381317"/>
            <a:ext cx="5263514" cy="19596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411480" y="1447800"/>
            <a:ext cx="8454390" cy="483679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457200" indent="-457200" algn="l">
              <a:lnSpc>
                <a:spcPct val="100000"/>
              </a:lnSpc>
              <a:spcBef>
                <a:spcPts val="0"/>
              </a:spcBef>
              <a:spcAft>
                <a:spcPts val="0"/>
              </a:spcAft>
              <a:buFont typeface="Wingdings" charset="0"/>
              <a:buChar char="ü"/>
            </a:pPr>
            <a:r>
              <a:rPr lang="en-US" altLang="zh-CN" sz="2000" b="1" i="0" u="none" strike="noStrike" kern="1200" cap="none" spc="0" baseline="0">
                <a:solidFill>
                  <a:srgbClr val="0D0D0D"/>
                </a:solidFill>
                <a:latin typeface="Times New Roman" pitchFamily="18" charset="0"/>
                <a:ea typeface="宋体" charset="0"/>
                <a:cs typeface="Times New Roman" pitchFamily="18" charset="0"/>
              </a:rPr>
              <a:t> Project Objective:    </a:t>
            </a:r>
            <a:r>
              <a:rPr lang="en-US" altLang="zh-CN" sz="2000" b="0" i="0" u="none" strike="noStrike" kern="1200" cap="none" spc="0" baseline="0">
                <a:solidFill>
                  <a:srgbClr val="0D0D0D"/>
                </a:solidFill>
                <a:latin typeface="Times New Roman" pitchFamily="18" charset="0"/>
                <a:ea typeface="宋体" charset="0"/>
                <a:cs typeface="Times New Roman" pitchFamily="18" charset="0"/>
              </a:rPr>
              <a:t>The primary goal of this project is to develop a comprehensive system to collect, manage, and analyze employee data to enhance performance management, optimize workforce productivity, and inform strategic decision-making.</a:t>
            </a:r>
          </a:p>
          <a:p>
            <a:pPr marL="457200" indent="-457200" algn="l">
              <a:lnSpc>
                <a:spcPct val="100000"/>
              </a:lnSpc>
              <a:spcBef>
                <a:spcPts val="0"/>
              </a:spcBef>
              <a:spcAft>
                <a:spcPts val="0"/>
              </a:spcAft>
              <a:buFont typeface="Wingdings" charset="0"/>
              <a:buChar char="ü"/>
            </a:pPr>
            <a:endParaRPr lang="en-US" altLang="zh-CN" sz="20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rgbClr val="0D0D0D"/>
                </a:solidFill>
                <a:latin typeface="Times New Roman" pitchFamily="18" charset="0"/>
                <a:ea typeface="宋体" charset="0"/>
                <a:cs typeface="Times New Roman" pitchFamily="18" charset="0"/>
              </a:rPr>
              <a:t>Scope of the Project:</a:t>
            </a:r>
          </a:p>
          <a:p>
            <a:pPr marL="0" indent="0" algn="l">
              <a:lnSpc>
                <a:spcPct val="100000"/>
              </a:lnSpc>
              <a:spcBef>
                <a:spcPts val="0"/>
              </a:spcBef>
              <a:spcAft>
                <a:spcPts val="0"/>
              </a:spcAft>
              <a:buNone/>
            </a:pPr>
            <a:endParaRPr lang="en-US" altLang="zh-CN" sz="2000" b="1" i="0" u="none" strike="noStrike" kern="1200" cap="none" spc="0" baseline="0">
              <a:solidFill>
                <a:srgbClr val="0D0D0D"/>
              </a:solidFill>
              <a:latin typeface="Times New Roman" pitchFamily="18" charset="0"/>
              <a:ea typeface="宋体" charset="0"/>
              <a:cs typeface="Times New Roman" pitchFamily="18" charset="0"/>
            </a:endParaRPr>
          </a:p>
          <a:p>
            <a:pPr marL="457200" indent="-457200" algn="l">
              <a:lnSpc>
                <a:spcPct val="100000"/>
              </a:lnSpc>
              <a:spcBef>
                <a:spcPts val="0"/>
              </a:spcBef>
              <a:spcAft>
                <a:spcPts val="0"/>
              </a:spcAft>
              <a:buFont typeface="Wingdings" charset="0"/>
              <a:buChar char="ü"/>
            </a:pPr>
            <a:r>
              <a:rPr lang="en-US" altLang="zh-CN" sz="2000" b="1" i="0" u="none" strike="noStrike" kern="1200" cap="none" spc="0" baseline="0">
                <a:solidFill>
                  <a:srgbClr val="0D0D0D"/>
                </a:solidFill>
                <a:latin typeface="Times New Roman" pitchFamily="18" charset="0"/>
                <a:ea typeface="宋体" charset="0"/>
                <a:cs typeface="Times New Roman" pitchFamily="18" charset="0"/>
              </a:rPr>
              <a:t>Data Collection:</a:t>
            </a:r>
            <a:r>
              <a:rPr lang="en-US" altLang="zh-CN" sz="2000" b="0" i="0" u="none" strike="noStrike" kern="1200" cap="none" spc="0" baseline="0">
                <a:solidFill>
                  <a:srgbClr val="0D0D0D"/>
                </a:solidFill>
                <a:latin typeface="Times New Roman" pitchFamily="18" charset="0"/>
                <a:ea typeface="宋体" charset="0"/>
                <a:cs typeface="Times New Roman" pitchFamily="18" charset="0"/>
              </a:rPr>
              <a:t> Gather data on employees from various sources such as HR records, performance reviews, attendance</a:t>
            </a:r>
            <a:r>
              <a:rPr lang="en-US" altLang="zh-CN" sz="2000" b="1" i="0" u="none" strike="noStrike" kern="1200" cap="none" spc="0" baseline="0">
                <a:solidFill>
                  <a:srgbClr val="0D0D0D"/>
                </a:solidFill>
                <a:latin typeface="Times New Roman" pitchFamily="18" charset="0"/>
                <a:ea typeface="宋体"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charset="0"/>
                <a:cs typeface="Times New Roman" pitchFamily="18" charset="0"/>
              </a:rPr>
              <a:t>systems, and project management tools.</a:t>
            </a:r>
          </a:p>
          <a:p>
            <a:pPr marL="457200" indent="-457200" algn="l">
              <a:lnSpc>
                <a:spcPct val="100000"/>
              </a:lnSpc>
              <a:spcBef>
                <a:spcPts val="0"/>
              </a:spcBef>
              <a:spcAft>
                <a:spcPts val="0"/>
              </a:spcAft>
              <a:buFont typeface="Wingdings" charset="0"/>
              <a:buChar char="ü"/>
            </a:pPr>
            <a:r>
              <a:rPr lang="en-US" altLang="zh-CN" sz="2000" b="1" i="0" u="none" strike="noStrike" kern="1200" cap="none" spc="0" baseline="0">
                <a:solidFill>
                  <a:srgbClr val="0D0D0D"/>
                </a:solidFill>
                <a:latin typeface="Times New Roman" pitchFamily="18" charset="0"/>
                <a:ea typeface="宋体" charset="0"/>
                <a:cs typeface="Times New Roman" pitchFamily="18" charset="0"/>
              </a:rPr>
              <a:t>Data Management:</a:t>
            </a:r>
            <a:r>
              <a:rPr lang="en-US" altLang="zh-CN" sz="2000" b="0" i="0" u="none" strike="noStrike" kern="1200" cap="none" spc="0" baseline="0">
                <a:solidFill>
                  <a:srgbClr val="0D0D0D"/>
                </a:solidFill>
                <a:latin typeface="Times New Roman" pitchFamily="18" charset="0"/>
                <a:ea typeface="宋体" charset="0"/>
                <a:cs typeface="Times New Roman" pitchFamily="18" charset="0"/>
              </a:rPr>
              <a:t> Develop a centralized repository for storing employee data securely and ensuring easy access for authorized personnel.</a:t>
            </a:r>
          </a:p>
          <a:p>
            <a:pPr marL="457200" indent="-457200" algn="l">
              <a:lnSpc>
                <a:spcPct val="100000"/>
              </a:lnSpc>
              <a:spcBef>
                <a:spcPts val="0"/>
              </a:spcBef>
              <a:spcAft>
                <a:spcPts val="0"/>
              </a:spcAft>
              <a:buFont typeface="Wingdings" charset="0"/>
              <a:buChar char="ü"/>
            </a:pPr>
            <a:r>
              <a:rPr lang="en-US" altLang="zh-CN" sz="2000" b="1" i="0" u="none" strike="noStrike" kern="1200" cap="none" spc="0" baseline="0">
                <a:solidFill>
                  <a:srgbClr val="0D0D0D"/>
                </a:solidFill>
                <a:latin typeface="Times New Roman" pitchFamily="18" charset="0"/>
                <a:ea typeface="宋体" charset="0"/>
                <a:cs typeface="Times New Roman" pitchFamily="18" charset="0"/>
              </a:rPr>
              <a:t>Performance Analysis: </a:t>
            </a:r>
            <a:r>
              <a:rPr lang="en-US" altLang="zh-CN" sz="2000" b="0" i="0" u="none" strike="noStrike" kern="1200" cap="none" spc="0" baseline="0">
                <a:solidFill>
                  <a:srgbClr val="0D0D0D"/>
                </a:solidFill>
                <a:latin typeface="Times New Roman" pitchFamily="18" charset="0"/>
                <a:ea typeface="宋体" charset="0"/>
                <a:cs typeface="Times New Roman" pitchFamily="18" charset="0"/>
              </a:rPr>
              <a:t>Create metrics and KPIs to measure employee performance, track progress over time, and identify areas for improvement.</a:t>
            </a:r>
          </a:p>
          <a:p>
            <a:pPr marL="457200" indent="-457200" algn="l">
              <a:lnSpc>
                <a:spcPct val="100000"/>
              </a:lnSpc>
              <a:spcBef>
                <a:spcPts val="0"/>
              </a:spcBef>
              <a:spcAft>
                <a:spcPts val="0"/>
              </a:spcAft>
              <a:buFont typeface="Wingdings" charset="0"/>
              <a:buChar char="ü"/>
            </a:pPr>
            <a:r>
              <a:rPr lang="en-US" altLang="zh-CN" sz="2000" b="1" i="0" u="none" strike="noStrike" kern="1200" cap="none" spc="0" baseline="0">
                <a:solidFill>
                  <a:srgbClr val="0D0D0D"/>
                </a:solidFill>
                <a:latin typeface="Times New Roman" pitchFamily="18" charset="0"/>
                <a:ea typeface="宋体" charset="0"/>
                <a:cs typeface="Times New Roman" pitchFamily="18" charset="0"/>
              </a:rPr>
              <a:t>Reporting and Visualization: </a:t>
            </a:r>
            <a:r>
              <a:rPr lang="en-US" altLang="zh-CN" sz="2000" b="0" i="0" u="none" strike="noStrike" kern="1200" cap="none" spc="0" baseline="0">
                <a:solidFill>
                  <a:srgbClr val="0D0D0D"/>
                </a:solidFill>
                <a:latin typeface="Times New Roman" pitchFamily="18" charset="0"/>
                <a:ea typeface="宋体" charset="0"/>
                <a:cs typeface="Times New Roman" pitchFamily="18" charset="0"/>
              </a:rPr>
              <a:t>Generate dashboards and reports that provide insights into employee performance trends, high-performing individuals, and departments that may need support.</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860064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3" name="图片"/>
          <p:cNvPicPr>
            <a:picLocks/>
          </p:cNvPicPr>
          <p:nvPr/>
        </p:nvPicPr>
        <p:blipFill>
          <a:blip r:embed="rId2" cstate="print"/>
          <a:stretch>
            <a:fillRect/>
          </a:stretch>
        </p:blipFill>
        <p:spPr>
          <a:xfrm>
            <a:off x="723900" y="6172200"/>
            <a:ext cx="2181225" cy="485775"/>
          </a:xfrm>
          <a:prstGeom prst="rect">
            <a:avLst/>
          </a:prstGeom>
          <a:noFill/>
          <a:ln w="12700" cap="flat" cmpd="sng">
            <a:noFill/>
            <a:prstDash val="solid"/>
            <a:miter/>
          </a:ln>
        </p:spPr>
      </p:pic>
      <p:sp>
        <p:nvSpPr>
          <p:cNvPr id="124"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5" name="矩形"/>
          <p:cNvSpPr>
            <a:spLocks/>
          </p:cNvSpPr>
          <p:nvPr/>
        </p:nvSpPr>
        <p:spPr>
          <a:xfrm>
            <a:off x="427355" y="1676400"/>
            <a:ext cx="9512935" cy="288797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charset="0"/>
              <a:buChar char="Ø"/>
            </a:pPr>
            <a:r>
              <a:rPr lang="en-US" altLang="zh-CN" sz="1800" b="1" i="0" u="none" strike="noStrike" kern="1200" cap="none" spc="0" baseline="0">
                <a:solidFill>
                  <a:schemeClr val="tx1"/>
                </a:solidFill>
                <a:latin typeface="Cambria" charset="0"/>
                <a:ea typeface="宋体" charset="0"/>
                <a:cs typeface="Cambria" charset="0"/>
              </a:rPr>
              <a:t>H</a:t>
            </a:r>
            <a:r>
              <a:rPr lang="en-US" altLang="zh-CN" sz="2000" b="1" i="0" u="none" strike="noStrike" kern="1200" cap="none" spc="0" baseline="0">
                <a:solidFill>
                  <a:schemeClr val="tx1"/>
                </a:solidFill>
                <a:latin typeface="Cambria" charset="0"/>
                <a:ea typeface="宋体" charset="0"/>
                <a:cs typeface="Cambria" charset="0"/>
              </a:rPr>
              <a:t>R Managers and Professionals:</a:t>
            </a:r>
            <a:r>
              <a:rPr lang="en-US" altLang="zh-CN" sz="2000" b="0" i="0" u="none" strike="noStrike" kern="1200" cap="none" spc="0" baseline="0">
                <a:solidFill>
                  <a:schemeClr val="tx1"/>
                </a:solidFill>
                <a:latin typeface="Cambria" charset="0"/>
                <a:ea typeface="宋体" charset="0"/>
                <a:cs typeface="Cambria" charset="0"/>
              </a:rPr>
              <a:t> They use employee data to manage payroll, benefits, recruitment, onboarding, compliance, and other HR functions. Performance data is used for evaluating employee productivity, conducting performance reviews, and implementing training and development programs.</a:t>
            </a:r>
          </a:p>
          <a:p>
            <a:pPr marL="285750" indent="-285750" algn="l">
              <a:lnSpc>
                <a:spcPct val="100000"/>
              </a:lnSpc>
              <a:spcBef>
                <a:spcPts val="0"/>
              </a:spcBef>
              <a:spcAft>
                <a:spcPts val="0"/>
              </a:spcAft>
              <a:buFont typeface="Wingdings" charset="0"/>
              <a:buChar char="Ø"/>
            </a:pP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Ø"/>
            </a:pPr>
            <a:r>
              <a:rPr lang="en-US" altLang="zh-CN" sz="2000" b="1" i="0" u="none" strike="noStrike" kern="1200" cap="none" spc="0" baseline="0">
                <a:solidFill>
                  <a:schemeClr val="tx1"/>
                </a:solidFill>
                <a:latin typeface="Cambria" charset="0"/>
                <a:ea typeface="宋体" charset="0"/>
                <a:cs typeface="Cambria" charset="0"/>
              </a:rPr>
              <a:t>Team Managers and Supervisors:</a:t>
            </a:r>
            <a:r>
              <a:rPr lang="en-US" altLang="zh-CN" sz="2000" b="0" i="0" u="none" strike="noStrike" kern="1200" cap="none" spc="0" baseline="0">
                <a:solidFill>
                  <a:schemeClr val="tx1"/>
                </a:solidFill>
                <a:latin typeface="Cambria" charset="0"/>
                <a:ea typeface="宋体" charset="0"/>
                <a:cs typeface="Cambria" charset="0"/>
              </a:rPr>
              <a:t> Managers use this data to understand how their team members are performing, identify high performers and those needing support, and make informed decisions about promotions, rewards, and disciplinary actions</a:t>
            </a:r>
            <a:r>
              <a:rPr lang="en-US" altLang="zh-CN" sz="1800" b="0" i="0" u="none" strike="noStrike" kern="1200" cap="none" spc="0" baseline="0">
                <a:solidFill>
                  <a:schemeClr val="tx1"/>
                </a:solidFill>
                <a:latin typeface="Cambria" charset="0"/>
                <a:ea typeface="宋体" charset="0"/>
                <a:cs typeface="Cambria" charset="0"/>
              </a:rPr>
              <a:t>.</a:t>
            </a:r>
          </a:p>
          <a:p>
            <a:pPr marL="285750" indent="-285750" algn="l">
              <a:lnSpc>
                <a:spcPct val="100000"/>
              </a:lnSpc>
              <a:spcBef>
                <a:spcPts val="0"/>
              </a:spcBef>
              <a:spcAft>
                <a:spcPts val="0"/>
              </a:spcAft>
              <a:buFont typeface="Wingdings" charset="0"/>
              <a:buChar char="Ø"/>
            </a:pPr>
            <a:r>
              <a:rPr lang="en-US" altLang="zh-CN" sz="1800" b="1" i="0" u="none" strike="noStrike" kern="1200" cap="none" spc="0" baseline="0">
                <a:solidFill>
                  <a:schemeClr val="tx1"/>
                </a:solidFill>
                <a:latin typeface="Cambria" charset="0"/>
                <a:ea typeface="宋体" charset="0"/>
                <a:cs typeface="Cambria" charset="0"/>
              </a:rPr>
              <a:t>Employe</a:t>
            </a:r>
            <a:r>
              <a:rPr lang="en-US" altLang="zh-CN" sz="2000" b="1" i="0" u="none" strike="noStrike" kern="1200" cap="none" spc="0" baseline="0">
                <a:solidFill>
                  <a:schemeClr val="tx1"/>
                </a:solidFill>
                <a:latin typeface="Cambria" charset="0"/>
                <a:ea typeface="宋体" charset="0"/>
                <a:cs typeface="Cambria" charset="0"/>
              </a:rPr>
              <a:t>es:</a:t>
            </a:r>
            <a:r>
              <a:rPr lang="en-US" altLang="zh-CN" sz="2000" b="0" i="0" u="none" strike="noStrike" kern="1200" cap="none" spc="0" baseline="0">
                <a:solidFill>
                  <a:schemeClr val="tx1"/>
                </a:solidFill>
                <a:latin typeface="Cambria" charset="0"/>
                <a:ea typeface="宋体" charset="0"/>
                <a:cs typeface="Cambria" charset="0"/>
              </a:rPr>
              <a:t> Employees themselves may access their own data and performance feedback to understand expectations, track their own progress, set personal goals, and engage in self-improvement.</a:t>
            </a:r>
          </a:p>
          <a:p>
            <a:pPr marL="285750" indent="-285750" algn="l">
              <a:lnSpc>
                <a:spcPct val="100000"/>
              </a:lnSpc>
              <a:spcBef>
                <a:spcPts val="0"/>
              </a:spcBef>
              <a:spcAft>
                <a:spcPts val="0"/>
              </a:spcAft>
              <a:buFont typeface="Wingdings" charset="0"/>
              <a:buChar char="Ø"/>
            </a:pP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Ø"/>
            </a:pPr>
            <a:r>
              <a:rPr lang="en-US" altLang="zh-CN" sz="2000" b="1" i="0" u="none" strike="noStrike" kern="1200" cap="none" spc="0" baseline="0">
                <a:solidFill>
                  <a:schemeClr val="tx1"/>
                </a:solidFill>
                <a:latin typeface="Cambria" charset="0"/>
                <a:ea typeface="宋体" charset="0"/>
                <a:cs typeface="Cambria" charset="0"/>
              </a:rPr>
              <a:t>Finance Departments:</a:t>
            </a:r>
            <a:r>
              <a:rPr lang="en-US" altLang="zh-CN" sz="2000" b="0" i="0" u="none" strike="noStrike" kern="1200" cap="none" spc="0" baseline="0">
                <a:solidFill>
                  <a:schemeClr val="tx1"/>
                </a:solidFill>
                <a:latin typeface="Cambria" charset="0"/>
                <a:ea typeface="宋体" charset="0"/>
                <a:cs typeface="Cambria" charset="0"/>
              </a:rPr>
              <a:t> They might use employee data for budgeting purposes, payroll processing, and financial planning. Understanding the cost of the workforce and performance ROI is critical for financial forecasting.</a:t>
            </a:r>
            <a:endParaRPr lang="zh-CN" altLang="en-US" sz="2000" b="0" i="0" u="none" strike="noStrike" kern="1200" cap="none" spc="0" baseline="0">
              <a:solidFill>
                <a:schemeClr val="tx1"/>
              </a:solidFill>
              <a:latin typeface="Cambria" charset="0"/>
              <a:ea typeface="宋体" charset="0"/>
              <a:cs typeface="Cambria" charset="0"/>
            </a:endParaRPr>
          </a:p>
        </p:txBody>
      </p:sp>
    </p:spTree>
    <p:extLst>
      <p:ext uri="{BB962C8B-B14F-4D97-AF65-F5344CB8AC3E}">
        <p14:creationId xmlns:p14="http://schemas.microsoft.com/office/powerpoint/2010/main" val="214460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pic>
        <p:nvPicPr>
          <p:cNvPr id="126" name="图片"/>
          <p:cNvPicPr>
            <a:picLocks/>
          </p:cNvPicPr>
          <p:nvPr/>
        </p:nvPicPr>
        <p:blipFill>
          <a:blip r:embed="rId2" cstate="print"/>
          <a:stretch>
            <a:fillRect/>
          </a:stretch>
        </p:blipFill>
        <p:spPr>
          <a:xfrm>
            <a:off x="10134600" y="3742055"/>
            <a:ext cx="2053586" cy="3115945"/>
          </a:xfrm>
          <a:prstGeom prst="rect">
            <a:avLst/>
          </a:prstGeom>
          <a:noFill/>
          <a:ln w="12700" cap="flat" cmpd="sng">
            <a:noFill/>
            <a:prstDash val="solid"/>
            <a:miter/>
          </a:ln>
        </p:spPr>
      </p:pic>
      <p:sp>
        <p:nvSpPr>
          <p:cNvPr id="127" name="文本框"/>
          <p:cNvSpPr>
            <a:spLocks noGrp="1"/>
          </p:cNvSpPr>
          <p:nvPr>
            <p:ph type="title"/>
          </p:nvPr>
        </p:nvSpPr>
        <p:spPr>
          <a:xfrm>
            <a:off x="304800" y="381000"/>
            <a:ext cx="9763125" cy="556259"/>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28"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12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0" name="矩形"/>
          <p:cNvSpPr>
            <a:spLocks/>
          </p:cNvSpPr>
          <p:nvPr/>
        </p:nvSpPr>
        <p:spPr>
          <a:xfrm>
            <a:off x="302895" y="1219200"/>
            <a:ext cx="9832340" cy="43122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rPr>
              <a:t>Data Import and Integration:</a:t>
            </a: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Ø"/>
            </a:pPr>
            <a:r>
              <a:rPr lang="en-US" altLang="zh-CN" sz="2000" b="0" i="0" u="none" strike="noStrike" kern="1200" cap="none" spc="0" baseline="0">
                <a:solidFill>
                  <a:schemeClr val="tx1"/>
                </a:solidFill>
                <a:latin typeface="Cambria" charset="0"/>
                <a:ea typeface="宋体" charset="0"/>
                <a:cs typeface="Cambria" charset="0"/>
              </a:rPr>
              <a:t>Seamless import of employee data from various sources (HR systems, payroll, attendance, etc.).</a:t>
            </a:r>
          </a:p>
          <a:p>
            <a:pPr marL="285750" indent="-285750" algn="l">
              <a:lnSpc>
                <a:spcPct val="100000"/>
              </a:lnSpc>
              <a:spcBef>
                <a:spcPts val="0"/>
              </a:spcBef>
              <a:spcAft>
                <a:spcPts val="0"/>
              </a:spcAft>
              <a:buFont typeface="Wingdings" charset="0"/>
              <a:buChar char="Ø"/>
            </a:pPr>
            <a:r>
              <a:rPr lang="en-US" altLang="zh-CN" sz="2000" b="0" i="0" u="none" strike="noStrike" kern="1200" cap="none" spc="0" baseline="0">
                <a:solidFill>
                  <a:schemeClr val="tx1"/>
                </a:solidFill>
                <a:latin typeface="Cambria" charset="0"/>
                <a:ea typeface="宋体" charset="0"/>
                <a:cs typeface="Cambria" charset="0"/>
              </a:rPr>
              <a:t>Integration with existing HR and performance management systems.</a:t>
            </a:r>
          </a:p>
          <a:p>
            <a:pPr marL="285750" indent="-285750" algn="l">
              <a:lnSpc>
                <a:spcPct val="100000"/>
              </a:lnSpc>
              <a:spcBef>
                <a:spcPts val="0"/>
              </a:spcBef>
              <a:spcAft>
                <a:spcPts val="0"/>
              </a:spcAft>
              <a:buFont typeface="Wingdings" charset="0"/>
              <a:buChar char="Ø"/>
            </a:pPr>
            <a:endParaRPr lang="en-US" altLang="zh-CN" sz="2000" b="0"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rPr>
              <a:t>Pivot Table Summaries:</a:t>
            </a: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Ø"/>
            </a:pPr>
            <a:r>
              <a:rPr lang="en-US" altLang="zh-CN" sz="2000" b="0" i="0" u="none" strike="noStrike" kern="1200" cap="none" spc="0" baseline="0">
                <a:solidFill>
                  <a:schemeClr val="tx1"/>
                </a:solidFill>
                <a:latin typeface="Cambria" charset="0"/>
                <a:ea typeface="宋体" charset="0"/>
                <a:cs typeface="Cambria" charset="0"/>
              </a:rPr>
              <a:t>Ability to create pivot tables for summarizing employee data across different dimensions such as departments, roles, or time periods.</a:t>
            </a:r>
          </a:p>
          <a:p>
            <a:pPr marL="285750" indent="-285750" algn="l">
              <a:lnSpc>
                <a:spcPct val="100000"/>
              </a:lnSpc>
              <a:spcBef>
                <a:spcPts val="0"/>
              </a:spcBef>
              <a:spcAft>
                <a:spcPts val="0"/>
              </a:spcAft>
              <a:buFont typeface="Wingdings" charset="0"/>
              <a:buChar char="Ø"/>
            </a:pPr>
            <a:r>
              <a:rPr lang="en-US" altLang="zh-CN" sz="2000" b="0" i="0" u="none" strike="noStrike" kern="1200" cap="none" spc="0" baseline="0">
                <a:solidFill>
                  <a:schemeClr val="tx1"/>
                </a:solidFill>
                <a:latin typeface="Cambria" charset="0"/>
                <a:ea typeface="宋体" charset="0"/>
                <a:cs typeface="Cambria" charset="0"/>
              </a:rPr>
              <a:t>Easily analyze key performance indicators (KPIs) by aggregating data to find insights.</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Ø"/>
            </a:pPr>
            <a:r>
              <a:rPr lang="en-US" altLang="zh-CN" sz="2000" b="1" i="0" u="none" strike="noStrike" kern="1200" cap="none" spc="0" baseline="0">
                <a:solidFill>
                  <a:schemeClr val="tx1"/>
                </a:solidFill>
                <a:latin typeface="Cambria" charset="0"/>
                <a:ea typeface="宋体" charset="0"/>
                <a:cs typeface="Cambria" charset="0"/>
              </a:rPr>
              <a:t>Graph and Data Visualization:</a:t>
            </a: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Ø"/>
            </a:pPr>
            <a:r>
              <a:rPr lang="en-US" altLang="zh-CN" sz="2000" b="0" i="0" u="none" strike="noStrike" kern="1200" cap="none" spc="0" baseline="0">
                <a:solidFill>
                  <a:schemeClr val="tx1"/>
                </a:solidFill>
                <a:latin typeface="Cambria" charset="0"/>
                <a:ea typeface="宋体" charset="0"/>
                <a:cs typeface="Cambria" charset="0"/>
              </a:rPr>
              <a:t>Dynamic graphing capabilities to visualize trends and patterns in employee performance.</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Ø"/>
            </a:pPr>
            <a:r>
              <a:rPr lang="en-US" altLang="zh-CN" sz="2000" b="0" i="0" u="none" strike="noStrike" kern="1200" cap="none" spc="0" baseline="0">
                <a:solidFill>
                  <a:schemeClr val="tx1"/>
                </a:solidFill>
                <a:latin typeface="Cambria" charset="0"/>
                <a:ea typeface="宋体" charset="0"/>
                <a:cs typeface="Cambria" charset="0"/>
              </a:rPr>
              <a:t>Support for various chart types (bar, line, pie, scatter, etc.) to suit different analysis needs.</a:t>
            </a:r>
          </a:p>
          <a:p>
            <a:pPr marL="285750" indent="-285750" algn="l">
              <a:lnSpc>
                <a:spcPct val="100000"/>
              </a:lnSpc>
              <a:spcBef>
                <a:spcPts val="0"/>
              </a:spcBef>
              <a:spcAft>
                <a:spcPts val="0"/>
              </a:spcAft>
              <a:buFont typeface="Wingdings" charset="0"/>
              <a:buChar char="Ø"/>
            </a:pPr>
            <a:r>
              <a:rPr lang="en-US" altLang="zh-CN" sz="2000" b="0" i="0" u="none" strike="noStrike" kern="1200" cap="none" spc="0" baseline="0">
                <a:solidFill>
                  <a:schemeClr val="tx1"/>
                </a:solidFill>
                <a:latin typeface="Cambria" charset="0"/>
                <a:ea typeface="宋体" charset="0"/>
                <a:cs typeface="Cambria" charset="0"/>
              </a:rPr>
              <a:t>Interactive dashboards that provide real-time updates and drill-down capabilities.</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65763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 name="文本框"/>
          <p:cNvSpPr>
            <a:spLocks noGrp="1"/>
          </p:cNvSpPr>
          <p:nvPr>
            <p:ph type="ctrTitle"/>
          </p:nvPr>
        </p:nvSpPr>
        <p:spPr>
          <a:xfrm>
            <a:off x="421640" y="362585"/>
            <a:ext cx="9701530" cy="457834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0"/>
              </a:spcBef>
              <a:spcAft>
                <a:spcPts val="0"/>
              </a:spcAft>
              <a:buFont typeface="Wingdings" charset="0"/>
              <a:buChar char="Ø"/>
            </a:pPr>
            <a:r>
              <a:rPr lang="en-US" altLang="zh-CN" sz="2000" b="1" i="0" u="none" strike="noStrike" kern="0" cap="none" spc="0" baseline="0">
                <a:solidFill>
                  <a:schemeClr val="tx1"/>
                </a:solidFill>
                <a:latin typeface="Cambria" charset="0"/>
                <a:ea typeface="宋体" charset="0"/>
                <a:cs typeface="Cambria" charset="0"/>
                <a:sym typeface="宋体" charset="0"/>
              </a:rPr>
              <a:t>Conditional Formatting:</a:t>
            </a:r>
            <a:br>
              <a:rPr lang="zh-CN" altLang="en-US" sz="2000" b="1" i="0" u="none" strike="noStrike" kern="0" cap="none" spc="0" baseline="0">
                <a:solidFill>
                  <a:schemeClr val="tx1"/>
                </a:solidFill>
                <a:latin typeface="Cambria" charset="0"/>
                <a:ea typeface="宋体" charset="0"/>
                <a:cs typeface="Cambria" charset="0"/>
              </a:rPr>
            </a:br>
            <a:r>
              <a:rPr lang="en-US" altLang="zh-CN" sz="2000" b="0" i="0" u="none" strike="noStrike" kern="0" cap="none" spc="0" baseline="0">
                <a:solidFill>
                  <a:schemeClr val="tx1"/>
                </a:solidFill>
                <a:latin typeface="Cambria" charset="0"/>
                <a:ea typeface="宋体" charset="0"/>
                <a:cs typeface="Cambria" charset="0"/>
                <a:sym typeface="宋体" charset="0"/>
              </a:rPr>
              <a:t>Use of conditional formatting to highlight key metrics (e.g., low performance, high absenteeism).</a:t>
            </a:r>
            <a:br>
              <a:rPr lang="zh-CN" altLang="en-US" sz="2000" b="0" i="0" u="none" strike="noStrike" kern="0" cap="none" spc="0" baseline="0">
                <a:solidFill>
                  <a:schemeClr val="tx1"/>
                </a:solidFill>
                <a:latin typeface="Cambria" charset="0"/>
                <a:ea typeface="宋体" charset="0"/>
                <a:cs typeface="Cambria" charset="0"/>
              </a:rPr>
            </a:br>
            <a:r>
              <a:rPr lang="en-US" altLang="zh-CN" sz="2000" b="0" i="0" u="none" strike="noStrike" kern="0" cap="none" spc="0" baseline="0">
                <a:solidFill>
                  <a:schemeClr val="tx1"/>
                </a:solidFill>
                <a:latin typeface="Cambria" charset="0"/>
                <a:ea typeface="宋体" charset="0"/>
                <a:cs typeface="Cambria" charset="0"/>
                <a:sym typeface="宋体" charset="0"/>
              </a:rPr>
              <a:t>Visual cues (colors, icons) to make it easier to spot trends and anomalies</a:t>
            </a:r>
            <a:br>
              <a:rPr lang="zh-CN" altLang="en-US" sz="2000" b="0" i="0" u="none" strike="noStrike" kern="0" cap="none" spc="0" baseline="0">
                <a:solidFill>
                  <a:schemeClr val="tx1"/>
                </a:solidFill>
                <a:latin typeface="Cambria" charset="0"/>
                <a:ea typeface="宋体" charset="0"/>
                <a:cs typeface="Cambria" charset="0"/>
                <a:sym typeface="宋体" charset="0"/>
              </a:rPr>
            </a:br>
            <a:br>
              <a:rPr lang="zh-CN" altLang="en-US" sz="2000" b="0" i="0" u="none" strike="noStrike" kern="0" cap="none" spc="0" baseline="0">
                <a:solidFill>
                  <a:schemeClr val="tx1"/>
                </a:solidFill>
                <a:latin typeface="Cambria" charset="0"/>
                <a:ea typeface="宋体" charset="0"/>
                <a:cs typeface="Cambria" charset="0"/>
                <a:sym typeface="宋体" charset="0"/>
              </a:rPr>
            </a:br>
            <a:r>
              <a:rPr lang="en-US" altLang="zh-CN" sz="2000" b="1" i="0" u="none" strike="noStrike" kern="0" cap="none" spc="0" baseline="0">
                <a:solidFill>
                  <a:schemeClr val="tx1"/>
                </a:solidFill>
                <a:latin typeface="Cambria" charset="0"/>
                <a:ea typeface="宋体" charset="0"/>
                <a:cs typeface="Cambria" charset="0"/>
                <a:sym typeface="宋体" charset="0"/>
              </a:rPr>
              <a:t>Data Export and Sharing:</a:t>
            </a:r>
            <a:br>
              <a:rPr lang="zh-CN" altLang="en-US" sz="2000" b="0" i="0" u="none" strike="noStrike" kern="0" cap="none" spc="0" baseline="0">
                <a:solidFill>
                  <a:schemeClr val="tx1"/>
                </a:solidFill>
                <a:latin typeface="Cambria" charset="0"/>
                <a:ea typeface="宋体" charset="0"/>
                <a:cs typeface="Cambria" charset="0"/>
              </a:rPr>
            </a:br>
            <a:r>
              <a:rPr lang="en-US" altLang="zh-CN" sz="2000" b="0" i="0" u="none" strike="noStrike" kern="0" cap="none" spc="0" baseline="0">
                <a:solidFill>
                  <a:schemeClr val="tx1"/>
                </a:solidFill>
                <a:latin typeface="Cambria" charset="0"/>
                <a:ea typeface="宋体" charset="0"/>
                <a:cs typeface="Cambria" charset="0"/>
                <a:sym typeface="宋体" charset="0"/>
              </a:rPr>
              <a:t>Export options for reports and dashboards in various formats (Excel, PDF, CSV).</a:t>
            </a:r>
            <a:br>
              <a:rPr lang="zh-CN" altLang="en-US" sz="2000" b="0" i="0" u="none" strike="noStrike" kern="0" cap="none" spc="0" baseline="0">
                <a:solidFill>
                  <a:schemeClr val="tx1"/>
                </a:solidFill>
                <a:latin typeface="Cambria" charset="0"/>
                <a:ea typeface="宋体" charset="0"/>
                <a:cs typeface="Cambria" charset="0"/>
              </a:rPr>
            </a:br>
            <a:r>
              <a:rPr lang="en-US" altLang="zh-CN" sz="2000" b="0" i="0" u="none" strike="noStrike" kern="0" cap="none" spc="0" baseline="0">
                <a:solidFill>
                  <a:schemeClr val="tx1"/>
                </a:solidFill>
                <a:latin typeface="Cambria" charset="0"/>
                <a:ea typeface="宋体" charset="0"/>
                <a:cs typeface="Cambria" charset="0"/>
                <a:sym typeface="宋体" charset="0"/>
              </a:rPr>
              <a:t>Easy sharing of insights with stakeholders through email or cloud-based platforms.</a:t>
            </a:r>
            <a:br>
              <a:rPr lang="zh-CN" altLang="en-US" sz="2000" b="0" i="0" u="none" strike="noStrike" kern="0" cap="none" spc="0" baseline="0">
                <a:solidFill>
                  <a:schemeClr val="tx1"/>
                </a:solidFill>
                <a:latin typeface="Cambria" charset="0"/>
                <a:ea typeface="宋体" charset="0"/>
                <a:cs typeface="Cambria" charset="0"/>
                <a:sym typeface="宋体" charset="0"/>
              </a:rPr>
            </a:br>
            <a:br>
              <a:rPr lang="zh-CN" altLang="en-US" sz="2000" b="0" i="0" u="none" strike="noStrike" kern="0" cap="none" spc="0" baseline="0">
                <a:solidFill>
                  <a:schemeClr val="tx1"/>
                </a:solidFill>
                <a:latin typeface="Cambria" charset="0"/>
                <a:ea typeface="宋体" charset="0"/>
                <a:cs typeface="Cambria" charset="0"/>
              </a:rPr>
            </a:br>
            <a:r>
              <a:rPr lang="en-US" altLang="zh-CN" sz="2000" b="1" i="0" u="none" strike="noStrike" kern="0" cap="none" spc="0" baseline="0">
                <a:solidFill>
                  <a:schemeClr val="tx1"/>
                </a:solidFill>
                <a:latin typeface="Cambria" charset="0"/>
                <a:ea typeface="宋体" charset="0"/>
                <a:cs typeface="Cambria" charset="0"/>
                <a:sym typeface="宋体" charset="0"/>
              </a:rPr>
              <a:t>Performance Tracking and Reporting:</a:t>
            </a:r>
            <a:br>
              <a:rPr lang="zh-CN" altLang="en-US" sz="2000" b="1" i="0" u="none" strike="noStrike" kern="0" cap="none" spc="0" baseline="0">
                <a:solidFill>
                  <a:schemeClr val="tx1"/>
                </a:solidFill>
                <a:latin typeface="Cambria" charset="0"/>
                <a:ea typeface="宋体" charset="0"/>
                <a:cs typeface="Cambria" charset="0"/>
              </a:rPr>
            </a:br>
            <a:r>
              <a:rPr lang="en-US" altLang="zh-CN" sz="2000" b="0" i="0" u="none" strike="noStrike" kern="0" cap="none" spc="0" baseline="0">
                <a:solidFill>
                  <a:schemeClr val="tx1"/>
                </a:solidFill>
                <a:latin typeface="Cambria" charset="0"/>
                <a:ea typeface="宋体" charset="0"/>
                <a:cs typeface="Cambria" charset="0"/>
                <a:sym typeface="宋体" charset="0"/>
              </a:rPr>
              <a:t>Customizable performance tracking templates that align with company goals and metrics.</a:t>
            </a:r>
            <a:br>
              <a:rPr lang="zh-CN" altLang="en-US" sz="2000" b="0" i="0" u="none" strike="noStrike" kern="0" cap="none" spc="0" baseline="0">
                <a:solidFill>
                  <a:schemeClr val="tx1"/>
                </a:solidFill>
                <a:latin typeface="Cambria" charset="0"/>
                <a:ea typeface="宋体" charset="0"/>
                <a:cs typeface="Cambria" charset="0"/>
              </a:rPr>
            </a:br>
            <a:r>
              <a:rPr lang="en-US" altLang="zh-CN" sz="2000" b="0" i="0" u="none" strike="noStrike" kern="0" cap="none" spc="0" baseline="0">
                <a:solidFill>
                  <a:schemeClr val="tx1"/>
                </a:solidFill>
                <a:latin typeface="Cambria" charset="0"/>
                <a:ea typeface="宋体" charset="0"/>
                <a:cs typeface="Cambria" charset="0"/>
                <a:sym typeface="宋体" charset="0"/>
              </a:rPr>
              <a:t>Automated report generation to save time and provide consistent performance reviews.</a:t>
            </a:r>
            <a:br>
              <a:rPr lang="zh-CN" altLang="en-US" sz="2000" b="0" i="0" u="none" strike="noStrike" kern="0" cap="none" spc="0" baseline="0">
                <a:solidFill>
                  <a:schemeClr val="tx1"/>
                </a:solidFill>
                <a:latin typeface="Cambria" charset="0"/>
                <a:ea typeface="宋体" charset="0"/>
                <a:cs typeface="Cambria" charset="0"/>
                <a:sym typeface="宋体" charset="0"/>
              </a:rPr>
            </a:br>
            <a:br>
              <a:rPr lang="zh-CN" altLang="en-US" sz="2000" b="0" i="0" u="none" strike="noStrike" kern="0" cap="none" spc="0" baseline="0">
                <a:solidFill>
                  <a:schemeClr val="tx1"/>
                </a:solidFill>
                <a:latin typeface="Cambria" charset="0"/>
                <a:ea typeface="宋体" charset="0"/>
                <a:cs typeface="Cambria" charset="0"/>
                <a:sym typeface="宋体" charset="0"/>
              </a:rPr>
            </a:br>
            <a:r>
              <a:rPr lang="en-US" altLang="zh-CN" sz="2000" b="1" i="0" u="none" strike="noStrike" kern="0" cap="none" spc="0" baseline="0">
                <a:solidFill>
                  <a:schemeClr val="tx1"/>
                </a:solidFill>
                <a:latin typeface="Cambria" charset="0"/>
                <a:ea typeface="宋体" charset="0"/>
                <a:cs typeface="Cambria" charset="0"/>
                <a:sym typeface="宋体" charset="0"/>
              </a:rPr>
              <a:t>Advanced Filtering and Sorting:</a:t>
            </a:r>
            <a:br>
              <a:rPr lang="zh-CN" altLang="en-US" sz="2000" b="0" i="0" u="none" strike="noStrike" kern="0" cap="none" spc="0" baseline="0">
                <a:solidFill>
                  <a:schemeClr val="tx1"/>
                </a:solidFill>
                <a:latin typeface="Cambria" charset="0"/>
                <a:ea typeface="宋体" charset="0"/>
                <a:cs typeface="Cambria" charset="0"/>
              </a:rPr>
            </a:br>
            <a:r>
              <a:rPr lang="en-US" altLang="zh-CN" sz="2000" b="0" i="0" u="none" strike="noStrike" kern="0" cap="none" spc="0" baseline="0">
                <a:solidFill>
                  <a:schemeClr val="tx1"/>
                </a:solidFill>
                <a:latin typeface="Cambria" charset="0"/>
                <a:ea typeface="宋体" charset="0"/>
                <a:cs typeface="Cambria" charset="0"/>
                <a:sym typeface="宋体" charset="0"/>
              </a:rPr>
              <a:t>Custom filters to view data based on specific criteria (e.g., by department, job role, performance score).</a:t>
            </a:r>
            <a:br>
              <a:rPr lang="zh-CN" altLang="en-US" sz="2000" b="0" i="0" u="none" strike="noStrike" kern="0" cap="none" spc="0" baseline="0">
                <a:solidFill>
                  <a:schemeClr val="tx1"/>
                </a:solidFill>
                <a:latin typeface="Cambria" charset="0"/>
                <a:ea typeface="宋体" charset="0"/>
                <a:cs typeface="Cambria" charset="0"/>
              </a:rPr>
            </a:br>
            <a:r>
              <a:rPr lang="en-US" altLang="zh-CN" sz="2000" b="0" i="0" u="none" strike="noStrike" kern="0" cap="none" spc="0" baseline="0">
                <a:solidFill>
                  <a:schemeClr val="tx1"/>
                </a:solidFill>
                <a:latin typeface="Cambria" charset="0"/>
                <a:ea typeface="宋体" charset="0"/>
                <a:cs typeface="Cambria" charset="0"/>
                <a:sym typeface="宋体" charset="0"/>
              </a:rPr>
              <a:t>Ability to sort data to highlight top and bottom performers.</a:t>
            </a:r>
            <a:endParaRPr lang="zh-CN" altLang="en-US" sz="2000" b="0" i="0" u="none" strike="noStrike" kern="0" cap="none" spc="0" baseline="0">
              <a:solidFill>
                <a:schemeClr val="tx1"/>
              </a:solidFill>
              <a:latin typeface="Cambria" charset="0"/>
              <a:ea typeface="宋体" charset="0"/>
              <a:cs typeface="Cambria" charset="0"/>
            </a:endParaRPr>
          </a:p>
        </p:txBody>
      </p:sp>
    </p:spTree>
    <p:extLst>
      <p:ext uri="{BB962C8B-B14F-4D97-AF65-F5344CB8AC3E}">
        <p14:creationId xmlns:p14="http://schemas.microsoft.com/office/powerpoint/2010/main" val="1848269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33" name="矩形"/>
          <p:cNvSpPr>
            <a:spLocks/>
          </p:cNvSpPr>
          <p:nvPr/>
        </p:nvSpPr>
        <p:spPr>
          <a:xfrm>
            <a:off x="320675" y="1600200"/>
            <a:ext cx="7097394" cy="458406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charset="0"/>
                <a:ea typeface="宋体" charset="0"/>
                <a:cs typeface="Cambria" charset="0"/>
              </a:rPr>
              <a:t>Employee Information:</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charset="0"/>
                <a:ea typeface="宋体" charset="0"/>
                <a:cs typeface="Cambria" charset="0"/>
              </a:rPr>
              <a:t>  </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charset="0"/>
                <a:ea typeface="宋体" charset="0"/>
                <a:cs typeface="Cambria" charset="0"/>
              </a:rPr>
              <a:t>Employee: Kaggle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rPr>
              <a:t>26 Feature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rPr>
              <a:t>9- Feature</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charset="0"/>
                <a:ea typeface="宋体" charset="0"/>
                <a:cs typeface="Cambria" charset="0"/>
              </a:rPr>
              <a:t>Emp Id No: In kaggle employee no</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charset="0"/>
                <a:ea typeface="宋体" charset="0"/>
                <a:cs typeface="Cambria" charset="0"/>
              </a:rPr>
              <a:t>Name - text of employee name</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charset="0"/>
                <a:ea typeface="宋体" charset="0"/>
                <a:cs typeface="Cambria" charset="0"/>
              </a:rPr>
              <a:t>Emp type: Permanant , temprary, contract.</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charset="0"/>
                <a:ea typeface="宋体" charset="0"/>
                <a:cs typeface="Cambria" charset="0"/>
              </a:rPr>
              <a:t>Pertofrmance level : employee performance rating ( very high , high, medium, low)</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charset="0"/>
                <a:ea typeface="宋体" charset="0"/>
                <a:cs typeface="Cambria" charset="0"/>
              </a:rPr>
              <a:t>Gender : Male ,Female</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charset="0"/>
                <a:ea typeface="宋体" charset="0"/>
                <a:cs typeface="Cambria" charset="0"/>
              </a:rPr>
              <a:t>Location code:  Location code of the working place</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charset="0"/>
                <a:ea typeface="宋体" charset="0"/>
                <a:cs typeface="Cambria" charset="0"/>
              </a:rPr>
              <a:t>Employee rating num- maximum 5 </a:t>
            </a: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charset="0"/>
              <a:ea typeface="宋体" charset="0"/>
              <a:cs typeface="Cambria" charset="0"/>
            </a:endParaRPr>
          </a:p>
        </p:txBody>
      </p:sp>
    </p:spTree>
    <p:extLst>
      <p:ext uri="{BB962C8B-B14F-4D97-AF65-F5344CB8AC3E}">
        <p14:creationId xmlns:p14="http://schemas.microsoft.com/office/powerpoint/2010/main" val="128959272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23</TotalTime>
  <Application>Microsoft Office PowerPoint</Application>
  <PresentationFormat>Widescreen</PresentationFormat>
  <Slides>14</Slides>
  <Notes>2</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Conditional Formatting: Use of conditional formatting to highlight key metrics (e.g., low performance, high absenteeism). Visual cues (colors, icons) to make it easier to spot trends and anomalies  Data Export and Sharing: Export options for reports and dashboards in various formats (Excel, PDF, CSV). Easy sharing of insights with stakeholders through email or cloud-based platforms.  Performance Tracking and Reporting: Customizable performance tracking templates that align with company goals and metrics. Automated report generation to save time and provide consistent performance reviews.  Advanced Filtering and Sorting: Custom filters to view data based on specific criteria (e.g., by department, job role, performance score). Ability to sort data to highlight top and bottom performers.</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svsharmila04@gmail.com</cp:lastModifiedBy>
  <cp:revision>5</cp:revision>
  <dcterms:created xsi:type="dcterms:W3CDTF">2024-03-28T17:07:00Z</dcterms:created>
  <dcterms:modified xsi:type="dcterms:W3CDTF">2024-09-24T15:27:05Z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b052f5f599dc4d85bf06550720dc4d7e</vt:lpwstr>
  </property>
  <property fmtid="{D5CDD505-2E9C-101B-9397-08002B2CF9AE}" pid="5" name="KSOProductBuildVer">
    <vt:lpwstr>1033-12.2.0.13472</vt:lpwstr>
  </property>
</Properties>
</file>