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F0F2C-D9EF-43B3-8E05-1EB12BC65827}" v="59" dt="2024-03-13T16:07:30.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lya\AppData\Local\Microsoft\Windows\INetCache\IE\2EZ6DFO5\EXCEL_HR_ANALYTICS%5b1%5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[EXCEL_HR_ANALYTICS(1).xlsx]KPI_1!PivotTable1</c:name>
    <c:fmtId val="20"/>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t>Average Attrition</a:t>
            </a:r>
            <a:r>
              <a:rPr lang="en-US" baseline="0" dirty="0"/>
              <a:t> </a:t>
            </a:r>
            <a:r>
              <a:rPr lang="en-US" dirty="0"/>
              <a:t>Rate</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1.0936132985923345E-7"/>
              <c:y val="-9.7704505686789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1.0936132978284544E-7"/>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5.5555555555555558E-3"/>
              <c:y val="-0.106481481481481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1.0185067526415994E-16"/>
              <c:y val="-0.1157407407407407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1.0936132985923345E-7"/>
              <c:y val="-9.7704505686789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1.0936132978284544E-7"/>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5.5555555555555558E-3"/>
              <c:y val="-0.106481481481481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1.0185067526415994E-16"/>
              <c:y val="-0.1157407407407407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1.0936132985923345E-7"/>
              <c:y val="-9.7704505686789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1.0936132978284544E-7"/>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5.5555555555555558E-3"/>
              <c:y val="-0.106481481481481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2.7777777777777779E-3"/>
              <c:y val="-9.72222222222223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layout>
            <c:manualLayout>
              <c:x val="-1.0185067526415994E-16"/>
              <c:y val="-0.1157407407407407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333324289949687E-2"/>
          <c:y val="0.33630009599316579"/>
          <c:w val="0.82248140857392826"/>
          <c:h val="0.25776902887139108"/>
        </c:manualLayout>
      </c:layout>
      <c:barChart>
        <c:barDir val="col"/>
        <c:grouping val="stacked"/>
        <c:varyColors val="0"/>
        <c:ser>
          <c:idx val="0"/>
          <c:order val="0"/>
          <c:tx>
            <c:strRef>
              <c:f>KPI_1!$B$3</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6B3-4F96-BEC5-C56F0A00F2E3}"/>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66B3-4F96-BEC5-C56F0A00F2E3}"/>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66B3-4F96-BEC5-C56F0A00F2E3}"/>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66B3-4F96-BEC5-C56F0A00F2E3}"/>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66B3-4F96-BEC5-C56F0A00F2E3}"/>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66B3-4F96-BEC5-C56F0A00F2E3}"/>
              </c:ext>
            </c:extLst>
          </c:dPt>
          <c:dLbls>
            <c:dLbl>
              <c:idx val="0"/>
              <c:layout>
                <c:manualLayout>
                  <c:x val="2.7777777777777779E-3"/>
                  <c:y val="-9.722222222222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B3-4F96-BEC5-C56F0A00F2E3}"/>
                </c:ext>
              </c:extLst>
            </c:dLbl>
            <c:dLbl>
              <c:idx val="1"/>
              <c:layout>
                <c:manualLayout>
                  <c:x val="1.0936132985923345E-7"/>
                  <c:y val="-9.77045056867891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6B3-4F96-BEC5-C56F0A00F2E3}"/>
                </c:ext>
              </c:extLst>
            </c:dLbl>
            <c:dLbl>
              <c:idx val="2"/>
              <c:layout>
                <c:manualLayout>
                  <c:x val="1.0936132978284544E-7"/>
                  <c:y val="-0.1712962962962963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6B3-4F96-BEC5-C56F0A00F2E3}"/>
                </c:ext>
              </c:extLst>
            </c:dLbl>
            <c:dLbl>
              <c:idx val="3"/>
              <c:layout>
                <c:manualLayout>
                  <c:x val="5.5555555555555558E-3"/>
                  <c:y val="-0.106481481481481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6B3-4F96-BEC5-C56F0A00F2E3}"/>
                </c:ext>
              </c:extLst>
            </c:dLbl>
            <c:dLbl>
              <c:idx val="4"/>
              <c:layout>
                <c:manualLayout>
                  <c:x val="2.7777777777777779E-3"/>
                  <c:y val="-9.722222222222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6B3-4F96-BEC5-C56F0A00F2E3}"/>
                </c:ext>
              </c:extLst>
            </c:dLbl>
            <c:dLbl>
              <c:idx val="5"/>
              <c:layout>
                <c:manualLayout>
                  <c:x val="-1.0185067526415994E-16"/>
                  <c:y val="-0.115740740740740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6B3-4F96-BEC5-C56F0A00F2E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KPI_1!$A$4:$A$10</c:f>
              <c:strCache>
                <c:ptCount val="6"/>
                <c:pt idx="0">
                  <c:v>Hardware</c:v>
                </c:pt>
                <c:pt idx="1">
                  <c:v>Human Resources</c:v>
                </c:pt>
                <c:pt idx="2">
                  <c:v>Research &amp; Development</c:v>
                </c:pt>
                <c:pt idx="3">
                  <c:v>Sales</c:v>
                </c:pt>
                <c:pt idx="4">
                  <c:v>Software</c:v>
                </c:pt>
                <c:pt idx="5">
                  <c:v>Support</c:v>
                </c:pt>
              </c:strCache>
            </c:strRef>
          </c:cat>
          <c:val>
            <c:numRef>
              <c:f>KPI_1!$B$4:$B$10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C-66B3-4F96-BEC5-C56F0A00F2E3}"/>
            </c:ext>
          </c:extLst>
        </c:ser>
        <c:dLbls>
          <c:showLegendKey val="0"/>
          <c:showVal val="1"/>
          <c:showCatName val="0"/>
          <c:showSerName val="0"/>
          <c:showPercent val="0"/>
          <c:showBubbleSize val="0"/>
        </c:dLbls>
        <c:gapWidth val="150"/>
        <c:overlap val="100"/>
        <c:axId val="1222870768"/>
        <c:axId val="1224346288"/>
      </c:barChart>
      <c:catAx>
        <c:axId val="122287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224346288"/>
        <c:crosses val="autoZero"/>
        <c:auto val="1"/>
        <c:lblAlgn val="ctr"/>
        <c:lblOffset val="100"/>
        <c:noMultiLvlLbl val="0"/>
      </c:catAx>
      <c:valAx>
        <c:axId val="122434628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8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[EXCEL_HR_ANALYTICS(1).xlsx]KPI_2!PivotTable2</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Avg</a:t>
            </a:r>
            <a:r>
              <a:rPr lang="en-US" baseline="0" dirty="0"/>
              <a:t> hourly male research scientist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dLbl>
          <c:idx val="0"/>
          <c:layout>
            <c:manualLayout>
              <c:x val="2.4500796275878966E-3"/>
              <c:y val="-0.276861163806669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E7C85FE-8AFD-47B7-BFBF-754FBCE4E282}"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 </a:t>
                </a:r>
                <a:fld id="{B514D415-8FEE-4126-8E03-E54B4794D816}" type="VALUE">
                  <a:rPr lang="en-US"/>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dLbl>
          <c:idx val="0"/>
          <c:layout>
            <c:manualLayout>
              <c:x val="2.4500796275878966E-3"/>
              <c:y val="-0.276861163806669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E7C85FE-8AFD-47B7-BFBF-754FBCE4E282}"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 </a:t>
                </a:r>
                <a:fld id="{B514D415-8FEE-4126-8E03-E54B4794D816}" type="VALUE">
                  <a:rPr lang="en-US"/>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layout>
            <c:manualLayout>
              <c:x val="2.4500796275878966E-3"/>
              <c:y val="-0.276861163806669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E7C85FE-8AFD-47B7-BFBF-754FBCE4E282}"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 </a:t>
                </a:r>
                <a:fld id="{B514D415-8FEE-4126-8E03-E54B4794D816}" type="VALUE">
                  <a:rPr lang="en-US"/>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017556251711757"/>
          <c:y val="8.3916526510431189E-2"/>
          <c:w val="0.7459753583723755"/>
          <c:h val="0.65003111724436502"/>
        </c:manualLayout>
      </c:layout>
      <c:barChart>
        <c:barDir val="bar"/>
        <c:grouping val="clustered"/>
        <c:varyColors val="0"/>
        <c:ser>
          <c:idx val="0"/>
          <c:order val="0"/>
          <c:tx>
            <c:strRef>
              <c:f>KPI_2!$B$3</c:f>
              <c:strCache>
                <c:ptCount val="1"/>
                <c:pt idx="0">
                  <c:v>Total</c:v>
                </c:pt>
              </c:strCache>
            </c:strRef>
          </c:tx>
          <c:spPr>
            <a:solidFill>
              <a:schemeClr val="accent1">
                <a:lumMod val="60000"/>
                <a:lumOff val="40000"/>
              </a:schemeClr>
            </a:solidFill>
            <a:ln>
              <a:noFill/>
            </a:ln>
            <a:effectLst/>
          </c:spPr>
          <c:invertIfNegative val="0"/>
          <c:dPt>
            <c:idx val="0"/>
            <c:invertIfNegative val="0"/>
            <c:bubble3D val="0"/>
            <c:extLst>
              <c:ext xmlns:c16="http://schemas.microsoft.com/office/drawing/2014/chart" uri="{C3380CC4-5D6E-409C-BE32-E72D297353CC}">
                <c16:uniqueId val="{00000000-6005-4E29-A504-AACAE4073B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KPI_2!$A$4:$A$5</c:f>
              <c:strCache>
                <c:ptCount val="1"/>
                <c:pt idx="0">
                  <c:v>Male</c:v>
                </c:pt>
              </c:strCache>
            </c:strRef>
          </c:cat>
          <c:val>
            <c:numRef>
              <c:f>KPI_2!$B$4:$B$5</c:f>
              <c:numCache>
                <c:formatCode>0.00</c:formatCode>
                <c:ptCount val="1"/>
                <c:pt idx="0">
                  <c:v>115.61175625523764</c:v>
                </c:pt>
              </c:numCache>
            </c:numRef>
          </c:val>
          <c:extLst>
            <c:ext xmlns:c16="http://schemas.microsoft.com/office/drawing/2014/chart" uri="{C3380CC4-5D6E-409C-BE32-E72D297353CC}">
              <c16:uniqueId val="{00000001-6005-4E29-A504-AACAE4073B5F}"/>
            </c:ext>
          </c:extLst>
        </c:ser>
        <c:dLbls>
          <c:dLblPos val="outEnd"/>
          <c:showLegendKey val="0"/>
          <c:showVal val="1"/>
          <c:showCatName val="0"/>
          <c:showSerName val="0"/>
          <c:showPercent val="0"/>
          <c:showBubbleSize val="0"/>
        </c:dLbls>
        <c:gapWidth val="182"/>
        <c:axId val="1354761311"/>
        <c:axId val="1354762751"/>
      </c:barChart>
      <c:valAx>
        <c:axId val="1354762751"/>
        <c:scaling>
          <c:orientation val="minMax"/>
        </c:scaling>
        <c:delete val="0"/>
        <c:axPos val="b"/>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761311"/>
        <c:crosses val="autoZero"/>
        <c:crossBetween val="between"/>
      </c:valAx>
      <c:catAx>
        <c:axId val="13547613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76275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[EXCEL_HR_ANALYTICS(1).xlsx]KPI_3!PivotTable3</c:name>
    <c:fmtId val="3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ATTRITION</a:t>
            </a:r>
            <a:r>
              <a:rPr lang="en-US" baseline="0" dirty="0"/>
              <a:t> RATE VS MONTLY INCOME STATS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circle"/>
          <c:size val="5"/>
          <c:spPr>
            <a:solidFill>
              <a:schemeClr val="accent6">
                <a:shade val="76000"/>
              </a:schemeClr>
            </a:solidFill>
            <a:ln w="9525">
              <a:solidFill>
                <a:schemeClr val="accent6">
                  <a:shade val="76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6">
                <a:tint val="77000"/>
              </a:schemeClr>
            </a:solidFill>
            <a:ln w="9525">
              <a:solidFill>
                <a:schemeClr val="accent6">
                  <a:tint val="77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circle"/>
          <c:size val="5"/>
          <c:spPr>
            <a:solidFill>
              <a:schemeClr val="accent6">
                <a:tint val="77000"/>
              </a:schemeClr>
            </a:solidFill>
            <a:ln w="9525">
              <a:solidFill>
                <a:schemeClr val="accent6">
                  <a:tint val="77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circle"/>
          <c:size val="5"/>
          <c:spPr>
            <a:solidFill>
              <a:schemeClr val="accent6">
                <a:shade val="76000"/>
              </a:schemeClr>
            </a:solidFill>
            <a:ln w="9525">
              <a:solidFill>
                <a:schemeClr val="accent6">
                  <a:shade val="76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circle"/>
          <c:size val="5"/>
          <c:spPr>
            <a:solidFill>
              <a:schemeClr val="accent6">
                <a:tint val="77000"/>
              </a:schemeClr>
            </a:solidFill>
            <a:ln w="9525">
              <a:solidFill>
                <a:schemeClr val="accent6">
                  <a:tint val="77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circle"/>
          <c:size val="5"/>
          <c:spPr>
            <a:solidFill>
              <a:schemeClr val="accent6">
                <a:shade val="76000"/>
              </a:schemeClr>
            </a:solidFill>
            <a:ln w="9525">
              <a:solidFill>
                <a:schemeClr val="accent6">
                  <a:shade val="76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KPI_3!$B$3</c:f>
              <c:strCache>
                <c:ptCount val="1"/>
                <c:pt idx="0">
                  <c:v>Average of MonthlyIncome</c:v>
                </c:pt>
              </c:strCache>
            </c:strRef>
          </c:tx>
          <c:spPr>
            <a:ln w="28575" cap="rnd">
              <a:solidFill>
                <a:schemeClr val="accent6">
                  <a:tint val="77000"/>
                </a:schemeClr>
              </a:solidFill>
              <a:round/>
            </a:ln>
            <a:effectLst/>
          </c:spPr>
          <c:marker>
            <c:symbol val="circle"/>
            <c:size val="5"/>
            <c:spPr>
              <a:solidFill>
                <a:schemeClr val="accent6">
                  <a:tint val="77000"/>
                </a:schemeClr>
              </a:solidFill>
              <a:ln w="9525">
                <a:solidFill>
                  <a:schemeClr val="accent6">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KPI_3!$A$4:$A$10</c:f>
              <c:strCache>
                <c:ptCount val="6"/>
                <c:pt idx="0">
                  <c:v>Hardware</c:v>
                </c:pt>
                <c:pt idx="1">
                  <c:v>Human Resources</c:v>
                </c:pt>
                <c:pt idx="2">
                  <c:v>Research &amp; Development</c:v>
                </c:pt>
                <c:pt idx="3">
                  <c:v>Sales</c:v>
                </c:pt>
                <c:pt idx="4">
                  <c:v>Software</c:v>
                </c:pt>
                <c:pt idx="5">
                  <c:v>Support</c:v>
                </c:pt>
              </c:strCache>
            </c:strRef>
          </c:cat>
          <c:val>
            <c:numRef>
              <c:f>KPI_3!$B$4:$B$10</c:f>
              <c:numCache>
                <c:formatCode>#,##0</c:formatCode>
                <c:ptCount val="6"/>
                <c:pt idx="0">
                  <c:v>26028.070265638387</c:v>
                </c:pt>
                <c:pt idx="1">
                  <c:v>26058.44547398432</c:v>
                </c:pt>
                <c:pt idx="2">
                  <c:v>25796.079456665466</c:v>
                </c:pt>
                <c:pt idx="3">
                  <c:v>26118.753460309948</c:v>
                </c:pt>
                <c:pt idx="4">
                  <c:v>26026.253958733207</c:v>
                </c:pt>
                <c:pt idx="5">
                  <c:v>26065.201926550271</c:v>
                </c:pt>
              </c:numCache>
            </c:numRef>
          </c:val>
          <c:smooth val="0"/>
          <c:extLst>
            <c:ext xmlns:c16="http://schemas.microsoft.com/office/drawing/2014/chart" uri="{C3380CC4-5D6E-409C-BE32-E72D297353CC}">
              <c16:uniqueId val="{00000000-0E5C-46F6-A2DC-F051420E15D6}"/>
            </c:ext>
          </c:extLst>
        </c:ser>
        <c:ser>
          <c:idx val="1"/>
          <c:order val="1"/>
          <c:tx>
            <c:strRef>
              <c:f>KPI_3!$C$3</c:f>
              <c:strCache>
                <c:ptCount val="1"/>
                <c:pt idx="0">
                  <c:v>Average of attrition_rate</c:v>
                </c:pt>
              </c:strCache>
            </c:strRef>
          </c:tx>
          <c:spPr>
            <a:ln w="28575" cap="rnd">
              <a:solidFill>
                <a:schemeClr val="accent6">
                  <a:shade val="76000"/>
                </a:schemeClr>
              </a:solidFill>
              <a:round/>
            </a:ln>
            <a:effectLst/>
          </c:spPr>
          <c:marker>
            <c:symbol val="circle"/>
            <c:size val="5"/>
            <c:spPr>
              <a:solidFill>
                <a:schemeClr val="accent1">
                  <a:lumMod val="60000"/>
                  <a:lumOff val="40000"/>
                </a:schemeClr>
              </a:solidFill>
              <a:ln w="9525">
                <a:solidFill>
                  <a:schemeClr val="accent6">
                    <a:shade val="76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KPI_3!$A$4:$A$10</c:f>
              <c:strCache>
                <c:ptCount val="6"/>
                <c:pt idx="0">
                  <c:v>Hardware</c:v>
                </c:pt>
                <c:pt idx="1">
                  <c:v>Human Resources</c:v>
                </c:pt>
                <c:pt idx="2">
                  <c:v>Research &amp; Development</c:v>
                </c:pt>
                <c:pt idx="3">
                  <c:v>Sales</c:v>
                </c:pt>
                <c:pt idx="4">
                  <c:v>Software</c:v>
                </c:pt>
                <c:pt idx="5">
                  <c:v>Support</c:v>
                </c:pt>
              </c:strCache>
            </c:strRef>
          </c:cat>
          <c:val>
            <c:numRef>
              <c:f>KPI_3!$C$4:$C$10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0E5C-46F6-A2DC-F051420E15D6}"/>
            </c:ext>
          </c:extLst>
        </c:ser>
        <c:dLbls>
          <c:showLegendKey val="0"/>
          <c:showVal val="1"/>
          <c:showCatName val="0"/>
          <c:showSerName val="0"/>
          <c:showPercent val="0"/>
          <c:showBubbleSize val="0"/>
        </c:dLbls>
        <c:marker val="1"/>
        <c:smooth val="0"/>
        <c:axId val="2135405680"/>
        <c:axId val="1862271200"/>
      </c:lineChart>
      <c:catAx>
        <c:axId val="213540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271200"/>
        <c:crosses val="autoZero"/>
        <c:auto val="1"/>
        <c:lblAlgn val="ctr"/>
        <c:lblOffset val="100"/>
        <c:noMultiLvlLbl val="0"/>
      </c:catAx>
      <c:valAx>
        <c:axId val="18622712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405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[EXCEL_HR_ANALYTICS(1).xlsx]KPI_4!PivotTable4</c:name>
    <c:fmtId val="3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working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2.3187354389690051E-2"/>
              <c:y val="-9.77393299725348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4.0070646599886628E-2"/>
              <c:y val="-9.49610868273960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1.4243416202188185E-2"/>
              <c:y val="0.11453393035735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1.9450883246335798E-2"/>
              <c:y val="0.109648334577133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8.8365330738152115E-2"/>
              <c:y val="-8.22771186483701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0.11590741232252336"/>
              <c:y val="0.10557019347436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2.3187354389690051E-2"/>
              <c:y val="-9.77393299725348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4.0070646599886628E-2"/>
              <c:y val="-9.49610868273960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1.4243416202188185E-2"/>
              <c:y val="0.11453393035735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1.9450883246335798E-2"/>
              <c:y val="0.109648334577133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8.8365330738152115E-2"/>
              <c:y val="-8.22771186483701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0.11590741232252336"/>
              <c:y val="0.10557019347436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2.3187354389690051E-2"/>
              <c:y val="-9.77393299725348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4.0070646599886628E-2"/>
              <c:y val="-9.49610868273960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1.4243416202188185E-2"/>
              <c:y val="0.11453393035735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1.9450883246335798E-2"/>
              <c:y val="0.109648334577133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layout>
            <c:manualLayout>
              <c:x val="8.8365330738152115E-2"/>
              <c:y val="-8.22771186483701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11590741232252336"/>
              <c:y val="0.10557019347436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KPI_4!$B$3</c:f>
              <c:strCache>
                <c:ptCount val="1"/>
                <c:pt idx="0">
                  <c:v>Total</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47E3-4500-9077-2EE158F48D2A}"/>
              </c:ext>
            </c:extLst>
          </c:dPt>
          <c:dPt>
            <c:idx val="1"/>
            <c:invertIfNegative val="0"/>
            <c:bubble3D val="0"/>
            <c:extLst>
              <c:ext xmlns:c16="http://schemas.microsoft.com/office/drawing/2014/chart" uri="{C3380CC4-5D6E-409C-BE32-E72D297353CC}">
                <c16:uniqueId val="{00000001-47E3-4500-9077-2EE158F48D2A}"/>
              </c:ext>
            </c:extLst>
          </c:dPt>
          <c:dPt>
            <c:idx val="2"/>
            <c:invertIfNegative val="0"/>
            <c:bubble3D val="0"/>
            <c:extLst>
              <c:ext xmlns:c16="http://schemas.microsoft.com/office/drawing/2014/chart" uri="{C3380CC4-5D6E-409C-BE32-E72D297353CC}">
                <c16:uniqueId val="{00000002-47E3-4500-9077-2EE158F48D2A}"/>
              </c:ext>
            </c:extLst>
          </c:dPt>
          <c:dPt>
            <c:idx val="3"/>
            <c:invertIfNegative val="0"/>
            <c:bubble3D val="0"/>
            <c:extLst>
              <c:ext xmlns:c16="http://schemas.microsoft.com/office/drawing/2014/chart" uri="{C3380CC4-5D6E-409C-BE32-E72D297353CC}">
                <c16:uniqueId val="{00000003-47E3-4500-9077-2EE158F48D2A}"/>
              </c:ext>
            </c:extLst>
          </c:dPt>
          <c:dPt>
            <c:idx val="4"/>
            <c:invertIfNegative val="0"/>
            <c:bubble3D val="0"/>
            <c:extLst>
              <c:ext xmlns:c16="http://schemas.microsoft.com/office/drawing/2014/chart" uri="{C3380CC4-5D6E-409C-BE32-E72D297353CC}">
                <c16:uniqueId val="{00000004-47E3-4500-9077-2EE158F48D2A}"/>
              </c:ext>
            </c:extLst>
          </c:dPt>
          <c:dPt>
            <c:idx val="5"/>
            <c:invertIfNegative val="0"/>
            <c:bubble3D val="0"/>
            <c:extLst>
              <c:ext xmlns:c16="http://schemas.microsoft.com/office/drawing/2014/chart" uri="{C3380CC4-5D6E-409C-BE32-E72D297353CC}">
                <c16:uniqueId val="{00000005-47E3-4500-9077-2EE158F48D2A}"/>
              </c:ext>
            </c:extLst>
          </c:dPt>
          <c:dPt>
            <c:idx val="6"/>
            <c:invertIfNegative val="0"/>
            <c:bubble3D val="0"/>
            <c:extLst>
              <c:ext xmlns:c16="http://schemas.microsoft.com/office/drawing/2014/chart" uri="{C3380CC4-5D6E-409C-BE32-E72D297353CC}">
                <c16:uniqueId val="{00000006-47E3-4500-9077-2EE158F48D2A}"/>
              </c:ext>
            </c:extLst>
          </c:dPt>
          <c:dLbls>
            <c:dLbl>
              <c:idx val="0"/>
              <c:layout>
                <c:manualLayout>
                  <c:x val="-2.3187354389690051E-2"/>
                  <c:y val="-9.7739329972534858E-2"/>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7E3-4500-9077-2EE158F48D2A}"/>
                </c:ext>
              </c:extLst>
            </c:dLbl>
            <c:dLbl>
              <c:idx val="1"/>
              <c:layout>
                <c:manualLayout>
                  <c:x val="4.0070646599886628E-2"/>
                  <c:y val="-9.4961086827396096E-2"/>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E3-4500-9077-2EE158F48D2A}"/>
                </c:ext>
              </c:extLst>
            </c:dLbl>
            <c:dLbl>
              <c:idx val="2"/>
              <c:layout>
                <c:manualLayout>
                  <c:x val="1.4243416202188185E-2"/>
                  <c:y val="0.11453393035735136"/>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7E3-4500-9077-2EE158F48D2A}"/>
                </c:ext>
              </c:extLst>
            </c:dLbl>
            <c:dLbl>
              <c:idx val="3"/>
              <c:layout>
                <c:manualLayout>
                  <c:x val="-1.9450883246335798E-2"/>
                  <c:y val="0.10964833457713337"/>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E3-4500-9077-2EE158F48D2A}"/>
                </c:ext>
              </c:extLst>
            </c:dLbl>
            <c:dLbl>
              <c:idx val="4"/>
              <c:layout>
                <c:manualLayout>
                  <c:x val="8.8365330738152115E-2"/>
                  <c:y val="-8.2277118648370118E-2"/>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7E3-4500-9077-2EE158F48D2A}"/>
                </c:ext>
              </c:extLst>
            </c:dLbl>
            <c:dLbl>
              <c:idx val="5"/>
              <c:layout>
                <c:manualLayout>
                  <c:x val="-0.11590741232252336"/>
                  <c:y val="0.1055701934743651"/>
                </c:manualLayout>
              </c:layout>
              <c:showLegendKey val="1"/>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7E3-4500-9077-2EE158F48D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KPI_4!$A$4:$A$10</c:f>
              <c:strCache>
                <c:ptCount val="6"/>
                <c:pt idx="0">
                  <c:v>Hardware</c:v>
                </c:pt>
                <c:pt idx="1">
                  <c:v>Human Resources</c:v>
                </c:pt>
                <c:pt idx="2">
                  <c:v>Research &amp; Development</c:v>
                </c:pt>
                <c:pt idx="3">
                  <c:v>Sales</c:v>
                </c:pt>
                <c:pt idx="4">
                  <c:v>Software</c:v>
                </c:pt>
                <c:pt idx="5">
                  <c:v>Support</c:v>
                </c:pt>
              </c:strCache>
            </c:strRef>
          </c:cat>
          <c:val>
            <c:numRef>
              <c:f>KPI_4!$B$4:$B$10</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7-47E3-4500-9077-2EE158F48D2A}"/>
            </c:ext>
          </c:extLst>
        </c:ser>
        <c:dLbls>
          <c:showLegendKey val="0"/>
          <c:showVal val="0"/>
          <c:showCatName val="0"/>
          <c:showSerName val="0"/>
          <c:showPercent val="0"/>
          <c:showBubbleSize val="0"/>
        </c:dLbls>
        <c:gapWidth val="219"/>
        <c:overlap val="-27"/>
        <c:axId val="1453323551"/>
        <c:axId val="1453322591"/>
      </c:barChart>
      <c:catAx>
        <c:axId val="1453323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322591"/>
        <c:crosses val="autoZero"/>
        <c:auto val="1"/>
        <c:lblAlgn val="ctr"/>
        <c:lblOffset val="100"/>
        <c:noMultiLvlLbl val="0"/>
      </c:catAx>
      <c:valAx>
        <c:axId val="14533225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323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[EXCEL_HR_ANALYTICS(1).xlsx]KPI_5!PivotTable1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Job</a:t>
            </a:r>
            <a:r>
              <a:rPr lang="en-US" baseline="0" dirty="0"/>
              <a:t> role vs work life balance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0000941322514008E-2"/>
          <c:y val="8.7138342401077429E-2"/>
          <c:w val="0.7228280897403162"/>
          <c:h val="0.72441508226105888"/>
        </c:manualLayout>
      </c:layout>
      <c:bar3DChart>
        <c:barDir val="col"/>
        <c:grouping val="standard"/>
        <c:varyColors val="0"/>
        <c:ser>
          <c:idx val="0"/>
          <c:order val="0"/>
          <c:tx>
            <c:strRef>
              <c:f>KPI_5!$B$3:$B$4</c:f>
              <c:strCache>
                <c:ptCount val="1"/>
                <c:pt idx="0">
                  <c:v>AVERAGE</c:v>
                </c:pt>
              </c:strCache>
            </c:strRef>
          </c:tx>
          <c:spPr>
            <a:solidFill>
              <a:schemeClr val="accent1"/>
            </a:solidFill>
            <a:ln>
              <a:noFill/>
            </a:ln>
            <a:effectLst/>
            <a:sp3d/>
          </c:spPr>
          <c:invertIfNegative val="0"/>
          <c:cat>
            <c:strRef>
              <c:f>KPI_5!$A$5:$A$15</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KPI_5!$B$5:$B$15</c:f>
              <c:numCache>
                <c:formatCode>General</c:formatCode>
                <c:ptCount val="10"/>
                <c:pt idx="0">
                  <c:v>1326</c:v>
                </c:pt>
                <c:pt idx="1">
                  <c:v>1291</c:v>
                </c:pt>
                <c:pt idx="2">
                  <c:v>1226</c:v>
                </c:pt>
                <c:pt idx="3">
                  <c:v>1222</c:v>
                </c:pt>
                <c:pt idx="4">
                  <c:v>1281</c:v>
                </c:pt>
                <c:pt idx="5">
                  <c:v>1204</c:v>
                </c:pt>
                <c:pt idx="6">
                  <c:v>1239</c:v>
                </c:pt>
                <c:pt idx="7">
                  <c:v>1286</c:v>
                </c:pt>
                <c:pt idx="8">
                  <c:v>1219</c:v>
                </c:pt>
                <c:pt idx="9">
                  <c:v>1241</c:v>
                </c:pt>
              </c:numCache>
            </c:numRef>
          </c:val>
          <c:extLst>
            <c:ext xmlns:c16="http://schemas.microsoft.com/office/drawing/2014/chart" uri="{C3380CC4-5D6E-409C-BE32-E72D297353CC}">
              <c16:uniqueId val="{00000000-9E70-4E49-AEF1-6AC3BA4FFAE8}"/>
            </c:ext>
          </c:extLst>
        </c:ser>
        <c:ser>
          <c:idx val="1"/>
          <c:order val="1"/>
          <c:tx>
            <c:strRef>
              <c:f>KPI_5!$C$3:$C$4</c:f>
              <c:strCache>
                <c:ptCount val="1"/>
                <c:pt idx="0">
                  <c:v>EXCELLENT</c:v>
                </c:pt>
              </c:strCache>
            </c:strRef>
          </c:tx>
          <c:spPr>
            <a:solidFill>
              <a:schemeClr val="accent2"/>
            </a:solidFill>
            <a:ln>
              <a:noFill/>
            </a:ln>
            <a:effectLst/>
            <a:sp3d/>
          </c:spPr>
          <c:invertIfNegative val="0"/>
          <c:cat>
            <c:strRef>
              <c:f>KPI_5!$A$5:$A$15</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KPI_5!$C$5:$C$15</c:f>
              <c:numCache>
                <c:formatCode>General</c:formatCode>
                <c:ptCount val="10"/>
                <c:pt idx="0">
                  <c:v>1215</c:v>
                </c:pt>
                <c:pt idx="1">
                  <c:v>1233</c:v>
                </c:pt>
                <c:pt idx="2">
                  <c:v>1232</c:v>
                </c:pt>
                <c:pt idx="3">
                  <c:v>1245</c:v>
                </c:pt>
                <c:pt idx="4">
                  <c:v>1242</c:v>
                </c:pt>
                <c:pt idx="5">
                  <c:v>1185</c:v>
                </c:pt>
                <c:pt idx="6">
                  <c:v>1272</c:v>
                </c:pt>
                <c:pt idx="7">
                  <c:v>1222</c:v>
                </c:pt>
                <c:pt idx="8">
                  <c:v>1286</c:v>
                </c:pt>
                <c:pt idx="9">
                  <c:v>1255</c:v>
                </c:pt>
              </c:numCache>
            </c:numRef>
          </c:val>
          <c:extLst>
            <c:ext xmlns:c16="http://schemas.microsoft.com/office/drawing/2014/chart" uri="{C3380CC4-5D6E-409C-BE32-E72D297353CC}">
              <c16:uniqueId val="{00000001-9E70-4E49-AEF1-6AC3BA4FFAE8}"/>
            </c:ext>
          </c:extLst>
        </c:ser>
        <c:ser>
          <c:idx val="2"/>
          <c:order val="2"/>
          <c:tx>
            <c:strRef>
              <c:f>KPI_5!$D$3:$D$4</c:f>
              <c:strCache>
                <c:ptCount val="1"/>
                <c:pt idx="0">
                  <c:v>GOOD</c:v>
                </c:pt>
              </c:strCache>
            </c:strRef>
          </c:tx>
          <c:spPr>
            <a:solidFill>
              <a:schemeClr val="accent3"/>
            </a:solidFill>
            <a:ln>
              <a:noFill/>
            </a:ln>
            <a:effectLst/>
            <a:sp3d/>
          </c:spPr>
          <c:invertIfNegative val="0"/>
          <c:cat>
            <c:strRef>
              <c:f>KPI_5!$A$5:$A$15</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KPI_5!$D$5:$D$15</c:f>
              <c:numCache>
                <c:formatCode>General</c:formatCode>
                <c:ptCount val="10"/>
                <c:pt idx="0">
                  <c:v>1225</c:v>
                </c:pt>
                <c:pt idx="1">
                  <c:v>1272</c:v>
                </c:pt>
                <c:pt idx="2">
                  <c:v>1222</c:v>
                </c:pt>
                <c:pt idx="3">
                  <c:v>1229</c:v>
                </c:pt>
                <c:pt idx="4">
                  <c:v>1282</c:v>
                </c:pt>
                <c:pt idx="5">
                  <c:v>1347</c:v>
                </c:pt>
                <c:pt idx="6">
                  <c:v>1256</c:v>
                </c:pt>
                <c:pt idx="7">
                  <c:v>1257</c:v>
                </c:pt>
                <c:pt idx="8">
                  <c:v>1330</c:v>
                </c:pt>
                <c:pt idx="9">
                  <c:v>1264</c:v>
                </c:pt>
              </c:numCache>
            </c:numRef>
          </c:val>
          <c:extLst>
            <c:ext xmlns:c16="http://schemas.microsoft.com/office/drawing/2014/chart" uri="{C3380CC4-5D6E-409C-BE32-E72D297353CC}">
              <c16:uniqueId val="{00000002-9E70-4E49-AEF1-6AC3BA4FFAE8}"/>
            </c:ext>
          </c:extLst>
        </c:ser>
        <c:ser>
          <c:idx val="3"/>
          <c:order val="3"/>
          <c:tx>
            <c:strRef>
              <c:f>KPI_5!$E$3:$E$4</c:f>
              <c:strCache>
                <c:ptCount val="1"/>
                <c:pt idx="0">
                  <c:v>POOR</c:v>
                </c:pt>
              </c:strCache>
            </c:strRef>
          </c:tx>
          <c:spPr>
            <a:solidFill>
              <a:schemeClr val="accent4"/>
            </a:solidFill>
            <a:ln>
              <a:noFill/>
            </a:ln>
            <a:effectLst/>
            <a:sp3d/>
          </c:spPr>
          <c:invertIfNegative val="0"/>
          <c:cat>
            <c:strRef>
              <c:f>KPI_5!$A$5:$A$15</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KPI_5!$E$5:$E$15</c:f>
              <c:numCache>
                <c:formatCode>General</c:formatCode>
                <c:ptCount val="10"/>
                <c:pt idx="0">
                  <c:v>1219</c:v>
                </c:pt>
                <c:pt idx="1">
                  <c:v>1249</c:v>
                </c:pt>
                <c:pt idx="2">
                  <c:v>1248</c:v>
                </c:pt>
                <c:pt idx="3">
                  <c:v>1216</c:v>
                </c:pt>
                <c:pt idx="4">
                  <c:v>1231</c:v>
                </c:pt>
                <c:pt idx="5">
                  <c:v>1238</c:v>
                </c:pt>
                <c:pt idx="6">
                  <c:v>1257</c:v>
                </c:pt>
                <c:pt idx="7">
                  <c:v>1259</c:v>
                </c:pt>
                <c:pt idx="8">
                  <c:v>1218</c:v>
                </c:pt>
                <c:pt idx="9">
                  <c:v>1259</c:v>
                </c:pt>
              </c:numCache>
            </c:numRef>
          </c:val>
          <c:extLst>
            <c:ext xmlns:c16="http://schemas.microsoft.com/office/drawing/2014/chart" uri="{C3380CC4-5D6E-409C-BE32-E72D297353CC}">
              <c16:uniqueId val="{00000003-9E70-4E49-AEF1-6AC3BA4FFAE8}"/>
            </c:ext>
          </c:extLst>
        </c:ser>
        <c:dLbls>
          <c:showLegendKey val="0"/>
          <c:showVal val="0"/>
          <c:showCatName val="0"/>
          <c:showSerName val="0"/>
          <c:showPercent val="0"/>
          <c:showBubbleSize val="0"/>
        </c:dLbls>
        <c:gapWidth val="150"/>
        <c:shape val="box"/>
        <c:axId val="826631023"/>
        <c:axId val="25159823"/>
        <c:axId val="36714687"/>
      </c:bar3DChart>
      <c:catAx>
        <c:axId val="8266310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59823"/>
        <c:crosses val="autoZero"/>
        <c:auto val="1"/>
        <c:lblAlgn val="ctr"/>
        <c:lblOffset val="100"/>
        <c:noMultiLvlLbl val="0"/>
      </c:catAx>
      <c:valAx>
        <c:axId val="25159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631023"/>
        <c:crosses val="autoZero"/>
        <c:crossBetween val="between"/>
      </c:valAx>
      <c:serAx>
        <c:axId val="36714687"/>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59823"/>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[EXCEL_HR_ANALYTICS(1).xlsx]KPI_6!PivotTable6</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Attrition Rate vs Year Since Last Promotion Rate</a:t>
            </a:r>
          </a:p>
        </c:rich>
      </c:tx>
      <c:layout>
        <c:manualLayout>
          <c:xMode val="edge"/>
          <c:yMode val="edge"/>
          <c:x val="0.20660712641283938"/>
          <c:y val="3.30578512396694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KPI_6!$B$3</c:f>
              <c:strCache>
                <c:ptCount val="1"/>
                <c:pt idx="0">
                  <c:v>Average of YearsSinceLastPromotion</c:v>
                </c:pt>
              </c:strCache>
            </c:strRef>
          </c:tx>
          <c:spPr>
            <a:solidFill>
              <a:schemeClr val="accent1"/>
            </a:solidFill>
            <a:ln>
              <a:noFill/>
            </a:ln>
            <a:effectLst/>
          </c:spPr>
          <c:invertIfNegative val="0"/>
          <c:cat>
            <c:strRef>
              <c:f>KPI_6!$A$4:$A$10</c:f>
              <c:strCache>
                <c:ptCount val="6"/>
                <c:pt idx="0">
                  <c:v>Hardware</c:v>
                </c:pt>
                <c:pt idx="1">
                  <c:v>Human Resources</c:v>
                </c:pt>
                <c:pt idx="2">
                  <c:v>Research &amp; Development</c:v>
                </c:pt>
                <c:pt idx="3">
                  <c:v>Sales</c:v>
                </c:pt>
                <c:pt idx="4">
                  <c:v>Software</c:v>
                </c:pt>
                <c:pt idx="5">
                  <c:v>Support</c:v>
                </c:pt>
              </c:strCache>
            </c:strRef>
          </c:cat>
          <c:val>
            <c:numRef>
              <c:f>KPI_6!$B$4:$B$10</c:f>
              <c:numCache>
                <c:formatCode>0.00</c:formatCode>
                <c:ptCount val="6"/>
                <c:pt idx="0">
                  <c:v>5.8706083976006855</c:v>
                </c:pt>
                <c:pt idx="1">
                  <c:v>5.946186742694227</c:v>
                </c:pt>
                <c:pt idx="2">
                  <c:v>5.8754658011780263</c:v>
                </c:pt>
                <c:pt idx="3">
                  <c:v>5.9174257660002363</c:v>
                </c:pt>
                <c:pt idx="4">
                  <c:v>5.8522072936660265</c:v>
                </c:pt>
                <c:pt idx="5">
                  <c:v>5.767248645394341</c:v>
                </c:pt>
              </c:numCache>
            </c:numRef>
          </c:val>
          <c:extLst>
            <c:ext xmlns:c16="http://schemas.microsoft.com/office/drawing/2014/chart" uri="{C3380CC4-5D6E-409C-BE32-E72D297353CC}">
              <c16:uniqueId val="{00000000-D707-4C22-98F2-8E8742041422}"/>
            </c:ext>
          </c:extLst>
        </c:ser>
        <c:dLbls>
          <c:showLegendKey val="0"/>
          <c:showVal val="0"/>
          <c:showCatName val="0"/>
          <c:showSerName val="0"/>
          <c:showPercent val="0"/>
          <c:showBubbleSize val="0"/>
        </c:dLbls>
        <c:gapWidth val="219"/>
        <c:axId val="516825743"/>
        <c:axId val="512039775"/>
      </c:barChart>
      <c:lineChart>
        <c:grouping val="standard"/>
        <c:varyColors val="0"/>
        <c:ser>
          <c:idx val="1"/>
          <c:order val="1"/>
          <c:tx>
            <c:strRef>
              <c:f>KPI_6!$C$3</c:f>
              <c:strCache>
                <c:ptCount val="1"/>
                <c:pt idx="0">
                  <c:v>Average of attrition_rate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KPI_6!$A$4:$A$10</c:f>
              <c:strCache>
                <c:ptCount val="6"/>
                <c:pt idx="0">
                  <c:v>Hardware</c:v>
                </c:pt>
                <c:pt idx="1">
                  <c:v>Human Resources</c:v>
                </c:pt>
                <c:pt idx="2">
                  <c:v>Research &amp; Development</c:v>
                </c:pt>
                <c:pt idx="3">
                  <c:v>Sales</c:v>
                </c:pt>
                <c:pt idx="4">
                  <c:v>Software</c:v>
                </c:pt>
                <c:pt idx="5">
                  <c:v>Support</c:v>
                </c:pt>
              </c:strCache>
            </c:strRef>
          </c:cat>
          <c:val>
            <c:numRef>
              <c:f>KPI_6!$C$4:$C$10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D707-4C22-98F2-8E8742041422}"/>
            </c:ext>
          </c:extLst>
        </c:ser>
        <c:dLbls>
          <c:showLegendKey val="0"/>
          <c:showVal val="0"/>
          <c:showCatName val="0"/>
          <c:showSerName val="0"/>
          <c:showPercent val="0"/>
          <c:showBubbleSize val="0"/>
        </c:dLbls>
        <c:marker val="1"/>
        <c:smooth val="0"/>
        <c:axId val="1853840847"/>
        <c:axId val="183536431"/>
      </c:lineChart>
      <c:catAx>
        <c:axId val="51682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039775"/>
        <c:crosses val="autoZero"/>
        <c:auto val="1"/>
        <c:lblAlgn val="ctr"/>
        <c:lblOffset val="100"/>
        <c:noMultiLvlLbl val="0"/>
      </c:catAx>
      <c:valAx>
        <c:axId val="5120397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825743"/>
        <c:crosses val="autoZero"/>
        <c:crossBetween val="between"/>
      </c:valAx>
      <c:valAx>
        <c:axId val="183536431"/>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40847"/>
        <c:crosses val="max"/>
        <c:crossBetween val="between"/>
      </c:valAx>
      <c:catAx>
        <c:axId val="1853840847"/>
        <c:scaling>
          <c:orientation val="minMax"/>
        </c:scaling>
        <c:delete val="1"/>
        <c:axPos val="b"/>
        <c:numFmt formatCode="General" sourceLinked="1"/>
        <c:majorTickMark val="none"/>
        <c:minorTickMark val="none"/>
        <c:tickLblPos val="nextTo"/>
        <c:crossAx val="18353643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369178-44DE-BF91-1834-11C59075F34D}"/>
              </a:ext>
            </a:extLst>
          </p:cNvPr>
          <p:cNvSpPr>
            <a:spLocks noGrp="1"/>
          </p:cNvSpPr>
          <p:nvPr>
            <p:ph type="body" sz="half" idx="2"/>
          </p:nvPr>
        </p:nvSpPr>
        <p:spPr>
          <a:xfrm>
            <a:off x="3247052" y="4945223"/>
            <a:ext cx="7912359" cy="1440065"/>
          </a:xfrm>
        </p:spPr>
        <p:txBody>
          <a:bodyPr>
            <a:noAutofit/>
          </a:bodyPr>
          <a:lstStyle/>
          <a:p>
            <a:pPr lvl="8"/>
            <a:r>
              <a:rPr lang="en-US" sz="3200" b="1" dirty="0">
                <a:solidFill>
                  <a:schemeClr val="accent2"/>
                </a:solidFill>
              </a:rPr>
              <a:t>PRESENTED BY </a:t>
            </a:r>
          </a:p>
          <a:p>
            <a:pPr lvl="8"/>
            <a:r>
              <a:rPr lang="en-US" sz="3200" b="1" dirty="0">
                <a:solidFill>
                  <a:schemeClr val="accent2"/>
                </a:solidFill>
              </a:rPr>
              <a:t>                  GROUP 1 </a:t>
            </a:r>
            <a:r>
              <a:rPr lang="en-US" sz="3200" b="1" dirty="0">
                <a:solidFill>
                  <a:schemeClr val="accent2"/>
                </a:solidFill>
                <a:sym typeface="Wingdings" panose="05000000000000000000" pitchFamily="2" charset="2"/>
              </a:rPr>
              <a:t></a:t>
            </a:r>
            <a:endParaRPr lang="en-IN" sz="3200" b="1" dirty="0">
              <a:solidFill>
                <a:schemeClr val="accent2"/>
              </a:solidFill>
            </a:endParaRPr>
          </a:p>
        </p:txBody>
      </p:sp>
      <p:pic>
        <p:nvPicPr>
          <p:cNvPr id="5" name="Picture 4">
            <a:extLst>
              <a:ext uri="{FF2B5EF4-FFF2-40B4-BE49-F238E27FC236}">
                <a16:creationId xmlns:a16="http://schemas.microsoft.com/office/drawing/2014/main" id="{8D034F63-51FA-5B6E-C645-F41A86CDD70A}"/>
              </a:ext>
            </a:extLst>
          </p:cNvPr>
          <p:cNvPicPr>
            <a:picLocks noChangeAspect="1"/>
          </p:cNvPicPr>
          <p:nvPr/>
        </p:nvPicPr>
        <p:blipFill>
          <a:blip r:embed="rId2"/>
          <a:stretch>
            <a:fillRect/>
          </a:stretch>
        </p:blipFill>
        <p:spPr>
          <a:xfrm>
            <a:off x="1491339" y="472712"/>
            <a:ext cx="7599786" cy="4295231"/>
          </a:xfrm>
          <a:prstGeom prst="rect">
            <a:avLst/>
          </a:prstGeom>
        </p:spPr>
      </p:pic>
    </p:spTree>
    <p:extLst>
      <p:ext uri="{BB962C8B-B14F-4D97-AF65-F5344CB8AC3E}">
        <p14:creationId xmlns:p14="http://schemas.microsoft.com/office/powerpoint/2010/main" val="188863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F289-3D1E-7861-9C4F-B0BDB6141E6E}"/>
              </a:ext>
            </a:extLst>
          </p:cNvPr>
          <p:cNvSpPr>
            <a:spLocks noGrp="1"/>
          </p:cNvSpPr>
          <p:nvPr>
            <p:ph type="title"/>
          </p:nvPr>
        </p:nvSpPr>
        <p:spPr>
          <a:xfrm>
            <a:off x="867747" y="466531"/>
            <a:ext cx="10478277" cy="895738"/>
          </a:xfrm>
        </p:spPr>
        <p:txBody>
          <a:bodyPr>
            <a:normAutofit fontScale="90000"/>
          </a:bodyPr>
          <a:lstStyle/>
          <a:p>
            <a:r>
              <a:rPr lang="en-US" b="1" dirty="0">
                <a:solidFill>
                  <a:srgbClr val="000000"/>
                </a:solidFill>
              </a:rPr>
              <a:t>KPI 1 </a:t>
            </a:r>
            <a:r>
              <a:rPr lang="en-US" sz="4800" b="1" dirty="0">
                <a:solidFill>
                  <a:srgbClr val="000000"/>
                </a:solidFill>
              </a:rPr>
              <a:t>:</a:t>
            </a:r>
            <a:r>
              <a:rPr lang="en-US" b="1" dirty="0">
                <a:solidFill>
                  <a:srgbClr val="000000"/>
                </a:solidFill>
              </a:rPr>
              <a:t> AVERAGE ATTRITION RATE FOR ALL DEPARTMENT</a:t>
            </a:r>
            <a:endParaRPr lang="en-IN" b="1" dirty="0">
              <a:solidFill>
                <a:srgbClr val="000000"/>
              </a:solidFill>
            </a:endParaRPr>
          </a:p>
        </p:txBody>
      </p:sp>
      <p:sp>
        <p:nvSpPr>
          <p:cNvPr id="3" name="Text Placeholder 2">
            <a:extLst>
              <a:ext uri="{FF2B5EF4-FFF2-40B4-BE49-F238E27FC236}">
                <a16:creationId xmlns:a16="http://schemas.microsoft.com/office/drawing/2014/main" id="{E09BD52D-ED46-AC27-5748-52B91FFE1F20}"/>
              </a:ext>
            </a:extLst>
          </p:cNvPr>
          <p:cNvSpPr>
            <a:spLocks noGrp="1"/>
          </p:cNvSpPr>
          <p:nvPr>
            <p:ph type="body" sz="half" idx="2"/>
          </p:nvPr>
        </p:nvSpPr>
        <p:spPr>
          <a:xfrm>
            <a:off x="755780" y="1812449"/>
            <a:ext cx="11252718" cy="4140482"/>
          </a:xfrm>
        </p:spPr>
        <p:txBody>
          <a:bodyPr/>
          <a:lstStyle/>
          <a:p>
            <a:r>
              <a:rPr lang="en-US" dirty="0"/>
              <a:t>OVERVIEW : The provided data presents the average attrition rates for different departments within your organization. The attrition rates range from 49.44% to 51.21%, with an overall average attrition rate of 50.21%</a:t>
            </a:r>
          </a:p>
          <a:p>
            <a:r>
              <a:rPr lang="en-US" dirty="0"/>
              <a:t>SUGGESTION : Analyzing the attrition rate for all the department it recommend that employee retention is a significant concern across all departments, as the attrition rates are notably high. Addressing this issue is crucial to ensure a stable and productive workforce.</a:t>
            </a:r>
            <a:endParaRPr lang="en-IN" dirty="0"/>
          </a:p>
        </p:txBody>
      </p:sp>
      <p:graphicFrame>
        <p:nvGraphicFramePr>
          <p:cNvPr id="8" name="Chart 7">
            <a:extLst>
              <a:ext uri="{FF2B5EF4-FFF2-40B4-BE49-F238E27FC236}">
                <a16:creationId xmlns:a16="http://schemas.microsoft.com/office/drawing/2014/main" id="{BD171646-EBF3-0036-6613-C63E35621854}"/>
              </a:ext>
            </a:extLst>
          </p:cNvPr>
          <p:cNvGraphicFramePr>
            <a:graphicFrameLocks/>
          </p:cNvGraphicFramePr>
          <p:nvPr>
            <p:extLst>
              <p:ext uri="{D42A27DB-BD31-4B8C-83A1-F6EECF244321}">
                <p14:modId xmlns:p14="http://schemas.microsoft.com/office/powerpoint/2010/main" val="3234319929"/>
              </p:ext>
            </p:extLst>
          </p:nvPr>
        </p:nvGraphicFramePr>
        <p:xfrm>
          <a:off x="3296395" y="3671596"/>
          <a:ext cx="9103989" cy="3472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908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3944-C624-F78D-0FD6-7AE2EF87A39A}"/>
              </a:ext>
            </a:extLst>
          </p:cNvPr>
          <p:cNvSpPr>
            <a:spLocks noGrp="1"/>
          </p:cNvSpPr>
          <p:nvPr>
            <p:ph type="title"/>
          </p:nvPr>
        </p:nvSpPr>
        <p:spPr>
          <a:xfrm>
            <a:off x="1007706" y="447869"/>
            <a:ext cx="10039705" cy="1299267"/>
          </a:xfrm>
        </p:spPr>
        <p:txBody>
          <a:bodyPr>
            <a:normAutofit/>
          </a:bodyPr>
          <a:lstStyle/>
          <a:p>
            <a:r>
              <a:rPr lang="en-US" sz="3200" b="1" dirty="0">
                <a:solidFill>
                  <a:schemeClr val="bg1"/>
                </a:solidFill>
              </a:rPr>
              <a:t>KPI 2 </a:t>
            </a:r>
            <a:r>
              <a:rPr lang="en-US" b="1" dirty="0">
                <a:solidFill>
                  <a:schemeClr val="bg1"/>
                </a:solidFill>
              </a:rPr>
              <a:t>:</a:t>
            </a:r>
            <a:r>
              <a:rPr lang="en-US" sz="3200" b="1" dirty="0">
                <a:solidFill>
                  <a:schemeClr val="bg1"/>
                </a:solidFill>
              </a:rPr>
              <a:t> AVERAGE HOURLY RATE OF MALE RESEARCH SCIENTIST</a:t>
            </a:r>
            <a:endParaRPr lang="en-IN" sz="3200" b="1" dirty="0">
              <a:solidFill>
                <a:schemeClr val="bg1"/>
              </a:solidFill>
            </a:endParaRPr>
          </a:p>
        </p:txBody>
      </p:sp>
      <p:sp>
        <p:nvSpPr>
          <p:cNvPr id="3" name="Text Placeholder 2">
            <a:extLst>
              <a:ext uri="{FF2B5EF4-FFF2-40B4-BE49-F238E27FC236}">
                <a16:creationId xmlns:a16="http://schemas.microsoft.com/office/drawing/2014/main" id="{08295391-24B6-E523-9E86-9EBCAA108FEA}"/>
              </a:ext>
            </a:extLst>
          </p:cNvPr>
          <p:cNvSpPr>
            <a:spLocks noGrp="1"/>
          </p:cNvSpPr>
          <p:nvPr>
            <p:ph type="body" sz="half" idx="2"/>
          </p:nvPr>
        </p:nvSpPr>
        <p:spPr>
          <a:xfrm>
            <a:off x="1073020" y="1747136"/>
            <a:ext cx="9972849" cy="4051163"/>
          </a:xfrm>
        </p:spPr>
        <p:txBody>
          <a:bodyPr/>
          <a:lstStyle/>
          <a:p>
            <a:r>
              <a:rPr lang="en-US" dirty="0"/>
              <a:t>OVERVIEW: The provided dataset furnishes insights into the average hourly rates for male employees in various job roles within the organization. The dataset covers a range of roles, from "Developer" to "Sales representative and details the corresponding average hourly rates for </a:t>
            </a:r>
            <a:r>
              <a:rPr lang="en-US" dirty="0" err="1"/>
              <a:t>cach</a:t>
            </a:r>
            <a:r>
              <a:rPr lang="en-US" dirty="0"/>
              <a:t> role. Focusing on the "Research scientist" job role, this analysis aims to comprehend the compensation structure in this specific role and its alignment with organizational benchmarks.</a:t>
            </a:r>
          </a:p>
          <a:p>
            <a:r>
              <a:rPr lang="en-US" dirty="0"/>
              <a:t>SUGGESTION: Explore potential factors that might contribute to the observed average hourly rate for male employees in the "RS" role. Factors could include job responsibilities, skill requirements, market</a:t>
            </a:r>
            <a:endParaRPr lang="en-IN" dirty="0"/>
          </a:p>
        </p:txBody>
      </p:sp>
      <p:graphicFrame>
        <p:nvGraphicFramePr>
          <p:cNvPr id="7" name="Chart 6">
            <a:extLst>
              <a:ext uri="{FF2B5EF4-FFF2-40B4-BE49-F238E27FC236}">
                <a16:creationId xmlns:a16="http://schemas.microsoft.com/office/drawing/2014/main" id="{5DF3233C-95B4-C0DF-108B-555076B73E66}"/>
              </a:ext>
            </a:extLst>
          </p:cNvPr>
          <p:cNvGraphicFramePr>
            <a:graphicFrameLocks/>
          </p:cNvGraphicFramePr>
          <p:nvPr>
            <p:extLst>
              <p:ext uri="{D42A27DB-BD31-4B8C-83A1-F6EECF244321}">
                <p14:modId xmlns:p14="http://schemas.microsoft.com/office/powerpoint/2010/main" val="3194869299"/>
              </p:ext>
            </p:extLst>
          </p:nvPr>
        </p:nvGraphicFramePr>
        <p:xfrm>
          <a:off x="6575553" y="4297295"/>
          <a:ext cx="4666258" cy="3002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467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B7E0-99AE-ADBD-3F3A-C3B0E0B0DE32}"/>
              </a:ext>
            </a:extLst>
          </p:cNvPr>
          <p:cNvSpPr>
            <a:spLocks noGrp="1"/>
          </p:cNvSpPr>
          <p:nvPr>
            <p:ph type="title"/>
          </p:nvPr>
        </p:nvSpPr>
        <p:spPr>
          <a:xfrm>
            <a:off x="1278294" y="270588"/>
            <a:ext cx="9769118" cy="1138334"/>
          </a:xfrm>
        </p:spPr>
        <p:txBody>
          <a:bodyPr>
            <a:normAutofit/>
          </a:bodyPr>
          <a:lstStyle/>
          <a:p>
            <a:r>
              <a:rPr lang="en-US" b="1" dirty="0">
                <a:solidFill>
                  <a:schemeClr val="bg1"/>
                </a:solidFill>
              </a:rPr>
              <a:t>Kpi 3</a:t>
            </a:r>
            <a:r>
              <a:rPr lang="en-US" sz="4000" b="1" dirty="0">
                <a:solidFill>
                  <a:schemeClr val="bg1"/>
                </a:solidFill>
              </a:rPr>
              <a:t> : </a:t>
            </a:r>
            <a:r>
              <a:rPr lang="en-US" b="1" dirty="0">
                <a:solidFill>
                  <a:schemeClr val="bg1"/>
                </a:solidFill>
              </a:rPr>
              <a:t>attrition RATE VS MONTLY INCOME STATS</a:t>
            </a:r>
            <a:endParaRPr lang="en-IN" b="1" dirty="0">
              <a:solidFill>
                <a:schemeClr val="bg1"/>
              </a:solidFill>
            </a:endParaRPr>
          </a:p>
        </p:txBody>
      </p:sp>
      <p:sp>
        <p:nvSpPr>
          <p:cNvPr id="3" name="Text Placeholder 2">
            <a:extLst>
              <a:ext uri="{FF2B5EF4-FFF2-40B4-BE49-F238E27FC236}">
                <a16:creationId xmlns:a16="http://schemas.microsoft.com/office/drawing/2014/main" id="{8C2C5E46-D1ED-11AE-35BA-F22E1DECAFBB}"/>
              </a:ext>
            </a:extLst>
          </p:cNvPr>
          <p:cNvSpPr>
            <a:spLocks noGrp="1"/>
          </p:cNvSpPr>
          <p:nvPr>
            <p:ph type="body" sz="half" idx="2"/>
          </p:nvPr>
        </p:nvSpPr>
        <p:spPr>
          <a:xfrm>
            <a:off x="951722" y="1334278"/>
            <a:ext cx="10094147" cy="4464021"/>
          </a:xfrm>
        </p:spPr>
        <p:txBody>
          <a:bodyPr/>
          <a:lstStyle/>
          <a:p>
            <a:r>
              <a:rPr lang="en-US" dirty="0"/>
              <a:t>Overview: The provided data offers insights into employee attrition rates and monthly income statistics across different departments within the organization. The attrition rates range from 49.44% to 51.21%, while the corresponding monthly income statistics vary across departments. This report aims to analyze the relationship between monthly income, attrition rates, and departmental performance, as well as to provide recommend</a:t>
            </a:r>
          </a:p>
          <a:p>
            <a:r>
              <a:rPr lang="en-US" dirty="0"/>
              <a:t>SUGGESTIONS: Analyzing attrition rates alongside monthly income statistics is a key element of effective employee retention. Use data insights to refine compensation packages, prioritize transparency, and consider performance-based incentives. Invest in career development, gather employee feedback, and tailor retention efforts to specific roles or income levels to foster a loyal and satisfied workforce . dations for addressing attrition challenges.</a:t>
            </a:r>
            <a:endParaRPr lang="en-IN" dirty="0"/>
          </a:p>
        </p:txBody>
      </p:sp>
      <p:graphicFrame>
        <p:nvGraphicFramePr>
          <p:cNvPr id="4" name="Chart 3">
            <a:extLst>
              <a:ext uri="{FF2B5EF4-FFF2-40B4-BE49-F238E27FC236}">
                <a16:creationId xmlns:a16="http://schemas.microsoft.com/office/drawing/2014/main" id="{A845134C-B608-6810-905B-DDF5ECF36855}"/>
              </a:ext>
            </a:extLst>
          </p:cNvPr>
          <p:cNvGraphicFramePr>
            <a:graphicFrameLocks/>
          </p:cNvGraphicFramePr>
          <p:nvPr>
            <p:extLst>
              <p:ext uri="{D42A27DB-BD31-4B8C-83A1-F6EECF244321}">
                <p14:modId xmlns:p14="http://schemas.microsoft.com/office/powerpoint/2010/main" val="3269501367"/>
              </p:ext>
            </p:extLst>
          </p:nvPr>
        </p:nvGraphicFramePr>
        <p:xfrm>
          <a:off x="1063690" y="4432041"/>
          <a:ext cx="10347649" cy="2258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777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3FA5-C839-D8F2-7796-4059E03E4EBC}"/>
              </a:ext>
            </a:extLst>
          </p:cNvPr>
          <p:cNvSpPr>
            <a:spLocks noGrp="1"/>
          </p:cNvSpPr>
          <p:nvPr>
            <p:ph type="title"/>
          </p:nvPr>
        </p:nvSpPr>
        <p:spPr>
          <a:xfrm>
            <a:off x="1141410" y="195943"/>
            <a:ext cx="9906001" cy="1474237"/>
          </a:xfrm>
        </p:spPr>
        <p:txBody>
          <a:bodyPr/>
          <a:lstStyle/>
          <a:p>
            <a:r>
              <a:rPr lang="en-US" b="1" dirty="0">
                <a:solidFill>
                  <a:schemeClr val="bg1"/>
                </a:solidFill>
              </a:rPr>
              <a:t>Kpi 4 </a:t>
            </a:r>
            <a:r>
              <a:rPr lang="en-US" sz="4000" b="1" dirty="0">
                <a:solidFill>
                  <a:schemeClr val="bg1"/>
                </a:solidFill>
              </a:rPr>
              <a:t>:</a:t>
            </a:r>
            <a:r>
              <a:rPr lang="en-US" b="1" dirty="0">
                <a:solidFill>
                  <a:schemeClr val="bg1"/>
                </a:solidFill>
              </a:rPr>
              <a:t> average working years for each department</a:t>
            </a:r>
            <a:endParaRPr lang="en-IN" b="1" dirty="0">
              <a:solidFill>
                <a:schemeClr val="bg1"/>
              </a:solidFill>
            </a:endParaRPr>
          </a:p>
        </p:txBody>
      </p:sp>
      <p:sp>
        <p:nvSpPr>
          <p:cNvPr id="3" name="Text Placeholder 2">
            <a:extLst>
              <a:ext uri="{FF2B5EF4-FFF2-40B4-BE49-F238E27FC236}">
                <a16:creationId xmlns:a16="http://schemas.microsoft.com/office/drawing/2014/main" id="{3349889E-DE7D-4789-216B-4509A069FC4C}"/>
              </a:ext>
            </a:extLst>
          </p:cNvPr>
          <p:cNvSpPr>
            <a:spLocks noGrp="1"/>
          </p:cNvSpPr>
          <p:nvPr>
            <p:ph type="body" sz="half" idx="2"/>
          </p:nvPr>
        </p:nvSpPr>
        <p:spPr>
          <a:xfrm>
            <a:off x="1139868" y="1576873"/>
            <a:ext cx="10523397" cy="4221426"/>
          </a:xfrm>
        </p:spPr>
        <p:txBody>
          <a:bodyPr/>
          <a:lstStyle/>
          <a:p>
            <a:r>
              <a:rPr lang="en-US" dirty="0"/>
              <a:t>OVERVIEW : The provided data offers insights into the average total working years across different departments within the organization. The average total working years range from 20 to 21 years, with each department having a similar average value.</a:t>
            </a:r>
          </a:p>
          <a:p>
            <a:r>
              <a:rPr lang="en-US" dirty="0"/>
              <a:t>SUGGESTIONS : Analyzing the avg working years across various department it recommend to show how the average total working years might impact employee retention and stability within the organization. Longer average working years could indicate a stable workforce, while shorter averages might suggest more turnover and potential challenges.</a:t>
            </a:r>
            <a:endParaRPr lang="en-IN" dirty="0"/>
          </a:p>
        </p:txBody>
      </p:sp>
      <p:graphicFrame>
        <p:nvGraphicFramePr>
          <p:cNvPr id="8" name="Chart 7">
            <a:extLst>
              <a:ext uri="{FF2B5EF4-FFF2-40B4-BE49-F238E27FC236}">
                <a16:creationId xmlns:a16="http://schemas.microsoft.com/office/drawing/2014/main" id="{66EB0FBA-59B3-1DB8-06F2-129B7DD22ADD}"/>
              </a:ext>
            </a:extLst>
          </p:cNvPr>
          <p:cNvGraphicFramePr>
            <a:graphicFrameLocks/>
          </p:cNvGraphicFramePr>
          <p:nvPr>
            <p:extLst>
              <p:ext uri="{D42A27DB-BD31-4B8C-83A1-F6EECF244321}">
                <p14:modId xmlns:p14="http://schemas.microsoft.com/office/powerpoint/2010/main" val="2897313537"/>
              </p:ext>
            </p:extLst>
          </p:nvPr>
        </p:nvGraphicFramePr>
        <p:xfrm>
          <a:off x="2381249" y="4057650"/>
          <a:ext cx="7810501" cy="26044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129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4595-6C5C-A8F9-6538-C57AD9A840B5}"/>
              </a:ext>
            </a:extLst>
          </p:cNvPr>
          <p:cNvSpPr>
            <a:spLocks noGrp="1"/>
          </p:cNvSpPr>
          <p:nvPr>
            <p:ph type="title"/>
          </p:nvPr>
        </p:nvSpPr>
        <p:spPr>
          <a:xfrm>
            <a:off x="1141410" y="238126"/>
            <a:ext cx="9906001" cy="821576"/>
          </a:xfrm>
        </p:spPr>
        <p:txBody>
          <a:bodyPr/>
          <a:lstStyle/>
          <a:p>
            <a:r>
              <a:rPr lang="en-US" b="1" dirty="0">
                <a:solidFill>
                  <a:schemeClr val="bg1"/>
                </a:solidFill>
              </a:rPr>
              <a:t>Kpi 5</a:t>
            </a:r>
            <a:r>
              <a:rPr lang="en-US" sz="4400" b="1" dirty="0">
                <a:solidFill>
                  <a:schemeClr val="bg1"/>
                </a:solidFill>
              </a:rPr>
              <a:t> :</a:t>
            </a:r>
            <a:r>
              <a:rPr lang="en-US" b="1" dirty="0">
                <a:solidFill>
                  <a:schemeClr val="bg1"/>
                </a:solidFill>
              </a:rPr>
              <a:t>job role vs work life balance</a:t>
            </a:r>
            <a:endParaRPr lang="en-IN" b="1" dirty="0">
              <a:solidFill>
                <a:schemeClr val="bg1"/>
              </a:solidFill>
            </a:endParaRPr>
          </a:p>
        </p:txBody>
      </p:sp>
      <p:sp>
        <p:nvSpPr>
          <p:cNvPr id="3" name="Text Placeholder 2">
            <a:extLst>
              <a:ext uri="{FF2B5EF4-FFF2-40B4-BE49-F238E27FC236}">
                <a16:creationId xmlns:a16="http://schemas.microsoft.com/office/drawing/2014/main" id="{CB68FAF3-2D1B-2A8F-0095-C038AB0D9705}"/>
              </a:ext>
            </a:extLst>
          </p:cNvPr>
          <p:cNvSpPr>
            <a:spLocks noGrp="1"/>
          </p:cNvSpPr>
          <p:nvPr>
            <p:ph type="body" sz="half" idx="2"/>
          </p:nvPr>
        </p:nvSpPr>
        <p:spPr>
          <a:xfrm>
            <a:off x="1139868" y="1143000"/>
            <a:ext cx="9906001" cy="4655299"/>
          </a:xfrm>
        </p:spPr>
        <p:txBody>
          <a:bodyPr/>
          <a:lstStyle/>
          <a:p>
            <a:r>
              <a:rPr lang="en-US" dirty="0"/>
              <a:t>OVERVIEW : The provided data presents the average Work-Life Balance ratings across various job roles within the organization. The average Work-Life Balance ratings range from 2.47 to 2.51, with most job roles clustered around 2.50</a:t>
            </a:r>
          </a:p>
          <a:p>
            <a:r>
              <a:rPr lang="en-US" dirty="0"/>
              <a:t>SUGGESTIONS : It suggest to present the average Work-Life Balance ratings for each job role and Discuss the significance of work-life balance for employee well-being and organizational success. Explain how a healthy work-life balance contributes</a:t>
            </a:r>
            <a:endParaRPr lang="en-IN" dirty="0"/>
          </a:p>
        </p:txBody>
      </p:sp>
      <p:graphicFrame>
        <p:nvGraphicFramePr>
          <p:cNvPr id="4" name="Chart 3">
            <a:extLst>
              <a:ext uri="{FF2B5EF4-FFF2-40B4-BE49-F238E27FC236}">
                <a16:creationId xmlns:a16="http://schemas.microsoft.com/office/drawing/2014/main" id="{B21E7573-2D90-45AA-CD51-7F78506D20D9}"/>
              </a:ext>
            </a:extLst>
          </p:cNvPr>
          <p:cNvGraphicFramePr>
            <a:graphicFrameLocks/>
          </p:cNvGraphicFramePr>
          <p:nvPr>
            <p:extLst>
              <p:ext uri="{D42A27DB-BD31-4B8C-83A1-F6EECF244321}">
                <p14:modId xmlns:p14="http://schemas.microsoft.com/office/powerpoint/2010/main" val="95705145"/>
              </p:ext>
            </p:extLst>
          </p:nvPr>
        </p:nvGraphicFramePr>
        <p:xfrm>
          <a:off x="4713649" y="3011805"/>
          <a:ext cx="6798945" cy="3920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753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073-A5FD-61CA-A94A-F1CBF889A47E}"/>
              </a:ext>
            </a:extLst>
          </p:cNvPr>
          <p:cNvSpPr>
            <a:spLocks noGrp="1"/>
          </p:cNvSpPr>
          <p:nvPr>
            <p:ph type="title"/>
          </p:nvPr>
        </p:nvSpPr>
        <p:spPr>
          <a:xfrm>
            <a:off x="1141410" y="142876"/>
            <a:ext cx="9906001" cy="1714500"/>
          </a:xfrm>
        </p:spPr>
        <p:txBody>
          <a:bodyPr/>
          <a:lstStyle/>
          <a:p>
            <a:r>
              <a:rPr lang="en-US" sz="4400" b="1" dirty="0">
                <a:solidFill>
                  <a:schemeClr val="bg1"/>
                </a:solidFill>
              </a:rPr>
              <a:t>Kpi 6:attrition rate vs year since last promotion rate</a:t>
            </a:r>
            <a:endParaRPr lang="en-IN" b="1" dirty="0">
              <a:solidFill>
                <a:schemeClr val="bg1"/>
              </a:solidFill>
            </a:endParaRPr>
          </a:p>
        </p:txBody>
      </p:sp>
      <p:sp>
        <p:nvSpPr>
          <p:cNvPr id="3" name="Text Placeholder 2">
            <a:extLst>
              <a:ext uri="{FF2B5EF4-FFF2-40B4-BE49-F238E27FC236}">
                <a16:creationId xmlns:a16="http://schemas.microsoft.com/office/drawing/2014/main" id="{F8E1822C-9E19-E34E-DC60-C9E8D5C5E080}"/>
              </a:ext>
            </a:extLst>
          </p:cNvPr>
          <p:cNvSpPr>
            <a:spLocks noGrp="1"/>
          </p:cNvSpPr>
          <p:nvPr>
            <p:ph type="body" sz="half" idx="2"/>
          </p:nvPr>
        </p:nvSpPr>
        <p:spPr>
          <a:xfrm>
            <a:off x="1139868" y="1981200"/>
            <a:ext cx="9906001" cy="3817099"/>
          </a:xfrm>
        </p:spPr>
        <p:txBody>
          <a:bodyPr/>
          <a:lstStyle/>
          <a:p>
            <a:r>
              <a:rPr lang="en-US" dirty="0"/>
              <a:t>OVERVIEW:The provided data presents averages of years since the last promotion and attrition rates for various job roles within the organization. This report aims to analyze the connections between years since the last promotion, attrition rates . </a:t>
            </a:r>
          </a:p>
          <a:p>
            <a:r>
              <a:rPr lang="en-US" dirty="0"/>
              <a:t>SUGGESTIONS : It suggest that to Discuss the significance of years since the last promotion in terms of career advancement and employee growth. Explain how regular promotions contribute to employee motivation, skill development, Discuss whether employees who have not been promoted in a longer time frame are more likely to leave the organization.</a:t>
            </a:r>
            <a:endParaRPr lang="en-IN" dirty="0"/>
          </a:p>
        </p:txBody>
      </p:sp>
      <p:graphicFrame>
        <p:nvGraphicFramePr>
          <p:cNvPr id="4" name="Chart 3">
            <a:extLst>
              <a:ext uri="{FF2B5EF4-FFF2-40B4-BE49-F238E27FC236}">
                <a16:creationId xmlns:a16="http://schemas.microsoft.com/office/drawing/2014/main" id="{AEA5C482-626F-47A6-8C25-F1598AF10EC6}"/>
              </a:ext>
            </a:extLst>
          </p:cNvPr>
          <p:cNvGraphicFramePr>
            <a:graphicFrameLocks/>
          </p:cNvGraphicFramePr>
          <p:nvPr>
            <p:extLst>
              <p:ext uri="{D42A27DB-BD31-4B8C-83A1-F6EECF244321}">
                <p14:modId xmlns:p14="http://schemas.microsoft.com/office/powerpoint/2010/main" val="925014313"/>
              </p:ext>
            </p:extLst>
          </p:nvPr>
        </p:nvGraphicFramePr>
        <p:xfrm>
          <a:off x="3086100" y="4552950"/>
          <a:ext cx="7959769" cy="2305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9106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683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Tw Cen MT</vt:lpstr>
      <vt:lpstr>Wingdings</vt:lpstr>
      <vt:lpstr>Circuit</vt:lpstr>
      <vt:lpstr>PowerPoint Presentation</vt:lpstr>
      <vt:lpstr>KPI 1 : AVERAGE ATTRITION RATE FOR ALL DEPARTMENT</vt:lpstr>
      <vt:lpstr>KPI 2 : AVERAGE HOURLY RATE OF MALE RESEARCH SCIENTIST</vt:lpstr>
      <vt:lpstr>Kpi 3 : attrition RATE VS MONTLY INCOME STATS</vt:lpstr>
      <vt:lpstr>Kpi 4 : average working years for each department</vt:lpstr>
      <vt:lpstr>Kpi 5 :job role vs work life balance</vt:lpstr>
      <vt:lpstr>Kpi 6:attrition rate vs year since last promotion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kalyani ruppa</dc:creator>
  <cp:lastModifiedBy>kalyani ruppa</cp:lastModifiedBy>
  <cp:revision>2</cp:revision>
  <dcterms:created xsi:type="dcterms:W3CDTF">2024-03-13T15:05:37Z</dcterms:created>
  <dcterms:modified xsi:type="dcterms:W3CDTF">2024-03-13T16:09:42Z</dcterms:modified>
</cp:coreProperties>
</file>