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3"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thul firdhous" userId="49705f9572446139" providerId="LiveId" clId="{CA2F6E88-431E-4CB6-B559-154AF0C14406}"/>
    <pc:docChg chg="modSld">
      <pc:chgData name="Janathul firdhous" userId="49705f9572446139" providerId="LiveId" clId="{CA2F6E88-431E-4CB6-B559-154AF0C14406}" dt="2024-11-05T05:06:14.039" v="38" actId="1076"/>
      <pc:docMkLst>
        <pc:docMk/>
      </pc:docMkLst>
      <pc:sldChg chg="addSp delSp modSp mod">
        <pc:chgData name="Janathul firdhous" userId="49705f9572446139" providerId="LiveId" clId="{CA2F6E88-431E-4CB6-B559-154AF0C14406}" dt="2024-11-05T05:06:14.039" v="38" actId="1076"/>
        <pc:sldMkLst>
          <pc:docMk/>
          <pc:sldMk cId="474470410" sldId="257"/>
        </pc:sldMkLst>
        <pc:spChg chg="add del mod">
          <ac:chgData name="Janathul firdhous" userId="49705f9572446139" providerId="LiveId" clId="{CA2F6E88-431E-4CB6-B559-154AF0C14406}" dt="2024-11-05T05:04:53.189" v="3"/>
          <ac:spMkLst>
            <pc:docMk/>
            <pc:sldMk cId="474470410" sldId="257"/>
            <ac:spMk id="2" creationId="{5B14BB34-47C5-5383-DD00-821E5DE7B2EE}"/>
          </ac:spMkLst>
        </pc:spChg>
        <pc:spChg chg="add mod">
          <ac:chgData name="Janathul firdhous" userId="49705f9572446139" providerId="LiveId" clId="{CA2F6E88-431E-4CB6-B559-154AF0C14406}" dt="2024-11-05T05:06:14.039" v="38" actId="1076"/>
          <ac:spMkLst>
            <pc:docMk/>
            <pc:sldMk cId="474470410" sldId="257"/>
            <ac:spMk id="3" creationId="{788A99FF-C708-107F-68AF-93E4D478342C}"/>
          </ac:spMkLst>
        </pc:spChg>
      </pc:sldChg>
    </pc:docChg>
  </pc:docChgLst>
  <pc:docChgLst>
    <pc:chgData name="Janathul firdhous" userId="49705f9572446139" providerId="LiveId" clId="{FE9EC88A-39F9-4763-82F8-FE66CA7CFA8C}"/>
    <pc:docChg chg="modSld sldOrd">
      <pc:chgData name="Janathul firdhous" userId="49705f9572446139" providerId="LiveId" clId="{FE9EC88A-39F9-4763-82F8-FE66CA7CFA8C}" dt="2024-11-28T14:36:17.236" v="6" actId="20577"/>
      <pc:docMkLst>
        <pc:docMk/>
      </pc:docMkLst>
      <pc:sldChg chg="ord">
        <pc:chgData name="Janathul firdhous" userId="49705f9572446139" providerId="LiveId" clId="{FE9EC88A-39F9-4763-82F8-FE66CA7CFA8C}" dt="2024-11-26T05:16:54.611" v="1"/>
        <pc:sldMkLst>
          <pc:docMk/>
          <pc:sldMk cId="474470410" sldId="257"/>
        </pc:sldMkLst>
      </pc:sldChg>
      <pc:sldChg chg="modSp mod">
        <pc:chgData name="Janathul firdhous" userId="49705f9572446139" providerId="LiveId" clId="{FE9EC88A-39F9-4763-82F8-FE66CA7CFA8C}" dt="2024-11-28T14:36:17.236" v="6" actId="20577"/>
        <pc:sldMkLst>
          <pc:docMk/>
          <pc:sldMk cId="4271112885" sldId="258"/>
        </pc:sldMkLst>
        <pc:spChg chg="mod">
          <ac:chgData name="Janathul firdhous" userId="49705f9572446139" providerId="LiveId" clId="{FE9EC88A-39F9-4763-82F8-FE66CA7CFA8C}" dt="2024-11-28T14:36:17.236" v="6" actId="20577"/>
          <ac:spMkLst>
            <pc:docMk/>
            <pc:sldMk cId="4271112885" sldId="258"/>
            <ac:spMk id="10" creationId="{E9E56E33-9BCB-A56E-2366-28D91D5EFC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D268E-C20D-4127-82F9-825D9CD441D7}"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686C7-79EC-4B3B-BCE8-3BF676F88D75}" type="slidenum">
              <a:rPr lang="en-IN" smtClean="0"/>
              <a:t>‹#›</a:t>
            </a:fld>
            <a:endParaRPr lang="en-IN"/>
          </a:p>
        </p:txBody>
      </p:sp>
    </p:spTree>
    <p:extLst>
      <p:ext uri="{BB962C8B-B14F-4D97-AF65-F5344CB8AC3E}">
        <p14:creationId xmlns:p14="http://schemas.microsoft.com/office/powerpoint/2010/main" val="15770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B686C7-79EC-4B3B-BCE8-3BF676F88D75}" type="slidenum">
              <a:rPr lang="en-IN" smtClean="0"/>
              <a:t>6</a:t>
            </a:fld>
            <a:endParaRPr lang="en-IN"/>
          </a:p>
        </p:txBody>
      </p:sp>
    </p:spTree>
    <p:extLst>
      <p:ext uri="{BB962C8B-B14F-4D97-AF65-F5344CB8AC3E}">
        <p14:creationId xmlns:p14="http://schemas.microsoft.com/office/powerpoint/2010/main" val="2812817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0C6B5C-0947-4B6F-9E6B-6DFD872B4374}" type="datetimeFigureOut">
              <a:rPr lang="en-IN" smtClean="0"/>
              <a:t>28-11-2024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1387400792"/>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C6B5C-0947-4B6F-9E6B-6DFD872B4374}"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2984608187"/>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0C6B5C-0947-4B6F-9E6B-6DFD872B4374}" type="datetimeFigureOut">
              <a:rPr lang="en-IN" smtClean="0"/>
              <a:t>28-11-2024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22442798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0C6B5C-0947-4B6F-9E6B-6DFD872B4374}" type="datetimeFigureOut">
              <a:rPr lang="en-IN" smtClean="0"/>
              <a:t>28-11-2024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01E5FC2-D69E-430A-85BE-9594B4CF30E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0880445"/>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0C6B5C-0947-4B6F-9E6B-6DFD872B4374}" type="datetimeFigureOut">
              <a:rPr lang="en-IN" smtClean="0"/>
              <a:t>28-11-2024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1827542419"/>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0C6B5C-0947-4B6F-9E6B-6DFD872B4374}"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218100789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0C6B5C-0947-4B6F-9E6B-6DFD872B4374}"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2328315014"/>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C6B5C-0947-4B6F-9E6B-6DFD872B4374}"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23770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0C6B5C-0947-4B6F-9E6B-6DFD872B4374}" type="datetimeFigureOut">
              <a:rPr lang="en-IN" smtClean="0"/>
              <a:t>28-11-2024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2703479006"/>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C6B5C-0947-4B6F-9E6B-6DFD872B4374}"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109735445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D0C6B5C-0947-4B6F-9E6B-6DFD872B4374}" type="datetimeFigureOut">
              <a:rPr lang="en-IN" smtClean="0"/>
              <a:t>28-11-2024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1737537167"/>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0C6B5C-0947-4B6F-9E6B-6DFD872B4374}"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3519987406"/>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0C6B5C-0947-4B6F-9E6B-6DFD872B4374}"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3807898327"/>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0C6B5C-0947-4B6F-9E6B-6DFD872B4374}"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96551572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C6B5C-0947-4B6F-9E6B-6DFD872B4374}" type="datetimeFigureOut">
              <a:rPr lang="en-IN" smtClean="0"/>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3463023785"/>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C6B5C-0947-4B6F-9E6B-6DFD872B4374}"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505432613"/>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C6B5C-0947-4B6F-9E6B-6DFD872B4374}"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1E5FC2-D69E-430A-85BE-9594B4CF30E8}" type="slidenum">
              <a:rPr lang="en-IN" smtClean="0"/>
              <a:t>‹#›</a:t>
            </a:fld>
            <a:endParaRPr lang="en-IN"/>
          </a:p>
        </p:txBody>
      </p:sp>
    </p:spTree>
    <p:extLst>
      <p:ext uri="{BB962C8B-B14F-4D97-AF65-F5344CB8AC3E}">
        <p14:creationId xmlns:p14="http://schemas.microsoft.com/office/powerpoint/2010/main" val="456465254"/>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0C6B5C-0947-4B6F-9E6B-6DFD872B4374}" type="datetimeFigureOut">
              <a:rPr lang="en-IN" smtClean="0"/>
              <a:t>28-11-2024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1E5FC2-D69E-430A-85BE-9594B4CF30E8}" type="slidenum">
              <a:rPr lang="en-IN" smtClean="0"/>
              <a:t>‹#›</a:t>
            </a:fld>
            <a:endParaRPr lang="en-IN"/>
          </a:p>
        </p:txBody>
      </p:sp>
    </p:spTree>
    <p:extLst>
      <p:ext uri="{BB962C8B-B14F-4D97-AF65-F5344CB8AC3E}">
        <p14:creationId xmlns:p14="http://schemas.microsoft.com/office/powerpoint/2010/main" val="2791744677"/>
      </p:ext>
    </p:extLst>
  </p:cSld>
  <p:clrMap bg1="dk1" tx1="lt1" bg2="dk2" tx2="lt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 id="2147484158" r:id="rId15"/>
    <p:sldLayoutId id="2147484159" r:id="rId16"/>
    <p:sldLayoutId id="2147484160" r:id="rId17"/>
  </p:sldLayoutIdLst>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57C7B8-05A4-E06A-85CF-5795E035DCEF}"/>
              </a:ext>
            </a:extLst>
          </p:cNvPr>
          <p:cNvSpPr txBox="1"/>
          <p:nvPr/>
        </p:nvSpPr>
        <p:spPr>
          <a:xfrm>
            <a:off x="3346704" y="100548"/>
            <a:ext cx="11448288" cy="1200329"/>
          </a:xfrm>
          <a:prstGeom prst="rect">
            <a:avLst/>
          </a:prstGeom>
          <a:noFill/>
        </p:spPr>
        <p:txBody>
          <a:bodyPr wrap="square" rtlCol="0">
            <a:spAutoFit/>
          </a:bodyPr>
          <a:lstStyle/>
          <a:p>
            <a:endParaRPr lang="en-IN" b="1" i="1" u="sng" dirty="0">
              <a:latin typeface="Algerian" panose="04020705040A02060702" pitchFamily="82" charset="0"/>
            </a:endParaRPr>
          </a:p>
          <a:p>
            <a:endParaRPr lang="en-IN" dirty="0"/>
          </a:p>
          <a:p>
            <a:endParaRPr lang="en-IN" dirty="0"/>
          </a:p>
          <a:p>
            <a:endParaRPr lang="en-IN" dirty="0"/>
          </a:p>
        </p:txBody>
      </p:sp>
      <p:sp>
        <p:nvSpPr>
          <p:cNvPr id="7" name="Rectangle 6">
            <a:extLst>
              <a:ext uri="{FF2B5EF4-FFF2-40B4-BE49-F238E27FC236}">
                <a16:creationId xmlns:a16="http://schemas.microsoft.com/office/drawing/2014/main" id="{3DB08462-2D5F-FC8D-6CC2-09BAB271E216}"/>
              </a:ext>
            </a:extLst>
          </p:cNvPr>
          <p:cNvSpPr/>
          <p:nvPr/>
        </p:nvSpPr>
        <p:spPr>
          <a:xfrm>
            <a:off x="-597645" y="167855"/>
            <a:ext cx="13402529" cy="1200329"/>
          </a:xfrm>
          <a:prstGeom prst="rect">
            <a:avLst/>
          </a:prstGeom>
          <a:noFill/>
        </p:spPr>
        <p:txBody>
          <a:bodyPr wrap="square" lIns="91440" tIns="45720" rIns="91440" bIns="45720">
            <a:spAutoFit/>
          </a:bodyPr>
          <a:lstStyle/>
          <a:p>
            <a:pPr algn="ctr"/>
            <a:r>
              <a:rPr lang="en-I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Exploring the Significance</a:t>
            </a:r>
          </a:p>
          <a:p>
            <a:pPr algn="ctr"/>
            <a:r>
              <a:rPr lang="en-I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And Challenges of Quantum Computing</a:t>
            </a:r>
          </a:p>
        </p:txBody>
      </p:sp>
      <p:sp>
        <p:nvSpPr>
          <p:cNvPr id="9" name="TextBox 8">
            <a:extLst>
              <a:ext uri="{FF2B5EF4-FFF2-40B4-BE49-F238E27FC236}">
                <a16:creationId xmlns:a16="http://schemas.microsoft.com/office/drawing/2014/main" id="{643EAE2A-404C-141B-1167-BC7A5222AEF8}"/>
              </a:ext>
            </a:extLst>
          </p:cNvPr>
          <p:cNvSpPr txBox="1"/>
          <p:nvPr/>
        </p:nvSpPr>
        <p:spPr>
          <a:xfrm>
            <a:off x="755442" y="3399509"/>
            <a:ext cx="10994065" cy="523220"/>
          </a:xfrm>
          <a:prstGeom prst="rect">
            <a:avLst/>
          </a:prstGeom>
          <a:noFill/>
        </p:spPr>
        <p:txBody>
          <a:bodyPr wrap="square" rtlCol="0">
            <a:spAutoFit/>
          </a:bodyPr>
          <a:lstStyle/>
          <a:p>
            <a:r>
              <a:rPr lang="en-IN" sz="2800" dirty="0"/>
              <a:t>REFERENCE NUMBER : 24900115</a:t>
            </a:r>
          </a:p>
        </p:txBody>
      </p:sp>
      <p:sp>
        <p:nvSpPr>
          <p:cNvPr id="5" name="TextBox 4">
            <a:extLst>
              <a:ext uri="{FF2B5EF4-FFF2-40B4-BE49-F238E27FC236}">
                <a16:creationId xmlns:a16="http://schemas.microsoft.com/office/drawing/2014/main" id="{7A3E4E22-F248-C405-5EB4-EFD0A19CF772}"/>
              </a:ext>
            </a:extLst>
          </p:cNvPr>
          <p:cNvSpPr txBox="1"/>
          <p:nvPr/>
        </p:nvSpPr>
        <p:spPr>
          <a:xfrm>
            <a:off x="5654039" y="2787134"/>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A84332B1-A4C7-2EB9-D394-F2CB4EA16E3C}"/>
              </a:ext>
            </a:extLst>
          </p:cNvPr>
          <p:cNvSpPr txBox="1"/>
          <p:nvPr/>
        </p:nvSpPr>
        <p:spPr>
          <a:xfrm rot="10800000" flipV="1">
            <a:off x="763062" y="2710190"/>
            <a:ext cx="10696353" cy="523220"/>
          </a:xfrm>
          <a:prstGeom prst="rect">
            <a:avLst/>
          </a:prstGeom>
          <a:noFill/>
        </p:spPr>
        <p:txBody>
          <a:bodyPr wrap="square" rtlCol="0">
            <a:spAutoFit/>
          </a:bodyPr>
          <a:lstStyle/>
          <a:p>
            <a:r>
              <a:rPr lang="en-IN" sz="2800" dirty="0"/>
              <a:t>NAME : JANATHUL FIRDHOUS A</a:t>
            </a:r>
          </a:p>
        </p:txBody>
      </p:sp>
      <p:sp>
        <p:nvSpPr>
          <p:cNvPr id="11" name="TextBox 10">
            <a:extLst>
              <a:ext uri="{FF2B5EF4-FFF2-40B4-BE49-F238E27FC236}">
                <a16:creationId xmlns:a16="http://schemas.microsoft.com/office/drawing/2014/main" id="{7B412C8B-8651-85DA-C641-CE48D5D2B94D}"/>
              </a:ext>
            </a:extLst>
          </p:cNvPr>
          <p:cNvSpPr txBox="1"/>
          <p:nvPr/>
        </p:nvSpPr>
        <p:spPr>
          <a:xfrm>
            <a:off x="763062" y="4088827"/>
            <a:ext cx="9824484" cy="523220"/>
          </a:xfrm>
          <a:prstGeom prst="rect">
            <a:avLst/>
          </a:prstGeom>
          <a:noFill/>
        </p:spPr>
        <p:txBody>
          <a:bodyPr wrap="square" rtlCol="0">
            <a:spAutoFit/>
          </a:bodyPr>
          <a:lstStyle/>
          <a:p>
            <a:r>
              <a:rPr lang="en-IN" sz="2800" dirty="0"/>
              <a:t>DEPARTMENT : CSE (1</a:t>
            </a:r>
            <a:r>
              <a:rPr lang="en-IN" sz="2800" baseline="30000" dirty="0"/>
              <a:t>ST</a:t>
            </a:r>
            <a:r>
              <a:rPr lang="en-IN" sz="2800" dirty="0"/>
              <a:t> YEAR)</a:t>
            </a:r>
          </a:p>
        </p:txBody>
      </p:sp>
      <p:sp>
        <p:nvSpPr>
          <p:cNvPr id="3" name="TextBox 2">
            <a:extLst>
              <a:ext uri="{FF2B5EF4-FFF2-40B4-BE49-F238E27FC236}">
                <a16:creationId xmlns:a16="http://schemas.microsoft.com/office/drawing/2014/main" id="{788A99FF-C708-107F-68AF-93E4D478342C}"/>
              </a:ext>
            </a:extLst>
          </p:cNvPr>
          <p:cNvSpPr txBox="1"/>
          <p:nvPr/>
        </p:nvSpPr>
        <p:spPr>
          <a:xfrm>
            <a:off x="796975" y="4741516"/>
            <a:ext cx="5314263" cy="523220"/>
          </a:xfrm>
          <a:prstGeom prst="rect">
            <a:avLst/>
          </a:prstGeom>
          <a:noFill/>
        </p:spPr>
        <p:txBody>
          <a:bodyPr wrap="square" rtlCol="0">
            <a:spAutoFit/>
          </a:bodyPr>
          <a:lstStyle/>
          <a:p>
            <a:r>
              <a:rPr lang="en-US" sz="2800" dirty="0"/>
              <a:t>SLOT : 4C2-1</a:t>
            </a:r>
            <a:endParaRPr lang="en-IN" sz="2800" dirty="0"/>
          </a:p>
        </p:txBody>
      </p:sp>
    </p:spTree>
    <p:extLst>
      <p:ext uri="{BB962C8B-B14F-4D97-AF65-F5344CB8AC3E}">
        <p14:creationId xmlns:p14="http://schemas.microsoft.com/office/powerpoint/2010/main" val="474470410"/>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227C48-EAAD-0829-DD5A-32C466914FCA}"/>
              </a:ext>
            </a:extLst>
          </p:cNvPr>
          <p:cNvSpPr>
            <a:spLocks noChangeArrowheads="1"/>
          </p:cNvSpPr>
          <p:nvPr/>
        </p:nvSpPr>
        <p:spPr bwMode="auto">
          <a:xfrm rot="10800000" flipV="1">
            <a:off x="368300" y="1450536"/>
            <a:ext cx="114427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5.Algorithm Development:</a:t>
            </a:r>
            <a:r>
              <a:rPr kumimoji="0" lang="en-US" altLang="en-US" sz="2400" b="0" i="0" u="none" strike="noStrike" cap="none" normalizeH="0" baseline="0" dirty="0">
                <a:ln>
                  <a:noFill/>
                </a:ln>
                <a:solidFill>
                  <a:schemeClr val="tx1"/>
                </a:solidFill>
                <a:effectLst/>
                <a:latin typeface="Arial" panose="020B0604020202020204" pitchFamily="34" charset="0"/>
              </a:rPr>
              <a:t> While some quantum algorithms have been developed, many problems still lack efficient quantum solutions. Further research is needed to discover and refine algorithms that leverage quantum advantages.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6.Hardware Diversity:</a:t>
            </a:r>
            <a:r>
              <a:rPr kumimoji="0" lang="en-US" altLang="en-US" sz="2400" b="0" i="0" u="none" strike="noStrike" cap="none" normalizeH="0" baseline="0" dirty="0">
                <a:ln>
                  <a:noFill/>
                </a:ln>
                <a:solidFill>
                  <a:schemeClr val="tx1"/>
                </a:solidFill>
                <a:effectLst/>
                <a:latin typeface="Arial" panose="020B0604020202020204" pitchFamily="34" charset="0"/>
              </a:rPr>
              <a:t> There are various approaches to building quantum computers (e.g., superconducting qubits, trapped ions), each with its own strengths and weaknesses. Standardization and interoperability among different technologies are still developing.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7.Resource Requirements:</a:t>
            </a:r>
            <a:r>
              <a:rPr kumimoji="0" lang="en-US" altLang="en-US" sz="2400" b="0" i="0" u="none" strike="noStrike" cap="none" normalizeH="0" baseline="0" dirty="0">
                <a:ln>
                  <a:noFill/>
                </a:ln>
                <a:solidFill>
                  <a:schemeClr val="tx1"/>
                </a:solidFill>
                <a:effectLst/>
                <a:latin typeface="Arial" panose="020B0604020202020204" pitchFamily="34" charset="0"/>
              </a:rPr>
              <a:t> Quantum algorithms often require significant resources, including time and energy, which can limit practical applications.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8.Access and Education:</a:t>
            </a:r>
            <a:r>
              <a:rPr kumimoji="0" lang="en-US" altLang="en-US" sz="2400" b="0" i="0" u="none" strike="noStrike" cap="none" normalizeH="0" baseline="0" dirty="0">
                <a:ln>
                  <a:noFill/>
                </a:ln>
                <a:solidFill>
                  <a:schemeClr val="tx1"/>
                </a:solidFill>
                <a:effectLst/>
                <a:latin typeface="Arial" panose="020B0604020202020204" pitchFamily="34" charset="0"/>
              </a:rPr>
              <a:t> As the field grows, there’s a need for more researchers and developers trained in quantum computing. Access to quant</a:t>
            </a:r>
            <a:r>
              <a:rPr kumimoji="0" lang="en-US" altLang="en-US" sz="2000" b="0" i="0" u="none" strike="noStrike" cap="none" normalizeH="0" baseline="0" dirty="0">
                <a:ln>
                  <a:noFill/>
                </a:ln>
                <a:solidFill>
                  <a:schemeClr val="tx1"/>
                </a:solidFill>
                <a:effectLst/>
                <a:latin typeface="Arial" panose="020B0604020202020204" pitchFamily="34" charset="0"/>
              </a:rPr>
              <a:t>um hardware and </a:t>
            </a:r>
            <a:r>
              <a:rPr kumimoji="0" lang="en-US" altLang="en-US" sz="2400" b="0" i="0" u="none" strike="noStrike" cap="none" normalizeH="0" baseline="0" dirty="0">
                <a:ln>
                  <a:noFill/>
                </a:ln>
                <a:solidFill>
                  <a:schemeClr val="tx1"/>
                </a:solidFill>
                <a:effectLst/>
                <a:latin typeface="Arial" panose="020B0604020202020204" pitchFamily="34" charset="0"/>
              </a:rPr>
              <a:t>resources is also limited, though cloud platforms are helping.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924355"/>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76CD1-9FF6-5409-85C0-11E99B2B2E29}"/>
              </a:ext>
            </a:extLst>
          </p:cNvPr>
          <p:cNvSpPr txBox="1"/>
          <p:nvPr/>
        </p:nvSpPr>
        <p:spPr>
          <a:xfrm>
            <a:off x="241300" y="1181100"/>
            <a:ext cx="11366500" cy="5078313"/>
          </a:xfrm>
          <a:prstGeom prst="rect">
            <a:avLst/>
          </a:prstGeom>
          <a:noFill/>
        </p:spPr>
        <p:txBody>
          <a:bodyPr wrap="square">
            <a:spAutoFit/>
          </a:bodyPr>
          <a:lstStyle/>
          <a:p>
            <a:r>
              <a:rPr lang="en-IN" sz="3600" b="1" dirty="0"/>
              <a:t>Significance of Quantum Comput</a:t>
            </a:r>
            <a:r>
              <a:rPr lang="en-IN" sz="3200" b="1" dirty="0"/>
              <a:t>ing</a:t>
            </a:r>
          </a:p>
          <a:p>
            <a:endParaRPr lang="en-IN" sz="2400" b="1" dirty="0"/>
          </a:p>
          <a:p>
            <a:pPr>
              <a:buFont typeface="+mj-lt"/>
              <a:buAutoNum type="arabicPeriod"/>
            </a:pPr>
            <a:r>
              <a:rPr lang="en-IN" sz="2400" b="1" dirty="0"/>
              <a:t>Enhanced Problem-Solving:</a:t>
            </a:r>
            <a:r>
              <a:rPr lang="en-IN" sz="2400" dirty="0"/>
              <a:t> Quantum computing can solve complex problems much faster than classical computers, particularly in fields like cryptography, optimization, and simulation of quantum systems.</a:t>
            </a:r>
          </a:p>
          <a:p>
            <a:pPr>
              <a:buFont typeface="+mj-lt"/>
              <a:buAutoNum type="arabicPeriod"/>
            </a:pPr>
            <a:endParaRPr lang="en-IN" sz="2400" dirty="0"/>
          </a:p>
          <a:p>
            <a:pPr>
              <a:buFont typeface="+mj-lt"/>
              <a:buAutoNum type="arabicPeriod"/>
            </a:pPr>
            <a:r>
              <a:rPr lang="en-IN" sz="2400" b="1" dirty="0"/>
              <a:t>Revolutionizing Cryptography:</a:t>
            </a:r>
            <a:r>
              <a:rPr lang="en-IN" sz="2400" dirty="0"/>
              <a:t> Quantum computers have the potential to break traditional encryption methods (like RSA), prompting the development of new quantum-resistant cryptographic protocols.</a:t>
            </a:r>
          </a:p>
          <a:p>
            <a:endParaRPr lang="en-IN" sz="2400" dirty="0"/>
          </a:p>
          <a:p>
            <a:r>
              <a:rPr lang="en-IN" sz="2400" b="1" dirty="0"/>
              <a:t>3.Advancements in Drug Discovery:</a:t>
            </a:r>
            <a:r>
              <a:rPr lang="en-IN" sz="2400" dirty="0"/>
              <a:t> Quantum computing can simulate molecular interactions at an unprecedented level of detail, accelerating drug discovery and materials science research.</a:t>
            </a:r>
          </a:p>
        </p:txBody>
      </p:sp>
    </p:spTree>
    <p:extLst>
      <p:ext uri="{BB962C8B-B14F-4D97-AF65-F5344CB8AC3E}">
        <p14:creationId xmlns:p14="http://schemas.microsoft.com/office/powerpoint/2010/main" val="2103516729"/>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C4A1F5-4052-DAF9-2866-BF3A83D04BDC}"/>
              </a:ext>
            </a:extLst>
          </p:cNvPr>
          <p:cNvSpPr>
            <a:spLocks noChangeArrowheads="1"/>
          </p:cNvSpPr>
          <p:nvPr/>
        </p:nvSpPr>
        <p:spPr bwMode="auto">
          <a:xfrm rot="10800000" flipV="1">
            <a:off x="673100" y="1134529"/>
            <a:ext cx="10845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4.Optimization Opportunities:</a:t>
            </a:r>
            <a:r>
              <a:rPr kumimoji="0" lang="en-US" altLang="en-US" sz="2400" b="0" i="0" u="none" strike="noStrike" cap="none" normalizeH="0" baseline="0" dirty="0">
                <a:ln>
                  <a:noFill/>
                </a:ln>
                <a:solidFill>
                  <a:schemeClr val="tx1"/>
                </a:solidFill>
                <a:effectLst/>
                <a:latin typeface="Arial" panose="020B0604020202020204" pitchFamily="34" charset="0"/>
              </a:rPr>
              <a:t> Industries such as logistics, finance, and manufacturing can benefit from quantum algorithms that optimize complex systems, improving efficiency and reducing costs.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5.Artificial Intelligence:</a:t>
            </a:r>
            <a:r>
              <a:rPr kumimoji="0" lang="en-US" altLang="en-US" sz="2400" b="0" i="0" u="none" strike="noStrike" cap="none" normalizeH="0" baseline="0" dirty="0">
                <a:ln>
                  <a:noFill/>
                </a:ln>
                <a:solidFill>
                  <a:schemeClr val="tx1"/>
                </a:solidFill>
                <a:effectLst/>
                <a:latin typeface="Arial" panose="020B0604020202020204" pitchFamily="34" charset="0"/>
              </a:rPr>
              <a:t> Quantum computing may enhance machine learning algorithms, allowing for faster data processing and improved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6.Climate Modeling:</a:t>
            </a:r>
            <a:r>
              <a:rPr kumimoji="0" lang="en-US" altLang="en-US" sz="2400" b="0" i="0" u="none" strike="noStrike" cap="none" normalizeH="0" baseline="0" dirty="0">
                <a:ln>
                  <a:noFill/>
                </a:ln>
                <a:solidFill>
                  <a:schemeClr val="tx1"/>
                </a:solidFill>
                <a:effectLst/>
                <a:latin typeface="Arial" panose="020B0604020202020204" pitchFamily="34" charset="0"/>
              </a:rPr>
              <a:t> Quantum computers can model complex climate systems more accurately, helping researchers understand climate change and develop effective mitigation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7.Scientific Research:</a:t>
            </a:r>
            <a:r>
              <a:rPr kumimoji="0" lang="en-US" altLang="en-US" sz="2400" b="0" i="0" u="none" strike="noStrike" cap="none" normalizeH="0" baseline="0" dirty="0">
                <a:ln>
                  <a:noFill/>
                </a:ln>
                <a:solidFill>
                  <a:schemeClr val="tx1"/>
                </a:solidFill>
                <a:effectLst/>
                <a:latin typeface="Arial" panose="020B0604020202020204" pitchFamily="34" charset="0"/>
              </a:rPr>
              <a:t> Quantum computing opens new avenues for research in fundamental physics, chemistry, and materials science, enabling discoveries that were previously unattainable.</a:t>
            </a:r>
          </a:p>
        </p:txBody>
      </p:sp>
    </p:spTree>
    <p:extLst>
      <p:ext uri="{BB962C8B-B14F-4D97-AF65-F5344CB8AC3E}">
        <p14:creationId xmlns:p14="http://schemas.microsoft.com/office/powerpoint/2010/main" val="2419656686"/>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89240-5EAC-A774-C92D-C7B2328C102E}"/>
              </a:ext>
            </a:extLst>
          </p:cNvPr>
          <p:cNvSpPr txBox="1"/>
          <p:nvPr/>
        </p:nvSpPr>
        <p:spPr>
          <a:xfrm>
            <a:off x="939800" y="1066800"/>
            <a:ext cx="10248900" cy="5386090"/>
          </a:xfrm>
          <a:prstGeom prst="rect">
            <a:avLst/>
          </a:prstGeom>
          <a:noFill/>
        </p:spPr>
        <p:txBody>
          <a:bodyPr wrap="square">
            <a:spAutoFit/>
          </a:bodyPr>
          <a:lstStyle/>
          <a:p>
            <a:r>
              <a:rPr lang="en-US" sz="3200" b="1" dirty="0"/>
              <a:t>Quantum Computing in Cryptography</a:t>
            </a:r>
          </a:p>
          <a:p>
            <a:endParaRPr lang="en-US" sz="3200" b="1" dirty="0"/>
          </a:p>
          <a:p>
            <a:r>
              <a:rPr lang="en-US" sz="2000" dirty="0"/>
              <a:t>Quantum computing has a profound impact on the field of cryptography, both in terms of potential vulnerabilities and new secure protocols:</a:t>
            </a:r>
          </a:p>
          <a:p>
            <a:endParaRPr lang="en-US" sz="2000" dirty="0"/>
          </a:p>
          <a:p>
            <a:pPr>
              <a:buFont typeface="+mj-lt"/>
              <a:buAutoNum type="arabicPeriod"/>
            </a:pPr>
            <a:r>
              <a:rPr lang="en-US" sz="2000" b="1" dirty="0"/>
              <a:t>Breaking Classical Cryptography:</a:t>
            </a:r>
            <a:endParaRPr lang="en-US" sz="2000" dirty="0"/>
          </a:p>
          <a:p>
            <a:pPr marL="742950" lvl="1" indent="-285750">
              <a:buFont typeface="+mj-lt"/>
              <a:buAutoNum type="arabicPeriod"/>
            </a:pPr>
            <a:r>
              <a:rPr lang="en-US" sz="2000" b="1" dirty="0"/>
              <a:t>Shor’s Algorithm:</a:t>
            </a:r>
            <a:r>
              <a:rPr lang="en-US" sz="2000" dirty="0"/>
              <a:t> Quantum computers can efficiently factor large numbers using Shor’s algorithm, which threatens widely used encryption schemes like RSA and ECC (Elliptic Curve Cryptography). This could compromise secure communications and data protection.</a:t>
            </a:r>
          </a:p>
          <a:p>
            <a:pPr lvl="1"/>
            <a:endParaRPr lang="en-US" sz="2000" dirty="0"/>
          </a:p>
          <a:p>
            <a:pPr>
              <a:buFont typeface="+mj-lt"/>
              <a:buAutoNum type="arabicPeriod"/>
            </a:pPr>
            <a:r>
              <a:rPr lang="en-US" sz="2000" b="1" dirty="0"/>
              <a:t>Quantum Key Distribution (QKD):</a:t>
            </a:r>
            <a:endParaRPr lang="en-US" sz="2000" dirty="0"/>
          </a:p>
          <a:p>
            <a:pPr marL="742950" lvl="1" indent="-285750">
              <a:buFont typeface="+mj-lt"/>
              <a:buAutoNum type="arabicPeriod"/>
            </a:pPr>
            <a:r>
              <a:rPr lang="en-US" sz="2000" dirty="0"/>
              <a:t>QKD leverages quantum mechanics to create secure communication channels. Techniques like BB84 allow two parties to share a secret key in a way that any eavesdropping attempt can be detected, ensuring the integrity and confidentiality of the key.</a:t>
            </a:r>
          </a:p>
        </p:txBody>
      </p:sp>
    </p:spTree>
    <p:extLst>
      <p:ext uri="{BB962C8B-B14F-4D97-AF65-F5344CB8AC3E}">
        <p14:creationId xmlns:p14="http://schemas.microsoft.com/office/powerpoint/2010/main" val="809414054"/>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7CAC63-9CAD-C4E2-B2B4-C5F527E681ED}"/>
              </a:ext>
            </a:extLst>
          </p:cNvPr>
          <p:cNvSpPr>
            <a:spLocks noChangeArrowheads="1"/>
          </p:cNvSpPr>
          <p:nvPr/>
        </p:nvSpPr>
        <p:spPr bwMode="auto">
          <a:xfrm rot="10800000" flipV="1">
            <a:off x="266700" y="960026"/>
            <a:ext cx="119253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4.Post-Quantum Cryptography: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response to the threat posed by quantum computing, researchers are developing new cryptographic algorithms designed to be secure against quantum attacks. These algorithms aim to replace or supplement current systems before quantum computers become widely available.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5.Randomness and Security: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Quantum mechanics can provide a source of true randomness, which is crucial for secure key generation. This enhances the security of cryptographic protocols by ensuring unpredictable keys.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6.Hybrid Approaches: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Some cryptographic systems may use a combination of classical and quantum techniques to create more robust security measures, ensuring protection against both classical and quantum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594160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FBB0F6-8CB8-05F4-BFFD-A85236647308}"/>
              </a:ext>
            </a:extLst>
          </p:cNvPr>
          <p:cNvSpPr txBox="1"/>
          <p:nvPr/>
        </p:nvSpPr>
        <p:spPr>
          <a:xfrm>
            <a:off x="158750" y="889000"/>
            <a:ext cx="11874500" cy="5816977"/>
          </a:xfrm>
          <a:prstGeom prst="rect">
            <a:avLst/>
          </a:prstGeom>
          <a:noFill/>
        </p:spPr>
        <p:txBody>
          <a:bodyPr wrap="square">
            <a:spAutoFit/>
          </a:bodyPr>
          <a:lstStyle/>
          <a:p>
            <a:r>
              <a:rPr lang="en-IN" sz="2400" dirty="0"/>
              <a:t> </a:t>
            </a:r>
            <a:r>
              <a:rPr lang="en-IN" sz="3600" dirty="0"/>
              <a:t>Quantum Algorithms</a:t>
            </a:r>
            <a:endParaRPr lang="en-IN" sz="2400" dirty="0"/>
          </a:p>
          <a:p>
            <a:endParaRPr lang="en-IN" sz="2400" dirty="0"/>
          </a:p>
          <a:p>
            <a:r>
              <a:rPr lang="en-IN" sz="2400" dirty="0"/>
              <a:t>Quantum algorithms are specialized procedures designed to run on quantum computers, leveraging the unique properties of quantum mechanics to solve problems more efficiently than classical algorithms. Notable examples include **Shor’s Algorithm**, which can factor large integers exponentially faster than the best-known classical methods, posing a threat to traditional cryptographic systems. Another key algorithm is **Grover’s Algorithm**, which provides a quadratic speedup for unstructured search problems, allowing faster searching through databases. Quantum algorithms often exploit concepts like superposition, entanglement, and quantum interference to achieve these speed advantages. As research continues, new quantum algorithms are being developed to address a wide range of applications, from optimization and simulation to machine learning, showcasing the transformative potential of quantum computing in various fields.</a:t>
            </a:r>
          </a:p>
        </p:txBody>
      </p:sp>
    </p:spTree>
    <p:extLst>
      <p:ext uri="{BB962C8B-B14F-4D97-AF65-F5344CB8AC3E}">
        <p14:creationId xmlns:p14="http://schemas.microsoft.com/office/powerpoint/2010/main" val="3803220725"/>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14E38-7567-F804-AFB7-B8093C1C9D7E}"/>
              </a:ext>
            </a:extLst>
          </p:cNvPr>
          <p:cNvSpPr txBox="1"/>
          <p:nvPr/>
        </p:nvSpPr>
        <p:spPr>
          <a:xfrm>
            <a:off x="425450" y="1012954"/>
            <a:ext cx="11569700" cy="4832092"/>
          </a:xfrm>
          <a:prstGeom prst="rect">
            <a:avLst/>
          </a:prstGeom>
          <a:noFill/>
        </p:spPr>
        <p:txBody>
          <a:bodyPr wrap="square">
            <a:spAutoFit/>
          </a:bodyPr>
          <a:lstStyle/>
          <a:p>
            <a:r>
              <a:rPr lang="en-IN" sz="2800" b="1" dirty="0"/>
              <a:t>Applications of Quantum Algorithms in Quantum Computing</a:t>
            </a:r>
            <a:endParaRPr lang="en-IN" sz="2000" b="1" dirty="0"/>
          </a:p>
          <a:p>
            <a:pPr marL="742950" lvl="1" indent="-285750">
              <a:buFont typeface="+mj-lt"/>
              <a:buAutoNum type="arabicPeriod"/>
            </a:pPr>
            <a:endParaRPr lang="en-IN" sz="2000" b="1" dirty="0"/>
          </a:p>
          <a:p>
            <a:pPr lvl="1"/>
            <a:endParaRPr lang="en-IN" sz="2000" b="1" dirty="0"/>
          </a:p>
          <a:p>
            <a:pPr lvl="1"/>
            <a:r>
              <a:rPr lang="en-IN" sz="2000" b="1" dirty="0"/>
              <a:t>Shor’s Algorithm:</a:t>
            </a:r>
            <a:r>
              <a:rPr lang="en-IN" sz="2000" dirty="0"/>
              <a:t> Efficiently factors large integers, threatening classical encryption methods like RSA and ECC. Its development drives the need for post-quantum cryptography.</a:t>
            </a:r>
          </a:p>
          <a:p>
            <a:pPr lvl="1"/>
            <a:endParaRPr lang="en-IN" sz="2000" dirty="0"/>
          </a:p>
          <a:p>
            <a:pPr>
              <a:buFont typeface="+mj-lt"/>
              <a:buAutoNum type="arabicPeriod"/>
            </a:pPr>
            <a:r>
              <a:rPr lang="en-IN" sz="2000" b="1" dirty="0"/>
              <a:t>Search Problems:</a:t>
            </a:r>
            <a:endParaRPr lang="en-IN" sz="2000" dirty="0"/>
          </a:p>
          <a:p>
            <a:pPr lvl="1"/>
            <a:r>
              <a:rPr lang="en-IN" sz="2000" b="1" dirty="0"/>
              <a:t>Grover’s Algorithm:</a:t>
            </a:r>
            <a:r>
              <a:rPr lang="en-IN" sz="2000" dirty="0"/>
              <a:t> Provides a quadratic speedup for searching unsorted databases, making it useful for applications in optimization and information retrieval.</a:t>
            </a:r>
          </a:p>
          <a:p>
            <a:pPr lvl="1"/>
            <a:endParaRPr lang="en-IN" sz="2000" dirty="0"/>
          </a:p>
          <a:p>
            <a:pPr>
              <a:buFont typeface="+mj-lt"/>
              <a:buAutoNum type="arabicPeriod"/>
            </a:pPr>
            <a:r>
              <a:rPr lang="en-IN" sz="2000" b="1" dirty="0"/>
              <a:t>Optimization:</a:t>
            </a:r>
            <a:endParaRPr lang="en-IN" sz="2000" dirty="0"/>
          </a:p>
          <a:p>
            <a:pPr lvl="1"/>
            <a:r>
              <a:rPr lang="en-IN" sz="2000" dirty="0"/>
              <a:t>Algorithms like the </a:t>
            </a:r>
            <a:r>
              <a:rPr lang="en-IN" sz="2000" b="1" dirty="0"/>
              <a:t>Quantum Approximate Optimization Algorithm (QAOA)</a:t>
            </a:r>
            <a:r>
              <a:rPr lang="en-IN" sz="2000" dirty="0"/>
              <a:t> are designed to tackle combinatorial optimization problems, which have applications in logistics, finance, and scheduling.</a:t>
            </a:r>
          </a:p>
        </p:txBody>
      </p:sp>
    </p:spTree>
    <p:extLst>
      <p:ext uri="{BB962C8B-B14F-4D97-AF65-F5344CB8AC3E}">
        <p14:creationId xmlns:p14="http://schemas.microsoft.com/office/powerpoint/2010/main" val="192309876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565B30-D560-BFF4-BDB8-91E387347BE8}"/>
              </a:ext>
            </a:extLst>
          </p:cNvPr>
          <p:cNvSpPr>
            <a:spLocks noChangeArrowheads="1"/>
          </p:cNvSpPr>
          <p:nvPr/>
        </p:nvSpPr>
        <p:spPr bwMode="auto">
          <a:xfrm rot="10800000" flipV="1">
            <a:off x="241300" y="1022756"/>
            <a:ext cx="119507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3.Simulating Quantum Systems: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Quantum Simulation Algorithms:</a:t>
            </a:r>
            <a:r>
              <a:rPr kumimoji="0" lang="en-US" altLang="en-US" sz="2400" b="0" i="0" u="none" strike="noStrike" cap="none" normalizeH="0" baseline="0" dirty="0">
                <a:ln>
                  <a:noFill/>
                </a:ln>
                <a:solidFill>
                  <a:schemeClr val="tx1"/>
                </a:solidFill>
                <a:effectLst/>
                <a:latin typeface="Arial" panose="020B0604020202020204" pitchFamily="34" charset="0"/>
              </a:rPr>
              <a:t> These algorithms, such as the </a:t>
            </a:r>
            <a:r>
              <a:rPr kumimoji="0" lang="en-US" altLang="en-US" sz="2400" b="1" i="0" u="none" strike="noStrike" cap="none" normalizeH="0" baseline="0" dirty="0">
                <a:ln>
                  <a:noFill/>
                </a:ln>
                <a:solidFill>
                  <a:schemeClr val="tx1"/>
                </a:solidFill>
                <a:effectLst/>
                <a:latin typeface="Arial" panose="020B0604020202020204" pitchFamily="34" charset="0"/>
              </a:rPr>
              <a:t>Variational Quantum </a:t>
            </a:r>
            <a:r>
              <a:rPr kumimoji="0" lang="en-US" altLang="en-US" sz="2400" b="1" i="0" u="none" strike="noStrike" cap="none" normalizeH="0" baseline="0" dirty="0" err="1">
                <a:ln>
                  <a:noFill/>
                </a:ln>
                <a:solidFill>
                  <a:schemeClr val="tx1"/>
                </a:solidFill>
                <a:effectLst/>
                <a:latin typeface="Arial" panose="020B0604020202020204" pitchFamily="34" charset="0"/>
              </a:rPr>
              <a:t>Eigensolver</a:t>
            </a:r>
            <a:r>
              <a:rPr kumimoji="0" lang="en-US" altLang="en-US" sz="2400" b="1" i="0" u="none" strike="noStrike" cap="none" normalizeH="0" baseline="0" dirty="0">
                <a:ln>
                  <a:noFill/>
                </a:ln>
                <a:solidFill>
                  <a:schemeClr val="tx1"/>
                </a:solidFill>
                <a:effectLst/>
                <a:latin typeface="Arial" panose="020B0604020202020204" pitchFamily="34" charset="0"/>
              </a:rPr>
              <a:t> (VQE)</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Quantum Phase Estimation (QPE)</a:t>
            </a:r>
            <a:r>
              <a:rPr kumimoji="0" lang="en-US" altLang="en-US" sz="2400" b="0" i="0" u="none" strike="noStrike" cap="none" normalizeH="0" baseline="0" dirty="0">
                <a:ln>
                  <a:noFill/>
                </a:ln>
                <a:solidFill>
                  <a:schemeClr val="tx1"/>
                </a:solidFill>
                <a:effectLst/>
                <a:latin typeface="Arial" panose="020B0604020202020204" pitchFamily="34" charset="0"/>
              </a:rPr>
              <a:t>, enable the simulation of complex quantum systems, aiding in materials science and drug discovery.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4.Machine Learning: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Quantum algorithms like </a:t>
            </a:r>
            <a:r>
              <a:rPr kumimoji="0" lang="en-US" altLang="en-US" sz="2400" b="1" i="0" u="none" strike="noStrike" cap="none" normalizeH="0" baseline="0" dirty="0">
                <a:ln>
                  <a:noFill/>
                </a:ln>
                <a:solidFill>
                  <a:schemeClr val="tx1"/>
                </a:solidFill>
                <a:effectLst/>
                <a:latin typeface="Arial" panose="020B0604020202020204" pitchFamily="34" charset="0"/>
              </a:rPr>
              <a:t>Quantum Support Vector Machines</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Quantum Neural Networks</a:t>
            </a:r>
            <a:r>
              <a:rPr kumimoji="0" lang="en-US" altLang="en-US" sz="2400" b="0" i="0" u="none" strike="noStrike" cap="none" normalizeH="0" baseline="0" dirty="0">
                <a:ln>
                  <a:noFill/>
                </a:ln>
                <a:solidFill>
                  <a:schemeClr val="tx1"/>
                </a:solidFill>
                <a:effectLst/>
                <a:latin typeface="Arial" panose="020B0604020202020204" pitchFamily="34" charset="0"/>
              </a:rPr>
              <a:t> aim to enhance machine learning tasks, potentially providing speedups in training and data processing.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5.Financial Modeling: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Algorithms can be used to model and optimize financial portfolios, perform risk analysis, and enhance algorithmic trading strategies through faster computation of complex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6598447"/>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62DAA6-9C46-73CE-2069-DC917A85DF06}"/>
              </a:ext>
            </a:extLst>
          </p:cNvPr>
          <p:cNvSpPr txBox="1"/>
          <p:nvPr/>
        </p:nvSpPr>
        <p:spPr>
          <a:xfrm>
            <a:off x="355600" y="1364039"/>
            <a:ext cx="11201400" cy="4401205"/>
          </a:xfrm>
          <a:prstGeom prst="rect">
            <a:avLst/>
          </a:prstGeom>
          <a:noFill/>
        </p:spPr>
        <p:txBody>
          <a:bodyPr wrap="square">
            <a:spAutoFit/>
          </a:bodyPr>
          <a:lstStyle/>
          <a:p>
            <a:r>
              <a:rPr lang="en-US" sz="3200" b="1" dirty="0"/>
              <a:t>Quantum Computing in Healthcare Innovations</a:t>
            </a:r>
          </a:p>
          <a:p>
            <a:endParaRPr lang="en-US" sz="2800" b="1" dirty="0"/>
          </a:p>
          <a:p>
            <a:pPr>
              <a:buFont typeface="+mj-lt"/>
              <a:buAutoNum type="arabicPeriod"/>
            </a:pPr>
            <a:r>
              <a:rPr lang="en-US" sz="2000" b="1" dirty="0"/>
              <a:t>Drug Discovery and Development:</a:t>
            </a:r>
            <a:endParaRPr lang="en-US" sz="2000" dirty="0"/>
          </a:p>
          <a:p>
            <a:pPr lvl="1"/>
            <a:r>
              <a:rPr lang="en-US" sz="2000" dirty="0"/>
              <a:t>Quantum computing can simulate molecular interactions and chemical reactions at an atomic level, significantly accelerating the drug discovery process. This enables researchers to identify potential drug candidates more efficiently and reduce the time and cost associated with bringing new medications to market.</a:t>
            </a:r>
          </a:p>
          <a:p>
            <a:pPr lvl="1"/>
            <a:endParaRPr lang="en-US" sz="2000" dirty="0"/>
          </a:p>
          <a:p>
            <a:pPr>
              <a:buFont typeface="+mj-lt"/>
              <a:buAutoNum type="arabicPeriod"/>
            </a:pPr>
            <a:r>
              <a:rPr lang="en-US" sz="2000" b="1" dirty="0"/>
              <a:t>Personalized Medicine:</a:t>
            </a:r>
            <a:endParaRPr lang="en-US" sz="2000" dirty="0"/>
          </a:p>
          <a:p>
            <a:pPr lvl="1"/>
            <a:r>
              <a:rPr lang="en-US" sz="2000" dirty="0"/>
              <a:t>By analyzing complex genomic data, quantum algorithms can help tailor treatments to individual patients. Quantum computing can optimize treatment plans based on a patient’s unique genetic makeup and health history, improving outcomes and reducing adverse effects.</a:t>
            </a:r>
          </a:p>
        </p:txBody>
      </p:sp>
    </p:spTree>
    <p:extLst>
      <p:ext uri="{BB962C8B-B14F-4D97-AF65-F5344CB8AC3E}">
        <p14:creationId xmlns:p14="http://schemas.microsoft.com/office/powerpoint/2010/main" val="239471728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097F94-C3FA-096C-96A1-A852F68192F5}"/>
              </a:ext>
            </a:extLst>
          </p:cNvPr>
          <p:cNvSpPr>
            <a:spLocks noChangeArrowheads="1"/>
          </p:cNvSpPr>
          <p:nvPr/>
        </p:nvSpPr>
        <p:spPr bwMode="auto">
          <a:xfrm rot="10800000" flipV="1">
            <a:off x="254000" y="1134567"/>
            <a:ext cx="11938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3.Medical Imaging: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Quantum computing has the potential to enhance image reconstruction techniques used in MRI and CT scans. Improved algorithms can lead to higher-resolution images and faster processing times, aiding in early disease detection and diagnosis.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4.Genetic Research:</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Quantum algorithms can analyze large datasets generated from genetic sequencing much faster than classical methods. This capability can lead to breakthroughs in understanding genetic diseases and developing targeted therapies.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5.Epidemiology and Public Health:</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Quantum computing can model the spread of diseases more accurately by analyzing vast amounts of data on social interactions, travel patterns, and environmental factors. This can improve public health responses and policy-making.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417372"/>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93D15-EDAD-B701-CB57-158A0A7823DF}"/>
              </a:ext>
            </a:extLst>
          </p:cNvPr>
          <p:cNvSpPr txBox="1"/>
          <p:nvPr/>
        </p:nvSpPr>
        <p:spPr>
          <a:xfrm>
            <a:off x="2360428" y="552894"/>
            <a:ext cx="9941442" cy="523220"/>
          </a:xfrm>
          <a:prstGeom prst="rect">
            <a:avLst/>
          </a:prstGeom>
          <a:noFill/>
        </p:spPr>
        <p:txBody>
          <a:bodyPr wrap="square" rtlCol="0">
            <a:spAutoFit/>
          </a:bodyPr>
          <a:lstStyle/>
          <a:p>
            <a:r>
              <a:rPr lang="en-IN" sz="2800" dirty="0"/>
              <a:t>INTRODUCTION TO QUANTUM COMPUTING</a:t>
            </a:r>
          </a:p>
        </p:txBody>
      </p:sp>
      <p:sp>
        <p:nvSpPr>
          <p:cNvPr id="5" name="Rectangle 1">
            <a:extLst>
              <a:ext uri="{FF2B5EF4-FFF2-40B4-BE49-F238E27FC236}">
                <a16:creationId xmlns:a16="http://schemas.microsoft.com/office/drawing/2014/main" id="{6342008C-C942-C1C7-5E75-F887F78D8368}"/>
              </a:ext>
            </a:extLst>
          </p:cNvPr>
          <p:cNvSpPr>
            <a:spLocks noChangeArrowheads="1"/>
          </p:cNvSpPr>
          <p:nvPr/>
        </p:nvSpPr>
        <p:spPr bwMode="auto">
          <a:xfrm>
            <a:off x="14736725" y="1076114"/>
            <a:ext cx="28135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Quantum computing is an</a:t>
            </a:r>
          </a:p>
        </p:txBody>
      </p:sp>
      <p:sp>
        <p:nvSpPr>
          <p:cNvPr id="10" name="TextBox 9">
            <a:extLst>
              <a:ext uri="{FF2B5EF4-FFF2-40B4-BE49-F238E27FC236}">
                <a16:creationId xmlns:a16="http://schemas.microsoft.com/office/drawing/2014/main" id="{E9E56E33-9BCB-A56E-2366-28D91D5EFC2B}"/>
              </a:ext>
            </a:extLst>
          </p:cNvPr>
          <p:cNvSpPr txBox="1"/>
          <p:nvPr/>
        </p:nvSpPr>
        <p:spPr>
          <a:xfrm>
            <a:off x="921844" y="1818166"/>
            <a:ext cx="10242342" cy="461665"/>
          </a:xfrm>
          <a:prstGeom prst="rect">
            <a:avLst/>
          </a:prstGeom>
          <a:noFill/>
        </p:spPr>
        <p:txBody>
          <a:bodyPr wrap="square" rtlCol="0">
            <a:spAutoFit/>
          </a:bodyPr>
          <a:lstStyle/>
          <a:p>
            <a:endParaRPr lang="en-IN" sz="2400" dirty="0"/>
          </a:p>
        </p:txBody>
      </p:sp>
    </p:spTree>
    <p:extLst>
      <p:ext uri="{BB962C8B-B14F-4D97-AF65-F5344CB8AC3E}">
        <p14:creationId xmlns:p14="http://schemas.microsoft.com/office/powerpoint/2010/main" val="4271112885"/>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EA0E49-E2DA-DF2D-D803-28348A1403C0}"/>
              </a:ext>
            </a:extLst>
          </p:cNvPr>
          <p:cNvSpPr>
            <a:spLocks noChangeArrowheads="1"/>
          </p:cNvSpPr>
          <p:nvPr/>
        </p:nvSpPr>
        <p:spPr bwMode="auto">
          <a:xfrm rot="10800000" flipV="1">
            <a:off x="355600" y="1168033"/>
            <a:ext cx="11938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6.Clinical Trials Optimization: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Quantum algorithms can optimize the design and execution of clinical trials, identifying the best patient cohorts and reducing the time needed to achieve statistically significant results.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7.Machine Learning in Diagnostics: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Quantum machine learning techniques can enhance diagnostic tools by analyzing complex patterns in medical data, potentially leading to earlier and more accurate disease detection.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These innovations highlight how quantum computing could transform healthcare by improving efficiency, reducing costs, and ultimately leading to better patient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1081399"/>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DDA51-6B1A-E4B6-B2B5-B279D5309E28}"/>
              </a:ext>
            </a:extLst>
          </p:cNvPr>
          <p:cNvSpPr txBox="1"/>
          <p:nvPr/>
        </p:nvSpPr>
        <p:spPr>
          <a:xfrm>
            <a:off x="3187700" y="2730500"/>
            <a:ext cx="9918700" cy="1107996"/>
          </a:xfrm>
          <a:prstGeom prst="rect">
            <a:avLst/>
          </a:prstGeom>
          <a:noFill/>
        </p:spPr>
        <p:txBody>
          <a:bodyPr wrap="square" rtlCol="0">
            <a:spAutoFit/>
          </a:bodyPr>
          <a:lstStyle/>
          <a:p>
            <a:r>
              <a:rPr lang="en-IN" sz="6600" dirty="0"/>
              <a:t>Thank you </a:t>
            </a:r>
            <a:r>
              <a:rPr lang="en-IN" sz="6600" dirty="0">
                <a:sym typeface="Wingdings" panose="05000000000000000000" pitchFamily="2" charset="2"/>
              </a:rPr>
              <a:t></a:t>
            </a:r>
            <a:endParaRPr lang="en-IN" sz="6600" dirty="0"/>
          </a:p>
        </p:txBody>
      </p:sp>
    </p:spTree>
    <p:extLst>
      <p:ext uri="{BB962C8B-B14F-4D97-AF65-F5344CB8AC3E}">
        <p14:creationId xmlns:p14="http://schemas.microsoft.com/office/powerpoint/2010/main" val="38532627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7E8F1B-A5A5-CF09-BB8B-190EA0B6A1A3}"/>
              </a:ext>
            </a:extLst>
          </p:cNvPr>
          <p:cNvSpPr txBox="1"/>
          <p:nvPr/>
        </p:nvSpPr>
        <p:spPr>
          <a:xfrm>
            <a:off x="485555" y="648586"/>
            <a:ext cx="11706445" cy="5201424"/>
          </a:xfrm>
          <a:prstGeom prst="rect">
            <a:avLst/>
          </a:prstGeom>
          <a:noFill/>
        </p:spPr>
        <p:txBody>
          <a:bodyPr wrap="square">
            <a:spAutoFit/>
          </a:bodyPr>
          <a:lstStyle/>
          <a:p>
            <a:r>
              <a:rPr lang="en-IN" sz="4400" dirty="0"/>
              <a:t>**Brief History:**</a:t>
            </a:r>
          </a:p>
          <a:p>
            <a:r>
              <a:rPr lang="en-IN" sz="2400" dirty="0"/>
              <a:t>- **1980s:** The concept of quantum computing emerged, notably with Richard Feynman's and David Deutsch's foundational ideas.</a:t>
            </a:r>
          </a:p>
          <a:p>
            <a:r>
              <a:rPr lang="en-IN" sz="2400" dirty="0"/>
              <a:t>- **1994:** Peter Shor developed a quantum algorithm for factoring large numbers, demonstrating potential advantages over classical computers.</a:t>
            </a:r>
          </a:p>
          <a:p>
            <a:r>
              <a:rPr lang="en-IN" sz="2400" dirty="0"/>
              <a:t>- **2001:** IBM and Stanford created the first quantum algorithm to run on a quantum computer.</a:t>
            </a:r>
          </a:p>
          <a:p>
            <a:r>
              <a:rPr lang="en-IN" sz="2400" dirty="0"/>
              <a:t>- **2010s:** Advances in quantum hardware, error correction, and algorithms led to significant progress, with companies like Google, IBM, and startups actively researching and developing quantum technologies.</a:t>
            </a:r>
          </a:p>
          <a:p>
            <a:r>
              <a:rPr lang="en-IN" sz="2400" dirty="0"/>
              <a:t>- **2020s:** Continued investment and breakthroughs are pushing quantum computing closer to practical applications, with a focus on real-world problem-solving in fields like cryptography and materials science.</a:t>
            </a:r>
          </a:p>
        </p:txBody>
      </p:sp>
    </p:spTree>
    <p:extLst>
      <p:ext uri="{BB962C8B-B14F-4D97-AF65-F5344CB8AC3E}">
        <p14:creationId xmlns:p14="http://schemas.microsoft.com/office/powerpoint/2010/main" val="3461322801"/>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BE348-FA0F-9C9A-E37A-7B43617331EC}"/>
              </a:ext>
            </a:extLst>
          </p:cNvPr>
          <p:cNvSpPr txBox="1"/>
          <p:nvPr/>
        </p:nvSpPr>
        <p:spPr>
          <a:xfrm>
            <a:off x="361506" y="382772"/>
            <a:ext cx="11600122" cy="5940088"/>
          </a:xfrm>
          <a:prstGeom prst="rect">
            <a:avLst/>
          </a:prstGeom>
          <a:noFill/>
        </p:spPr>
        <p:txBody>
          <a:bodyPr wrap="square">
            <a:spAutoFit/>
          </a:bodyPr>
          <a:lstStyle/>
          <a:p>
            <a:r>
              <a:rPr lang="en-IN" sz="2800" dirty="0"/>
              <a:t>Quantum computing is grounded in several key principles:</a:t>
            </a:r>
          </a:p>
          <a:p>
            <a:endParaRPr lang="en-IN" sz="2800" dirty="0"/>
          </a:p>
          <a:p>
            <a:r>
              <a:rPr lang="en-IN" dirty="0"/>
              <a:t>1. **Superposition:** Qubits can exist in multiple states at once, unlike classical bits, which are either 0 or 1. This allows quantum computers to process a vast amount of information simultaneously.</a:t>
            </a:r>
          </a:p>
          <a:p>
            <a:endParaRPr lang="en-IN" dirty="0"/>
          </a:p>
          <a:p>
            <a:r>
              <a:rPr lang="en-IN" dirty="0"/>
              <a:t>2. **Entanglement:** Qubits can become entangled, meaning the state of one qubit is directly related to the state of another, no matter the distance between them. This enables coordinated operations and enhanced computational power.</a:t>
            </a:r>
          </a:p>
          <a:p>
            <a:endParaRPr lang="en-IN" dirty="0"/>
          </a:p>
          <a:p>
            <a:r>
              <a:rPr lang="en-IN" dirty="0"/>
              <a:t>3. **Quantum Interference:** Quantum algorithms often exploit interference patterns to amplify correct results and cancel out incorrect ones, enhancing the probability of obtaining the desired outcome.</a:t>
            </a:r>
          </a:p>
          <a:p>
            <a:endParaRPr lang="en-IN" dirty="0"/>
          </a:p>
          <a:p>
            <a:r>
              <a:rPr lang="en-IN" dirty="0"/>
              <a:t>4. **Quantum Measurement:** When a qubit is measured, it collapses to a definite state (0 or 1), which introduces challenges in preserving quantum information during computations.</a:t>
            </a:r>
          </a:p>
          <a:p>
            <a:endParaRPr lang="en-IN" dirty="0"/>
          </a:p>
          <a:p>
            <a:r>
              <a:rPr lang="en-IN" dirty="0"/>
              <a:t>5. **Quantum Gates:** Operations on qubits are performed using quantum gates, analogous to classical logic gates, but they manipulate qubits in ways that leverage their quantum properties.</a:t>
            </a:r>
          </a:p>
          <a:p>
            <a:endParaRPr lang="en-IN" dirty="0"/>
          </a:p>
          <a:p>
            <a:r>
              <a:rPr lang="en-IN" dirty="0"/>
              <a:t>These principles together allow quantum computers to tackle specific problems much more efficiently than classical computers can.</a:t>
            </a:r>
          </a:p>
        </p:txBody>
      </p:sp>
    </p:spTree>
    <p:extLst>
      <p:ext uri="{BB962C8B-B14F-4D97-AF65-F5344CB8AC3E}">
        <p14:creationId xmlns:p14="http://schemas.microsoft.com/office/powerpoint/2010/main" val="1175410579"/>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DA3FD-6CB9-8264-CF91-12D41196F937}"/>
              </a:ext>
            </a:extLst>
          </p:cNvPr>
          <p:cNvSpPr txBox="1"/>
          <p:nvPr/>
        </p:nvSpPr>
        <p:spPr>
          <a:xfrm>
            <a:off x="669851" y="489099"/>
            <a:ext cx="10972799" cy="5878532"/>
          </a:xfrm>
          <a:prstGeom prst="rect">
            <a:avLst/>
          </a:prstGeom>
          <a:noFill/>
        </p:spPr>
        <p:txBody>
          <a:bodyPr wrap="square">
            <a:spAutoFit/>
          </a:bodyPr>
          <a:lstStyle/>
          <a:p>
            <a:r>
              <a:rPr lang="en-US" sz="3200" dirty="0"/>
              <a:t>Quantum computing differs from classical computing in several fundamental ways:</a:t>
            </a:r>
          </a:p>
          <a:p>
            <a:endParaRPr lang="en-US" sz="2400" dirty="0"/>
          </a:p>
          <a:p>
            <a:endParaRPr lang="en-US" sz="2400" dirty="0"/>
          </a:p>
          <a:p>
            <a:pPr>
              <a:buFont typeface="+mj-lt"/>
              <a:buAutoNum type="arabicPeriod"/>
            </a:pPr>
            <a:r>
              <a:rPr lang="en-US" sz="2400" b="1" dirty="0"/>
              <a:t>Information Unit:</a:t>
            </a:r>
            <a:endParaRPr lang="en-US" sz="2400" dirty="0"/>
          </a:p>
          <a:p>
            <a:pPr marL="742950" lvl="1" indent="-285750">
              <a:buFont typeface="+mj-lt"/>
              <a:buAutoNum type="arabicPeriod"/>
            </a:pPr>
            <a:r>
              <a:rPr lang="en-US" sz="2400" b="1" dirty="0"/>
              <a:t>Classical Computing:</a:t>
            </a:r>
            <a:r>
              <a:rPr lang="en-US" sz="2400" dirty="0"/>
              <a:t> Uses bits as the smallest unit of data, which can be either 0 or 1.</a:t>
            </a:r>
          </a:p>
          <a:p>
            <a:pPr marL="742950" lvl="1" indent="-285750">
              <a:buFont typeface="+mj-lt"/>
              <a:buAutoNum type="arabicPeriod"/>
            </a:pPr>
            <a:r>
              <a:rPr lang="en-US" sz="2400" b="1" dirty="0"/>
              <a:t>Quantum Computing:</a:t>
            </a:r>
            <a:r>
              <a:rPr lang="en-US" sz="2400" dirty="0"/>
              <a:t> Uses qubits, which can represent 0, 1, or both simultaneously due to superposition.</a:t>
            </a:r>
          </a:p>
          <a:p>
            <a:pPr>
              <a:buFont typeface="+mj-lt"/>
              <a:buAutoNum type="arabicPeriod"/>
            </a:pPr>
            <a:r>
              <a:rPr lang="en-US" sz="2400" b="1" dirty="0"/>
              <a:t>Processing Power:</a:t>
            </a:r>
            <a:endParaRPr lang="en-US" sz="2400" dirty="0"/>
          </a:p>
          <a:p>
            <a:pPr marL="742950" lvl="1" indent="-285750">
              <a:buFont typeface="+mj-lt"/>
              <a:buAutoNum type="arabicPeriod"/>
            </a:pPr>
            <a:r>
              <a:rPr lang="en-US" sz="2400" b="1" dirty="0"/>
              <a:t>Classical Computing:</a:t>
            </a:r>
            <a:r>
              <a:rPr lang="en-US" sz="2400" dirty="0"/>
              <a:t> Processes information sequentially, which limits performance for complex problems.</a:t>
            </a:r>
          </a:p>
          <a:p>
            <a:pPr marL="742950" lvl="1" indent="-285750">
              <a:buFont typeface="+mj-lt"/>
              <a:buAutoNum type="arabicPeriod"/>
            </a:pPr>
            <a:r>
              <a:rPr lang="en-US" sz="2400" b="1" dirty="0"/>
              <a:t>Quantum Computing:</a:t>
            </a:r>
            <a:r>
              <a:rPr lang="en-US" sz="2400" dirty="0"/>
              <a:t> Leverages superposition and entanglement to perform many calculations simultaneously, significantly increasing processing power for specific tasks.</a:t>
            </a:r>
          </a:p>
        </p:txBody>
      </p:sp>
    </p:spTree>
    <p:extLst>
      <p:ext uri="{BB962C8B-B14F-4D97-AF65-F5344CB8AC3E}">
        <p14:creationId xmlns:p14="http://schemas.microsoft.com/office/powerpoint/2010/main" val="1701978653"/>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174800-0DE2-B7FD-65C9-6A9B57A87957}"/>
              </a:ext>
            </a:extLst>
          </p:cNvPr>
          <p:cNvSpPr>
            <a:spLocks noChangeArrowheads="1"/>
          </p:cNvSpPr>
          <p:nvPr/>
        </p:nvSpPr>
        <p:spPr bwMode="auto">
          <a:xfrm rot="10800000" flipV="1">
            <a:off x="304800" y="832525"/>
            <a:ext cx="118872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3.Problem Solving: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Classical Computing:</a:t>
            </a:r>
            <a:r>
              <a:rPr kumimoji="0" lang="en-US" altLang="en-US" sz="2400" b="0" i="0" u="none" strike="noStrike" cap="none" normalizeH="0" baseline="0" dirty="0">
                <a:ln>
                  <a:noFill/>
                </a:ln>
                <a:solidFill>
                  <a:schemeClr val="tx1"/>
                </a:solidFill>
                <a:effectLst/>
                <a:latin typeface="Arial" panose="020B0604020202020204" pitchFamily="34" charset="0"/>
              </a:rPr>
              <a:t> Best suited for straightforward, deterministic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Quantum Computing:</a:t>
            </a:r>
            <a:r>
              <a:rPr kumimoji="0" lang="en-US" altLang="en-US" sz="2400" b="0" i="0" u="none" strike="noStrike" cap="none" normalizeH="0" baseline="0" dirty="0">
                <a:ln>
                  <a:noFill/>
                </a:ln>
                <a:solidFill>
                  <a:schemeClr val="tx1"/>
                </a:solidFill>
                <a:effectLst/>
                <a:latin typeface="Arial" panose="020B0604020202020204" pitchFamily="34" charset="0"/>
              </a:rPr>
              <a:t> Excels at solving complex, probabilistic problems, such as factoring large numbers, optimization problems, and simulating quantum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4.Algorithms: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Classical Computing:</a:t>
            </a:r>
            <a:r>
              <a:rPr kumimoji="0" lang="en-US" altLang="en-US" sz="2400" b="0" i="0" u="none" strike="noStrike" cap="none" normalizeH="0" baseline="0" dirty="0">
                <a:ln>
                  <a:noFill/>
                </a:ln>
                <a:solidFill>
                  <a:schemeClr val="tx1"/>
                </a:solidFill>
                <a:effectLst/>
                <a:latin typeface="Arial" panose="020B0604020202020204" pitchFamily="34" charset="0"/>
              </a:rPr>
              <a:t> Relies on classical algorithms (e.g., sorting, searching) designed for bits.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Quantum Computing:</a:t>
            </a:r>
            <a:r>
              <a:rPr kumimoji="0" lang="en-US" altLang="en-US" sz="2400" b="0" i="0" u="none" strike="noStrike" cap="none" normalizeH="0" baseline="0" dirty="0">
                <a:ln>
                  <a:noFill/>
                </a:ln>
                <a:solidFill>
                  <a:schemeClr val="tx1"/>
                </a:solidFill>
                <a:effectLst/>
                <a:latin typeface="Arial" panose="020B0604020202020204" pitchFamily="34" charset="0"/>
              </a:rPr>
              <a:t> Uses quantum algorithms (e.g., Shor's and Grover's algorithms) that exploit quantum properties to achieve exponential speedups for certain problems.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5.Error Correction: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Classical Computing:</a:t>
            </a:r>
            <a:r>
              <a:rPr kumimoji="0" lang="en-US" altLang="en-US" sz="2400" b="0" i="0" u="none" strike="noStrike" cap="none" normalizeH="0" baseline="0" dirty="0">
                <a:ln>
                  <a:noFill/>
                </a:ln>
                <a:solidFill>
                  <a:schemeClr val="tx1"/>
                </a:solidFill>
                <a:effectLst/>
                <a:latin typeface="Arial" panose="020B0604020202020204" pitchFamily="34" charset="0"/>
              </a:rPr>
              <a:t> Uses established error correction methods due to bit stability.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Quantum Computing:</a:t>
            </a:r>
            <a:r>
              <a:rPr kumimoji="0" lang="en-US" altLang="en-US" sz="2400" b="0" i="0" u="none" strike="noStrike" cap="none" normalizeH="0" baseline="0" dirty="0">
                <a:ln>
                  <a:noFill/>
                </a:ln>
                <a:solidFill>
                  <a:schemeClr val="tx1"/>
                </a:solidFill>
                <a:effectLst/>
                <a:latin typeface="Arial" panose="020B0604020202020204" pitchFamily="34" charset="0"/>
              </a:rPr>
              <a:t> Faces unique challenges in error correction due to qubit instability and decoherence, requiring specialized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47264"/>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576CF4-8988-3738-65F2-061941669508}"/>
              </a:ext>
            </a:extLst>
          </p:cNvPr>
          <p:cNvSpPr txBox="1"/>
          <p:nvPr/>
        </p:nvSpPr>
        <p:spPr>
          <a:xfrm>
            <a:off x="114300" y="800100"/>
            <a:ext cx="11988800" cy="5262979"/>
          </a:xfrm>
          <a:prstGeom prst="rect">
            <a:avLst/>
          </a:prstGeom>
          <a:noFill/>
        </p:spPr>
        <p:txBody>
          <a:bodyPr wrap="square">
            <a:spAutoFit/>
          </a:bodyPr>
          <a:lstStyle/>
          <a:p>
            <a:r>
              <a:rPr lang="en-US" sz="2400" b="1" dirty="0"/>
              <a:t>Current State of Quantum Computing</a:t>
            </a:r>
          </a:p>
          <a:p>
            <a:r>
              <a:rPr lang="en-US" sz="2400" dirty="0"/>
              <a:t>As of now, the current state of quantum computing is characterized by significant advancements and ongoing challenges:</a:t>
            </a:r>
          </a:p>
          <a:p>
            <a:endParaRPr lang="en-US" sz="2400" dirty="0"/>
          </a:p>
          <a:p>
            <a:endParaRPr lang="en-US" sz="2400" dirty="0"/>
          </a:p>
          <a:p>
            <a:r>
              <a:rPr lang="en-US" sz="2400" b="1" dirty="0"/>
              <a:t>1.Research and Development:</a:t>
            </a:r>
            <a:r>
              <a:rPr lang="en-US" sz="2400" dirty="0"/>
              <a:t> Major technology companies like Google, IBM, and Microsoft, along with numerous startups and academic institutions, are actively researching quantum </a:t>
            </a:r>
          </a:p>
          <a:p>
            <a:pPr>
              <a:buFont typeface="+mj-lt"/>
              <a:buAutoNum type="arabicPeriod"/>
            </a:pPr>
            <a:endParaRPr lang="en-US" sz="2400" dirty="0"/>
          </a:p>
          <a:p>
            <a:pPr>
              <a:buFont typeface="+mj-lt"/>
              <a:buAutoNum type="arabicPeriod"/>
            </a:pPr>
            <a:endParaRPr lang="en-US" sz="2400" dirty="0"/>
          </a:p>
          <a:p>
            <a:r>
              <a:rPr lang="en-US" sz="2400" b="1" dirty="0"/>
              <a:t>2.Hardware Progress:</a:t>
            </a:r>
            <a:r>
              <a:rPr lang="en-US" sz="2400" dirty="0"/>
              <a:t> There have been notable developments in quantum hardware, including superconducting qubits, trapped ions, and topological qubits. Companies are building systems with increasing numbers of qubits, aiming for greater coherence and reduced error rate.</a:t>
            </a:r>
          </a:p>
        </p:txBody>
      </p:sp>
    </p:spTree>
    <p:extLst>
      <p:ext uri="{BB962C8B-B14F-4D97-AF65-F5344CB8AC3E}">
        <p14:creationId xmlns:p14="http://schemas.microsoft.com/office/powerpoint/2010/main" val="2651629554"/>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407BE9-7C28-36E0-366A-D585A76C0E45}"/>
              </a:ext>
            </a:extLst>
          </p:cNvPr>
          <p:cNvSpPr>
            <a:spLocks noChangeArrowheads="1"/>
          </p:cNvSpPr>
          <p:nvPr/>
        </p:nvSpPr>
        <p:spPr bwMode="auto">
          <a:xfrm>
            <a:off x="292100" y="1006997"/>
            <a:ext cx="12065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5.Quantum Advantage:</a:t>
            </a:r>
            <a:r>
              <a:rPr kumimoji="0" lang="en-US" altLang="en-US" sz="2400" b="0" i="0" u="none" strike="noStrike" cap="none" normalizeH="0" baseline="0" dirty="0">
                <a:ln>
                  <a:noFill/>
                </a:ln>
                <a:solidFill>
                  <a:schemeClr val="tx1"/>
                </a:solidFill>
                <a:effectLst/>
                <a:latin typeface="Arial" panose="020B0604020202020204" pitchFamily="34" charset="0"/>
              </a:rPr>
              <a:t> Some experimental demonstrations have shown quantum advantage—where quantum computers solve specific problems faster than classical computers can, though practical, large-scale applications are still in development.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6.Cloud Access:</a:t>
            </a:r>
            <a:r>
              <a:rPr kumimoji="0" lang="en-US" altLang="en-US" sz="2400" b="0" i="0" u="none" strike="noStrike" cap="none" normalizeH="0" baseline="0" dirty="0">
                <a:ln>
                  <a:noFill/>
                </a:ln>
                <a:solidFill>
                  <a:schemeClr val="tx1"/>
                </a:solidFill>
                <a:effectLst/>
                <a:latin typeface="Arial" panose="020B0604020202020204" pitchFamily="34" charset="0"/>
              </a:rPr>
              <a:t> Quantum computing platforms are becoming accessible via the cloud, allowing researchers and developers to experiment with quantum algorithms without needing to own hardware. IBM’s Quantum Experience and Google’s Quantum AI are notable examples.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7.Commercial Applications:</a:t>
            </a:r>
            <a:r>
              <a:rPr kumimoji="0" lang="en-US" altLang="en-US" sz="2400" b="0" i="0" u="none" strike="noStrike" cap="none" normalizeH="0" baseline="0" dirty="0">
                <a:ln>
                  <a:noFill/>
                </a:ln>
                <a:solidFill>
                  <a:schemeClr val="tx1"/>
                </a:solidFill>
                <a:effectLst/>
                <a:latin typeface="Arial" panose="020B0604020202020204" pitchFamily="34" charset="0"/>
              </a:rPr>
              <a:t> Early-stage applications are emerging in areas like cryptography, materials science, and optimization. Industries are exploring quantum computing’s potential to revolutionize fields such as pharmaceuticals, finance, and logistics.</a:t>
            </a:r>
          </a:p>
        </p:txBody>
      </p:sp>
    </p:spTree>
    <p:extLst>
      <p:ext uri="{BB962C8B-B14F-4D97-AF65-F5344CB8AC3E}">
        <p14:creationId xmlns:p14="http://schemas.microsoft.com/office/powerpoint/2010/main" val="354109136"/>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2F253-70A0-6C19-6874-DB67E82012DA}"/>
              </a:ext>
            </a:extLst>
          </p:cNvPr>
          <p:cNvSpPr txBox="1"/>
          <p:nvPr/>
        </p:nvSpPr>
        <p:spPr>
          <a:xfrm>
            <a:off x="292100" y="546100"/>
            <a:ext cx="11277600" cy="6001643"/>
          </a:xfrm>
          <a:prstGeom prst="rect">
            <a:avLst/>
          </a:prstGeom>
          <a:noFill/>
        </p:spPr>
        <p:txBody>
          <a:bodyPr wrap="square">
            <a:spAutoFit/>
          </a:bodyPr>
          <a:lstStyle/>
          <a:p>
            <a:r>
              <a:rPr lang="en-US" sz="2400" b="1" dirty="0"/>
              <a:t>Challenges of Quantum Computing</a:t>
            </a:r>
          </a:p>
          <a:p>
            <a:endParaRPr lang="en-US" sz="2400" b="1" dirty="0"/>
          </a:p>
          <a:p>
            <a:pPr>
              <a:buFont typeface="+mj-lt"/>
              <a:buAutoNum type="arabicPeriod"/>
            </a:pPr>
            <a:r>
              <a:rPr lang="en-US" sz="2400" b="1" dirty="0"/>
              <a:t>Error Rates and Decoherence:</a:t>
            </a:r>
            <a:r>
              <a:rPr lang="en-US" sz="2400" dirty="0"/>
              <a:t> Qubits are highly sensitive to their environment, leading to errors in computation. Maintaining coherence over longer periods is critical for reliable operations.</a:t>
            </a:r>
          </a:p>
          <a:p>
            <a:endParaRPr lang="en-US" sz="2400" dirty="0"/>
          </a:p>
          <a:p>
            <a:r>
              <a:rPr lang="en-US" sz="2400" b="1" dirty="0"/>
              <a:t>2.Error Correction:</a:t>
            </a:r>
            <a:r>
              <a:rPr lang="en-US" sz="2400" dirty="0"/>
              <a:t> Developing effective quantum error correction methods is essential to counteract errors without significantly increasing the number of qubits required.</a:t>
            </a:r>
          </a:p>
          <a:p>
            <a:endParaRPr lang="en-US" sz="2400" dirty="0"/>
          </a:p>
          <a:p>
            <a:r>
              <a:rPr lang="en-US" sz="2400" b="1" dirty="0"/>
              <a:t>3.Scalability:</a:t>
            </a:r>
            <a:r>
              <a:rPr lang="en-US" sz="2400" dirty="0"/>
              <a:t> Building quantum systems with a large number of qubits while maintaining control and coherence is a major technical hurdle.</a:t>
            </a:r>
          </a:p>
          <a:p>
            <a:pPr>
              <a:buFont typeface="+mj-lt"/>
              <a:buAutoNum type="arabicPeriod"/>
            </a:pPr>
            <a:endParaRPr lang="en-US" sz="2400" dirty="0"/>
          </a:p>
          <a:p>
            <a:r>
              <a:rPr lang="en-US" sz="2400" b="1" dirty="0"/>
              <a:t>4.Interconnectivity:</a:t>
            </a:r>
            <a:r>
              <a:rPr lang="en-US" sz="2400" dirty="0"/>
              <a:t> Qubits must be effectively interconnected to perform complex operations. Achieving efficient communication between qubits remains a challenge.</a:t>
            </a:r>
          </a:p>
        </p:txBody>
      </p:sp>
    </p:spTree>
    <p:extLst>
      <p:ext uri="{BB962C8B-B14F-4D97-AF65-F5344CB8AC3E}">
        <p14:creationId xmlns:p14="http://schemas.microsoft.com/office/powerpoint/2010/main" val="1410936996"/>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161</TotalTime>
  <Words>2127</Words>
  <Application>Microsoft Office PowerPoint</Application>
  <PresentationFormat>Widescreen</PresentationFormat>
  <Paragraphs>151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Century Gothic</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Janathul firdhous</dc:creator>
  <cp:lastModifiedBy>Janathul firdhous</cp:lastModifiedBy>
  <cp:revision>1</cp:revision>
  <dcterms:created xsi:type="dcterms:W3CDTF">2024-10-24T14:54:55Z</dcterms:created>
  <dcterms:modified xsi:type="dcterms:W3CDTF">2024-11-28T14:36:25Z</dcterms:modified>
</cp:coreProperties>
</file>