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37339-55F9-42FE-98DF-569548B86BD0}" v="11" dt="2024-12-03T15:21:18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thul firdhous" userId="49705f9572446139" providerId="LiveId" clId="{FEB37339-55F9-42FE-98DF-569548B86BD0}"/>
    <pc:docChg chg="addSld delSld modSld sldOrd">
      <pc:chgData name="Janathul firdhous" userId="49705f9572446139" providerId="LiveId" clId="{FEB37339-55F9-42FE-98DF-569548B86BD0}" dt="2024-12-09T03:58:19.737" v="20"/>
      <pc:docMkLst>
        <pc:docMk/>
      </pc:docMkLst>
      <pc:sldChg chg="modTransition">
        <pc:chgData name="Janathul firdhous" userId="49705f9572446139" providerId="LiveId" clId="{FEB37339-55F9-42FE-98DF-569548B86BD0}" dt="2024-12-03T15:21:18.228" v="10"/>
        <pc:sldMkLst>
          <pc:docMk/>
          <pc:sldMk cId="2475805559" sldId="257"/>
        </pc:sldMkLst>
      </pc:sldChg>
      <pc:sldChg chg="modSp mod">
        <pc:chgData name="Janathul firdhous" userId="49705f9572446139" providerId="LiveId" clId="{FEB37339-55F9-42FE-98DF-569548B86BD0}" dt="2024-12-03T15:41:53.089" v="18" actId="20577"/>
        <pc:sldMkLst>
          <pc:docMk/>
          <pc:sldMk cId="4199016027" sldId="265"/>
        </pc:sldMkLst>
        <pc:spChg chg="mod">
          <ac:chgData name="Janathul firdhous" userId="49705f9572446139" providerId="LiveId" clId="{FEB37339-55F9-42FE-98DF-569548B86BD0}" dt="2024-12-03T15:41:53.089" v="18" actId="20577"/>
          <ac:spMkLst>
            <pc:docMk/>
            <pc:sldMk cId="4199016027" sldId="265"/>
            <ac:spMk id="2" creationId="{7444E8AD-FD75-D87C-552C-41C7176E84DB}"/>
          </ac:spMkLst>
        </pc:spChg>
      </pc:sldChg>
      <pc:sldChg chg="ord">
        <pc:chgData name="Janathul firdhous" userId="49705f9572446139" providerId="LiveId" clId="{FEB37339-55F9-42FE-98DF-569548B86BD0}" dt="2024-12-09T03:58:19.737" v="20"/>
        <pc:sldMkLst>
          <pc:docMk/>
          <pc:sldMk cId="158987009" sldId="267"/>
        </pc:sldMkLst>
      </pc:sldChg>
      <pc:sldChg chg="new del">
        <pc:chgData name="Janathul firdhous" userId="49705f9572446139" providerId="LiveId" clId="{FEB37339-55F9-42FE-98DF-569548B86BD0}" dt="2024-12-03T15:30:33.871" v="12" actId="47"/>
        <pc:sldMkLst>
          <pc:docMk/>
          <pc:sldMk cId="126652778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1A34-2B5A-4354-88C8-BD2EA7D35B6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0D217-1157-42F4-AC0A-E83E526E1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6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0D217-1157-42F4-AC0A-E83E526E13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4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48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22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96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6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313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5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31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76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5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6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24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98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59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1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18" name="chimes.wav"/>
          </p:stSnd>
        </p:sndAc>
      </p:transition>
    </mc:Choice>
    <mc:Fallback xmlns="">
      <p:transition spd="slow">
        <p:fade/>
        <p:sndAc>
          <p:stSnd>
            <p:snd r:embed="rId19" name="chimes.wav"/>
          </p:stSnd>
        </p:sndAc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3E3AE0-BDD4-6633-6E7A-654134D462D3}"/>
              </a:ext>
            </a:extLst>
          </p:cNvPr>
          <p:cNvSpPr txBox="1"/>
          <p:nvPr/>
        </p:nvSpPr>
        <p:spPr>
          <a:xfrm>
            <a:off x="950976" y="1078992"/>
            <a:ext cx="98663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        Janathul </a:t>
            </a:r>
            <a:r>
              <a:rPr lang="en-US" sz="2400" dirty="0" err="1"/>
              <a:t>firdhous.A</a:t>
            </a:r>
            <a:endParaRPr lang="en-US" sz="2400" dirty="0"/>
          </a:p>
          <a:p>
            <a:r>
              <a:rPr lang="en-US" sz="2400" dirty="0"/>
              <a:t>Reg no        24900115</a:t>
            </a:r>
          </a:p>
          <a:p>
            <a:r>
              <a:rPr lang="en-US" sz="2400" dirty="0"/>
              <a:t>Dept           CSE(1 </a:t>
            </a:r>
            <a:r>
              <a:rPr lang="en-US" sz="2400" dirty="0" err="1"/>
              <a:t>st</a:t>
            </a:r>
            <a:r>
              <a:rPr lang="en-US" sz="2400" dirty="0"/>
              <a:t> year)</a:t>
            </a:r>
          </a:p>
          <a:p>
            <a:r>
              <a:rPr lang="en-IN" sz="2400" dirty="0"/>
              <a:t>Course        Principles of chemistry in engineering</a:t>
            </a:r>
          </a:p>
          <a:p>
            <a:r>
              <a:rPr lang="en-IN" sz="2400" dirty="0"/>
              <a:t>Slot            4I2-1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7B0-340B-B3F9-6027-1519F191E598}"/>
              </a:ext>
            </a:extLst>
          </p:cNvPr>
          <p:cNvSpPr txBox="1"/>
          <p:nvPr/>
        </p:nvSpPr>
        <p:spPr>
          <a:xfrm>
            <a:off x="499729" y="1020726"/>
            <a:ext cx="104624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</a:t>
            </a:r>
          </a:p>
          <a:p>
            <a:endParaRPr lang="en-US" sz="3200" b="1" dirty="0"/>
          </a:p>
          <a:p>
            <a:r>
              <a:rPr lang="en-US" sz="3200" b="1" dirty="0"/>
              <a:t>     1.Mica is an transparent material and a very thin sheet.</a:t>
            </a:r>
          </a:p>
          <a:p>
            <a:r>
              <a:rPr lang="en-US" sz="3200" b="1" dirty="0"/>
              <a:t>     2.It is optically </a:t>
            </a:r>
            <a:r>
              <a:rPr lang="en-US" sz="3200" b="1" dirty="0" err="1"/>
              <a:t>flat,non</a:t>
            </a:r>
            <a:r>
              <a:rPr lang="en-US" sz="3200" b="1" dirty="0"/>
              <a:t>-flammable material</a:t>
            </a:r>
          </a:p>
          <a:p>
            <a:r>
              <a:rPr lang="en-US" sz="3200" b="1" dirty="0"/>
              <a:t>     3.It is not affected by atmospheric condition</a:t>
            </a:r>
          </a:p>
          <a:p>
            <a:r>
              <a:rPr lang="en-US" sz="3200" b="1" dirty="0"/>
              <a:t>     4.It can withstand with temperature </a:t>
            </a:r>
            <a:r>
              <a:rPr lang="en-US" sz="3200" b="1" dirty="0" err="1"/>
              <a:t>upto</a:t>
            </a:r>
            <a:r>
              <a:rPr lang="en-US" sz="3200" b="1" dirty="0"/>
              <a:t> 1000*C.</a:t>
            </a:r>
          </a:p>
          <a:p>
            <a:r>
              <a:rPr lang="en-US" sz="3200" b="1" dirty="0"/>
              <a:t>     5.It has high thermal stability and low heat conductivity.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8987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4E8AD-FD75-D87C-552C-41C7176E84DB}"/>
              </a:ext>
            </a:extLst>
          </p:cNvPr>
          <p:cNvSpPr txBox="1"/>
          <p:nvPr/>
        </p:nvSpPr>
        <p:spPr>
          <a:xfrm>
            <a:off x="517451" y="554373"/>
            <a:ext cx="11674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Advantages</a:t>
            </a:r>
          </a:p>
          <a:p>
            <a:endParaRPr lang="en-US" sz="2800" dirty="0"/>
          </a:p>
          <a:p>
            <a:r>
              <a:rPr lang="en-US" sz="2800" dirty="0"/>
              <a:t>      1.It reduces heat transfer</a:t>
            </a:r>
          </a:p>
          <a:p>
            <a:r>
              <a:rPr lang="en-US" sz="2800" dirty="0"/>
              <a:t>      2.It is a heat resistant material</a:t>
            </a:r>
          </a:p>
          <a:p>
            <a:r>
              <a:rPr lang="en-US" sz="2800" dirty="0"/>
              <a:t>      3.It is crystalline stable</a:t>
            </a:r>
          </a:p>
          <a:p>
            <a:r>
              <a:rPr lang="en-US" sz="2800" dirty="0"/>
              <a:t>      4.It is used as a cosmetic products</a:t>
            </a:r>
          </a:p>
          <a:p>
            <a:r>
              <a:rPr lang="en-US" sz="2800" dirty="0"/>
              <a:t>      5.It improves friction</a:t>
            </a:r>
            <a:endParaRPr lang="en-IN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52D0C1-DDDC-C78B-2C80-4152F6095C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6307" y="3660437"/>
            <a:ext cx="945588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1.Mica mining causes deforestation, soil erosion, and water pollution.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2.Exposure to mica dust can lead to respiratory problems and lung          diseases.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 3.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Mica mining often involves child labor and unsafe working conditions.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4.Mica extraction is costly and requires significant manual labor.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5.Mica is brittle and prone to breaking or chipping during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1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E1C52-6D86-2E73-A496-9E70312AAB59}"/>
              </a:ext>
            </a:extLst>
          </p:cNvPr>
          <p:cNvSpPr txBox="1"/>
          <p:nvPr/>
        </p:nvSpPr>
        <p:spPr>
          <a:xfrm>
            <a:off x="595423" y="1063256"/>
            <a:ext cx="112386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Applications</a:t>
            </a:r>
          </a:p>
          <a:p>
            <a:endParaRPr lang="en-US" sz="2400" b="1" dirty="0"/>
          </a:p>
          <a:p>
            <a:r>
              <a:rPr lang="en-US" sz="2400" b="1" dirty="0"/>
              <a:t>       1,   It is used for many medical field to treat the disease occurs at kidney and liver </a:t>
            </a:r>
          </a:p>
          <a:p>
            <a:r>
              <a:rPr lang="en-US" sz="2400" b="1" dirty="0"/>
              <a:t>       2.   It is used as a pigment in paints </a:t>
            </a:r>
          </a:p>
          <a:p>
            <a:r>
              <a:rPr lang="en-US" sz="2400" b="1" dirty="0"/>
              <a:t>       3.   It is suitable for all skin types and does not have any side effects </a:t>
            </a:r>
          </a:p>
          <a:p>
            <a:r>
              <a:rPr lang="en-US" sz="2400" b="1" dirty="0"/>
              <a:t>       4.   They are highly used in electrical appliances like control </a:t>
            </a:r>
            <a:r>
              <a:rPr lang="en-US" sz="2400" b="1" dirty="0" err="1"/>
              <a:t>devices,heating</a:t>
            </a:r>
            <a:r>
              <a:rPr lang="en-US" sz="2400" b="1" dirty="0"/>
              <a:t> devices ,neon lights and other lighting equipment</a:t>
            </a:r>
          </a:p>
          <a:p>
            <a:r>
              <a:rPr lang="en-US" sz="2400" b="1" dirty="0"/>
              <a:t>       5.  It is used as filler in cements and asphalt and act as an insulation material in electric cables.</a:t>
            </a:r>
          </a:p>
          <a:p>
            <a:r>
              <a:rPr lang="en-US" sz="2400" b="1" dirty="0"/>
              <a:t>       6.  It can help to fully insulate semiconductors from their chassis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94889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13747EE-38B3-37E7-302E-258A4A01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001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A4FCF-DB50-BA79-8EDF-0CD6295F0851}"/>
              </a:ext>
            </a:extLst>
          </p:cNvPr>
          <p:cNvSpPr txBox="1"/>
          <p:nvPr/>
        </p:nvSpPr>
        <p:spPr>
          <a:xfrm>
            <a:off x="502920" y="1024128"/>
            <a:ext cx="1207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1.Explain the manufacturing of white pottery and mention their uses.</a:t>
            </a:r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749503-7327-2829-028C-59AD38ED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2224457"/>
            <a:ext cx="5443157" cy="31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B49E4-9C23-5AC7-5259-DB8FAEBA7D3F}"/>
              </a:ext>
            </a:extLst>
          </p:cNvPr>
          <p:cNvSpPr txBox="1"/>
          <p:nvPr/>
        </p:nvSpPr>
        <p:spPr>
          <a:xfrm>
            <a:off x="502920" y="2578608"/>
            <a:ext cx="559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Manufacturing of White–Pottery</a:t>
            </a:r>
          </a:p>
          <a:p>
            <a:endParaRPr lang="en-US" dirty="0"/>
          </a:p>
          <a:p>
            <a:r>
              <a:rPr lang="en-US" dirty="0"/>
              <a:t>It involves the following steps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85894-056C-CF88-5BCB-3CFD5266449F}"/>
              </a:ext>
            </a:extLst>
          </p:cNvPr>
          <p:cNvSpPr txBox="1"/>
          <p:nvPr/>
        </p:nvSpPr>
        <p:spPr>
          <a:xfrm>
            <a:off x="411480" y="3749040"/>
            <a:ext cx="5684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1.Preparation of the body of the ware:</a:t>
            </a:r>
          </a:p>
          <a:p>
            <a:r>
              <a:rPr lang="en-US" b="1" dirty="0"/>
              <a:t>      </a:t>
            </a:r>
            <a:r>
              <a:rPr lang="en-US" dirty="0"/>
              <a:t>The raw materials (Kaolin and feldspar) are finely powdered and mixed with suitable quantity of </a:t>
            </a:r>
            <a:r>
              <a:rPr lang="en-US" dirty="0" err="1"/>
              <a:t>water.The</a:t>
            </a:r>
            <a:r>
              <a:rPr lang="en-US" dirty="0"/>
              <a:t> desired shape is produced by any of the forming processes described earlier (</a:t>
            </a:r>
            <a:r>
              <a:rPr lang="en-US" dirty="0" err="1"/>
              <a:t>mouding</a:t>
            </a:r>
            <a:r>
              <a:rPr lang="en-US" dirty="0"/>
              <a:t> (or) throwing on a potter’s wheel or jiggering).</a:t>
            </a:r>
            <a:r>
              <a:rPr lang="en-US" dirty="0" err="1"/>
              <a:t>Next,the</a:t>
            </a:r>
            <a:r>
              <a:rPr lang="en-US" dirty="0"/>
              <a:t> article thus produced is carefully dried and fired in a biscuit oven (called biscuit firing) to get porous-ware called </a:t>
            </a:r>
            <a:r>
              <a:rPr lang="en-US" b="1" dirty="0"/>
              <a:t>“bisque</a:t>
            </a:r>
            <a:r>
              <a:rPr lang="en-US" dirty="0"/>
              <a:t>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71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3" name="chimes.wav"/>
          </p:stSnd>
        </p:sndAc>
      </p:transition>
    </mc:Choice>
    <mc:Fallback xmlns="">
      <p:transition spd="slow">
        <p:fade/>
        <p:sndAc>
          <p:stSnd>
            <p:snd r:embed="rId5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6681C4-3242-49EA-758F-A0122C5E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92" y="918400"/>
            <a:ext cx="6986016" cy="54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9AAE3-404B-183E-993B-1A65887DD9FF}"/>
              </a:ext>
            </a:extLst>
          </p:cNvPr>
          <p:cNvSpPr txBox="1"/>
          <p:nvPr/>
        </p:nvSpPr>
        <p:spPr>
          <a:xfrm>
            <a:off x="438912" y="1051560"/>
            <a:ext cx="427024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2.Glazing</a:t>
            </a:r>
          </a:p>
          <a:p>
            <a:endParaRPr lang="en-US" b="1" dirty="0"/>
          </a:p>
          <a:p>
            <a:r>
              <a:rPr lang="en-US" sz="2400" dirty="0"/>
              <a:t>In order to get water-tight </a:t>
            </a:r>
            <a:r>
              <a:rPr lang="en-US" sz="2400" dirty="0" err="1"/>
              <a:t>article,the</a:t>
            </a:r>
            <a:r>
              <a:rPr lang="en-US" sz="2400" dirty="0"/>
              <a:t> porous article is coated with a </a:t>
            </a:r>
            <a:r>
              <a:rPr lang="en-US" sz="2400" dirty="0" err="1"/>
              <a:t>glaze.The</a:t>
            </a:r>
            <a:r>
              <a:rPr lang="en-US" sz="2400" dirty="0"/>
              <a:t> constituents of the glaze (</a:t>
            </a:r>
            <a:r>
              <a:rPr lang="en-US" sz="2400" dirty="0" err="1"/>
              <a:t>viz,quarts,feldspar</a:t>
            </a:r>
            <a:r>
              <a:rPr lang="en-US" sz="2400" dirty="0"/>
              <a:t> and a little boric oxide and little lead oxide) are finely powdered and mixed with water to form a slurry (“slip”),The “bisque” is dipped into the “slip” and fired again until the glaze fuses and produces a smooth and glassy surface.</a:t>
            </a:r>
          </a:p>
        </p:txBody>
      </p:sp>
    </p:spTree>
    <p:extLst>
      <p:ext uri="{BB962C8B-B14F-4D97-AF65-F5344CB8AC3E}">
        <p14:creationId xmlns:p14="http://schemas.microsoft.com/office/powerpoint/2010/main" val="101811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FA8E4-6106-BC3C-CE45-6715CF441EA2}"/>
              </a:ext>
            </a:extLst>
          </p:cNvPr>
          <p:cNvSpPr txBox="1"/>
          <p:nvPr/>
        </p:nvSpPr>
        <p:spPr>
          <a:xfrm>
            <a:off x="393192" y="941832"/>
            <a:ext cx="5623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3.Decoration</a:t>
            </a:r>
          </a:p>
          <a:p>
            <a:endParaRPr lang="en-US" sz="2400" b="1" dirty="0"/>
          </a:p>
          <a:p>
            <a:r>
              <a:rPr lang="en-US" sz="2400" b="1" dirty="0"/>
              <a:t>       </a:t>
            </a:r>
            <a:r>
              <a:rPr lang="en-US" sz="2400" dirty="0"/>
              <a:t>In order to decorate the </a:t>
            </a:r>
            <a:r>
              <a:rPr lang="en-US" sz="2400" dirty="0" err="1"/>
              <a:t>article,the</a:t>
            </a:r>
            <a:r>
              <a:rPr lang="en-US" sz="2400" dirty="0"/>
              <a:t> desired design is painted on the body of the white ware before </a:t>
            </a:r>
            <a:r>
              <a:rPr lang="en-US" sz="2400" dirty="0" err="1"/>
              <a:t>glazing,it</a:t>
            </a:r>
            <a:r>
              <a:rPr lang="en-US" sz="2400" dirty="0"/>
              <a:t> is known as “under-</a:t>
            </a:r>
            <a:r>
              <a:rPr lang="en-US" sz="2400" dirty="0" err="1"/>
              <a:t>glazed”design.On</a:t>
            </a:r>
            <a:r>
              <a:rPr lang="en-US" sz="2400" dirty="0"/>
              <a:t> the other </a:t>
            </a:r>
            <a:r>
              <a:rPr lang="en-US" sz="2400" dirty="0" err="1"/>
              <a:t>hand,the</a:t>
            </a:r>
            <a:r>
              <a:rPr lang="en-US" sz="2400" dirty="0"/>
              <a:t> decorative design may be painted upon the glaze followed by another </a:t>
            </a:r>
            <a:r>
              <a:rPr lang="en-US" sz="2400" dirty="0" err="1"/>
              <a:t>firing,it</a:t>
            </a:r>
            <a:r>
              <a:rPr lang="en-US" sz="2400" dirty="0"/>
              <a:t> is known </a:t>
            </a:r>
            <a:r>
              <a:rPr lang="en-US" sz="2400" dirty="0" err="1"/>
              <a:t>as”over-glazed”design</a:t>
            </a:r>
            <a:r>
              <a:rPr lang="en-US" sz="2400" dirty="0"/>
              <a:t> .Metallic </a:t>
            </a:r>
            <a:r>
              <a:rPr lang="en-US" sz="2400" dirty="0" err="1"/>
              <a:t>oxided</a:t>
            </a:r>
            <a:r>
              <a:rPr lang="en-US" sz="2400" dirty="0"/>
              <a:t> like chromium </a:t>
            </a:r>
            <a:r>
              <a:rPr lang="en-US" sz="2400" dirty="0" err="1"/>
              <a:t>oxide,cobalt</a:t>
            </a:r>
            <a:r>
              <a:rPr lang="en-US" sz="2400" dirty="0"/>
              <a:t> </a:t>
            </a:r>
            <a:r>
              <a:rPr lang="en-US" sz="2400" dirty="0" err="1"/>
              <a:t>oxide,manganese</a:t>
            </a:r>
            <a:r>
              <a:rPr lang="en-US" sz="2400" dirty="0"/>
              <a:t> oxide are used as pigment for “under –glazed where as </a:t>
            </a:r>
            <a:r>
              <a:rPr lang="en-US" sz="2400" dirty="0" err="1"/>
              <a:t>coloured</a:t>
            </a:r>
            <a:r>
              <a:rPr lang="en-US" sz="2400" dirty="0"/>
              <a:t> glasses are used for “over-glazed” designs”</a:t>
            </a:r>
            <a:endParaRPr lang="en-IN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759A4C-9975-7D33-54E1-F58E65EB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50" y="1591056"/>
            <a:ext cx="554736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08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D440B-AEA0-CE0B-DFBB-55C219E54372}"/>
              </a:ext>
            </a:extLst>
          </p:cNvPr>
          <p:cNvSpPr txBox="1"/>
          <p:nvPr/>
        </p:nvSpPr>
        <p:spPr>
          <a:xfrm>
            <a:off x="868680" y="1088136"/>
            <a:ext cx="5641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Uses</a:t>
            </a:r>
          </a:p>
          <a:p>
            <a:r>
              <a:rPr lang="en-US" sz="3600" dirty="0"/>
              <a:t>       </a:t>
            </a:r>
            <a:r>
              <a:rPr lang="en-US" sz="2800" dirty="0"/>
              <a:t>They are used in electrical sparkplugs ,</a:t>
            </a:r>
            <a:r>
              <a:rPr lang="en-US" sz="2800" dirty="0" err="1"/>
              <a:t>crucibles,electrical</a:t>
            </a:r>
            <a:r>
              <a:rPr lang="en-US" sz="2800" dirty="0"/>
              <a:t> </a:t>
            </a:r>
            <a:r>
              <a:rPr lang="en-US" sz="2800" dirty="0" err="1"/>
              <a:t>insulators,laboratory</a:t>
            </a:r>
            <a:r>
              <a:rPr lang="en-US" sz="2800" dirty="0"/>
              <a:t> </a:t>
            </a:r>
            <a:r>
              <a:rPr lang="en-US" sz="2800" dirty="0" err="1"/>
              <a:t>equipments</a:t>
            </a:r>
            <a:r>
              <a:rPr lang="en-US" sz="2800" dirty="0"/>
              <a:t> and decorative pottery</a:t>
            </a:r>
            <a:endParaRPr lang="en-IN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AC1B84-92BA-FB91-04C7-4D1EDCA7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24" y="1721358"/>
            <a:ext cx="5157216" cy="3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4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F011C-2913-C458-FE3E-ADE8E5191686}"/>
              </a:ext>
            </a:extLst>
          </p:cNvPr>
          <p:cNvSpPr txBox="1"/>
          <p:nvPr/>
        </p:nvSpPr>
        <p:spPr>
          <a:xfrm>
            <a:off x="541782" y="792403"/>
            <a:ext cx="10632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2.What is diamagnetism? List out the difference between soft and hard magnetic material with example.</a:t>
            </a:r>
            <a:endParaRPr lang="en-IN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23334A-D883-F184-31FF-A7BC01B5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12" y="2004858"/>
            <a:ext cx="5990844" cy="36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07208-210E-72BA-828F-186FEFDC36F0}"/>
              </a:ext>
            </a:extLst>
          </p:cNvPr>
          <p:cNvSpPr txBox="1"/>
          <p:nvPr/>
        </p:nvSpPr>
        <p:spPr>
          <a:xfrm>
            <a:off x="541782" y="2274838"/>
            <a:ext cx="4910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Diamagnetism is the property of materials that are repelled by a magnetic field; an applied magnetic field creates an induced magnetic field in them in the opposite direction, causing a repulsive force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291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57AE3E-C0AC-3E18-A0D6-AA3D9AB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01276"/>
              </p:ext>
            </p:extLst>
          </p:nvPr>
        </p:nvGraphicFramePr>
        <p:xfrm>
          <a:off x="1913636" y="887730"/>
          <a:ext cx="8128000" cy="597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0480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6354719"/>
                    </a:ext>
                  </a:extLst>
                </a:gridCol>
              </a:tblGrid>
              <a:tr h="657606">
                <a:tc>
                  <a:txBody>
                    <a:bodyPr/>
                    <a:lstStyle/>
                    <a:p>
                      <a:r>
                        <a:rPr lang="en-US" dirty="0"/>
                        <a:t>Soft magnetic materials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magnetic materials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19412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The magnetic materials can be easily magnetize and demagnetize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magnetic materials can not be easily magnetize and demagnetize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50895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They have high permeability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They have low permeability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8680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Magnetic energy stored is not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Magnetic energy stored is high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9723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Low hysteresis loss due to small </a:t>
                      </a:r>
                      <a:r>
                        <a:rPr lang="en-US" dirty="0" err="1"/>
                        <a:t>hystereris</a:t>
                      </a:r>
                      <a:r>
                        <a:rPr lang="en-US" dirty="0"/>
                        <a:t> loop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Large hysteresis loss due to large </a:t>
                      </a:r>
                      <a:r>
                        <a:rPr lang="en-US" dirty="0" err="1"/>
                        <a:t>hystereris</a:t>
                      </a:r>
                      <a:r>
                        <a:rPr lang="en-US" dirty="0"/>
                        <a:t> loop area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97771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Coercivity and retentivity are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Coercivity and retentivity are large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34556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The eddy current loss is small due to its high resistivity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eddy current high is small due to its low resistivity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5301"/>
                  </a:ext>
                </a:extLst>
              </a:tr>
              <a:tr h="642366">
                <a:tc>
                  <a:txBody>
                    <a:bodyPr/>
                    <a:lstStyle/>
                    <a:p>
                      <a:r>
                        <a:rPr lang="en-US" dirty="0"/>
                        <a:t>The domain walls are easy to move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movement of domain wall must be prevented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45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76E22-6E35-51A0-DCF1-39EF710C5EA5}"/>
              </a:ext>
            </a:extLst>
          </p:cNvPr>
          <p:cNvSpPr txBox="1"/>
          <p:nvPr/>
        </p:nvSpPr>
        <p:spPr>
          <a:xfrm>
            <a:off x="1076452" y="426065"/>
            <a:ext cx="980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Difference between soft and hard magnetic materials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83569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D42A82-4CC4-F2FA-5496-38DE26FF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45124"/>
              </p:ext>
            </p:extLst>
          </p:nvPr>
        </p:nvGraphicFramePr>
        <p:xfrm>
          <a:off x="1360967" y="1378883"/>
          <a:ext cx="9175898" cy="216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949">
                  <a:extLst>
                    <a:ext uri="{9D8B030D-6E8A-4147-A177-3AD203B41FA5}">
                      <a16:colId xmlns:a16="http://schemas.microsoft.com/office/drawing/2014/main" val="12652474"/>
                    </a:ext>
                  </a:extLst>
                </a:gridCol>
                <a:gridCol w="4587949">
                  <a:extLst>
                    <a:ext uri="{9D8B030D-6E8A-4147-A177-3AD203B41FA5}">
                      <a16:colId xmlns:a16="http://schemas.microsoft.com/office/drawing/2014/main" val="4089072675"/>
                    </a:ext>
                  </a:extLst>
                </a:gridCol>
              </a:tblGrid>
              <a:tr h="979870">
                <a:tc>
                  <a:txBody>
                    <a:bodyPr/>
                    <a:lstStyle/>
                    <a:p>
                      <a:r>
                        <a:rPr lang="en-US" dirty="0"/>
                        <a:t>They are used in electric motor ,generators </a:t>
                      </a:r>
                      <a:r>
                        <a:rPr lang="en-US" dirty="0" err="1"/>
                        <a:t>transformers,relays,telephone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receivers,radar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are used in loud speakers and electrical measuring instruments.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82781"/>
                  </a:ext>
                </a:extLst>
              </a:tr>
              <a:tr h="979870">
                <a:tc>
                  <a:txBody>
                    <a:bodyPr/>
                    <a:lstStyle/>
                    <a:p>
                      <a:r>
                        <a:rPr lang="en-US" dirty="0"/>
                        <a:t>Example: iron-silicon alloys, nickel iron alloy- and iron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Alloys composed of iron, cobalt and aluminum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7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79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3618E0B-BCD8-2A68-E7D6-17CC8D75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97" y="1524110"/>
            <a:ext cx="6772940" cy="380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BEF30-9F96-6827-D4DD-01E48A151038}"/>
              </a:ext>
            </a:extLst>
          </p:cNvPr>
          <p:cNvSpPr txBox="1"/>
          <p:nvPr/>
        </p:nvSpPr>
        <p:spPr>
          <a:xfrm rot="10800000" flipV="1">
            <a:off x="455428" y="400971"/>
            <a:ext cx="11281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3.Define Mica its </a:t>
            </a:r>
            <a:r>
              <a:rPr lang="en-US" sz="3200" b="1" dirty="0" err="1"/>
              <a:t>properties,advantages,diaadvantages,and</a:t>
            </a:r>
            <a:r>
              <a:rPr lang="en-US" sz="3200" b="1" dirty="0"/>
              <a:t> applications. 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67BB0-FB36-C3F3-35C3-CC6CC0176E8C}"/>
              </a:ext>
            </a:extLst>
          </p:cNvPr>
          <p:cNvSpPr txBox="1"/>
          <p:nvPr/>
        </p:nvSpPr>
        <p:spPr>
          <a:xfrm>
            <a:off x="455428" y="1967023"/>
            <a:ext cx="419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Mica</a:t>
            </a:r>
          </a:p>
          <a:p>
            <a:r>
              <a:rPr lang="en-US" sz="2800" b="1" dirty="0"/>
              <a:t>     Mica is an inorganic material made up of silicates of </a:t>
            </a:r>
            <a:r>
              <a:rPr lang="en-US" sz="2800" b="1" dirty="0" err="1"/>
              <a:t>aluminium</a:t>
            </a:r>
            <a:r>
              <a:rPr lang="en-US" sz="2800" b="1" dirty="0"/>
              <a:t> and silicates of potash soda and magnesium .It is a crystalline material in nature and can be easily divided into a number of thin sheets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5096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875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Janathul firdhous</dc:creator>
  <cp:lastModifiedBy>Janathul firdhous</cp:lastModifiedBy>
  <cp:revision>1</cp:revision>
  <dcterms:created xsi:type="dcterms:W3CDTF">2024-11-30T14:20:46Z</dcterms:created>
  <dcterms:modified xsi:type="dcterms:W3CDTF">2024-12-09T03:58:25Z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