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8"/>
  </p:notesMasterIdLst>
  <p:sldIdLst>
    <p:sldId id="256" r:id="rId2"/>
    <p:sldId id="293" r:id="rId3"/>
    <p:sldId id="311" r:id="rId4"/>
    <p:sldId id="284" r:id="rId5"/>
    <p:sldId id="294" r:id="rId6"/>
    <p:sldId id="258" r:id="rId7"/>
    <p:sldId id="291" r:id="rId8"/>
    <p:sldId id="257" r:id="rId9"/>
    <p:sldId id="312" r:id="rId10"/>
    <p:sldId id="317" r:id="rId11"/>
    <p:sldId id="313" r:id="rId12"/>
    <p:sldId id="320" r:id="rId13"/>
    <p:sldId id="314" r:id="rId14"/>
    <p:sldId id="321" r:id="rId15"/>
    <p:sldId id="315" r:id="rId16"/>
    <p:sldId id="322" r:id="rId17"/>
    <p:sldId id="316" r:id="rId18"/>
    <p:sldId id="323" r:id="rId19"/>
    <p:sldId id="319" r:id="rId20"/>
    <p:sldId id="318" r:id="rId21"/>
    <p:sldId id="325" r:id="rId22"/>
    <p:sldId id="305" r:id="rId23"/>
    <p:sldId id="306" r:id="rId24"/>
    <p:sldId id="302" r:id="rId25"/>
    <p:sldId id="303" r:id="rId26"/>
    <p:sldId id="32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avital" initials="JL" lastIdx="4" clrIdx="0">
    <p:extLst>
      <p:ext uri="{19B8F6BF-5375-455C-9EA6-DF929625EA0E}">
        <p15:presenceInfo xmlns:p15="http://schemas.microsoft.com/office/powerpoint/2012/main" userId="8a1365b4df8687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76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86620-D5BF-4C63-95CC-3F41EC592C34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F37-6916-408B-996A-CDB3E5F25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5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88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88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345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4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7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23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99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91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marché international du poulet connaît une croissance continue depuis les années 60, et</a:t>
            </a:r>
          </a:p>
          <a:p>
            <a:r>
              <a:rPr lang="fr-FR" dirty="0"/>
              <a:t>plus particulièrement depuis les années 2000, </a:t>
            </a:r>
          </a:p>
          <a:p>
            <a:r>
              <a:rPr lang="fr-FR" dirty="0"/>
              <a:t>alors que les marchés des autres viandes</a:t>
            </a:r>
          </a:p>
          <a:p>
            <a:r>
              <a:rPr lang="fr-FR" dirty="0"/>
              <a:t>montrent des signes de ralentissement</a:t>
            </a:r>
          </a:p>
          <a:p>
            <a:endParaRPr lang="fr-FR" dirty="0"/>
          </a:p>
          <a:p>
            <a:r>
              <a:rPr lang="fr-FR" dirty="0"/>
              <a:t>L’internationalisation du</a:t>
            </a:r>
          </a:p>
          <a:p>
            <a:r>
              <a:rPr lang="fr-FR" dirty="0"/>
              <a:t>marché du poulet s’est faite à partir des années 1990 à la faveur de la montée en puissance de</a:t>
            </a:r>
          </a:p>
          <a:p>
            <a:r>
              <a:rPr lang="fr-FR" dirty="0"/>
              <a:t>gros producteurs-exportateurs que sont principalement les États-Unis et le Brésil. 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57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082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594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0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marché international du poulet connaît une croissance continue depuis les années 60, et</a:t>
            </a:r>
          </a:p>
          <a:p>
            <a:r>
              <a:rPr lang="fr-FR" dirty="0"/>
              <a:t>plus particulièrement depuis les années 2000, </a:t>
            </a:r>
          </a:p>
          <a:p>
            <a:r>
              <a:rPr lang="fr-FR" dirty="0"/>
              <a:t>alors que les marchés des autres viandes</a:t>
            </a:r>
          </a:p>
          <a:p>
            <a:r>
              <a:rPr lang="fr-FR" dirty="0"/>
              <a:t>montrent des signes de ralentissement</a:t>
            </a:r>
          </a:p>
          <a:p>
            <a:endParaRPr lang="fr-FR" dirty="0"/>
          </a:p>
          <a:p>
            <a:r>
              <a:rPr lang="fr-FR" dirty="0"/>
              <a:t>L’internationalisation du</a:t>
            </a:r>
          </a:p>
          <a:p>
            <a:r>
              <a:rPr lang="fr-FR" dirty="0"/>
              <a:t>marché du poulet s’est faite à partir des années 1990 à la faveur de la montée en puissance de</a:t>
            </a:r>
          </a:p>
          <a:p>
            <a:r>
              <a:rPr lang="fr-FR" dirty="0"/>
              <a:t>gros producteurs-exportateurs que sont principalement les États-Unis et le Brésil. 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4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marché international du poulet connaît une croissance continue depuis les années 60, et</a:t>
            </a:r>
          </a:p>
          <a:p>
            <a:r>
              <a:rPr lang="fr-FR" dirty="0"/>
              <a:t>plus particulièrement depuis les années 2000, </a:t>
            </a:r>
          </a:p>
          <a:p>
            <a:r>
              <a:rPr lang="fr-FR" dirty="0"/>
              <a:t>alors que les marchés des autres viandes</a:t>
            </a:r>
          </a:p>
          <a:p>
            <a:r>
              <a:rPr lang="fr-FR" dirty="0"/>
              <a:t>montrent des signes de ralentissement</a:t>
            </a:r>
          </a:p>
          <a:p>
            <a:endParaRPr lang="fr-FR" dirty="0"/>
          </a:p>
          <a:p>
            <a:r>
              <a:rPr lang="fr-FR" dirty="0"/>
              <a:t>L’internationalisation du</a:t>
            </a:r>
          </a:p>
          <a:p>
            <a:r>
              <a:rPr lang="fr-FR" dirty="0"/>
              <a:t>marché du poulet s’est faite à partir des années 1990 à la faveur de la montée en puissance de</a:t>
            </a:r>
          </a:p>
          <a:p>
            <a:r>
              <a:rPr lang="fr-FR" dirty="0"/>
              <a:t>gros producteurs-exportateurs que sont principalement les États-Unis et le Brésil. 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23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15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0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20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1F37-6916-408B-996A-CDB3E5F25F6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3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30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8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3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66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5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7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3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39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0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4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36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6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2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5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66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1DB0F4-12B7-48AB-A2D9-95A1D9A6366D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8BEF-E0C8-453F-9D2F-AD1202E9B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880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noonpost.com/content/2922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figaro.fr/" TargetMode="External"/><Relationship Id="rId3" Type="http://schemas.openxmlformats.org/officeDocument/2006/relationships/hyperlink" Target="http://www.fifa.com/fr" TargetMode="External"/><Relationship Id="rId7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donnees.banquemondiale.org/" TargetMode="External"/><Relationship Id="rId5" Type="http://schemas.openxmlformats.org/officeDocument/2006/relationships/hyperlink" Target="http://www.data.worldbank.org/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www.transfermarkt.fr/" TargetMode="External"/><Relationship Id="rId9" Type="http://schemas.openxmlformats.org/officeDocument/2006/relationships/hyperlink" Target="http://www.lequipe.f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F14CE-DD06-4E5E-95E3-4BCC5748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932" y="1246057"/>
            <a:ext cx="10978136" cy="436588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OpenClassrooms</a:t>
            </a:r>
            <a:br>
              <a:rPr lang="fr-FR" dirty="0"/>
            </a:br>
            <a:r>
              <a:rPr lang="fr-FR" dirty="0"/>
              <a:t>Projet 8 libre</a:t>
            </a:r>
            <a:br>
              <a:rPr lang="fr-FR" dirty="0"/>
            </a:br>
            <a:r>
              <a:rPr lang="fr-FR" sz="4000" dirty="0"/>
              <a:t>«</a:t>
            </a:r>
            <a:r>
              <a:rPr lang="fr-FR" dirty="0"/>
              <a:t> </a:t>
            </a:r>
            <a:r>
              <a:rPr lang="fr-FR" sz="4000" i="1" dirty="0">
                <a:effectLst/>
              </a:rPr>
              <a:t>Coupe du Monde 2022 de Football »</a:t>
            </a:r>
            <a:br>
              <a:rPr lang="fr-FR" b="1" i="0" dirty="0">
                <a:effectLst/>
                <a:latin typeface="Montserrat"/>
              </a:rPr>
            </a:b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8618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1570954"/>
            <a:ext cx="5706839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Choix de la Visualisation Tableau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438" y="2521494"/>
            <a:ext cx="4107874" cy="3235951"/>
          </a:xfrm>
        </p:spPr>
        <p:txBody>
          <a:bodyPr>
            <a:normAutofit/>
          </a:bodyPr>
          <a:lstStyle/>
          <a:p>
            <a:r>
              <a:rPr lang="fr-FR" sz="1800" b="1" dirty="0"/>
              <a:t>Pays qualifiés à travers le monde :</a:t>
            </a:r>
          </a:p>
          <a:p>
            <a:r>
              <a:rPr lang="fr-FR" sz="1800" dirty="0"/>
              <a:t>Carte de symboles avec des repères en cercles pour :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situer géographiquement les pays concernés </a:t>
            </a:r>
            <a:r>
              <a:rPr lang="fr-FR" sz="1800" b="1" dirty="0"/>
              <a:t> 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Voir une relation entre le nombre d’équipes qualifiés et la Zone ou continent concerné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05D2EB-8E26-FC5D-59DE-5C2B45013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7" y="2046224"/>
            <a:ext cx="4696153" cy="26243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405BCE-76A3-2C7F-B886-347BBC8A7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665" y="4670606"/>
            <a:ext cx="738765" cy="4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19" y="1546378"/>
            <a:ext cx="3657600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Evolution du Classement FIFA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2082" y="2715065"/>
            <a:ext cx="4107874" cy="32359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dirty="0"/>
              <a:t>Sélection de 10 pays au hasard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Classement calculé selon le nombre de points engrangé par chaque équipe dans le temps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Un groupe d’équipe se partage le haut du classement depuis 10 ans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Evolution notable de la Belgique</a:t>
            </a:r>
          </a:p>
          <a:p>
            <a:pPr marL="285750" indent="-285750">
              <a:buFontTx/>
              <a:buChar char="-"/>
            </a:pPr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Sélection de Valeurs pertinentes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2E049D-E7EE-9EB6-C6AD-0BA7347E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8" y="1894600"/>
            <a:ext cx="7401942" cy="40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1570954"/>
            <a:ext cx="5706839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Choix de la Visualisation Tableau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438" y="2521494"/>
            <a:ext cx="4107874" cy="3235951"/>
          </a:xfrm>
        </p:spPr>
        <p:txBody>
          <a:bodyPr>
            <a:normAutofit/>
          </a:bodyPr>
          <a:lstStyle/>
          <a:p>
            <a:r>
              <a:rPr lang="fr-FR" sz="1800" b="1" dirty="0"/>
              <a:t>Pays qualifiés à travers le monde :</a:t>
            </a:r>
          </a:p>
          <a:p>
            <a:r>
              <a:rPr lang="fr-FR" sz="1800" dirty="0"/>
              <a:t>Carte de symboles avec des repères en cercles pour :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situer géographiquement les pays concernés </a:t>
            </a:r>
            <a:r>
              <a:rPr lang="fr-FR" sz="1800" b="1" dirty="0"/>
              <a:t> 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Voir une relation entre le nombre d’équipes qualifiés et la Zone ou continent concerné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05D2EB-8E26-FC5D-59DE-5C2B45013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7" y="2046224"/>
            <a:ext cx="4696153" cy="26243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405BCE-76A3-2C7F-B886-347BBC8A7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665" y="4670606"/>
            <a:ext cx="738765" cy="4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5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19" y="1328232"/>
            <a:ext cx="3657600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Age Moyen par équipe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2082" y="2715065"/>
            <a:ext cx="4107874" cy="32359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dirty="0"/>
              <a:t>Variable à aspect sportif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Permet d’évaluer l’expérience d’un groupe ou sa jeunesse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Peut renseigner sur la vision du coach de l’équipe concernée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Permet d’identifier le cycle de l’équipe </a:t>
            </a:r>
          </a:p>
          <a:p>
            <a:pPr marL="285750" indent="-285750">
              <a:buFontTx/>
              <a:buChar char="-"/>
            </a:pPr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Sélection de Valeurs pertinentes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8B11A2-114A-D41D-3EDD-B58F24DBF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6" y="1628479"/>
            <a:ext cx="6905565" cy="457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07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1570954"/>
            <a:ext cx="5706839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Choix de la Visualisation Tableau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438" y="2521494"/>
            <a:ext cx="4107874" cy="3235951"/>
          </a:xfrm>
        </p:spPr>
        <p:txBody>
          <a:bodyPr>
            <a:normAutofit/>
          </a:bodyPr>
          <a:lstStyle/>
          <a:p>
            <a:r>
              <a:rPr lang="fr-FR" sz="1800" b="1" cap="none" dirty="0"/>
              <a:t>Age Moyen par équipe</a:t>
            </a:r>
          </a:p>
          <a:p>
            <a:r>
              <a:rPr lang="fr-FR" sz="1800" dirty="0"/>
              <a:t>Diagramme en barres horizontales: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Exprime des variables catégorielles qualitatives (Equipes)</a:t>
            </a:r>
            <a:endParaRPr lang="fr-FR" sz="1800" b="1" dirty="0"/>
          </a:p>
          <a:p>
            <a:pPr marL="285750" indent="-285750">
              <a:buFontTx/>
              <a:buChar char="-"/>
            </a:pPr>
            <a:r>
              <a:rPr lang="fr-FR" sz="1800" dirty="0"/>
              <a:t>Rangé dans l’ordre décroissant pour une meilleure comparaison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Couleurs pour mieux différencier les variables catégorielles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70013B6-4F69-271A-1B5D-5A9ED82EE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53" y="1878115"/>
            <a:ext cx="5557528" cy="3682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99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19" y="1894600"/>
            <a:ext cx="3657600" cy="950540"/>
          </a:xfrm>
        </p:spPr>
        <p:txBody>
          <a:bodyPr>
            <a:normAutofit fontScale="90000"/>
          </a:bodyPr>
          <a:lstStyle/>
          <a:p>
            <a:r>
              <a:rPr lang="fr-FR" b="1" u="sng" cap="none" dirty="0"/>
              <a:t>Joueurs évoluant à l’étranger et vainqueurs de la Champions League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2082" y="2715065"/>
            <a:ext cx="4107874" cy="3235951"/>
          </a:xfrm>
        </p:spPr>
        <p:txBody>
          <a:bodyPr>
            <a:normAutofit/>
          </a:bodyPr>
          <a:lstStyle/>
          <a:p>
            <a:r>
              <a:rPr lang="fr-FR" sz="1800" dirty="0"/>
              <a:t>- (Aperçu) image tronquée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Variables à aspects sportifs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Permet d’évaluer le championnat national d’un pays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Permet d’évaluer l’expérience et le niveau d’un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Sélection de Valeurs pertinentes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B6BAB8-F4D5-C915-7EFE-6FF592D6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9" y="1650463"/>
            <a:ext cx="7812323" cy="43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1570954"/>
            <a:ext cx="5706839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Choix de la Visualisation Tableau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438" y="2521494"/>
            <a:ext cx="4107874" cy="3235951"/>
          </a:xfrm>
        </p:spPr>
        <p:txBody>
          <a:bodyPr>
            <a:normAutofit/>
          </a:bodyPr>
          <a:lstStyle/>
          <a:p>
            <a:r>
              <a:rPr lang="fr-FR" sz="1800" b="1" cap="none" dirty="0"/>
              <a:t>Joueurs évoluant à l’étranger et vainqueurs de la Champions League </a:t>
            </a:r>
          </a:p>
          <a:p>
            <a:r>
              <a:rPr lang="fr-FR" sz="1800" dirty="0"/>
              <a:t>Diagramme en barres verticales côte à côte: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Exprime des variables catégorielles qualitatives (Equipes)</a:t>
            </a:r>
            <a:endParaRPr lang="fr-FR" sz="1800" b="1" dirty="0"/>
          </a:p>
          <a:p>
            <a:pPr marL="285750" indent="-285750">
              <a:buFontTx/>
              <a:buChar char="-"/>
            </a:pPr>
            <a:r>
              <a:rPr lang="fr-FR" sz="1800" dirty="0"/>
              <a:t>Pour visualiser deux variables quantitatives en même temps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429CF13-AADF-C57C-2EF5-381420F7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83" y="2046224"/>
            <a:ext cx="5345724" cy="29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19" y="1894600"/>
            <a:ext cx="3657600" cy="950540"/>
          </a:xfrm>
        </p:spPr>
        <p:txBody>
          <a:bodyPr>
            <a:normAutofit fontScale="90000"/>
          </a:bodyPr>
          <a:lstStyle/>
          <a:p>
            <a:r>
              <a:rPr lang="fr-FR" b="1" u="sng" cap="none" dirty="0"/>
              <a:t>Valeur Marchande par équipe (joueurs cumulée)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2082" y="2715065"/>
            <a:ext cx="4107874" cy="32359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dirty="0"/>
              <a:t>- Variable à l’aspect économique et à la fois sportif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Valeur calculée selon plusieurs facteurs(salaire, contrat, performances, potentiel, âge etc…)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Variable dépendante du niveau économique et sportif dans lequel le joueur évolue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Sélection de Valeurs pertinentes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AB5992-E51E-42F9-4105-94216074C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9" y="1652953"/>
            <a:ext cx="7066386" cy="4705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798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1570954"/>
            <a:ext cx="5706839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Choix de la Visualisation Tableau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438" y="2521494"/>
            <a:ext cx="4107874" cy="3235951"/>
          </a:xfrm>
        </p:spPr>
        <p:txBody>
          <a:bodyPr>
            <a:normAutofit lnSpcReduction="10000"/>
          </a:bodyPr>
          <a:lstStyle/>
          <a:p>
            <a:r>
              <a:rPr lang="fr-FR" sz="1800" b="1" cap="none" dirty="0"/>
              <a:t>Valeur Marchande par équipe (joueurs cumulée) </a:t>
            </a:r>
          </a:p>
          <a:p>
            <a:r>
              <a:rPr lang="fr-FR" sz="1800" dirty="0"/>
              <a:t>Diagramme en barres horizontales: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Exprime des variables catégorielles qualitatives (Equipes)</a:t>
            </a:r>
            <a:endParaRPr lang="fr-FR" sz="1800" b="1" dirty="0"/>
          </a:p>
          <a:p>
            <a:pPr marL="285750" indent="-285750">
              <a:buFontTx/>
              <a:buChar char="-"/>
            </a:pPr>
            <a:r>
              <a:rPr lang="fr-FR" sz="1800" dirty="0"/>
              <a:t>Rangé dans l’ordre décroissant pour une meilleure comparaison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Couleurs pour mieux différencier les variables catégorielles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C9F734-02F5-2794-DD32-6371E039F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8621"/>
            <a:ext cx="5016760" cy="3340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75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19" y="1894600"/>
            <a:ext cx="3657600" cy="950540"/>
          </a:xfrm>
        </p:spPr>
        <p:txBody>
          <a:bodyPr>
            <a:normAutofit fontScale="90000"/>
          </a:bodyPr>
          <a:lstStyle/>
          <a:p>
            <a:r>
              <a:rPr lang="fr-FR" b="1" u="sng" cap="none" dirty="0"/>
              <a:t>Produit Intérieur Brut / Habitant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2082" y="2715065"/>
            <a:ext cx="4107874" cy="32359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dirty="0"/>
              <a:t>- Variable à l’aspect économique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Valeur qui permet de mesurer la puissance financière d’un pays ainsi que son niveau de développement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Permet de mesurer une certaine qualité de vie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Sélection de Valeurs pertinentes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DE1901-1B49-432B-920E-AEFBB6E7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4" y="1689241"/>
            <a:ext cx="6819176" cy="448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14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6D82C84D-F6E3-4EFB-B399-8A5C538E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1" y="1568385"/>
            <a:ext cx="3657600" cy="1757735"/>
          </a:xfrm>
        </p:spPr>
        <p:txBody>
          <a:bodyPr>
            <a:normAutofit fontScale="90000"/>
          </a:bodyPr>
          <a:lstStyle/>
          <a:p>
            <a:r>
              <a:rPr lang="fr-FR" sz="4000" b="1" dirty="0"/>
              <a:t>Présentation</a:t>
            </a:r>
            <a:br>
              <a:rPr lang="fr-FR" dirty="0"/>
            </a:br>
            <a:br>
              <a:rPr lang="fr-FR" b="1" dirty="0"/>
            </a:br>
            <a:r>
              <a:rPr lang="fr-FR" b="1" cap="none" dirty="0"/>
              <a:t>Jean Lavital</a:t>
            </a:r>
            <a:br>
              <a:rPr lang="fr-FR" b="1" cap="none" dirty="0"/>
            </a:br>
            <a:r>
              <a:rPr lang="fr-FR" sz="2200" i="1" cap="non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ANALYST</a:t>
            </a:r>
            <a:br>
              <a:rPr lang="fr-FR" cap="none" dirty="0"/>
            </a:b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F21A889D-4C41-4372-986E-754B5EDD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931" y="3531881"/>
            <a:ext cx="4091047" cy="2057400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Rédaction d’un rapport d’analyses sur la Coupe du monde de Football 2022 au Qatar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BD2EAF-A602-E0FA-4929-E726A7923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1352574"/>
            <a:ext cx="4936490" cy="3702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818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1570954"/>
            <a:ext cx="5706839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Choix de la Visualisation Tableau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3438" y="2521494"/>
            <a:ext cx="4107874" cy="3235951"/>
          </a:xfrm>
        </p:spPr>
        <p:txBody>
          <a:bodyPr>
            <a:normAutofit/>
          </a:bodyPr>
          <a:lstStyle/>
          <a:p>
            <a:r>
              <a:rPr lang="fr-FR" sz="1800" b="1" cap="none" dirty="0"/>
              <a:t>Produit Intérieur Brut / Habitant</a:t>
            </a:r>
          </a:p>
          <a:p>
            <a:r>
              <a:rPr lang="fr-FR" sz="1800" dirty="0"/>
              <a:t>Diagramme en barres horizontales: 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Exprime des variables catégorielles qualitatives (Equipes)</a:t>
            </a:r>
            <a:endParaRPr lang="fr-FR" sz="1800" b="1" dirty="0"/>
          </a:p>
          <a:p>
            <a:pPr marL="285750" indent="-285750">
              <a:buFontTx/>
              <a:buChar char="-"/>
            </a:pPr>
            <a:r>
              <a:rPr lang="fr-FR" sz="1800" dirty="0"/>
              <a:t>Rangé dans l’ordre décroissant pour une meilleure comparaison</a:t>
            </a:r>
          </a:p>
          <a:p>
            <a:pPr marL="285750" indent="-285750">
              <a:buFontTx/>
              <a:buChar char="-"/>
            </a:pPr>
            <a:r>
              <a:rPr lang="fr-FR" sz="1800" dirty="0"/>
              <a:t>Couleurs pour mieux différencier les variables catégorielles</a:t>
            </a:r>
          </a:p>
          <a:p>
            <a:pPr marL="285750" indent="-285750">
              <a:buFontTx/>
              <a:buChar char="-"/>
            </a:pPr>
            <a:endParaRPr lang="fr-FR" sz="1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Sélection de Valeurs pertinentes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7A7501-6708-C7F3-F54A-D33FC0CDC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3" y="1899960"/>
            <a:ext cx="5039090" cy="331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20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857B7B3-0AB5-4D55-AE85-73690C21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897260"/>
            <a:ext cx="8534401" cy="106347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i="0" dirty="0">
                <a:effectLst/>
                <a:latin typeface="Montserrat" panose="00000500000000000000" pitchFamily="2" charset="0"/>
              </a:rPr>
              <a:t>II. Identifications des profils potentiels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89922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86751CE-3BBF-4C74-9A60-996DF0D7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821" y="2641302"/>
            <a:ext cx="3657600" cy="660048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Cercle des corrélations sur F1 et F2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A41A0DE1-4567-4F96-9764-7D6890E9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97408" y="3545175"/>
            <a:ext cx="3657600" cy="309764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/>
              <a:t>Les variables « FIFA </a:t>
            </a:r>
            <a:r>
              <a:rPr lang="fr-FR" sz="2000" b="1" dirty="0" err="1"/>
              <a:t>Number</a:t>
            </a:r>
            <a:r>
              <a:rPr lang="fr-FR" sz="2000" b="1" dirty="0"/>
              <a:t> points », « </a:t>
            </a:r>
            <a:r>
              <a:rPr lang="fr-FR" sz="2000" b="1" dirty="0" err="1"/>
              <a:t>Number</a:t>
            </a:r>
            <a:r>
              <a:rPr lang="fr-FR" sz="2000" b="1" dirty="0"/>
              <a:t> CL Winners » et « </a:t>
            </a:r>
            <a:r>
              <a:rPr lang="fr-FR" sz="2000" b="1" dirty="0" err="1"/>
              <a:t>Market</a:t>
            </a:r>
            <a:r>
              <a:rPr lang="fr-FR" sz="2000" b="1" dirty="0"/>
              <a:t> Value € » sont très corrélées entre elles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La composante F1 peut être qualifiée de variable « Favoris » ou « Puissance sportive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2F150F-12BA-44D2-8ED6-09C70410C40B}"/>
              </a:ext>
            </a:extLst>
          </p:cNvPr>
          <p:cNvSpPr txBox="1"/>
          <p:nvPr/>
        </p:nvSpPr>
        <p:spPr>
          <a:xfrm>
            <a:off x="323557" y="411225"/>
            <a:ext cx="1130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Liens entre les facteurs sportifs et économiques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34DD94-1C06-63B6-E53B-D3EB3B415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1309299"/>
            <a:ext cx="5288255" cy="4725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FE2A41A-EA3C-43F1-748B-F30428170461}"/>
              </a:ext>
            </a:extLst>
          </p:cNvPr>
          <p:cNvSpPr txBox="1"/>
          <p:nvPr/>
        </p:nvSpPr>
        <p:spPr>
          <a:xfrm>
            <a:off x="7699443" y="1057556"/>
            <a:ext cx="3929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81007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86751CE-3BBF-4C74-9A60-996DF0D7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821" y="2845833"/>
            <a:ext cx="3657600" cy="660048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Projection des individus sur F1 et F2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BA7BA2-BCAD-48AF-91C3-F1872BE0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8821" y="3584903"/>
            <a:ext cx="3657600" cy="309764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2000" b="1" dirty="0"/>
              <a:t>Les pays les plus puissants se retrouvent majoritairement du côté droit de l’axe F1</a:t>
            </a:r>
          </a:p>
          <a:p>
            <a:pPr marL="285750" indent="-285750">
              <a:buFontTx/>
              <a:buChar char="-"/>
            </a:pP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442DE6-B3AB-2C9F-A094-AD9C3939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2" y="1496743"/>
            <a:ext cx="5513443" cy="48618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BAF91CC-2235-3F22-923A-915BF0250A7F}"/>
              </a:ext>
            </a:extLst>
          </p:cNvPr>
          <p:cNvSpPr txBox="1"/>
          <p:nvPr/>
        </p:nvSpPr>
        <p:spPr>
          <a:xfrm>
            <a:off x="460715" y="481894"/>
            <a:ext cx="10905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/>
              <a:t>Liens entre les facteurs sportifs et économiques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7618AD-B696-E13A-CE75-826692A6AB55}"/>
              </a:ext>
            </a:extLst>
          </p:cNvPr>
          <p:cNvSpPr txBox="1"/>
          <p:nvPr/>
        </p:nvSpPr>
        <p:spPr>
          <a:xfrm>
            <a:off x="7708821" y="1312077"/>
            <a:ext cx="43471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68570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BA7BA2-BCAD-48AF-91C3-F1872BE0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58093" y="959370"/>
            <a:ext cx="3657600" cy="567455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fr-FR" sz="2000" b="1" dirty="0"/>
              <a:t>Le Dendrogramme a classé les équipes en 6 clusters :</a:t>
            </a:r>
          </a:p>
          <a:p>
            <a:pPr marL="285750" indent="-285750">
              <a:buFontTx/>
              <a:buChar char="-"/>
            </a:pPr>
            <a:r>
              <a:rPr lang="fr-FR" sz="2000" b="1" dirty="0">
                <a:solidFill>
                  <a:srgbClr val="00B0F0"/>
                </a:solidFill>
              </a:rPr>
              <a:t>- Le Cluster 1 </a:t>
            </a:r>
            <a:r>
              <a:rPr lang="fr-FR" sz="2000" b="1" dirty="0"/>
              <a:t>: Arabie Saoudite, Qatar, Japon, Corée du Sud, Canada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- </a:t>
            </a:r>
            <a:r>
              <a:rPr lang="fr-FR" sz="2000" b="1" dirty="0">
                <a:solidFill>
                  <a:srgbClr val="FFFF00"/>
                </a:solidFill>
              </a:rPr>
              <a:t>Le Cluster 2 </a:t>
            </a:r>
            <a:r>
              <a:rPr lang="fr-FR" sz="2000" b="1" dirty="0"/>
              <a:t>: Cameroun, Equateur, Ghana, Iran, Tunisie, Serbie, Maroc, Pologne, Sénégal, Uruguay, Croatie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- </a:t>
            </a:r>
            <a:r>
              <a:rPr lang="fr-FR" sz="2000" b="1" dirty="0">
                <a:solidFill>
                  <a:srgbClr val="00B050"/>
                </a:solidFill>
              </a:rPr>
              <a:t>Le Cluster 3 </a:t>
            </a:r>
            <a:r>
              <a:rPr lang="fr-FR" sz="2000" b="1" dirty="0"/>
              <a:t>: Mexique, Etats-Unis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- </a:t>
            </a:r>
            <a:r>
              <a:rPr lang="fr-FR" sz="2000" b="1" dirty="0">
                <a:solidFill>
                  <a:srgbClr val="C00000"/>
                </a:solidFill>
              </a:rPr>
              <a:t>Le Cluster 4 : </a:t>
            </a:r>
            <a:r>
              <a:rPr lang="fr-FR" sz="2000" b="1" dirty="0"/>
              <a:t>Danemark, Suisse, Belgique, France, Argentine, Portugal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- </a:t>
            </a:r>
            <a:r>
              <a:rPr lang="fr-FR" sz="2000" b="1" dirty="0">
                <a:solidFill>
                  <a:srgbClr val="7030A0"/>
                </a:solidFill>
              </a:rPr>
              <a:t>Le Cluster 5 : </a:t>
            </a:r>
            <a:r>
              <a:rPr lang="fr-FR" sz="2000" b="1" dirty="0"/>
              <a:t>Allemagne, Angleterre, Espagne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-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Le Cluster 6 : </a:t>
            </a:r>
            <a:r>
              <a:rPr lang="fr-FR" sz="2000" b="1" dirty="0"/>
              <a:t>Brésil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2F150F-12BA-44D2-8ED6-09C70410C40B}"/>
              </a:ext>
            </a:extLst>
          </p:cNvPr>
          <p:cNvSpPr txBox="1"/>
          <p:nvPr/>
        </p:nvSpPr>
        <p:spPr>
          <a:xfrm>
            <a:off x="675303" y="455020"/>
            <a:ext cx="6682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Classification des équipes</a:t>
            </a:r>
          </a:p>
          <a:p>
            <a:r>
              <a:rPr lang="fr-FR" sz="2800" b="1" dirty="0">
                <a:solidFill>
                  <a:schemeClr val="tx1">
                    <a:lumMod val="75000"/>
                  </a:schemeClr>
                </a:solidFill>
              </a:rPr>
              <a:t>Dendrogramme</a:t>
            </a:r>
            <a:endParaRPr lang="fr-FR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2E5EC0-703C-375C-8E2D-C7EEB553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" y="1690050"/>
            <a:ext cx="5992783" cy="4506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63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86751CE-3BBF-4C74-9A60-996DF0D7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04" y="2434845"/>
            <a:ext cx="3657600" cy="660048"/>
          </a:xfrm>
        </p:spPr>
        <p:txBody>
          <a:bodyPr>
            <a:normAutofit fontScale="90000"/>
          </a:bodyPr>
          <a:lstStyle/>
          <a:p>
            <a:r>
              <a:rPr lang="fr-FR" cap="none" dirty="0" err="1"/>
              <a:t>Heatmap</a:t>
            </a:r>
            <a:r>
              <a:rPr lang="fr-FR" cap="none" dirty="0"/>
              <a:t> sur les Clusters en fonction des centroïdes des variables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BA7BA2-BCAD-48AF-91C3-F1872BE0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304" y="3187227"/>
            <a:ext cx="3657600" cy="332360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fr-FR" sz="2000" b="1" dirty="0"/>
              <a:t>Le Cluster 6 (Le Brésil) détient de bons </a:t>
            </a:r>
            <a:r>
              <a:rPr lang="fr-FR" sz="2000" b="1" dirty="0" err="1"/>
              <a:t>coeff.de.corr</a:t>
            </a:r>
            <a:r>
              <a:rPr lang="fr-FR" sz="2000" b="1" dirty="0"/>
              <a:t> avec la majorité des variables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Les Clusters 1 et 2 détiennent de faibles </a:t>
            </a:r>
            <a:r>
              <a:rPr lang="fr-FR" sz="2000" b="1" dirty="0" err="1"/>
              <a:t>coeff.de.corr</a:t>
            </a:r>
            <a:r>
              <a:rPr lang="fr-FR" sz="2000" b="1" dirty="0"/>
              <a:t> avec la majorité des variables</a:t>
            </a:r>
          </a:p>
          <a:p>
            <a:pPr marL="285750" indent="-285750">
              <a:buFontTx/>
              <a:buChar char="-"/>
            </a:pPr>
            <a:r>
              <a:rPr lang="fr-FR" sz="2000" b="1" dirty="0"/>
              <a:t>Le Cluster 3 détient deux variables à fort </a:t>
            </a:r>
            <a:r>
              <a:rPr lang="fr-FR" sz="2000" b="1" dirty="0" err="1"/>
              <a:t>coeff.de.corr</a:t>
            </a:r>
            <a:endParaRPr lang="fr-FR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2F150F-12BA-44D2-8ED6-09C70410C40B}"/>
              </a:ext>
            </a:extLst>
          </p:cNvPr>
          <p:cNvSpPr txBox="1"/>
          <p:nvPr/>
        </p:nvSpPr>
        <p:spPr>
          <a:xfrm>
            <a:off x="675304" y="347172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Classification des équipes </a:t>
            </a:r>
          </a:p>
          <a:p>
            <a:r>
              <a:rPr lang="fr-FR" sz="2800" b="1" dirty="0" err="1">
                <a:solidFill>
                  <a:schemeClr val="tx2">
                    <a:lumMod val="75000"/>
                  </a:schemeClr>
                </a:solidFill>
              </a:rPr>
              <a:t>Heatmap</a:t>
            </a:r>
            <a:endParaRPr lang="fr-F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53BCFE-67D8-C38C-DEA4-58EDF63FF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75" y="1039670"/>
            <a:ext cx="5760720" cy="5199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29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9370" y="1811024"/>
            <a:ext cx="5900920" cy="3492496"/>
          </a:xfrm>
        </p:spPr>
        <p:txBody>
          <a:bodyPr>
            <a:normAutofit fontScale="92500" lnSpcReduction="20000"/>
          </a:bodyPr>
          <a:lstStyle/>
          <a:p>
            <a:r>
              <a:rPr lang="fr-FR" sz="1800" b="1" cap="none" dirty="0"/>
              <a:t>Les Clusters produits par le K-</a:t>
            </a:r>
            <a:r>
              <a:rPr lang="fr-FR" sz="1800" b="1" cap="none" dirty="0" err="1"/>
              <a:t>Means</a:t>
            </a:r>
            <a:r>
              <a:rPr lang="fr-FR" sz="1800" b="1" cap="none" dirty="0"/>
              <a:t> et le Dendrogramme ont révélés 6</a:t>
            </a:r>
          </a:p>
          <a:p>
            <a:r>
              <a:rPr lang="fr-FR" sz="1800" b="1" cap="none" dirty="0"/>
              <a:t>groupes d’équipes allant des plus faibles aux plus fortes.</a:t>
            </a:r>
          </a:p>
          <a:p>
            <a:r>
              <a:rPr lang="fr-FR" sz="1800" b="1" cap="none" dirty="0"/>
              <a:t>Les équipes des clusters 4, 5 et 6 grâce aux corrélations avec les variables et</a:t>
            </a:r>
          </a:p>
          <a:p>
            <a:r>
              <a:rPr lang="fr-FR" sz="1800" b="1" cap="none" dirty="0"/>
              <a:t>l’analyse en composantes principales permettent de renommer ces clusters</a:t>
            </a:r>
          </a:p>
          <a:p>
            <a:r>
              <a:rPr lang="fr-FR" sz="1800" b="1" cap="none" dirty="0"/>
              <a:t>avec les noms respectifs suivant :</a:t>
            </a:r>
          </a:p>
          <a:p>
            <a:r>
              <a:rPr lang="fr-FR" sz="1800" b="1" cap="none" dirty="0">
                <a:solidFill>
                  <a:srgbClr val="C00000"/>
                </a:solidFill>
              </a:rPr>
              <a:t>Cluster 4 </a:t>
            </a:r>
            <a:r>
              <a:rPr lang="fr-FR" sz="1800" b="1" cap="none" dirty="0"/>
              <a:t>: Le groupe des « Outsiders »</a:t>
            </a:r>
          </a:p>
          <a:p>
            <a:r>
              <a:rPr lang="fr-FR" sz="1800" b="1" cap="none" dirty="0">
                <a:solidFill>
                  <a:srgbClr val="7030A0"/>
                </a:solidFill>
              </a:rPr>
              <a:t>Cluster 5 : </a:t>
            </a:r>
            <a:r>
              <a:rPr lang="fr-FR" sz="1800" b="1" cap="none" dirty="0"/>
              <a:t>Le groupe des « Favoris »</a:t>
            </a:r>
          </a:p>
          <a:p>
            <a:r>
              <a:rPr lang="fr-FR" sz="1800" b="1" cap="none" dirty="0">
                <a:solidFill>
                  <a:schemeClr val="accent3">
                    <a:lumMod val="50000"/>
                  </a:schemeClr>
                </a:solidFill>
              </a:rPr>
              <a:t>Cluster 6 </a:t>
            </a:r>
            <a:r>
              <a:rPr lang="fr-FR" sz="1800" b="1" cap="none" dirty="0"/>
              <a:t>: Le « </a:t>
            </a:r>
            <a:r>
              <a:rPr lang="fr-FR" sz="1800" b="1" cap="none" dirty="0" err="1"/>
              <a:t>Super-Favori</a:t>
            </a:r>
            <a:r>
              <a:rPr lang="fr-FR" sz="1800" b="1" cap="none" dirty="0"/>
              <a:t> »</a:t>
            </a:r>
            <a:endParaRPr lang="fr-FR" sz="1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Conclusion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A13583-6A91-F9B5-B650-74A6ACAD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90" y="1941342"/>
            <a:ext cx="4764596" cy="2975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2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4C458AE-8B52-4626-A4E9-F125D64921CB}"/>
              </a:ext>
            </a:extLst>
          </p:cNvPr>
          <p:cNvSpPr txBox="1"/>
          <p:nvPr/>
        </p:nvSpPr>
        <p:spPr>
          <a:xfrm>
            <a:off x="569843" y="583095"/>
            <a:ext cx="56454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Sources de données </a:t>
            </a:r>
          </a:p>
          <a:p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257562-E387-4425-B8FD-092269A42677}"/>
              </a:ext>
            </a:extLst>
          </p:cNvPr>
          <p:cNvSpPr txBox="1"/>
          <p:nvPr/>
        </p:nvSpPr>
        <p:spPr>
          <a:xfrm>
            <a:off x="569843" y="1444869"/>
            <a:ext cx="52823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3"/>
              </a:rPr>
              <a:t>www.fifa.com/fr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4"/>
              </a:rPr>
              <a:t>www.transfermarkt.fr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5"/>
              </a:rPr>
              <a:t>www.data.worldbank.org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6"/>
              </a:rPr>
              <a:t>www.donnees.banquemondiale.org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7"/>
              </a:rPr>
              <a:t>www.kaggle.com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8"/>
              </a:rPr>
              <a:t>www.lefigaro.fr</a:t>
            </a:r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hlinkClick r:id="rId9"/>
              </a:rPr>
              <a:t>www.lequipe.fr</a:t>
            </a:r>
            <a:r>
              <a:rPr lang="fr-FR" sz="20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E6D55-3A89-1EF0-CEF8-2BEDF65A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339"/>
            <a:ext cx="4981462" cy="2802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11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857B7B3-0AB5-4D55-AE85-73690C21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731086"/>
            <a:ext cx="8534401" cy="1120930"/>
          </a:xfrm>
        </p:spPr>
        <p:txBody>
          <a:bodyPr>
            <a:normAutofit/>
          </a:bodyPr>
          <a:lstStyle/>
          <a:p>
            <a:pPr algn="ctr"/>
            <a:r>
              <a:rPr lang="fr-FR" sz="4800" b="1" i="0" dirty="0">
                <a:effectLst/>
                <a:latin typeface="Montserrat" panose="00000500000000000000" pitchFamily="2" charset="0"/>
              </a:rPr>
              <a:t>Introduction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5448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4C458AE-8B52-4626-A4E9-F125D64921CB}"/>
              </a:ext>
            </a:extLst>
          </p:cNvPr>
          <p:cNvSpPr txBox="1"/>
          <p:nvPr/>
        </p:nvSpPr>
        <p:spPr>
          <a:xfrm>
            <a:off x="569843" y="583095"/>
            <a:ext cx="56454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Coupe du Monde 2022 de Football au Qatar</a:t>
            </a:r>
          </a:p>
          <a:p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257562-E387-4425-B8FD-092269A42677}"/>
              </a:ext>
            </a:extLst>
          </p:cNvPr>
          <p:cNvSpPr txBox="1"/>
          <p:nvPr/>
        </p:nvSpPr>
        <p:spPr>
          <a:xfrm>
            <a:off x="569843" y="2458625"/>
            <a:ext cx="690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Retombées économiques et marketing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Enjeu sportif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Enjeu géopolitique pour le Qatar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Dernière édition à 32 équipes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8872BE-E65F-8B96-4937-5062CF23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26" y="1814923"/>
            <a:ext cx="4983571" cy="2890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69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227D997-6540-441D-91EA-A6049077D9E0}"/>
              </a:ext>
            </a:extLst>
          </p:cNvPr>
          <p:cNvSpPr txBox="1"/>
          <p:nvPr/>
        </p:nvSpPr>
        <p:spPr>
          <a:xfrm>
            <a:off x="633390" y="776941"/>
            <a:ext cx="6100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Choix du plan et objectifs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AD8125-D8CD-779F-451C-2EC849684B07}"/>
              </a:ext>
            </a:extLst>
          </p:cNvPr>
          <p:cNvSpPr txBox="1"/>
          <p:nvPr/>
        </p:nvSpPr>
        <p:spPr>
          <a:xfrm>
            <a:off x="633390" y="2416422"/>
            <a:ext cx="690689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Positionnement des équipes qualifiés</a:t>
            </a:r>
          </a:p>
          <a:p>
            <a:r>
              <a:rPr lang="fr-FR" sz="2400" dirty="0">
                <a:solidFill>
                  <a:schemeClr val="tx1">
                    <a:lumMod val="75000"/>
                  </a:schemeClr>
                </a:solidFill>
              </a:rPr>
              <a:t>Evaluations des forces en présence, sélection de variables pertinentes</a:t>
            </a:r>
          </a:p>
          <a:p>
            <a:endParaRPr lang="fr-FR" sz="2400" dirty="0">
              <a:solidFill>
                <a:schemeClr val="tx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Identifications des profils potentiels</a:t>
            </a:r>
          </a:p>
          <a:p>
            <a:r>
              <a:rPr lang="fr-FR" sz="2400" dirty="0">
                <a:solidFill>
                  <a:schemeClr val="tx1">
                    <a:lumMod val="75000"/>
                  </a:schemeClr>
                </a:solidFill>
              </a:rPr>
              <a:t>Liens entre les facteurs économiques et sportifs, classification des équipes</a:t>
            </a:r>
          </a:p>
          <a:p>
            <a:endParaRPr lang="fr-FR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06D8E6-A030-09DB-D88B-46F1A7F7E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96" y="1269658"/>
            <a:ext cx="3682222" cy="2213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onardo : &quot;Nasser Al-Khelaïfi représente le PSG, pas moi&quot; - Eurosport">
            <a:extLst>
              <a:ext uri="{FF2B5EF4-FFF2-40B4-BE49-F238E27FC236}">
                <a16:creationId xmlns:a16="http://schemas.microsoft.com/office/drawing/2014/main" id="{4E220D4A-6656-F658-402E-49C361E6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76389" y="3815552"/>
            <a:ext cx="3682222" cy="221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857B7B3-0AB5-4D55-AE85-73690C21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897260"/>
            <a:ext cx="8534401" cy="106347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i="0" dirty="0">
                <a:effectLst/>
                <a:latin typeface="Montserrat" panose="00000500000000000000" pitchFamily="2" charset="0"/>
              </a:rPr>
              <a:t>I. Positionnement des équipes qualifiés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091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082" y="1739855"/>
            <a:ext cx="3657600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Phase de Groupe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6945" y="2560320"/>
            <a:ext cx="4107874" cy="32359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b="1" dirty="0"/>
              <a:t>8 groupes </a:t>
            </a:r>
            <a:r>
              <a:rPr lang="fr-FR" sz="1800" dirty="0"/>
              <a:t>de </a:t>
            </a:r>
            <a:r>
              <a:rPr lang="fr-FR" sz="1800" b="1" dirty="0"/>
              <a:t>4 équipes</a:t>
            </a:r>
          </a:p>
          <a:p>
            <a:r>
              <a:rPr lang="fr-FR" sz="1800" dirty="0"/>
              <a:t>Déjà 29 équipes </a:t>
            </a:r>
            <a:r>
              <a:rPr lang="fr-FR" sz="1800" b="1" dirty="0"/>
              <a:t>qualifiés</a:t>
            </a:r>
            <a:r>
              <a:rPr lang="fr-FR" sz="18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800" b="1" dirty="0"/>
              <a:t>3 places </a:t>
            </a:r>
            <a:r>
              <a:rPr lang="fr-FR" sz="1800" dirty="0"/>
              <a:t>à prendre</a:t>
            </a:r>
          </a:p>
          <a:p>
            <a:pPr marL="285750" indent="-285750">
              <a:buFontTx/>
              <a:buChar char="-"/>
            </a:pPr>
            <a:r>
              <a:rPr lang="fr-FR" sz="1800" b="1" dirty="0"/>
              <a:t>2 places qualificatives </a:t>
            </a:r>
            <a:r>
              <a:rPr lang="fr-FR" sz="1800" dirty="0"/>
              <a:t>dans chaque groupe pour accéder à la phase à </a:t>
            </a:r>
            <a:r>
              <a:rPr lang="fr-FR" sz="1800" b="1" dirty="0"/>
              <a:t>élimination directe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3074" name="Picture 2" descr="FIFA World Cup Groups Analysis 2022 - SportsNile">
            <a:extLst>
              <a:ext uri="{FF2B5EF4-FFF2-40B4-BE49-F238E27FC236}">
                <a16:creationId xmlns:a16="http://schemas.microsoft.com/office/drawing/2014/main" id="{475E699F-C937-F038-FEA0-297DA28C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1" y="1585111"/>
            <a:ext cx="7211406" cy="4056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25820E-AD06-4199-A827-74A27254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082" y="1739855"/>
            <a:ext cx="3657600" cy="950540"/>
          </a:xfrm>
        </p:spPr>
        <p:txBody>
          <a:bodyPr>
            <a:normAutofit/>
          </a:bodyPr>
          <a:lstStyle/>
          <a:p>
            <a:r>
              <a:rPr lang="fr-FR" b="1" u="sng" cap="none" dirty="0"/>
              <a:t>Phase de Groupe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D75CDC0-1836-4BB9-B8EC-FBB907B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6945" y="2560320"/>
            <a:ext cx="4107874" cy="32359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sz="1800" b="1" dirty="0"/>
              <a:t>8 groupes </a:t>
            </a:r>
            <a:r>
              <a:rPr lang="fr-FR" sz="1800" dirty="0"/>
              <a:t>de </a:t>
            </a:r>
            <a:r>
              <a:rPr lang="fr-FR" sz="1800" b="1" dirty="0"/>
              <a:t>4 équipes</a:t>
            </a:r>
          </a:p>
          <a:p>
            <a:r>
              <a:rPr lang="fr-FR" sz="1800" dirty="0"/>
              <a:t>Déjà 29 équipes </a:t>
            </a:r>
            <a:r>
              <a:rPr lang="fr-FR" sz="1800" b="1" dirty="0"/>
              <a:t>qualifiés</a:t>
            </a:r>
            <a:r>
              <a:rPr lang="fr-FR" sz="18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800" b="1" dirty="0"/>
              <a:t>3 places </a:t>
            </a:r>
            <a:r>
              <a:rPr lang="fr-FR" sz="1800" dirty="0"/>
              <a:t>à prendre</a:t>
            </a:r>
          </a:p>
          <a:p>
            <a:pPr marL="285750" indent="-285750">
              <a:buFontTx/>
              <a:buChar char="-"/>
            </a:pPr>
            <a:r>
              <a:rPr lang="fr-FR" sz="1800" b="1" dirty="0"/>
              <a:t>2 places qualificatives </a:t>
            </a:r>
            <a:r>
              <a:rPr lang="fr-FR" sz="1800" dirty="0"/>
              <a:t>dans chaque groupe pour accéder à la phase à </a:t>
            </a:r>
            <a:r>
              <a:rPr lang="fr-FR" sz="1800" b="1" dirty="0"/>
              <a:t>élimination directe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C164E-7D49-4666-93FE-5C34FDC52FEC}"/>
              </a:ext>
            </a:extLst>
          </p:cNvPr>
          <p:cNvSpPr txBox="1"/>
          <p:nvPr/>
        </p:nvSpPr>
        <p:spPr>
          <a:xfrm>
            <a:off x="679893" y="681901"/>
            <a:ext cx="823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Evaluation des forces en présence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B2532D8-6D9E-D37D-87AE-73B37AFCF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1" y="1617028"/>
            <a:ext cx="7139305" cy="398970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FF269C-BCC6-3F93-8019-E0CEDE5E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36" y="5606733"/>
            <a:ext cx="1145540" cy="7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16786</TotalTime>
  <Words>1261</Words>
  <Application>Microsoft Office PowerPoint</Application>
  <PresentationFormat>Grand écran</PresentationFormat>
  <Paragraphs>194</Paragraphs>
  <Slides>26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Montserrat</vt:lpstr>
      <vt:lpstr>Wingdings 3</vt:lpstr>
      <vt:lpstr>Ion</vt:lpstr>
      <vt:lpstr>OpenClassrooms Projet 8 libre « Coupe du Monde 2022 de Football » </vt:lpstr>
      <vt:lpstr>Présentation  Jean Lavital DATA ANALYST </vt:lpstr>
      <vt:lpstr>Présentation PowerPoint</vt:lpstr>
      <vt:lpstr>Introduction</vt:lpstr>
      <vt:lpstr>Présentation PowerPoint</vt:lpstr>
      <vt:lpstr>Présentation PowerPoint</vt:lpstr>
      <vt:lpstr>I. Positionnement des équipes qualifiés</vt:lpstr>
      <vt:lpstr>Phase de Groupe </vt:lpstr>
      <vt:lpstr>Phase de Groupe </vt:lpstr>
      <vt:lpstr>Choix de la Visualisation Tableau </vt:lpstr>
      <vt:lpstr>Evolution du Classement FIFA</vt:lpstr>
      <vt:lpstr>Choix de la Visualisation Tableau </vt:lpstr>
      <vt:lpstr>Age Moyen par équipe</vt:lpstr>
      <vt:lpstr>Choix de la Visualisation Tableau </vt:lpstr>
      <vt:lpstr>Joueurs évoluant à l’étranger et vainqueurs de la Champions League </vt:lpstr>
      <vt:lpstr>Choix de la Visualisation Tableau </vt:lpstr>
      <vt:lpstr>Valeur Marchande par équipe (joueurs cumulée) </vt:lpstr>
      <vt:lpstr>Choix de la Visualisation Tableau </vt:lpstr>
      <vt:lpstr>Produit Intérieur Brut / Habitant </vt:lpstr>
      <vt:lpstr>Choix de la Visualisation Tableau </vt:lpstr>
      <vt:lpstr>II. Identifications des profils potentiels</vt:lpstr>
      <vt:lpstr>Cercle des corrélations sur F1 et F2</vt:lpstr>
      <vt:lpstr>Projection des individus sur F1 et F2</vt:lpstr>
      <vt:lpstr>Présentation PowerPoint</vt:lpstr>
      <vt:lpstr>Heatmap sur les Clusters en fonction des centroïdes des variables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Lavital</dc:creator>
  <cp:lastModifiedBy>Jean Lavital</cp:lastModifiedBy>
  <cp:revision>73</cp:revision>
  <dcterms:created xsi:type="dcterms:W3CDTF">2021-06-25T09:37:04Z</dcterms:created>
  <dcterms:modified xsi:type="dcterms:W3CDTF">2022-05-14T14:54:50Z</dcterms:modified>
</cp:coreProperties>
</file>