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7" r:id="rId2"/>
    <p:sldId id="263" r:id="rId3"/>
    <p:sldId id="264" r:id="rId4"/>
    <p:sldId id="265" r:id="rId5"/>
    <p:sldId id="285" r:id="rId6"/>
    <p:sldId id="266" r:id="rId7"/>
    <p:sldId id="286" r:id="rId8"/>
    <p:sldId id="287" r:id="rId9"/>
    <p:sldId id="288" r:id="rId10"/>
    <p:sldId id="289" r:id="rId11"/>
    <p:sldId id="290" r:id="rId12"/>
    <p:sldId id="291" r:id="rId13"/>
    <p:sldId id="292" r:id="rId14"/>
    <p:sldId id="293" r:id="rId15"/>
    <p:sldId id="294" r:id="rId16"/>
    <p:sldId id="295" r:id="rId17"/>
    <p:sldId id="296" r:id="rId18"/>
    <p:sldId id="284" r:id="rId19"/>
    <p:sldId id="283" r:id="rId20"/>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FFFE"/>
    <a:srgbClr val="36ABFF"/>
    <a:srgbClr val="0D0A27"/>
    <a:srgbClr val="37ABFF"/>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4660"/>
  </p:normalViewPr>
  <p:slideViewPr>
    <p:cSldViewPr snapToGrid="0" showGuides="1">
      <p:cViewPr varScale="1">
        <p:scale>
          <a:sx n="48" d="100"/>
          <a:sy n="48" d="100"/>
        </p:scale>
        <p:origin x="1795" y="110"/>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xmlns=""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xmlns=""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15/12/2024</a:t>
            </a:fld>
            <a:endParaRPr lang="pt-BR"/>
          </a:p>
        </p:txBody>
      </p:sp>
      <p:sp>
        <p:nvSpPr>
          <p:cNvPr id="4" name="Espaço Reservado para Rodapé 3">
            <a:extLst>
              <a:ext uri="{FF2B5EF4-FFF2-40B4-BE49-F238E27FC236}">
                <a16:creationId xmlns:a16="http://schemas.microsoft.com/office/drawing/2014/main" xmlns=""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xmlns=""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‹nº›</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15/12/2024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‹nº›</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t>15/12/2024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t>15/12/2024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t>15/12/2024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t>15/12/2024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t>15/12/2024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pt-BR" smtClean="0"/>
              <a:t>15/12/2024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t>15/12/2024</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t>15/12/2024</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t>15/12/2024</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t>15/12/2024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CE6D11F-A570-44DC-98A9-9E7070BCD645}" type="datetime1">
              <a:rPr lang="pt-BR" smtClean="0"/>
              <a:t>15/12/2024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pt-BR" smtClean="0"/>
              <a:t>15/12/2024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‹nº›</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xmlns="" id="{87405FB1-0AFE-DF6D-4838-8755D3F2C988}"/>
              </a:ext>
            </a:extLst>
          </p:cNvPr>
          <p:cNvSpPr txBox="1"/>
          <p:nvPr/>
        </p:nvSpPr>
        <p:spPr>
          <a:xfrm>
            <a:off x="264377" y="370027"/>
            <a:ext cx="9192446" cy="1323439"/>
          </a:xfrm>
          <a:prstGeom prst="rect">
            <a:avLst/>
          </a:prstGeom>
          <a:noFill/>
          <a:effectLst>
            <a:glow rad="1092200">
              <a:schemeClr val="accent1">
                <a:alpha val="28000"/>
              </a:schemeClr>
            </a:glow>
            <a:outerShdw blurRad="50800" dist="50800" dir="5400000" algn="ctr" rotWithShape="0">
              <a:srgbClr val="000000"/>
            </a:outerShdw>
          </a:effectLst>
        </p:spPr>
        <p:txBody>
          <a:bodyPr wrap="square" rtlCol="0">
            <a:spAutoFit/>
          </a:bodyPr>
          <a:lstStyle/>
          <a:p>
            <a:r>
              <a:rPr lang="pt-BR" sz="8000" dirty="0">
                <a:solidFill>
                  <a:schemeClr val="accent1">
                    <a:lumMod val="50000"/>
                  </a:schemeClr>
                </a:solidFill>
              </a:rPr>
              <a:t>Jogando para Vencer: </a:t>
            </a:r>
          </a:p>
        </p:txBody>
      </p:sp>
      <p:sp>
        <p:nvSpPr>
          <p:cNvPr id="13" name="subtitulo">
            <a:extLst>
              <a:ext uri="{FF2B5EF4-FFF2-40B4-BE49-F238E27FC236}">
                <a16:creationId xmlns:a16="http://schemas.microsoft.com/office/drawing/2014/main" xmlns="" id="{429024B7-8E30-E5DB-74CA-5CCE07B84C5A}"/>
              </a:ext>
            </a:extLst>
          </p:cNvPr>
          <p:cNvSpPr txBox="1"/>
          <p:nvPr/>
        </p:nvSpPr>
        <p:spPr>
          <a:xfrm>
            <a:off x="427385" y="2302582"/>
            <a:ext cx="8949822" cy="1569660"/>
          </a:xfrm>
          <a:prstGeom prst="rect">
            <a:avLst/>
          </a:prstGeom>
          <a:noFill/>
        </p:spPr>
        <p:txBody>
          <a:bodyPr wrap="none" rtlCol="0">
            <a:spAutoFit/>
          </a:bodyPr>
          <a:lstStyle/>
          <a:p>
            <a:pPr algn="ctr"/>
            <a:r>
              <a:rPr lang="pt-BR" sz="4800" dirty="0" smtClean="0">
                <a:solidFill>
                  <a:schemeClr val="accent5">
                    <a:lumMod val="50000"/>
                  </a:schemeClr>
                </a:solidFill>
              </a:rPr>
              <a:t>Como </a:t>
            </a:r>
            <a:r>
              <a:rPr lang="pt-BR" sz="4800" dirty="0">
                <a:solidFill>
                  <a:schemeClr val="accent5">
                    <a:lumMod val="50000"/>
                  </a:schemeClr>
                </a:solidFill>
              </a:rPr>
              <a:t>a </a:t>
            </a:r>
            <a:r>
              <a:rPr lang="pt-BR" sz="4800" dirty="0" err="1">
                <a:solidFill>
                  <a:schemeClr val="accent5">
                    <a:lumMod val="50000"/>
                  </a:schemeClr>
                </a:solidFill>
              </a:rPr>
              <a:t>Gamificação</a:t>
            </a:r>
            <a:r>
              <a:rPr lang="pt-BR" sz="4800" dirty="0">
                <a:solidFill>
                  <a:schemeClr val="accent5">
                    <a:lumMod val="50000"/>
                  </a:schemeClr>
                </a:solidFill>
              </a:rPr>
              <a:t> Revoluciona </a:t>
            </a:r>
            <a:endParaRPr lang="pt-BR" sz="4800" dirty="0" smtClean="0">
              <a:solidFill>
                <a:schemeClr val="accent5">
                  <a:lumMod val="50000"/>
                </a:schemeClr>
              </a:solidFill>
            </a:endParaRPr>
          </a:p>
          <a:p>
            <a:pPr algn="ctr"/>
            <a:r>
              <a:rPr lang="pt-BR" sz="4800" dirty="0" smtClean="0">
                <a:solidFill>
                  <a:schemeClr val="accent5">
                    <a:lumMod val="50000"/>
                  </a:schemeClr>
                </a:solidFill>
              </a:rPr>
              <a:t>a </a:t>
            </a:r>
            <a:r>
              <a:rPr lang="pt-BR" sz="4800" dirty="0">
                <a:solidFill>
                  <a:schemeClr val="accent5">
                    <a:lumMod val="50000"/>
                  </a:schemeClr>
                </a:solidFill>
              </a:rPr>
              <a:t>Educação </a:t>
            </a:r>
            <a:r>
              <a:rPr lang="pt-BR" sz="4800" dirty="0" smtClean="0">
                <a:solidFill>
                  <a:schemeClr val="accent5">
                    <a:lumMod val="50000"/>
                  </a:schemeClr>
                </a:solidFill>
              </a:rPr>
              <a:t>e </a:t>
            </a:r>
            <a:r>
              <a:rPr lang="pt-BR" sz="4800" dirty="0">
                <a:solidFill>
                  <a:schemeClr val="accent5">
                    <a:lumMod val="50000"/>
                  </a:schemeClr>
                </a:solidFill>
              </a:rPr>
              <a:t>o Mundo Corporativo</a:t>
            </a:r>
            <a:endParaRPr lang="pt-BR" sz="4800" dirty="0">
              <a:solidFill>
                <a:schemeClr val="accent5">
                  <a:lumMod val="50000"/>
                </a:schemeClr>
              </a:solidFill>
              <a:latin typeface="Impact" panose="020B0806030902050204" pitchFamily="34" charset="0"/>
            </a:endParaRPr>
          </a:p>
        </p:txBody>
      </p:sp>
      <p:sp>
        <p:nvSpPr>
          <p:cNvPr id="16" name="fundo_rodape">
            <a:extLst>
              <a:ext uri="{FF2B5EF4-FFF2-40B4-BE49-F238E27FC236}">
                <a16:creationId xmlns:a16="http://schemas.microsoft.com/office/drawing/2014/main" xmlns="" id="{8A5EDDAD-04F3-2FDC-9612-B1EBD47701CD}"/>
              </a:ext>
            </a:extLst>
          </p:cNvPr>
          <p:cNvSpPr/>
          <p:nvPr/>
        </p:nvSpPr>
        <p:spPr>
          <a:xfrm>
            <a:off x="2612571" y="11632661"/>
            <a:ext cx="4378164" cy="830997"/>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odape">
            <a:extLst>
              <a:ext uri="{FF2B5EF4-FFF2-40B4-BE49-F238E27FC236}">
                <a16:creationId xmlns:a16="http://schemas.microsoft.com/office/drawing/2014/main" xmlns="" id="{6275A980-272E-6995-30C1-C7DA34BD34F2}"/>
              </a:ext>
            </a:extLst>
          </p:cNvPr>
          <p:cNvSpPr txBox="1"/>
          <p:nvPr/>
        </p:nvSpPr>
        <p:spPr>
          <a:xfrm>
            <a:off x="2928071" y="11632661"/>
            <a:ext cx="3841697" cy="830997"/>
          </a:xfrm>
          <a:prstGeom prst="rect">
            <a:avLst/>
          </a:prstGeom>
          <a:noFill/>
        </p:spPr>
        <p:txBody>
          <a:bodyPr wrap="square" rtlCol="0">
            <a:spAutoFit/>
          </a:bodyPr>
          <a:lstStyle/>
          <a:p>
            <a:r>
              <a:rPr lang="pt-BR" sz="4800" dirty="0" smtClean="0">
                <a:solidFill>
                  <a:srgbClr val="0D0A27"/>
                </a:solidFill>
                <a:latin typeface="Impact" panose="020B0806030902050204" pitchFamily="34" charset="0"/>
              </a:rPr>
              <a:t>JANAYNA BRITO</a:t>
            </a:r>
            <a:endParaRPr lang="pt-BR" sz="4800" dirty="0">
              <a:solidFill>
                <a:srgbClr val="0D0A27"/>
              </a:solidFill>
              <a:latin typeface="Impact" panose="020B0806030902050204" pitchFamily="34" charset="0"/>
            </a:endParaRPr>
          </a:p>
        </p:txBody>
      </p:sp>
      <p:sp>
        <p:nvSpPr>
          <p:cNvPr id="15" name="subtitulo_componente">
            <a:extLst>
              <a:ext uri="{FF2B5EF4-FFF2-40B4-BE49-F238E27FC236}">
                <a16:creationId xmlns:a16="http://schemas.microsoft.com/office/drawing/2014/main" xmlns="" id="{4AC64B63-F496-F80D-2DF0-D95D155A98DB}"/>
              </a:ext>
            </a:extLst>
          </p:cNvPr>
          <p:cNvSpPr txBox="1"/>
          <p:nvPr/>
        </p:nvSpPr>
        <p:spPr>
          <a:xfrm>
            <a:off x="250420" y="10217501"/>
            <a:ext cx="9100360" cy="1077218"/>
          </a:xfrm>
          <a:prstGeom prst="rect">
            <a:avLst/>
          </a:prstGeom>
          <a:noFill/>
        </p:spPr>
        <p:txBody>
          <a:bodyPr wrap="square" rtlCol="0">
            <a:spAutoFit/>
          </a:bodyPr>
          <a:lstStyle/>
          <a:p>
            <a:pPr algn="ctr"/>
            <a:r>
              <a:rPr lang="pt-BR" sz="3200" dirty="0">
                <a:solidFill>
                  <a:schemeClr val="tx2">
                    <a:lumMod val="50000"/>
                  </a:schemeClr>
                </a:solidFill>
                <a:latin typeface="+mj-lt"/>
              </a:rPr>
              <a:t>Aprenda </a:t>
            </a:r>
            <a:r>
              <a:rPr lang="pt-BR" sz="3200" dirty="0" smtClean="0">
                <a:solidFill>
                  <a:schemeClr val="tx2">
                    <a:lumMod val="50000"/>
                  </a:schemeClr>
                </a:solidFill>
                <a:latin typeface="+mj-lt"/>
              </a:rPr>
              <a:t>as técnicas utilizadas na </a:t>
            </a:r>
            <a:r>
              <a:rPr lang="pt-BR" sz="3200" dirty="0" err="1" smtClean="0">
                <a:solidFill>
                  <a:schemeClr val="tx2">
                    <a:lumMod val="50000"/>
                  </a:schemeClr>
                </a:solidFill>
                <a:latin typeface="+mj-lt"/>
              </a:rPr>
              <a:t>gamificação</a:t>
            </a:r>
            <a:r>
              <a:rPr lang="pt-BR" sz="3200" dirty="0" smtClean="0">
                <a:solidFill>
                  <a:schemeClr val="tx2">
                    <a:lumMod val="50000"/>
                  </a:schemeClr>
                </a:solidFill>
                <a:latin typeface="+mj-lt"/>
              </a:rPr>
              <a:t> para impulsionar a educação e o ambiente corporativo.</a:t>
            </a:r>
            <a:endParaRPr lang="pt-BR" sz="3200" dirty="0">
              <a:solidFill>
                <a:schemeClr val="tx2">
                  <a:lumMod val="50000"/>
                </a:schemeClr>
              </a:solidFill>
              <a:latin typeface="+mj-lt"/>
            </a:endParaRPr>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2" y="4128464"/>
            <a:ext cx="5751095" cy="5751095"/>
          </a:xfrm>
          <a:prstGeom prst="rect">
            <a:avLst/>
          </a:prstGeom>
        </p:spPr>
      </p:pic>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816820"/>
            <a:ext cx="7816645" cy="10064294"/>
          </a:xfrm>
          <a:prstGeom prst="rect">
            <a:avLst/>
          </a:prstGeom>
          <a:noFill/>
        </p:spPr>
        <p:txBody>
          <a:bodyPr wrap="square" rtlCol="0">
            <a:spAutoFit/>
          </a:bodyPr>
          <a:lstStyle/>
          <a:p>
            <a:pPr algn="just"/>
            <a:r>
              <a:rPr lang="pt-BR" sz="3600" dirty="0"/>
              <a:t>	Na educação, a </a:t>
            </a:r>
            <a:r>
              <a:rPr lang="pt-BR" sz="3600" dirty="0" err="1"/>
              <a:t>gamificação</a:t>
            </a:r>
            <a:r>
              <a:rPr lang="pt-BR" sz="3600" dirty="0"/>
              <a:t> pode ser adaptada para atender às necessidades individuais dos alunos. Plataformas educacionais </a:t>
            </a:r>
            <a:r>
              <a:rPr lang="pt-BR" sz="3600" dirty="0" err="1"/>
              <a:t>gamificadas</a:t>
            </a:r>
            <a:r>
              <a:rPr lang="pt-BR" sz="3600" dirty="0"/>
              <a:t> muitas vezes permitem que cada estudante avance em seu próprio ritmo, superando desafios de acordo com suas habilidades e progressos, o que torna o aprendizado mais personalizado.</a:t>
            </a:r>
          </a:p>
          <a:p>
            <a:pPr algn="just"/>
            <a:endParaRPr lang="pt-BR" sz="3600" dirty="0"/>
          </a:p>
          <a:p>
            <a:pPr algn="just"/>
            <a:r>
              <a:rPr lang="pt-BR" sz="3600" dirty="0"/>
              <a:t>Nas organizações, programas de treinamento </a:t>
            </a:r>
            <a:r>
              <a:rPr lang="pt-BR" sz="3600" dirty="0" err="1"/>
              <a:t>gamificados</a:t>
            </a:r>
            <a:r>
              <a:rPr lang="pt-BR" sz="3600" dirty="0"/>
              <a:t> também podem ser ajustados de acordo com o desempenho do funcionário, criando um ambiente de aprendizado que se adapta aos pontos fortes e fracos de cada colaborador, promovendo crescimento de forma mais eficaz.</a:t>
            </a:r>
          </a:p>
        </p:txBody>
      </p:sp>
      <p:sp>
        <p:nvSpPr>
          <p:cNvPr id="11" name="Espaço Reservado para Número de Slide 10">
            <a:extLst>
              <a:ext uri="{FF2B5EF4-FFF2-40B4-BE49-F238E27FC236}">
                <a16:creationId xmlns:a16="http://schemas.microsoft.com/office/drawing/2014/main" xmlns="" id="{23368C93-F191-8BB0-76CF-5C194CD192BA}"/>
              </a:ext>
            </a:extLst>
          </p:cNvPr>
          <p:cNvSpPr>
            <a:spLocks noGrp="1"/>
          </p:cNvSpPr>
          <p:nvPr>
            <p:ph type="sldNum" sz="quarter" idx="12"/>
          </p:nvPr>
        </p:nvSpPr>
        <p:spPr/>
        <p:txBody>
          <a:bodyPr/>
          <a:lstStyle/>
          <a:p>
            <a:fld id="{9BB46D60-96CE-4402-8D7C-2F4B1C382689}" type="slidenum">
              <a:rPr lang="pt-BR" smtClean="0"/>
              <a:t>10</a:t>
            </a:fld>
            <a:endParaRPr lang="pt-BR"/>
          </a:p>
        </p:txBody>
      </p:sp>
    </p:spTree>
    <p:extLst>
      <p:ext uri="{BB962C8B-B14F-4D97-AF65-F5344CB8AC3E}">
        <p14:creationId xmlns:p14="http://schemas.microsoft.com/office/powerpoint/2010/main" val="120270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48126"/>
            <a:ext cx="9601200" cy="12801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593559" y="6389867"/>
            <a:ext cx="8550442" cy="3785652"/>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Resultados Mensuráveis e Rastreáveis</a:t>
            </a:r>
            <a:endParaRPr lang="pt-BR" sz="80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smtClean="0">
                <a:ln>
                  <a:solidFill>
                    <a:srgbClr val="11FFFE"/>
                  </a:solidFill>
                </a:ln>
                <a:solidFill>
                  <a:schemeClr val="tx2">
                    <a:lumMod val="60000"/>
                    <a:lumOff val="40000"/>
                  </a:schemeClr>
                </a:solidFill>
                <a:latin typeface="Impact" panose="020B0806030902050204" pitchFamily="34" charset="0"/>
              </a:rPr>
              <a:t>05</a:t>
            </a:r>
            <a:endParaRPr lang="pt-BR" sz="28700" dirty="0">
              <a:ln>
                <a:solidFill>
                  <a:srgbClr val="11FFFE"/>
                </a:solidFill>
              </a:ln>
              <a:solidFill>
                <a:schemeClr val="tx2">
                  <a:lumMod val="60000"/>
                  <a:lumOff val="40000"/>
                </a:schemeClr>
              </a:solidFill>
              <a:latin typeface="Impact" panose="020B0806030902050204" pitchFamily="34" charset="0"/>
            </a:endParaRP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10556797"/>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Número de Slide 10">
            <a:extLst>
              <a:ext uri="{FF2B5EF4-FFF2-40B4-BE49-F238E27FC236}">
                <a16:creationId xmlns:a16="http://schemas.microsoft.com/office/drawing/2014/main" xmlns="" id="{E200A01C-BA5B-3A36-1BF1-0562AE8A16F8}"/>
              </a:ext>
            </a:extLst>
          </p:cNvPr>
          <p:cNvSpPr>
            <a:spLocks noGrp="1"/>
          </p:cNvSpPr>
          <p:nvPr>
            <p:ph type="sldNum" sz="quarter" idx="12"/>
          </p:nvPr>
        </p:nvSpPr>
        <p:spPr/>
        <p:txBody>
          <a:bodyPr/>
          <a:lstStyle/>
          <a:p>
            <a:fld id="{9BB46D60-96CE-4402-8D7C-2F4B1C382689}" type="slidenum">
              <a:rPr lang="pt-BR" smtClean="0"/>
              <a:t>11</a:t>
            </a:fld>
            <a:endParaRPr lang="pt-BR"/>
          </a:p>
        </p:txBody>
      </p:sp>
    </p:spTree>
    <p:extLst>
      <p:ext uri="{BB962C8B-B14F-4D97-AF65-F5344CB8AC3E}">
        <p14:creationId xmlns:p14="http://schemas.microsoft.com/office/powerpoint/2010/main" val="96429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1025366"/>
            <a:ext cx="7816645" cy="9510296"/>
          </a:xfrm>
          <a:prstGeom prst="rect">
            <a:avLst/>
          </a:prstGeom>
          <a:noFill/>
        </p:spPr>
        <p:txBody>
          <a:bodyPr wrap="square" rtlCol="0">
            <a:spAutoFit/>
          </a:bodyPr>
          <a:lstStyle/>
          <a:p>
            <a:pPr algn="just"/>
            <a:r>
              <a:rPr lang="pt-BR" sz="3600" dirty="0"/>
              <a:t>	Na educação, o progresso do aluno pode ser monitorado facilmente, através de pontos, medalhas ou outros indicadores, o que permite aos professores acompanharem o desenvolvimento de cada estudante. Isso gera um senso de realização tanto para o aluno quanto para o educador.</a:t>
            </a:r>
          </a:p>
          <a:p>
            <a:pPr algn="just"/>
            <a:endParaRPr lang="pt-BR" sz="3600" dirty="0"/>
          </a:p>
          <a:p>
            <a:pPr algn="just"/>
            <a:r>
              <a:rPr lang="pt-BR" sz="3600" dirty="0"/>
              <a:t>Nas empresas, a </a:t>
            </a:r>
            <a:r>
              <a:rPr lang="pt-BR" sz="3600" dirty="0" err="1"/>
              <a:t>gamificação</a:t>
            </a:r>
            <a:r>
              <a:rPr lang="pt-BR" sz="3600" dirty="0"/>
              <a:t> proporciona métricas claras para avaliar o desempenho dos colaboradores, seja em termos de produtividade, aprendizado ou engajamento. Isso ajuda as organizações a tomar decisões mais informadas sobre promoções, bonificações ou treinamentos adicionais.</a:t>
            </a:r>
          </a:p>
        </p:txBody>
      </p:sp>
      <p:sp>
        <p:nvSpPr>
          <p:cNvPr id="11" name="Espaço Reservado para Número de Slide 10">
            <a:extLst>
              <a:ext uri="{FF2B5EF4-FFF2-40B4-BE49-F238E27FC236}">
                <a16:creationId xmlns:a16="http://schemas.microsoft.com/office/drawing/2014/main" xmlns="" id="{23368C93-F191-8BB0-76CF-5C194CD192BA}"/>
              </a:ext>
            </a:extLst>
          </p:cNvPr>
          <p:cNvSpPr>
            <a:spLocks noGrp="1"/>
          </p:cNvSpPr>
          <p:nvPr>
            <p:ph type="sldNum" sz="quarter" idx="12"/>
          </p:nvPr>
        </p:nvSpPr>
        <p:spPr/>
        <p:txBody>
          <a:bodyPr/>
          <a:lstStyle/>
          <a:p>
            <a:fld id="{9BB46D60-96CE-4402-8D7C-2F4B1C382689}" type="slidenum">
              <a:rPr lang="pt-BR" smtClean="0"/>
              <a:t>12</a:t>
            </a:fld>
            <a:endParaRPr lang="pt-BR"/>
          </a:p>
        </p:txBody>
      </p:sp>
    </p:spTree>
    <p:extLst>
      <p:ext uri="{BB962C8B-B14F-4D97-AF65-F5344CB8AC3E}">
        <p14:creationId xmlns:p14="http://schemas.microsoft.com/office/powerpoint/2010/main" val="289903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48126"/>
            <a:ext cx="9601200" cy="12801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593559" y="6389867"/>
            <a:ext cx="8550442" cy="2554545"/>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Desenvolvimento de Soft </a:t>
            </a:r>
            <a:r>
              <a:rPr lang="pt-BR" sz="8000" dirty="0" err="1">
                <a:solidFill>
                  <a:schemeClr val="bg1"/>
                </a:solidFill>
                <a:latin typeface="Impact" panose="020B0806030902050204" pitchFamily="34" charset="0"/>
              </a:rPr>
              <a:t>Skills</a:t>
            </a:r>
            <a:endParaRPr lang="pt-BR" sz="80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smtClean="0">
                <a:ln>
                  <a:solidFill>
                    <a:srgbClr val="11FFFE"/>
                  </a:solidFill>
                </a:ln>
                <a:solidFill>
                  <a:schemeClr val="tx2">
                    <a:lumMod val="60000"/>
                    <a:lumOff val="40000"/>
                  </a:schemeClr>
                </a:solidFill>
                <a:latin typeface="Impact" panose="020B0806030902050204" pitchFamily="34" charset="0"/>
              </a:rPr>
              <a:t>06</a:t>
            </a:r>
            <a:endParaRPr lang="pt-BR" sz="28700" dirty="0">
              <a:ln>
                <a:solidFill>
                  <a:srgbClr val="11FFFE"/>
                </a:solidFill>
              </a:ln>
              <a:solidFill>
                <a:schemeClr val="tx2">
                  <a:lumMod val="60000"/>
                  <a:lumOff val="40000"/>
                </a:schemeClr>
              </a:solidFill>
              <a:latin typeface="Impact" panose="020B0806030902050204" pitchFamily="34" charset="0"/>
            </a:endParaRP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10556797"/>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Número de Slide 10">
            <a:extLst>
              <a:ext uri="{FF2B5EF4-FFF2-40B4-BE49-F238E27FC236}">
                <a16:creationId xmlns:a16="http://schemas.microsoft.com/office/drawing/2014/main" xmlns="" id="{E200A01C-BA5B-3A36-1BF1-0562AE8A16F8}"/>
              </a:ext>
            </a:extLst>
          </p:cNvPr>
          <p:cNvSpPr>
            <a:spLocks noGrp="1"/>
          </p:cNvSpPr>
          <p:nvPr>
            <p:ph type="sldNum" sz="quarter" idx="12"/>
          </p:nvPr>
        </p:nvSpPr>
        <p:spPr/>
        <p:txBody>
          <a:bodyPr/>
          <a:lstStyle/>
          <a:p>
            <a:fld id="{9BB46D60-96CE-4402-8D7C-2F4B1C382689}" type="slidenum">
              <a:rPr lang="pt-BR" smtClean="0"/>
              <a:t>13</a:t>
            </a:fld>
            <a:endParaRPr lang="pt-BR"/>
          </a:p>
        </p:txBody>
      </p:sp>
    </p:spTree>
    <p:extLst>
      <p:ext uri="{BB962C8B-B14F-4D97-AF65-F5344CB8AC3E}">
        <p14:creationId xmlns:p14="http://schemas.microsoft.com/office/powerpoint/2010/main" val="1103544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1025366"/>
            <a:ext cx="7816645" cy="10618291"/>
          </a:xfrm>
          <a:prstGeom prst="rect">
            <a:avLst/>
          </a:prstGeom>
          <a:noFill/>
        </p:spPr>
        <p:txBody>
          <a:bodyPr wrap="square" rtlCol="0">
            <a:spAutoFit/>
          </a:bodyPr>
          <a:lstStyle/>
          <a:p>
            <a:pPr algn="just"/>
            <a:r>
              <a:rPr lang="pt-BR" sz="3600" dirty="0" smtClean="0"/>
              <a:t>	Além </a:t>
            </a:r>
            <a:r>
              <a:rPr lang="pt-BR" sz="3600" dirty="0"/>
              <a:t>do conteúdo técnico, a </a:t>
            </a:r>
            <a:r>
              <a:rPr lang="pt-BR" sz="3600" dirty="0" err="1"/>
              <a:t>gamificação</a:t>
            </a:r>
            <a:r>
              <a:rPr lang="pt-BR" sz="3600" dirty="0"/>
              <a:t> ajuda tanto estudantes quanto funcionários a desenvolverem habilidades emocionais e sociais, como liderança, resiliência e pensamento crítico. Jogos muitas vezes exigem que os participantes tomem decisões rápidas, lidem com fracassos e trabalhem sob pressão — todas competências essenciais no ambiente de trabalho moderno.</a:t>
            </a:r>
          </a:p>
          <a:p>
            <a:pPr algn="just"/>
            <a:endParaRPr lang="pt-BR" sz="3600" dirty="0"/>
          </a:p>
          <a:p>
            <a:pPr algn="just"/>
            <a:r>
              <a:rPr lang="pt-BR" sz="3600" dirty="0" smtClean="0"/>
              <a:t>	Na </a:t>
            </a:r>
            <a:r>
              <a:rPr lang="pt-BR" sz="3600" dirty="0"/>
              <a:t>educação, isso pode ser promovido através de jogos de simulação ou problemas desafiadores, enquanto nas empresas, jogos de equipe ou simulações de cenários corporativos são cada vez mais comuns para treinar esses aspectos.</a:t>
            </a:r>
          </a:p>
        </p:txBody>
      </p:sp>
      <p:sp>
        <p:nvSpPr>
          <p:cNvPr id="11" name="Espaço Reservado para Número de Slide 10">
            <a:extLst>
              <a:ext uri="{FF2B5EF4-FFF2-40B4-BE49-F238E27FC236}">
                <a16:creationId xmlns:a16="http://schemas.microsoft.com/office/drawing/2014/main" xmlns="" id="{23368C93-F191-8BB0-76CF-5C194CD192BA}"/>
              </a:ext>
            </a:extLst>
          </p:cNvPr>
          <p:cNvSpPr>
            <a:spLocks noGrp="1"/>
          </p:cNvSpPr>
          <p:nvPr>
            <p:ph type="sldNum" sz="quarter" idx="12"/>
          </p:nvPr>
        </p:nvSpPr>
        <p:spPr/>
        <p:txBody>
          <a:bodyPr/>
          <a:lstStyle/>
          <a:p>
            <a:fld id="{9BB46D60-96CE-4402-8D7C-2F4B1C382689}" type="slidenum">
              <a:rPr lang="pt-BR" smtClean="0"/>
              <a:t>14</a:t>
            </a:fld>
            <a:endParaRPr lang="pt-BR"/>
          </a:p>
        </p:txBody>
      </p:sp>
    </p:spTree>
    <p:extLst>
      <p:ext uri="{BB962C8B-B14F-4D97-AF65-F5344CB8AC3E}">
        <p14:creationId xmlns:p14="http://schemas.microsoft.com/office/powerpoint/2010/main" val="148571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48126"/>
            <a:ext cx="9601200" cy="12801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593559" y="6389867"/>
            <a:ext cx="8550442" cy="4154984"/>
          </a:xfrm>
          <a:prstGeom prst="rect">
            <a:avLst/>
          </a:prstGeom>
          <a:noFill/>
        </p:spPr>
        <p:txBody>
          <a:bodyPr wrap="square" rtlCol="0">
            <a:spAutoFit/>
          </a:bodyPr>
          <a:lstStyle/>
          <a:p>
            <a:pPr algn="ctr"/>
            <a:r>
              <a:rPr lang="pt-BR" sz="6600" dirty="0">
                <a:solidFill>
                  <a:schemeClr val="bg1"/>
                </a:solidFill>
                <a:latin typeface="Impact" panose="020B0806030902050204" pitchFamily="34" charset="0"/>
              </a:rPr>
              <a:t>Integração de Tecnologia no Processo Educacional e Corporativo</a:t>
            </a:r>
            <a:endParaRPr lang="pt-BR" sz="66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smtClean="0">
                <a:ln>
                  <a:solidFill>
                    <a:srgbClr val="11FFFE"/>
                  </a:solidFill>
                </a:ln>
                <a:solidFill>
                  <a:schemeClr val="tx2">
                    <a:lumMod val="60000"/>
                    <a:lumOff val="40000"/>
                  </a:schemeClr>
                </a:solidFill>
                <a:latin typeface="Impact" panose="020B0806030902050204" pitchFamily="34" charset="0"/>
              </a:rPr>
              <a:t>07</a:t>
            </a:r>
            <a:endParaRPr lang="pt-BR" sz="28700" dirty="0">
              <a:ln>
                <a:solidFill>
                  <a:srgbClr val="11FFFE"/>
                </a:solidFill>
              </a:ln>
              <a:solidFill>
                <a:schemeClr val="tx2">
                  <a:lumMod val="60000"/>
                  <a:lumOff val="40000"/>
                </a:schemeClr>
              </a:solidFill>
              <a:latin typeface="Impact" panose="020B0806030902050204" pitchFamily="34" charset="0"/>
            </a:endParaRP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10765343"/>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Número de Slide 10">
            <a:extLst>
              <a:ext uri="{FF2B5EF4-FFF2-40B4-BE49-F238E27FC236}">
                <a16:creationId xmlns:a16="http://schemas.microsoft.com/office/drawing/2014/main" xmlns="" id="{E200A01C-BA5B-3A36-1BF1-0562AE8A16F8}"/>
              </a:ext>
            </a:extLst>
          </p:cNvPr>
          <p:cNvSpPr>
            <a:spLocks noGrp="1"/>
          </p:cNvSpPr>
          <p:nvPr>
            <p:ph type="sldNum" sz="quarter" idx="12"/>
          </p:nvPr>
        </p:nvSpPr>
        <p:spPr/>
        <p:txBody>
          <a:bodyPr/>
          <a:lstStyle/>
          <a:p>
            <a:fld id="{9BB46D60-96CE-4402-8D7C-2F4B1C382689}" type="slidenum">
              <a:rPr lang="pt-BR" smtClean="0"/>
              <a:t>15</a:t>
            </a:fld>
            <a:endParaRPr lang="pt-BR"/>
          </a:p>
        </p:txBody>
      </p:sp>
    </p:spTree>
    <p:extLst>
      <p:ext uri="{BB962C8B-B14F-4D97-AF65-F5344CB8AC3E}">
        <p14:creationId xmlns:p14="http://schemas.microsoft.com/office/powerpoint/2010/main" val="65505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1025366"/>
            <a:ext cx="7816645" cy="8956298"/>
          </a:xfrm>
          <a:prstGeom prst="rect">
            <a:avLst/>
          </a:prstGeom>
          <a:noFill/>
        </p:spPr>
        <p:txBody>
          <a:bodyPr wrap="square" rtlCol="0">
            <a:spAutoFit/>
          </a:bodyPr>
          <a:lstStyle/>
          <a:p>
            <a:pPr algn="just"/>
            <a:r>
              <a:rPr lang="pt-BR" sz="3600" dirty="0"/>
              <a:t>	A </a:t>
            </a:r>
            <a:r>
              <a:rPr lang="pt-BR" sz="3600" dirty="0" err="1"/>
              <a:t>gamificação</a:t>
            </a:r>
            <a:r>
              <a:rPr lang="pt-BR" sz="3600" dirty="0"/>
              <a:t> é um excelente meio de integrar a tecnologia no ensino e no ambiente de trabalho. No setor educacional, o uso de plataformas digitais e jogos interativos facilita o acesso ao aprendizado em qualquer lugar e a qualquer momento.</a:t>
            </a:r>
          </a:p>
          <a:p>
            <a:pPr algn="just"/>
            <a:endParaRPr lang="pt-BR" sz="3600" dirty="0"/>
          </a:p>
          <a:p>
            <a:pPr algn="just"/>
            <a:r>
              <a:rPr lang="pt-BR" sz="3600" dirty="0"/>
              <a:t>Nas empresas, a tecnologia facilita a implementação de sistemas </a:t>
            </a:r>
            <a:r>
              <a:rPr lang="pt-BR" sz="3600" dirty="0" err="1"/>
              <a:t>gamificados</a:t>
            </a:r>
            <a:r>
              <a:rPr lang="pt-BR" sz="3600" dirty="0"/>
              <a:t>, tornando o treinamento e o acompanhamento de desempenho mais eficientes. Ferramentas digitais ajudam a acompanhar o progresso de cada funcionário e a fornecer recompensas de forma automatizada.</a:t>
            </a:r>
          </a:p>
        </p:txBody>
      </p:sp>
      <p:sp>
        <p:nvSpPr>
          <p:cNvPr id="11" name="Espaço Reservado para Número de Slide 10">
            <a:extLst>
              <a:ext uri="{FF2B5EF4-FFF2-40B4-BE49-F238E27FC236}">
                <a16:creationId xmlns:a16="http://schemas.microsoft.com/office/drawing/2014/main" xmlns="" id="{23368C93-F191-8BB0-76CF-5C194CD192BA}"/>
              </a:ext>
            </a:extLst>
          </p:cNvPr>
          <p:cNvSpPr>
            <a:spLocks noGrp="1"/>
          </p:cNvSpPr>
          <p:nvPr>
            <p:ph type="sldNum" sz="quarter" idx="12"/>
          </p:nvPr>
        </p:nvSpPr>
        <p:spPr/>
        <p:txBody>
          <a:bodyPr/>
          <a:lstStyle/>
          <a:p>
            <a:fld id="{9BB46D60-96CE-4402-8D7C-2F4B1C382689}" type="slidenum">
              <a:rPr lang="pt-BR" smtClean="0"/>
              <a:t>16</a:t>
            </a:fld>
            <a:endParaRPr lang="pt-BR"/>
          </a:p>
        </p:txBody>
      </p:sp>
    </p:spTree>
    <p:extLst>
      <p:ext uri="{BB962C8B-B14F-4D97-AF65-F5344CB8AC3E}">
        <p14:creationId xmlns:p14="http://schemas.microsoft.com/office/powerpoint/2010/main" val="187400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565925"/>
            <a:ext cx="7816645" cy="3046988"/>
          </a:xfrm>
          <a:prstGeom prst="rect">
            <a:avLst/>
          </a:prstGeom>
          <a:noFill/>
        </p:spPr>
        <p:txBody>
          <a:bodyPr wrap="square" rtlCol="0">
            <a:spAutoFit/>
          </a:bodyPr>
          <a:lstStyle/>
          <a:p>
            <a:pPr algn="ctr"/>
            <a:r>
              <a:rPr lang="pt-BR" sz="2400" dirty="0"/>
              <a:t>A </a:t>
            </a:r>
            <a:r>
              <a:rPr lang="pt-BR" sz="2400" dirty="0" err="1"/>
              <a:t>gamificação</a:t>
            </a:r>
            <a:r>
              <a:rPr lang="pt-BR" sz="2400" dirty="0"/>
              <a:t> trouxe mudanças significativas na maneira como aprendemos e trabalhamos. Com maior engajamento, feedback imediato, e uma abordagem personalizada, tanto a educação quanto as empresas conseguem resultados mais eficazes e motivadores. À medida que essa prática evolui, é provável que vejamos ainda mais inovações que transformem esses ambientes de forma cada vez mais dinâmica e envolvente.</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84706" y="777781"/>
            <a:ext cx="9636810" cy="1015663"/>
          </a:xfrm>
          <a:prstGeom prst="rect">
            <a:avLst/>
          </a:prstGeom>
          <a:noFill/>
        </p:spPr>
        <p:txBody>
          <a:bodyPr wrap="square" rtlCol="0">
            <a:spAutoFit/>
          </a:bodyPr>
          <a:lstStyle/>
          <a:p>
            <a:pPr algn="ctr"/>
            <a:r>
              <a:rPr lang="pt-BR" sz="6000" b="1" dirty="0" smtClean="0"/>
              <a:t>Conclusão</a:t>
            </a:r>
            <a:endParaRPr lang="pt-BR" sz="6000" b="1" dirty="0">
              <a:latin typeface="Impact" panose="020B0806030902050204" pitchFamily="34" charset="0"/>
            </a:endParaRPr>
          </a:p>
        </p:txBody>
      </p:sp>
      <p:sp>
        <p:nvSpPr>
          <p:cNvPr id="11" name="Espaço Reservado para Número de Slide 10">
            <a:extLst>
              <a:ext uri="{FF2B5EF4-FFF2-40B4-BE49-F238E27FC236}">
                <a16:creationId xmlns:a16="http://schemas.microsoft.com/office/drawing/2014/main" xmlns="" id="{1966F1B7-35CA-277C-5D23-E67A2444F784}"/>
              </a:ext>
            </a:extLst>
          </p:cNvPr>
          <p:cNvSpPr>
            <a:spLocks noGrp="1"/>
          </p:cNvSpPr>
          <p:nvPr>
            <p:ph type="sldNum" sz="quarter" idx="12"/>
          </p:nvPr>
        </p:nvSpPr>
        <p:spPr/>
        <p:txBody>
          <a:bodyPr/>
          <a:lstStyle/>
          <a:p>
            <a:fld id="{9BB46D60-96CE-4402-8D7C-2F4B1C382689}" type="slidenum">
              <a:rPr lang="pt-BR" smtClean="0"/>
              <a:t>17</a:t>
            </a:fld>
            <a:endParaRPr lang="pt-B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773" y="6369712"/>
            <a:ext cx="4944633" cy="3752850"/>
          </a:xfrm>
          <a:prstGeom prst="rect">
            <a:avLst/>
          </a:prstGeom>
        </p:spPr>
      </p:pic>
    </p:spTree>
    <p:extLst>
      <p:ext uri="{BB962C8B-B14F-4D97-AF65-F5344CB8AC3E}">
        <p14:creationId xmlns:p14="http://schemas.microsoft.com/office/powerpoint/2010/main" val="2105615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388320"/>
            <a:ext cx="7816645" cy="1200329"/>
          </a:xfrm>
          <a:prstGeom prst="rect">
            <a:avLst/>
          </a:prstGeom>
          <a:noFill/>
        </p:spPr>
        <p:txBody>
          <a:bodyPr wrap="square" rtlCol="0">
            <a:spAutoFit/>
          </a:bodyPr>
          <a:lstStyle/>
          <a:p>
            <a:pPr algn="ctr"/>
            <a:r>
              <a:rPr lang="en-US" sz="7200" dirty="0">
                <a:solidFill>
                  <a:schemeClr val="bg1"/>
                </a:solidFill>
                <a:latin typeface="Impact" panose="020B0806030902050204" pitchFamily="34" charset="0"/>
              </a:rPr>
              <a:t>A</a:t>
            </a:r>
            <a:r>
              <a:rPr lang="pt-BR" sz="7200" dirty="0">
                <a:solidFill>
                  <a:schemeClr val="bg1"/>
                </a:solidFill>
                <a:latin typeface="Impact" panose="020B0806030902050204" pitchFamily="34" charset="0"/>
              </a:rPr>
              <a:t>GRADECIMENTOS</a:t>
            </a: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Número de Slide 10">
            <a:extLst>
              <a:ext uri="{FF2B5EF4-FFF2-40B4-BE49-F238E27FC236}">
                <a16:creationId xmlns:a16="http://schemas.microsoft.com/office/drawing/2014/main" xmlns="" id="{37204EBB-9793-B1C1-E210-A22022EFF37C}"/>
              </a:ext>
            </a:extLst>
          </p:cNvPr>
          <p:cNvSpPr>
            <a:spLocks noGrp="1"/>
          </p:cNvSpPr>
          <p:nvPr>
            <p:ph type="sldNum" sz="quarter" idx="12"/>
          </p:nvPr>
        </p:nvSpPr>
        <p:spPr/>
        <p:txBody>
          <a:bodyPr/>
          <a:lstStyle/>
          <a:p>
            <a:fld id="{9BB46D60-96CE-4402-8D7C-2F4B1C382689}" type="slidenum">
              <a:rPr lang="pt-BR" smtClean="0"/>
              <a:t>18</a:t>
            </a:fld>
            <a:endParaRPr lang="pt-BR"/>
          </a:p>
        </p:txBody>
      </p:sp>
    </p:spTree>
    <p:extLst>
      <p:ext uri="{BB962C8B-B14F-4D97-AF65-F5344CB8AC3E}">
        <p14:creationId xmlns:p14="http://schemas.microsoft.com/office/powerpoint/2010/main" val="239095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1458499"/>
            <a:ext cx="7816645" cy="2985433"/>
          </a:xfrm>
          <a:prstGeom prst="rect">
            <a:avLst/>
          </a:prstGeom>
          <a:noFill/>
        </p:spPr>
        <p:txBody>
          <a:bodyPr wrap="square" rtlCol="0">
            <a:spAutoFit/>
          </a:bodyPr>
          <a:lstStyle/>
          <a:p>
            <a:pPr algn="ctr"/>
            <a:r>
              <a:rPr lang="pt-BR" sz="2400" dirty="0"/>
              <a:t>Esse Ebook foi gerado por IA, e diagramado por humano.</a:t>
            </a:r>
            <a:br>
              <a:rPr lang="pt-BR" sz="2400" dirty="0"/>
            </a:br>
            <a:r>
              <a:rPr lang="pt-BR" sz="2400" dirty="0" smtClean="0"/>
              <a:t>A diagramação foi </a:t>
            </a:r>
            <a:r>
              <a:rPr lang="pt-BR" sz="2400" dirty="0" err="1" smtClean="0"/>
              <a:t>gentimente</a:t>
            </a:r>
            <a:r>
              <a:rPr lang="pt-BR" sz="2400" dirty="0" smtClean="0"/>
              <a:t> disponibilizada pelo Prof. Felipe Aguiar e adaptada ao tema.</a:t>
            </a:r>
            <a:endParaRPr lang="pt-BR" sz="2400" dirty="0"/>
          </a:p>
          <a:p>
            <a:pPr algn="ctr"/>
            <a:r>
              <a:rPr lang="pt-BR" sz="4400" dirty="0"/>
              <a:t>.</a:t>
            </a:r>
            <a:r>
              <a:rPr lang="pt-BR" sz="2400" dirty="0"/>
              <a:t/>
            </a:r>
            <a:br>
              <a:rPr lang="pt-BR" sz="2400" dirty="0"/>
            </a:br>
            <a:r>
              <a:rPr lang="pt-BR" sz="2400" dirty="0"/>
              <a:t>Esse conteúdo foi gerado com fins didáticos de construção, não foi realizado uma validação cuidadosa humana no conteúdo e pode conter erros gerados por uma IA.</a:t>
            </a:r>
          </a:p>
        </p:txBody>
      </p:sp>
      <p:sp>
        <p:nvSpPr>
          <p:cNvPr id="12" name="Espaço Reservado para Número de Slide 11">
            <a:extLst>
              <a:ext uri="{FF2B5EF4-FFF2-40B4-BE49-F238E27FC236}">
                <a16:creationId xmlns:a16="http://schemas.microsoft.com/office/drawing/2014/main" xmlns="" id="{5194B7CE-3343-6082-D5FE-370D98CAEFE8}"/>
              </a:ext>
            </a:extLst>
          </p:cNvPr>
          <p:cNvSpPr>
            <a:spLocks noGrp="1"/>
          </p:cNvSpPr>
          <p:nvPr>
            <p:ph type="sldNum" sz="quarter" idx="12"/>
          </p:nvPr>
        </p:nvSpPr>
        <p:spPr/>
        <p:txBody>
          <a:bodyPr/>
          <a:lstStyle/>
          <a:p>
            <a:fld id="{9BB46D60-96CE-4402-8D7C-2F4B1C382689}" type="slidenum">
              <a:rPr lang="pt-BR" smtClean="0"/>
              <a:t>19</a:t>
            </a:fld>
            <a:endParaRPr lang="pt-BR"/>
          </a:p>
        </p:txBody>
      </p:sp>
    </p:spTree>
    <p:extLst>
      <p:ext uri="{BB962C8B-B14F-4D97-AF65-F5344CB8AC3E}">
        <p14:creationId xmlns:p14="http://schemas.microsoft.com/office/powerpoint/2010/main" val="3920495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3432193"/>
            <a:ext cx="7816645" cy="2677656"/>
          </a:xfrm>
          <a:prstGeom prst="rect">
            <a:avLst/>
          </a:prstGeom>
          <a:noFill/>
        </p:spPr>
        <p:txBody>
          <a:bodyPr wrap="square" rtlCol="0">
            <a:spAutoFit/>
          </a:bodyPr>
          <a:lstStyle/>
          <a:p>
            <a:pPr algn="ctr"/>
            <a:r>
              <a:rPr lang="pt-BR" sz="2400" dirty="0"/>
              <a:t>A </a:t>
            </a:r>
            <a:r>
              <a:rPr lang="pt-BR" sz="2400" dirty="0" err="1"/>
              <a:t>gamificação</a:t>
            </a:r>
            <a:r>
              <a:rPr lang="pt-BR" sz="2400" dirty="0"/>
              <a:t>, que usa elementos de jogos para motivar e engajar pessoas, tem se expandido de maneira significativa, tanto na educação quanto nas empresas. Ela transforma a forma como aprendemos, trabalhamos e nos relacionamos com nossas tarefas. A seguir, vamos explorar os principais avanços e mudanças que essa abordagem trouxe para esses dois mundos.</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373462" y="777781"/>
            <a:ext cx="9636810" cy="584775"/>
          </a:xfrm>
          <a:prstGeom prst="rect">
            <a:avLst/>
          </a:prstGeom>
          <a:noFill/>
        </p:spPr>
        <p:txBody>
          <a:bodyPr wrap="square" rtlCol="0">
            <a:spAutoFit/>
          </a:bodyPr>
          <a:lstStyle/>
          <a:p>
            <a:r>
              <a:rPr lang="pt-BR" sz="3200" dirty="0" err="1"/>
              <a:t>Gamificação</a:t>
            </a:r>
            <a:r>
              <a:rPr lang="pt-BR" sz="3200" dirty="0"/>
              <a:t> na Educação e no Ambiente Corporativo</a:t>
            </a:r>
            <a:r>
              <a:rPr lang="pt-BR" sz="3200" dirty="0" smtClean="0"/>
              <a:t>:</a:t>
            </a:r>
            <a:endParaRPr lang="pt-BR" sz="3200" dirty="0">
              <a:latin typeface="Impact" panose="020B0806030902050204" pitchFamily="34" charset="0"/>
            </a:endParaRPr>
          </a:p>
        </p:txBody>
      </p:sp>
      <p:sp>
        <p:nvSpPr>
          <p:cNvPr id="4" name="subtitulo_componente">
            <a:extLst>
              <a:ext uri="{FF2B5EF4-FFF2-40B4-BE49-F238E27FC236}">
                <a16:creationId xmlns:a16="http://schemas.microsoft.com/office/drawing/2014/main" xmlns="" id="{25CCF5E4-57B1-4237-190B-AC69C1A6536B}"/>
              </a:ext>
            </a:extLst>
          </p:cNvPr>
          <p:cNvSpPr txBox="1"/>
          <p:nvPr/>
        </p:nvSpPr>
        <p:spPr>
          <a:xfrm>
            <a:off x="870768" y="1961917"/>
            <a:ext cx="7816645" cy="584775"/>
          </a:xfrm>
          <a:prstGeom prst="rect">
            <a:avLst/>
          </a:prstGeom>
          <a:noFill/>
        </p:spPr>
        <p:txBody>
          <a:bodyPr wrap="square" rtlCol="0">
            <a:spAutoFit/>
          </a:bodyPr>
          <a:lstStyle/>
          <a:p>
            <a:pPr algn="ctr"/>
            <a:r>
              <a:rPr lang="pt-BR" sz="3200" dirty="0"/>
              <a:t>Principais Mudanças e Avanços</a:t>
            </a:r>
            <a:endParaRPr lang="pt-BR" sz="3200" dirty="0">
              <a:latin typeface="Impact" panose="020B0806030902050204" pitchFamily="34" charset="0"/>
            </a:endParaRPr>
          </a:p>
        </p:txBody>
      </p:sp>
      <p:sp>
        <p:nvSpPr>
          <p:cNvPr id="11" name="Espaço Reservado para Número de Slide 10">
            <a:extLst>
              <a:ext uri="{FF2B5EF4-FFF2-40B4-BE49-F238E27FC236}">
                <a16:creationId xmlns:a16="http://schemas.microsoft.com/office/drawing/2014/main" xmlns=""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773" y="7348279"/>
            <a:ext cx="4944633" cy="3752850"/>
          </a:xfrm>
          <a:prstGeom prst="rect">
            <a:avLst/>
          </a:prstGeom>
        </p:spPr>
      </p:pic>
    </p:spTree>
    <p:extLst>
      <p:ext uri="{BB962C8B-B14F-4D97-AF65-F5344CB8AC3E}">
        <p14:creationId xmlns:p14="http://schemas.microsoft.com/office/powerpoint/2010/main" val="300400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48126"/>
            <a:ext cx="9601200" cy="12801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389867"/>
            <a:ext cx="8251723" cy="2554545"/>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Maior Engajamento e Motivação</a:t>
            </a:r>
            <a:endParaRPr lang="pt-BR" sz="80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solidFill>
                  <a:schemeClr val="tx2">
                    <a:lumMod val="60000"/>
                    <a:lumOff val="40000"/>
                  </a:schemeClr>
                </a:solidFill>
                <a:latin typeface="Impact" panose="020B0806030902050204" pitchFamily="34" charset="0"/>
              </a:rPr>
              <a:t>01</a:t>
            </a: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9899075"/>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Número de Slide 10">
            <a:extLst>
              <a:ext uri="{FF2B5EF4-FFF2-40B4-BE49-F238E27FC236}">
                <a16:creationId xmlns:a16="http://schemas.microsoft.com/office/drawing/2014/main" xmlns="" id="{E200A01C-BA5B-3A36-1BF1-0562AE8A16F8}"/>
              </a:ext>
            </a:extLst>
          </p:cNvPr>
          <p:cNvSpPr>
            <a:spLocks noGrp="1"/>
          </p:cNvSpPr>
          <p:nvPr>
            <p:ph type="sldNum" sz="quarter" idx="12"/>
          </p:nvPr>
        </p:nvSpPr>
        <p:spPr/>
        <p:txBody>
          <a:bodyPr/>
          <a:lstStyle/>
          <a:p>
            <a:fld id="{9BB46D60-96CE-4402-8D7C-2F4B1C382689}" type="slidenum">
              <a:rPr lang="pt-BR" smtClean="0"/>
              <a:t>3</a:t>
            </a:fld>
            <a:endParaRPr lang="pt-BR"/>
          </a:p>
        </p:txBody>
      </p:sp>
    </p:spTree>
    <p:extLst>
      <p:ext uri="{BB962C8B-B14F-4D97-AF65-F5344CB8AC3E}">
        <p14:creationId xmlns:p14="http://schemas.microsoft.com/office/powerpoint/2010/main" val="64851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848904"/>
            <a:ext cx="7816645" cy="11172289"/>
          </a:xfrm>
          <a:prstGeom prst="rect">
            <a:avLst/>
          </a:prstGeom>
          <a:noFill/>
        </p:spPr>
        <p:txBody>
          <a:bodyPr wrap="square" rtlCol="0">
            <a:spAutoFit/>
          </a:bodyPr>
          <a:lstStyle/>
          <a:p>
            <a:pPr algn="just"/>
            <a:r>
              <a:rPr lang="pt-BR" sz="3600" dirty="0" smtClean="0"/>
              <a:t>	Na </a:t>
            </a:r>
            <a:r>
              <a:rPr lang="pt-BR" sz="3600" dirty="0"/>
              <a:t>educação, a </a:t>
            </a:r>
            <a:r>
              <a:rPr lang="pt-BR" sz="3600" dirty="0" err="1"/>
              <a:t>gamificação</a:t>
            </a:r>
            <a:r>
              <a:rPr lang="pt-BR" sz="3600" dirty="0"/>
              <a:t> transforma aulas tradicionais em experiências mais dinâmicas e envolventes. Ao adicionar mecânicas de jogos, como recompensas, pontos e níveis, os alunos se sentem mais motivados a participar e aprender. Essa abordagem reduz a resistência ao estudo, tornando o aprendizado algo mais divertido e gratificante</a:t>
            </a:r>
            <a:r>
              <a:rPr lang="pt-BR" sz="3600" dirty="0" smtClean="0"/>
              <a:t>.</a:t>
            </a:r>
          </a:p>
          <a:p>
            <a:pPr algn="just"/>
            <a:endParaRPr lang="pt-BR" sz="3600" dirty="0"/>
          </a:p>
          <a:p>
            <a:pPr algn="just"/>
            <a:r>
              <a:rPr lang="pt-BR" sz="3600" dirty="0" smtClean="0"/>
              <a:t>	No </a:t>
            </a:r>
            <a:r>
              <a:rPr lang="pt-BR" sz="3600" dirty="0"/>
              <a:t>ambiente corporativo, o uso de jogos para treinar colaboradores ou recompensar resultados aumenta a motivação. Programas de </a:t>
            </a:r>
            <a:r>
              <a:rPr lang="pt-BR" sz="3600" dirty="0" err="1"/>
              <a:t>gamificação</a:t>
            </a:r>
            <a:r>
              <a:rPr lang="pt-BR" sz="3600" dirty="0"/>
              <a:t>, como desafios e competições internas, incentivam o desenvolvimento contínuo de habilidades e mantêm os funcionários engajados, principalmente em tarefas repetitivas.</a:t>
            </a:r>
            <a:endParaRPr lang="pt-BR" sz="3600" dirty="0"/>
          </a:p>
        </p:txBody>
      </p:sp>
      <p:sp>
        <p:nvSpPr>
          <p:cNvPr id="20" name="Espaço Reservado para Número de Slide 19">
            <a:extLst>
              <a:ext uri="{FF2B5EF4-FFF2-40B4-BE49-F238E27FC236}">
                <a16:creationId xmlns:a16="http://schemas.microsoft.com/office/drawing/2014/main" xmlns="" id="{919B02F9-1256-559A-957D-87AA95AA16BE}"/>
              </a:ext>
            </a:extLst>
          </p:cNvPr>
          <p:cNvSpPr>
            <a:spLocks noGrp="1"/>
          </p:cNvSpPr>
          <p:nvPr>
            <p:ph type="sldNum" sz="quarter" idx="12"/>
          </p:nvPr>
        </p:nvSpPr>
        <p:spPr/>
        <p:txBody>
          <a:bodyPr/>
          <a:lstStyle/>
          <a:p>
            <a:fld id="{9BB46D60-96CE-4402-8D7C-2F4B1C382689}" type="slidenum">
              <a:rPr lang="pt-BR" smtClean="0"/>
              <a:t>4</a:t>
            </a:fld>
            <a:endParaRPr lang="pt-BR"/>
          </a:p>
        </p:txBody>
      </p:sp>
    </p:spTree>
    <p:extLst>
      <p:ext uri="{BB962C8B-B14F-4D97-AF65-F5344CB8AC3E}">
        <p14:creationId xmlns:p14="http://schemas.microsoft.com/office/powerpoint/2010/main" val="7966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48126"/>
            <a:ext cx="9601200" cy="12801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389867"/>
            <a:ext cx="8251723" cy="3785652"/>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Feedback Imediato e Aprendizado Contínuo</a:t>
            </a:r>
            <a:endParaRPr lang="pt-BR" sz="80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smtClean="0">
                <a:ln>
                  <a:solidFill>
                    <a:srgbClr val="11FFFE"/>
                  </a:solidFill>
                </a:ln>
                <a:solidFill>
                  <a:schemeClr val="tx2">
                    <a:lumMod val="60000"/>
                    <a:lumOff val="40000"/>
                  </a:schemeClr>
                </a:solidFill>
                <a:latin typeface="Impact" panose="020B0806030902050204" pitchFamily="34" charset="0"/>
              </a:rPr>
              <a:t>02</a:t>
            </a:r>
            <a:endParaRPr lang="pt-BR" sz="28700" dirty="0">
              <a:ln>
                <a:solidFill>
                  <a:srgbClr val="11FFFE"/>
                </a:solidFill>
              </a:ln>
              <a:solidFill>
                <a:schemeClr val="tx2">
                  <a:lumMod val="60000"/>
                  <a:lumOff val="40000"/>
                </a:schemeClr>
              </a:solidFill>
              <a:latin typeface="Impact" panose="020B0806030902050204" pitchFamily="34" charset="0"/>
            </a:endParaRP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10556797"/>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Número de Slide 10">
            <a:extLst>
              <a:ext uri="{FF2B5EF4-FFF2-40B4-BE49-F238E27FC236}">
                <a16:creationId xmlns:a16="http://schemas.microsoft.com/office/drawing/2014/main" xmlns="" id="{E200A01C-BA5B-3A36-1BF1-0562AE8A16F8}"/>
              </a:ext>
            </a:extLst>
          </p:cNvPr>
          <p:cNvSpPr>
            <a:spLocks noGrp="1"/>
          </p:cNvSpPr>
          <p:nvPr>
            <p:ph type="sldNum" sz="quarter" idx="12"/>
          </p:nvPr>
        </p:nvSpPr>
        <p:spPr/>
        <p:txBody>
          <a:bodyPr/>
          <a:lstStyle/>
          <a:p>
            <a:fld id="{9BB46D60-96CE-4402-8D7C-2F4B1C382689}" type="slidenum">
              <a:rPr lang="pt-BR" smtClean="0"/>
              <a:t>5</a:t>
            </a:fld>
            <a:endParaRPr lang="pt-BR"/>
          </a:p>
        </p:txBody>
      </p:sp>
    </p:spTree>
    <p:extLst>
      <p:ext uri="{BB962C8B-B14F-4D97-AF65-F5344CB8AC3E}">
        <p14:creationId xmlns:p14="http://schemas.microsoft.com/office/powerpoint/2010/main" val="378093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1715176"/>
            <a:ext cx="7816645" cy="8956298"/>
          </a:xfrm>
          <a:prstGeom prst="rect">
            <a:avLst/>
          </a:prstGeom>
          <a:noFill/>
        </p:spPr>
        <p:txBody>
          <a:bodyPr wrap="square" rtlCol="0">
            <a:spAutoFit/>
          </a:bodyPr>
          <a:lstStyle/>
          <a:p>
            <a:pPr algn="just"/>
            <a:r>
              <a:rPr lang="pt-BR" sz="3600" dirty="0" smtClean="0"/>
              <a:t>	A </a:t>
            </a:r>
            <a:r>
              <a:rPr lang="pt-BR" sz="3600" dirty="0" err="1"/>
              <a:t>gamificação</a:t>
            </a:r>
            <a:r>
              <a:rPr lang="pt-BR" sz="3600" dirty="0"/>
              <a:t> permite que os alunos e colaboradores recebam feedback imediato sobre seu desempenho. Na educação, isso significa que o estudante sabe rapidamente se está indo bem ou onde precisa melhorar, o que facilita o aprendizado contínuo</a:t>
            </a:r>
            <a:r>
              <a:rPr lang="pt-BR" sz="3600" dirty="0" smtClean="0"/>
              <a:t>.</a:t>
            </a:r>
          </a:p>
          <a:p>
            <a:endParaRPr lang="pt-BR" sz="3600" dirty="0"/>
          </a:p>
          <a:p>
            <a:endParaRPr lang="pt-BR" sz="3600" dirty="0" smtClean="0"/>
          </a:p>
          <a:p>
            <a:pPr algn="just"/>
            <a:r>
              <a:rPr lang="pt-BR" sz="3600" dirty="0" smtClean="0"/>
              <a:t>	No </a:t>
            </a:r>
            <a:r>
              <a:rPr lang="pt-BR" sz="3600" dirty="0"/>
              <a:t>mundo corporativo, o feedback rápido ajuda os colaboradores a entender suas áreas de melhoria e a ajustar suas abordagens em tempo real. Isso também acelera o processo de aprendizagem de novas habilidades ou sistemas.</a:t>
            </a:r>
          </a:p>
        </p:txBody>
      </p:sp>
      <p:sp>
        <p:nvSpPr>
          <p:cNvPr id="11" name="Espaço Reservado para Número de Slide 10">
            <a:extLst>
              <a:ext uri="{FF2B5EF4-FFF2-40B4-BE49-F238E27FC236}">
                <a16:creationId xmlns:a16="http://schemas.microsoft.com/office/drawing/2014/main" xmlns="" id="{23368C93-F191-8BB0-76CF-5C194CD192BA}"/>
              </a:ext>
            </a:extLst>
          </p:cNvPr>
          <p:cNvSpPr>
            <a:spLocks noGrp="1"/>
          </p:cNvSpPr>
          <p:nvPr>
            <p:ph type="sldNum" sz="quarter" idx="12"/>
          </p:nvPr>
        </p:nvSpPr>
        <p:spPr/>
        <p:txBody>
          <a:bodyPr/>
          <a:lstStyle/>
          <a:p>
            <a:fld id="{9BB46D60-96CE-4402-8D7C-2F4B1C382689}" type="slidenum">
              <a:rPr lang="pt-BR" smtClean="0"/>
              <a:t>6</a:t>
            </a:fld>
            <a:endParaRPr lang="pt-BR"/>
          </a:p>
        </p:txBody>
      </p:sp>
    </p:spTree>
    <p:extLst>
      <p:ext uri="{BB962C8B-B14F-4D97-AF65-F5344CB8AC3E}">
        <p14:creationId xmlns:p14="http://schemas.microsoft.com/office/powerpoint/2010/main" val="218551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48126"/>
            <a:ext cx="9601200" cy="12801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593559" y="6389867"/>
            <a:ext cx="8550442" cy="3785652"/>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Aumento da Colaboração e Trabalho em Equipe</a:t>
            </a:r>
            <a:endParaRPr lang="pt-BR" sz="80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smtClean="0">
                <a:ln>
                  <a:solidFill>
                    <a:srgbClr val="11FFFE"/>
                  </a:solidFill>
                </a:ln>
                <a:solidFill>
                  <a:schemeClr val="tx2">
                    <a:lumMod val="60000"/>
                    <a:lumOff val="40000"/>
                  </a:schemeClr>
                </a:solidFill>
                <a:latin typeface="Impact" panose="020B0806030902050204" pitchFamily="34" charset="0"/>
              </a:rPr>
              <a:t>03</a:t>
            </a:r>
            <a:endParaRPr lang="pt-BR" sz="28700" dirty="0">
              <a:ln>
                <a:solidFill>
                  <a:srgbClr val="11FFFE"/>
                </a:solidFill>
              </a:ln>
              <a:solidFill>
                <a:schemeClr val="tx2">
                  <a:lumMod val="60000"/>
                  <a:lumOff val="40000"/>
                </a:schemeClr>
              </a:solidFill>
              <a:latin typeface="Impact" panose="020B0806030902050204" pitchFamily="34" charset="0"/>
            </a:endParaRP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10556797"/>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Número de Slide 10">
            <a:extLst>
              <a:ext uri="{FF2B5EF4-FFF2-40B4-BE49-F238E27FC236}">
                <a16:creationId xmlns:a16="http://schemas.microsoft.com/office/drawing/2014/main" xmlns="" id="{E200A01C-BA5B-3A36-1BF1-0562AE8A16F8}"/>
              </a:ext>
            </a:extLst>
          </p:cNvPr>
          <p:cNvSpPr>
            <a:spLocks noGrp="1"/>
          </p:cNvSpPr>
          <p:nvPr>
            <p:ph type="sldNum" sz="quarter" idx="12"/>
          </p:nvPr>
        </p:nvSpPr>
        <p:spPr/>
        <p:txBody>
          <a:bodyPr/>
          <a:lstStyle/>
          <a:p>
            <a:fld id="{9BB46D60-96CE-4402-8D7C-2F4B1C382689}" type="slidenum">
              <a:rPr lang="pt-BR" smtClean="0"/>
              <a:t>7</a:t>
            </a:fld>
            <a:endParaRPr lang="pt-BR"/>
          </a:p>
        </p:txBody>
      </p:sp>
    </p:spTree>
    <p:extLst>
      <p:ext uri="{BB962C8B-B14F-4D97-AF65-F5344CB8AC3E}">
        <p14:creationId xmlns:p14="http://schemas.microsoft.com/office/powerpoint/2010/main" val="400587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1715176"/>
            <a:ext cx="7816645" cy="10064294"/>
          </a:xfrm>
          <a:prstGeom prst="rect">
            <a:avLst/>
          </a:prstGeom>
          <a:noFill/>
        </p:spPr>
        <p:txBody>
          <a:bodyPr wrap="square" rtlCol="0">
            <a:spAutoFit/>
          </a:bodyPr>
          <a:lstStyle/>
          <a:p>
            <a:pPr algn="just"/>
            <a:r>
              <a:rPr lang="pt-BR" sz="3600" dirty="0"/>
              <a:t>	Na educação, as dinâmicas de jogos podem incentivar a colaboração entre os alunos, promovendo atividades em grupo que favorecem a troca de conhecimentos e a resolução de problemas de forma coletiva. Isso é particularmente importante para desenvolver habilidades sociais e de comunicação.</a:t>
            </a:r>
          </a:p>
          <a:p>
            <a:pPr algn="just"/>
            <a:endParaRPr lang="pt-BR" sz="3600" dirty="0"/>
          </a:p>
          <a:p>
            <a:pPr algn="just"/>
            <a:r>
              <a:rPr lang="pt-BR" sz="3600" dirty="0"/>
              <a:t>Em empresas, a </a:t>
            </a:r>
            <a:r>
              <a:rPr lang="pt-BR" sz="3600" dirty="0" err="1"/>
              <a:t>gamificação</a:t>
            </a:r>
            <a:r>
              <a:rPr lang="pt-BR" sz="3600" dirty="0"/>
              <a:t> fomenta a cooperação entre equipes ao introduzir desafios em grupo ou missões colaborativas. Tais ações fortalecem o espírito de equipe, melhoram a comunicação e fazem com que os funcionários trabalhem juntos em direção a um objetivo comum.</a:t>
            </a:r>
          </a:p>
        </p:txBody>
      </p:sp>
      <p:sp>
        <p:nvSpPr>
          <p:cNvPr id="11" name="Espaço Reservado para Número de Slide 10">
            <a:extLst>
              <a:ext uri="{FF2B5EF4-FFF2-40B4-BE49-F238E27FC236}">
                <a16:creationId xmlns:a16="http://schemas.microsoft.com/office/drawing/2014/main" xmlns="" id="{23368C93-F191-8BB0-76CF-5C194CD192BA}"/>
              </a:ext>
            </a:extLst>
          </p:cNvPr>
          <p:cNvSpPr>
            <a:spLocks noGrp="1"/>
          </p:cNvSpPr>
          <p:nvPr>
            <p:ph type="sldNum" sz="quarter" idx="12"/>
          </p:nvPr>
        </p:nvSpPr>
        <p:spPr/>
        <p:txBody>
          <a:bodyPr/>
          <a:lstStyle/>
          <a:p>
            <a:fld id="{9BB46D60-96CE-4402-8D7C-2F4B1C382689}" type="slidenum">
              <a:rPr lang="pt-BR" smtClean="0"/>
              <a:t>8</a:t>
            </a:fld>
            <a:endParaRPr lang="pt-BR"/>
          </a:p>
        </p:txBody>
      </p:sp>
    </p:spTree>
    <p:extLst>
      <p:ext uri="{BB962C8B-B14F-4D97-AF65-F5344CB8AC3E}">
        <p14:creationId xmlns:p14="http://schemas.microsoft.com/office/powerpoint/2010/main" val="41702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48126"/>
            <a:ext cx="9601200" cy="12801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593559" y="6389867"/>
            <a:ext cx="8550442" cy="3785652"/>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Aprendizagem Personalizada e Adaptativa</a:t>
            </a:r>
            <a:endParaRPr lang="pt-BR" sz="80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smtClean="0">
                <a:ln>
                  <a:solidFill>
                    <a:srgbClr val="11FFFE"/>
                  </a:solidFill>
                </a:ln>
                <a:solidFill>
                  <a:schemeClr val="tx2">
                    <a:lumMod val="60000"/>
                    <a:lumOff val="40000"/>
                  </a:schemeClr>
                </a:solidFill>
                <a:latin typeface="Impact" panose="020B0806030902050204" pitchFamily="34" charset="0"/>
              </a:rPr>
              <a:t>04</a:t>
            </a:r>
            <a:endParaRPr lang="pt-BR" sz="28700" dirty="0">
              <a:ln>
                <a:solidFill>
                  <a:srgbClr val="11FFFE"/>
                </a:solidFill>
              </a:ln>
              <a:solidFill>
                <a:schemeClr val="tx2">
                  <a:lumMod val="60000"/>
                  <a:lumOff val="40000"/>
                </a:schemeClr>
              </a:solidFill>
              <a:latin typeface="Impact" panose="020B0806030902050204" pitchFamily="34" charset="0"/>
            </a:endParaRP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10556797"/>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Número de Slide 10">
            <a:extLst>
              <a:ext uri="{FF2B5EF4-FFF2-40B4-BE49-F238E27FC236}">
                <a16:creationId xmlns:a16="http://schemas.microsoft.com/office/drawing/2014/main" xmlns="" id="{E200A01C-BA5B-3A36-1BF1-0562AE8A16F8}"/>
              </a:ext>
            </a:extLst>
          </p:cNvPr>
          <p:cNvSpPr>
            <a:spLocks noGrp="1"/>
          </p:cNvSpPr>
          <p:nvPr>
            <p:ph type="sldNum" sz="quarter" idx="12"/>
          </p:nvPr>
        </p:nvSpPr>
        <p:spPr/>
        <p:txBody>
          <a:bodyPr/>
          <a:lstStyle/>
          <a:p>
            <a:fld id="{9BB46D60-96CE-4402-8D7C-2F4B1C382689}" type="slidenum">
              <a:rPr lang="pt-BR" smtClean="0"/>
              <a:t>9</a:t>
            </a:fld>
            <a:endParaRPr lang="pt-BR"/>
          </a:p>
        </p:txBody>
      </p:sp>
    </p:spTree>
    <p:extLst>
      <p:ext uri="{BB962C8B-B14F-4D97-AF65-F5344CB8AC3E}">
        <p14:creationId xmlns:p14="http://schemas.microsoft.com/office/powerpoint/2010/main" val="1264849060"/>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5191</TotalTime>
  <Words>245</Words>
  <Application>Microsoft Office PowerPoint</Application>
  <PresentationFormat>Papel A3 (297x420 mm)</PresentationFormat>
  <Paragraphs>67</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Silva Aguiar</dc:creator>
  <cp:lastModifiedBy>JANAYNA BRITO</cp:lastModifiedBy>
  <cp:revision>21</cp:revision>
  <dcterms:created xsi:type="dcterms:W3CDTF">2023-06-15T14:34:16Z</dcterms:created>
  <dcterms:modified xsi:type="dcterms:W3CDTF">2024-12-15T14:45:30Z</dcterms:modified>
</cp:coreProperties>
</file>