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59" r:id="rId5"/>
    <p:sldId id="260" r:id="rId6"/>
    <p:sldId id="262" r:id="rId7"/>
    <p:sldId id="263" r:id="rId8"/>
    <p:sldId id="266" r:id="rId9"/>
    <p:sldId id="264" r:id="rId10"/>
    <p:sldId id="265" r:id="rId11"/>
    <p:sldId id="257" r:id="rId12"/>
    <p:sldId id="267"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2666-E98A-29C2-4906-D525FEC4BB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6280D9-6B78-17C5-C513-A33DC9195F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B3CBC5-8CD9-1733-B4F1-4238998B1650}"/>
              </a:ext>
            </a:extLst>
          </p:cNvPr>
          <p:cNvSpPr>
            <a:spLocks noGrp="1"/>
          </p:cNvSpPr>
          <p:nvPr>
            <p:ph type="dt" sz="half" idx="10"/>
          </p:nvPr>
        </p:nvSpPr>
        <p:spPr/>
        <p:txBody>
          <a:bodyPr/>
          <a:lstStyle/>
          <a:p>
            <a:fld id="{A610D764-727D-4B85-888F-F8A8F28F1078}" type="datetimeFigureOut">
              <a:rPr lang="en-IN" smtClean="0"/>
              <a:t>17-06-2024</a:t>
            </a:fld>
            <a:endParaRPr lang="en-IN"/>
          </a:p>
        </p:txBody>
      </p:sp>
      <p:sp>
        <p:nvSpPr>
          <p:cNvPr id="5" name="Footer Placeholder 4">
            <a:extLst>
              <a:ext uri="{FF2B5EF4-FFF2-40B4-BE49-F238E27FC236}">
                <a16:creationId xmlns:a16="http://schemas.microsoft.com/office/drawing/2014/main" id="{04A2CB14-C16B-A87E-EB5D-97AF40229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1AA323-58A4-693C-E0AA-CCD5D7E67B5D}"/>
              </a:ext>
            </a:extLst>
          </p:cNvPr>
          <p:cNvSpPr>
            <a:spLocks noGrp="1"/>
          </p:cNvSpPr>
          <p:nvPr>
            <p:ph type="sldNum" sz="quarter" idx="12"/>
          </p:nvPr>
        </p:nvSpPr>
        <p:spPr/>
        <p:txBody>
          <a:bodyPr/>
          <a:lstStyle/>
          <a:p>
            <a:fld id="{52638378-510C-4408-9780-4C653688EAEC}" type="slidenum">
              <a:rPr lang="en-IN" smtClean="0"/>
              <a:t>‹#›</a:t>
            </a:fld>
            <a:endParaRPr lang="en-IN"/>
          </a:p>
        </p:txBody>
      </p:sp>
    </p:spTree>
    <p:extLst>
      <p:ext uri="{BB962C8B-B14F-4D97-AF65-F5344CB8AC3E}">
        <p14:creationId xmlns:p14="http://schemas.microsoft.com/office/powerpoint/2010/main" val="306517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BC2E-E037-E749-3B7B-5EC97784B6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5BA723-C51D-0756-2356-5B1C6EEC2D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75B672-A74A-D25D-DA3D-83A71BF375A6}"/>
              </a:ext>
            </a:extLst>
          </p:cNvPr>
          <p:cNvSpPr>
            <a:spLocks noGrp="1"/>
          </p:cNvSpPr>
          <p:nvPr>
            <p:ph type="dt" sz="half" idx="10"/>
          </p:nvPr>
        </p:nvSpPr>
        <p:spPr/>
        <p:txBody>
          <a:bodyPr/>
          <a:lstStyle/>
          <a:p>
            <a:fld id="{A610D764-727D-4B85-888F-F8A8F28F1078}" type="datetimeFigureOut">
              <a:rPr lang="en-IN" smtClean="0"/>
              <a:t>17-06-2024</a:t>
            </a:fld>
            <a:endParaRPr lang="en-IN"/>
          </a:p>
        </p:txBody>
      </p:sp>
      <p:sp>
        <p:nvSpPr>
          <p:cNvPr id="5" name="Footer Placeholder 4">
            <a:extLst>
              <a:ext uri="{FF2B5EF4-FFF2-40B4-BE49-F238E27FC236}">
                <a16:creationId xmlns:a16="http://schemas.microsoft.com/office/drawing/2014/main" id="{39FF721A-E833-CD95-4294-D13471BB41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ADA8EA-1AEB-521B-B118-10F9D95C2937}"/>
              </a:ext>
            </a:extLst>
          </p:cNvPr>
          <p:cNvSpPr>
            <a:spLocks noGrp="1"/>
          </p:cNvSpPr>
          <p:nvPr>
            <p:ph type="sldNum" sz="quarter" idx="12"/>
          </p:nvPr>
        </p:nvSpPr>
        <p:spPr/>
        <p:txBody>
          <a:bodyPr/>
          <a:lstStyle/>
          <a:p>
            <a:fld id="{52638378-510C-4408-9780-4C653688EAEC}" type="slidenum">
              <a:rPr lang="en-IN" smtClean="0"/>
              <a:t>‹#›</a:t>
            </a:fld>
            <a:endParaRPr lang="en-IN"/>
          </a:p>
        </p:txBody>
      </p:sp>
    </p:spTree>
    <p:extLst>
      <p:ext uri="{BB962C8B-B14F-4D97-AF65-F5344CB8AC3E}">
        <p14:creationId xmlns:p14="http://schemas.microsoft.com/office/powerpoint/2010/main" val="3702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019E45-5A2C-AF39-2C17-EE695B438B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2DDCF5-9CBF-732C-75C6-1D45E0B4DE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16EFB7-5E7D-70F7-A478-C985065F7DDB}"/>
              </a:ext>
            </a:extLst>
          </p:cNvPr>
          <p:cNvSpPr>
            <a:spLocks noGrp="1"/>
          </p:cNvSpPr>
          <p:nvPr>
            <p:ph type="dt" sz="half" idx="10"/>
          </p:nvPr>
        </p:nvSpPr>
        <p:spPr/>
        <p:txBody>
          <a:bodyPr/>
          <a:lstStyle/>
          <a:p>
            <a:fld id="{A610D764-727D-4B85-888F-F8A8F28F1078}" type="datetimeFigureOut">
              <a:rPr lang="en-IN" smtClean="0"/>
              <a:t>17-06-2024</a:t>
            </a:fld>
            <a:endParaRPr lang="en-IN"/>
          </a:p>
        </p:txBody>
      </p:sp>
      <p:sp>
        <p:nvSpPr>
          <p:cNvPr id="5" name="Footer Placeholder 4">
            <a:extLst>
              <a:ext uri="{FF2B5EF4-FFF2-40B4-BE49-F238E27FC236}">
                <a16:creationId xmlns:a16="http://schemas.microsoft.com/office/drawing/2014/main" id="{41B0B096-6CC1-E0C1-4D30-D9EA70C30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1EB18C-ACD1-663B-F13A-376ACF03C601}"/>
              </a:ext>
            </a:extLst>
          </p:cNvPr>
          <p:cNvSpPr>
            <a:spLocks noGrp="1"/>
          </p:cNvSpPr>
          <p:nvPr>
            <p:ph type="sldNum" sz="quarter" idx="12"/>
          </p:nvPr>
        </p:nvSpPr>
        <p:spPr/>
        <p:txBody>
          <a:bodyPr/>
          <a:lstStyle/>
          <a:p>
            <a:fld id="{52638378-510C-4408-9780-4C653688EAEC}" type="slidenum">
              <a:rPr lang="en-IN" smtClean="0"/>
              <a:t>‹#›</a:t>
            </a:fld>
            <a:endParaRPr lang="en-IN"/>
          </a:p>
        </p:txBody>
      </p:sp>
    </p:spTree>
    <p:extLst>
      <p:ext uri="{BB962C8B-B14F-4D97-AF65-F5344CB8AC3E}">
        <p14:creationId xmlns:p14="http://schemas.microsoft.com/office/powerpoint/2010/main" val="262572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F8CF-1EEA-B229-BF02-C0FA467592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4F7D27-6F8F-A02D-E247-FD6F0A6894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7EBBC7-09CB-224D-873B-EA823C79F0AB}"/>
              </a:ext>
            </a:extLst>
          </p:cNvPr>
          <p:cNvSpPr>
            <a:spLocks noGrp="1"/>
          </p:cNvSpPr>
          <p:nvPr>
            <p:ph type="dt" sz="half" idx="10"/>
          </p:nvPr>
        </p:nvSpPr>
        <p:spPr/>
        <p:txBody>
          <a:bodyPr/>
          <a:lstStyle/>
          <a:p>
            <a:fld id="{A610D764-727D-4B85-888F-F8A8F28F1078}" type="datetimeFigureOut">
              <a:rPr lang="en-IN" smtClean="0"/>
              <a:t>17-06-2024</a:t>
            </a:fld>
            <a:endParaRPr lang="en-IN"/>
          </a:p>
        </p:txBody>
      </p:sp>
      <p:sp>
        <p:nvSpPr>
          <p:cNvPr id="5" name="Footer Placeholder 4">
            <a:extLst>
              <a:ext uri="{FF2B5EF4-FFF2-40B4-BE49-F238E27FC236}">
                <a16:creationId xmlns:a16="http://schemas.microsoft.com/office/drawing/2014/main" id="{A6D50A55-9001-D08F-D7B9-F666A88097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DEC6F-F33F-8EDB-1A98-FEB62FF886AB}"/>
              </a:ext>
            </a:extLst>
          </p:cNvPr>
          <p:cNvSpPr>
            <a:spLocks noGrp="1"/>
          </p:cNvSpPr>
          <p:nvPr>
            <p:ph type="sldNum" sz="quarter" idx="12"/>
          </p:nvPr>
        </p:nvSpPr>
        <p:spPr/>
        <p:txBody>
          <a:bodyPr/>
          <a:lstStyle/>
          <a:p>
            <a:fld id="{52638378-510C-4408-9780-4C653688EAEC}" type="slidenum">
              <a:rPr lang="en-IN" smtClean="0"/>
              <a:t>‹#›</a:t>
            </a:fld>
            <a:endParaRPr lang="en-IN"/>
          </a:p>
        </p:txBody>
      </p:sp>
    </p:spTree>
    <p:extLst>
      <p:ext uri="{BB962C8B-B14F-4D97-AF65-F5344CB8AC3E}">
        <p14:creationId xmlns:p14="http://schemas.microsoft.com/office/powerpoint/2010/main" val="289214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D2D3-E79B-4412-12FD-8E3B92099B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DD77EF-6FC0-8960-1904-B5E71DD0B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BC1365-CD0B-9477-B664-89236321510C}"/>
              </a:ext>
            </a:extLst>
          </p:cNvPr>
          <p:cNvSpPr>
            <a:spLocks noGrp="1"/>
          </p:cNvSpPr>
          <p:nvPr>
            <p:ph type="dt" sz="half" idx="10"/>
          </p:nvPr>
        </p:nvSpPr>
        <p:spPr/>
        <p:txBody>
          <a:bodyPr/>
          <a:lstStyle/>
          <a:p>
            <a:fld id="{A610D764-727D-4B85-888F-F8A8F28F1078}" type="datetimeFigureOut">
              <a:rPr lang="en-IN" smtClean="0"/>
              <a:t>17-06-2024</a:t>
            </a:fld>
            <a:endParaRPr lang="en-IN"/>
          </a:p>
        </p:txBody>
      </p:sp>
      <p:sp>
        <p:nvSpPr>
          <p:cNvPr id="5" name="Footer Placeholder 4">
            <a:extLst>
              <a:ext uri="{FF2B5EF4-FFF2-40B4-BE49-F238E27FC236}">
                <a16:creationId xmlns:a16="http://schemas.microsoft.com/office/drawing/2014/main" id="{5B3A2600-52FF-FC36-A6E6-6D9FAC38F1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08CCD-8739-F5AD-19EF-39F7315329EA}"/>
              </a:ext>
            </a:extLst>
          </p:cNvPr>
          <p:cNvSpPr>
            <a:spLocks noGrp="1"/>
          </p:cNvSpPr>
          <p:nvPr>
            <p:ph type="sldNum" sz="quarter" idx="12"/>
          </p:nvPr>
        </p:nvSpPr>
        <p:spPr/>
        <p:txBody>
          <a:bodyPr/>
          <a:lstStyle/>
          <a:p>
            <a:fld id="{52638378-510C-4408-9780-4C653688EAEC}" type="slidenum">
              <a:rPr lang="en-IN" smtClean="0"/>
              <a:t>‹#›</a:t>
            </a:fld>
            <a:endParaRPr lang="en-IN"/>
          </a:p>
        </p:txBody>
      </p:sp>
    </p:spTree>
    <p:extLst>
      <p:ext uri="{BB962C8B-B14F-4D97-AF65-F5344CB8AC3E}">
        <p14:creationId xmlns:p14="http://schemas.microsoft.com/office/powerpoint/2010/main" val="49573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B561-1A7F-0D09-14DB-B962C9970B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9E6CE7-E8C6-8F90-B88C-7EA38E731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A28E61-21B4-B53A-E930-C6EC7043A5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987DB5-82DC-2F72-9BD7-23EFE20DCC52}"/>
              </a:ext>
            </a:extLst>
          </p:cNvPr>
          <p:cNvSpPr>
            <a:spLocks noGrp="1"/>
          </p:cNvSpPr>
          <p:nvPr>
            <p:ph type="dt" sz="half" idx="10"/>
          </p:nvPr>
        </p:nvSpPr>
        <p:spPr/>
        <p:txBody>
          <a:bodyPr/>
          <a:lstStyle/>
          <a:p>
            <a:fld id="{A610D764-727D-4B85-888F-F8A8F28F1078}" type="datetimeFigureOut">
              <a:rPr lang="en-IN" smtClean="0"/>
              <a:t>17-06-2024</a:t>
            </a:fld>
            <a:endParaRPr lang="en-IN"/>
          </a:p>
        </p:txBody>
      </p:sp>
      <p:sp>
        <p:nvSpPr>
          <p:cNvPr id="6" name="Footer Placeholder 5">
            <a:extLst>
              <a:ext uri="{FF2B5EF4-FFF2-40B4-BE49-F238E27FC236}">
                <a16:creationId xmlns:a16="http://schemas.microsoft.com/office/drawing/2014/main" id="{C8483A97-71A5-6FE2-E3B0-A887972BEC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6BB424-2678-885A-8FCC-5B42D56CEA21}"/>
              </a:ext>
            </a:extLst>
          </p:cNvPr>
          <p:cNvSpPr>
            <a:spLocks noGrp="1"/>
          </p:cNvSpPr>
          <p:nvPr>
            <p:ph type="sldNum" sz="quarter" idx="12"/>
          </p:nvPr>
        </p:nvSpPr>
        <p:spPr/>
        <p:txBody>
          <a:bodyPr/>
          <a:lstStyle/>
          <a:p>
            <a:fld id="{52638378-510C-4408-9780-4C653688EAEC}" type="slidenum">
              <a:rPr lang="en-IN" smtClean="0"/>
              <a:t>‹#›</a:t>
            </a:fld>
            <a:endParaRPr lang="en-IN"/>
          </a:p>
        </p:txBody>
      </p:sp>
    </p:spTree>
    <p:extLst>
      <p:ext uri="{BB962C8B-B14F-4D97-AF65-F5344CB8AC3E}">
        <p14:creationId xmlns:p14="http://schemas.microsoft.com/office/powerpoint/2010/main" val="2418179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B1CE-2DF1-8135-4CBE-2A93055054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C1CF16-1EA3-E37E-B8C9-EFCFD8981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6FCF98-A876-B536-60B2-BF68D82236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BAA0A4-2047-8501-92A0-B3EAF04CA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1D0A0-CA21-F112-3684-A3CFB6F779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4F0712-197D-51AE-5057-C106A0238753}"/>
              </a:ext>
            </a:extLst>
          </p:cNvPr>
          <p:cNvSpPr>
            <a:spLocks noGrp="1"/>
          </p:cNvSpPr>
          <p:nvPr>
            <p:ph type="dt" sz="half" idx="10"/>
          </p:nvPr>
        </p:nvSpPr>
        <p:spPr/>
        <p:txBody>
          <a:bodyPr/>
          <a:lstStyle/>
          <a:p>
            <a:fld id="{A610D764-727D-4B85-888F-F8A8F28F1078}" type="datetimeFigureOut">
              <a:rPr lang="en-IN" smtClean="0"/>
              <a:t>17-06-2024</a:t>
            </a:fld>
            <a:endParaRPr lang="en-IN"/>
          </a:p>
        </p:txBody>
      </p:sp>
      <p:sp>
        <p:nvSpPr>
          <p:cNvPr id="8" name="Footer Placeholder 7">
            <a:extLst>
              <a:ext uri="{FF2B5EF4-FFF2-40B4-BE49-F238E27FC236}">
                <a16:creationId xmlns:a16="http://schemas.microsoft.com/office/drawing/2014/main" id="{68262FEC-93EA-0ACA-513C-2D1BB04A70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8DC104-8C77-709B-F17F-5B66FF4B860A}"/>
              </a:ext>
            </a:extLst>
          </p:cNvPr>
          <p:cNvSpPr>
            <a:spLocks noGrp="1"/>
          </p:cNvSpPr>
          <p:nvPr>
            <p:ph type="sldNum" sz="quarter" idx="12"/>
          </p:nvPr>
        </p:nvSpPr>
        <p:spPr/>
        <p:txBody>
          <a:bodyPr/>
          <a:lstStyle/>
          <a:p>
            <a:fld id="{52638378-510C-4408-9780-4C653688EAEC}" type="slidenum">
              <a:rPr lang="en-IN" smtClean="0"/>
              <a:t>‹#›</a:t>
            </a:fld>
            <a:endParaRPr lang="en-IN"/>
          </a:p>
        </p:txBody>
      </p:sp>
    </p:spTree>
    <p:extLst>
      <p:ext uri="{BB962C8B-B14F-4D97-AF65-F5344CB8AC3E}">
        <p14:creationId xmlns:p14="http://schemas.microsoft.com/office/powerpoint/2010/main" val="156098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655B-5BA4-41C2-058D-32E926B11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0F33ED-20A9-00AE-67EB-02F19A8FCE7D}"/>
              </a:ext>
            </a:extLst>
          </p:cNvPr>
          <p:cNvSpPr>
            <a:spLocks noGrp="1"/>
          </p:cNvSpPr>
          <p:nvPr>
            <p:ph type="dt" sz="half" idx="10"/>
          </p:nvPr>
        </p:nvSpPr>
        <p:spPr/>
        <p:txBody>
          <a:bodyPr/>
          <a:lstStyle/>
          <a:p>
            <a:fld id="{A610D764-727D-4B85-888F-F8A8F28F1078}" type="datetimeFigureOut">
              <a:rPr lang="en-IN" smtClean="0"/>
              <a:t>17-06-2024</a:t>
            </a:fld>
            <a:endParaRPr lang="en-IN"/>
          </a:p>
        </p:txBody>
      </p:sp>
      <p:sp>
        <p:nvSpPr>
          <p:cNvPr id="4" name="Footer Placeholder 3">
            <a:extLst>
              <a:ext uri="{FF2B5EF4-FFF2-40B4-BE49-F238E27FC236}">
                <a16:creationId xmlns:a16="http://schemas.microsoft.com/office/drawing/2014/main" id="{9FE09754-2324-2F5E-F1A1-898A9AC81D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221CF9-C258-E5ED-3BA1-01E1E7813F64}"/>
              </a:ext>
            </a:extLst>
          </p:cNvPr>
          <p:cNvSpPr>
            <a:spLocks noGrp="1"/>
          </p:cNvSpPr>
          <p:nvPr>
            <p:ph type="sldNum" sz="quarter" idx="12"/>
          </p:nvPr>
        </p:nvSpPr>
        <p:spPr/>
        <p:txBody>
          <a:bodyPr/>
          <a:lstStyle/>
          <a:p>
            <a:fld id="{52638378-510C-4408-9780-4C653688EAEC}" type="slidenum">
              <a:rPr lang="en-IN" smtClean="0"/>
              <a:t>‹#›</a:t>
            </a:fld>
            <a:endParaRPr lang="en-IN"/>
          </a:p>
        </p:txBody>
      </p:sp>
    </p:spTree>
    <p:extLst>
      <p:ext uri="{BB962C8B-B14F-4D97-AF65-F5344CB8AC3E}">
        <p14:creationId xmlns:p14="http://schemas.microsoft.com/office/powerpoint/2010/main" val="308625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AD9C48-B667-24CB-A7BE-21D84BCEAA42}"/>
              </a:ext>
            </a:extLst>
          </p:cNvPr>
          <p:cNvSpPr>
            <a:spLocks noGrp="1"/>
          </p:cNvSpPr>
          <p:nvPr>
            <p:ph type="dt" sz="half" idx="10"/>
          </p:nvPr>
        </p:nvSpPr>
        <p:spPr/>
        <p:txBody>
          <a:bodyPr/>
          <a:lstStyle/>
          <a:p>
            <a:fld id="{A610D764-727D-4B85-888F-F8A8F28F1078}" type="datetimeFigureOut">
              <a:rPr lang="en-IN" smtClean="0"/>
              <a:t>17-06-2024</a:t>
            </a:fld>
            <a:endParaRPr lang="en-IN"/>
          </a:p>
        </p:txBody>
      </p:sp>
      <p:sp>
        <p:nvSpPr>
          <p:cNvPr id="3" name="Footer Placeholder 2">
            <a:extLst>
              <a:ext uri="{FF2B5EF4-FFF2-40B4-BE49-F238E27FC236}">
                <a16:creationId xmlns:a16="http://schemas.microsoft.com/office/drawing/2014/main" id="{E0884CE7-2384-3D72-DD4F-8032B577C7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D4C9C4-3CD9-10FC-E76F-AA2458F424B5}"/>
              </a:ext>
            </a:extLst>
          </p:cNvPr>
          <p:cNvSpPr>
            <a:spLocks noGrp="1"/>
          </p:cNvSpPr>
          <p:nvPr>
            <p:ph type="sldNum" sz="quarter" idx="12"/>
          </p:nvPr>
        </p:nvSpPr>
        <p:spPr/>
        <p:txBody>
          <a:bodyPr/>
          <a:lstStyle/>
          <a:p>
            <a:fld id="{52638378-510C-4408-9780-4C653688EAEC}" type="slidenum">
              <a:rPr lang="en-IN" smtClean="0"/>
              <a:t>‹#›</a:t>
            </a:fld>
            <a:endParaRPr lang="en-IN"/>
          </a:p>
        </p:txBody>
      </p:sp>
    </p:spTree>
    <p:extLst>
      <p:ext uri="{BB962C8B-B14F-4D97-AF65-F5344CB8AC3E}">
        <p14:creationId xmlns:p14="http://schemas.microsoft.com/office/powerpoint/2010/main" val="2389724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ACB8-B734-AD1B-7803-C9D7D9BB9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814AF2-71B9-1FAA-8C4C-3EF9D7ADD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BAC2E3-925A-2F73-400F-A4F57C2A6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50C1A-4F7E-615C-D96F-5D267F622DE5}"/>
              </a:ext>
            </a:extLst>
          </p:cNvPr>
          <p:cNvSpPr>
            <a:spLocks noGrp="1"/>
          </p:cNvSpPr>
          <p:nvPr>
            <p:ph type="dt" sz="half" idx="10"/>
          </p:nvPr>
        </p:nvSpPr>
        <p:spPr/>
        <p:txBody>
          <a:bodyPr/>
          <a:lstStyle/>
          <a:p>
            <a:fld id="{A610D764-727D-4B85-888F-F8A8F28F1078}" type="datetimeFigureOut">
              <a:rPr lang="en-IN" smtClean="0"/>
              <a:t>17-06-2024</a:t>
            </a:fld>
            <a:endParaRPr lang="en-IN"/>
          </a:p>
        </p:txBody>
      </p:sp>
      <p:sp>
        <p:nvSpPr>
          <p:cNvPr id="6" name="Footer Placeholder 5">
            <a:extLst>
              <a:ext uri="{FF2B5EF4-FFF2-40B4-BE49-F238E27FC236}">
                <a16:creationId xmlns:a16="http://schemas.microsoft.com/office/drawing/2014/main" id="{D11DCA16-BF4D-E39B-EFEC-0964A9CC88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092B5E-42CF-32F3-8A3C-D737BA438A84}"/>
              </a:ext>
            </a:extLst>
          </p:cNvPr>
          <p:cNvSpPr>
            <a:spLocks noGrp="1"/>
          </p:cNvSpPr>
          <p:nvPr>
            <p:ph type="sldNum" sz="quarter" idx="12"/>
          </p:nvPr>
        </p:nvSpPr>
        <p:spPr/>
        <p:txBody>
          <a:bodyPr/>
          <a:lstStyle/>
          <a:p>
            <a:fld id="{52638378-510C-4408-9780-4C653688EAEC}" type="slidenum">
              <a:rPr lang="en-IN" smtClean="0"/>
              <a:t>‹#›</a:t>
            </a:fld>
            <a:endParaRPr lang="en-IN"/>
          </a:p>
        </p:txBody>
      </p:sp>
    </p:spTree>
    <p:extLst>
      <p:ext uri="{BB962C8B-B14F-4D97-AF65-F5344CB8AC3E}">
        <p14:creationId xmlns:p14="http://schemas.microsoft.com/office/powerpoint/2010/main" val="295195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F30E-B89C-0C17-234B-5834E2322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FC6700-760E-EE83-F666-5265E8DAF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7ED2E4-539E-57A2-79E6-C80B5F238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906AD1-77B8-0823-445A-9444EC8384A6}"/>
              </a:ext>
            </a:extLst>
          </p:cNvPr>
          <p:cNvSpPr>
            <a:spLocks noGrp="1"/>
          </p:cNvSpPr>
          <p:nvPr>
            <p:ph type="dt" sz="half" idx="10"/>
          </p:nvPr>
        </p:nvSpPr>
        <p:spPr/>
        <p:txBody>
          <a:bodyPr/>
          <a:lstStyle/>
          <a:p>
            <a:fld id="{A610D764-727D-4B85-888F-F8A8F28F1078}" type="datetimeFigureOut">
              <a:rPr lang="en-IN" smtClean="0"/>
              <a:t>17-06-2024</a:t>
            </a:fld>
            <a:endParaRPr lang="en-IN"/>
          </a:p>
        </p:txBody>
      </p:sp>
      <p:sp>
        <p:nvSpPr>
          <p:cNvPr id="6" name="Footer Placeholder 5">
            <a:extLst>
              <a:ext uri="{FF2B5EF4-FFF2-40B4-BE49-F238E27FC236}">
                <a16:creationId xmlns:a16="http://schemas.microsoft.com/office/drawing/2014/main" id="{0C6B54B5-6DDE-6E31-3942-9A62B79AE2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924706-7B2C-E29E-B624-7424FD2A31E6}"/>
              </a:ext>
            </a:extLst>
          </p:cNvPr>
          <p:cNvSpPr>
            <a:spLocks noGrp="1"/>
          </p:cNvSpPr>
          <p:nvPr>
            <p:ph type="sldNum" sz="quarter" idx="12"/>
          </p:nvPr>
        </p:nvSpPr>
        <p:spPr/>
        <p:txBody>
          <a:bodyPr/>
          <a:lstStyle/>
          <a:p>
            <a:fld id="{52638378-510C-4408-9780-4C653688EAEC}" type="slidenum">
              <a:rPr lang="en-IN" smtClean="0"/>
              <a:t>‹#›</a:t>
            </a:fld>
            <a:endParaRPr lang="en-IN"/>
          </a:p>
        </p:txBody>
      </p:sp>
    </p:spTree>
    <p:extLst>
      <p:ext uri="{BB962C8B-B14F-4D97-AF65-F5344CB8AC3E}">
        <p14:creationId xmlns:p14="http://schemas.microsoft.com/office/powerpoint/2010/main" val="99763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F2343-52D7-4CDB-29AB-21EC53A196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0E7FAF-CEDF-7A72-B6D1-CB22D6000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51EABC-C714-8BCA-0294-6C47F323F5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0D764-727D-4B85-888F-F8A8F28F1078}" type="datetimeFigureOut">
              <a:rPr lang="en-IN" smtClean="0"/>
              <a:t>17-06-2024</a:t>
            </a:fld>
            <a:endParaRPr lang="en-IN"/>
          </a:p>
        </p:txBody>
      </p:sp>
      <p:sp>
        <p:nvSpPr>
          <p:cNvPr id="5" name="Footer Placeholder 4">
            <a:extLst>
              <a:ext uri="{FF2B5EF4-FFF2-40B4-BE49-F238E27FC236}">
                <a16:creationId xmlns:a16="http://schemas.microsoft.com/office/drawing/2014/main" id="{8EDA82FF-455E-FE2E-AD95-D9C942671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F9B743-9705-EB88-BA77-F66FB2EBC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38378-510C-4408-9780-4C653688EAEC}" type="slidenum">
              <a:rPr lang="en-IN" smtClean="0"/>
              <a:t>‹#›</a:t>
            </a:fld>
            <a:endParaRPr lang="en-IN"/>
          </a:p>
        </p:txBody>
      </p:sp>
    </p:spTree>
    <p:extLst>
      <p:ext uri="{BB962C8B-B14F-4D97-AF65-F5344CB8AC3E}">
        <p14:creationId xmlns:p14="http://schemas.microsoft.com/office/powerpoint/2010/main" val="293399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spacelift.io/blog/terraform-githu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pacelift.io/blog/terraform-provider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erraform.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C51E-D010-F9C2-664A-017CC12D4DDE}"/>
              </a:ext>
            </a:extLst>
          </p:cNvPr>
          <p:cNvSpPr>
            <a:spLocks noGrp="1"/>
          </p:cNvSpPr>
          <p:nvPr>
            <p:ph type="title"/>
          </p:nvPr>
        </p:nvSpPr>
        <p:spPr>
          <a:xfrm>
            <a:off x="838200" y="365125"/>
            <a:ext cx="10515600" cy="1052709"/>
          </a:xfrm>
        </p:spPr>
        <p:txBody>
          <a:bodyPr/>
          <a:lstStyle/>
          <a:p>
            <a:r>
              <a:rPr lang="en-IN" dirty="0">
                <a:solidFill>
                  <a:srgbClr val="FF0000"/>
                </a:solidFill>
              </a:rPr>
              <a:t>What is Terraform</a:t>
            </a:r>
          </a:p>
        </p:txBody>
      </p:sp>
      <p:sp>
        <p:nvSpPr>
          <p:cNvPr id="3" name="Content Placeholder 2">
            <a:extLst>
              <a:ext uri="{FF2B5EF4-FFF2-40B4-BE49-F238E27FC236}">
                <a16:creationId xmlns:a16="http://schemas.microsoft.com/office/drawing/2014/main" id="{7AC3D2D8-9438-F064-8827-ADE9300D400A}"/>
              </a:ext>
            </a:extLst>
          </p:cNvPr>
          <p:cNvSpPr>
            <a:spLocks noGrp="1"/>
          </p:cNvSpPr>
          <p:nvPr>
            <p:ph idx="1"/>
          </p:nvPr>
        </p:nvSpPr>
        <p:spPr/>
        <p:txBody>
          <a:bodyPr/>
          <a:lstStyle/>
          <a:p>
            <a:pPr marL="0" indent="0">
              <a:buNone/>
            </a:pPr>
            <a:r>
              <a:rPr lang="en-IN" dirty="0"/>
              <a:t>Automation tool for creating infrastructure on any cloud.</a:t>
            </a:r>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80515DC6-7456-F14F-34B2-F178C63D9F8E}"/>
              </a:ext>
            </a:extLst>
          </p:cNvPr>
          <p:cNvPicPr>
            <a:picLocks noChangeAspect="1"/>
          </p:cNvPicPr>
          <p:nvPr/>
        </p:nvPicPr>
        <p:blipFill>
          <a:blip r:embed="rId2"/>
          <a:stretch>
            <a:fillRect/>
          </a:stretch>
        </p:blipFill>
        <p:spPr>
          <a:xfrm>
            <a:off x="1619036" y="2316672"/>
            <a:ext cx="8223607" cy="3600341"/>
          </a:xfrm>
          <a:prstGeom prst="rect">
            <a:avLst/>
          </a:prstGeom>
        </p:spPr>
      </p:pic>
    </p:spTree>
    <p:extLst>
      <p:ext uri="{BB962C8B-B14F-4D97-AF65-F5344CB8AC3E}">
        <p14:creationId xmlns:p14="http://schemas.microsoft.com/office/powerpoint/2010/main" val="413823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4A51-18EC-06BB-CF5D-88A500090E99}"/>
              </a:ext>
            </a:extLst>
          </p:cNvPr>
          <p:cNvSpPr>
            <a:spLocks noGrp="1"/>
          </p:cNvSpPr>
          <p:nvPr>
            <p:ph type="title"/>
          </p:nvPr>
        </p:nvSpPr>
        <p:spPr/>
        <p:txBody>
          <a:bodyPr/>
          <a:lstStyle/>
          <a:p>
            <a:r>
              <a:rPr lang="en-IN" dirty="0">
                <a:solidFill>
                  <a:srgbClr val="FF0000"/>
                </a:solidFill>
              </a:rPr>
              <a:t>terraform destroy</a:t>
            </a:r>
          </a:p>
        </p:txBody>
      </p:sp>
      <p:sp>
        <p:nvSpPr>
          <p:cNvPr id="3" name="Content Placeholder 2">
            <a:extLst>
              <a:ext uri="{FF2B5EF4-FFF2-40B4-BE49-F238E27FC236}">
                <a16:creationId xmlns:a16="http://schemas.microsoft.com/office/drawing/2014/main" id="{5F8C7628-07B6-F433-0C34-08891D188CEE}"/>
              </a:ext>
            </a:extLst>
          </p:cNvPr>
          <p:cNvSpPr>
            <a:spLocks noGrp="1"/>
          </p:cNvSpPr>
          <p:nvPr>
            <p:ph idx="1"/>
          </p:nvPr>
        </p:nvSpPr>
        <p:spPr/>
        <p:txBody>
          <a:bodyPr/>
          <a:lstStyle/>
          <a:p>
            <a:pPr marL="0" indent="0">
              <a:buNone/>
            </a:pPr>
            <a:r>
              <a:rPr lang="en-US" dirty="0"/>
              <a:t>The </a:t>
            </a:r>
            <a:r>
              <a:rPr lang="en-US" i="1" dirty="0"/>
              <a:t>terraform destroy</a:t>
            </a:r>
            <a:r>
              <a:rPr lang="en-US" dirty="0"/>
              <a:t> command is a convenient way to destroy all remote objects managed by a particular Terraform configuration.</a:t>
            </a:r>
            <a:endParaRPr lang="en-IN" dirty="0"/>
          </a:p>
        </p:txBody>
      </p:sp>
    </p:spTree>
    <p:extLst>
      <p:ext uri="{BB962C8B-B14F-4D97-AF65-F5344CB8AC3E}">
        <p14:creationId xmlns:p14="http://schemas.microsoft.com/office/powerpoint/2010/main" val="908731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7157-718D-2971-BB4B-BC02DDB7CC2D}"/>
              </a:ext>
            </a:extLst>
          </p:cNvPr>
          <p:cNvSpPr>
            <a:spLocks noGrp="1"/>
          </p:cNvSpPr>
          <p:nvPr>
            <p:ph type="title"/>
          </p:nvPr>
        </p:nvSpPr>
        <p:spPr/>
        <p:txBody>
          <a:bodyPr/>
          <a:lstStyle/>
          <a:p>
            <a:r>
              <a:rPr lang="en-IN" b="1" dirty="0">
                <a:solidFill>
                  <a:srgbClr val="FF0000"/>
                </a:solidFill>
              </a:rPr>
              <a:t>Core concept</a:t>
            </a:r>
          </a:p>
        </p:txBody>
      </p:sp>
      <p:sp>
        <p:nvSpPr>
          <p:cNvPr id="3" name="Content Placeholder 2">
            <a:extLst>
              <a:ext uri="{FF2B5EF4-FFF2-40B4-BE49-F238E27FC236}">
                <a16:creationId xmlns:a16="http://schemas.microsoft.com/office/drawing/2014/main" id="{BC69DE77-3B08-65A5-67C8-D60D215CCECB}"/>
              </a:ext>
            </a:extLst>
          </p:cNvPr>
          <p:cNvSpPr>
            <a:spLocks noGrp="1"/>
          </p:cNvSpPr>
          <p:nvPr>
            <p:ph idx="1"/>
          </p:nvPr>
        </p:nvSpPr>
        <p:spPr/>
        <p:txBody>
          <a:bodyPr/>
          <a:lstStyle/>
          <a:p>
            <a:pPr marL="514350" indent="-514350">
              <a:buAutoNum type="arabicParenR"/>
            </a:pPr>
            <a:r>
              <a:rPr lang="en-IN" dirty="0"/>
              <a:t>In Terraform we write in main.tf file what we want.</a:t>
            </a:r>
          </a:p>
          <a:p>
            <a:pPr marL="514350" indent="-514350">
              <a:buAutoNum type="arabicParenR"/>
            </a:pPr>
            <a:endParaRPr lang="en-IN" dirty="0"/>
          </a:p>
          <a:p>
            <a:pPr marL="514350" indent="-514350">
              <a:buAutoNum type="arabicParenR"/>
            </a:pPr>
            <a:r>
              <a:rPr lang="en-IN" dirty="0"/>
              <a:t>When we run terraform apply command statefile would be created.</a:t>
            </a:r>
          </a:p>
          <a:p>
            <a:pPr marL="514350" indent="-514350">
              <a:buAutoNum type="arabicParenR"/>
            </a:pPr>
            <a:endParaRPr lang="en-IN" dirty="0"/>
          </a:p>
          <a:p>
            <a:pPr marL="514350" indent="-514350">
              <a:buAutoNum type="arabicParenR"/>
            </a:pPr>
            <a:r>
              <a:rPr lang="en-IN" dirty="0"/>
              <a:t>Once terraform apply is done, infrastructure would be created in cloud service provider.</a:t>
            </a:r>
          </a:p>
          <a:p>
            <a:pPr marL="514350" indent="-514350">
              <a:buAutoNum type="arabicParenR"/>
            </a:pPr>
            <a:endParaRPr lang="en-IN" dirty="0"/>
          </a:p>
          <a:p>
            <a:pPr marL="0" indent="0">
              <a:buNone/>
            </a:pPr>
            <a:r>
              <a:rPr lang="en-IN" dirty="0">
                <a:highlight>
                  <a:srgbClr val="FFFF00"/>
                </a:highlight>
              </a:rPr>
              <a:t>Summary :In Terraform configuration information is available in 3 place</a:t>
            </a:r>
          </a:p>
          <a:p>
            <a:pPr marL="0" indent="0">
              <a:buNone/>
            </a:pPr>
            <a:endParaRPr lang="en-IN" dirty="0"/>
          </a:p>
        </p:txBody>
      </p:sp>
    </p:spTree>
    <p:extLst>
      <p:ext uri="{BB962C8B-B14F-4D97-AF65-F5344CB8AC3E}">
        <p14:creationId xmlns:p14="http://schemas.microsoft.com/office/powerpoint/2010/main" val="119338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7FCAFA-A282-4B9F-B7A2-9A76FC133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7" y="771525"/>
            <a:ext cx="11249025" cy="5314950"/>
          </a:xfrm>
          <a:prstGeom prst="rect">
            <a:avLst/>
          </a:prstGeom>
        </p:spPr>
      </p:pic>
    </p:spTree>
    <p:extLst>
      <p:ext uri="{BB962C8B-B14F-4D97-AF65-F5344CB8AC3E}">
        <p14:creationId xmlns:p14="http://schemas.microsoft.com/office/powerpoint/2010/main" val="34636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514A-0D8A-163A-1C6F-536FB4C0241D}"/>
              </a:ext>
            </a:extLst>
          </p:cNvPr>
          <p:cNvSpPr>
            <a:spLocks noGrp="1"/>
          </p:cNvSpPr>
          <p:nvPr>
            <p:ph type="title"/>
          </p:nvPr>
        </p:nvSpPr>
        <p:spPr/>
        <p:txBody>
          <a:bodyPr/>
          <a:lstStyle/>
          <a:p>
            <a:r>
              <a:rPr lang="en-IN" dirty="0"/>
              <a:t>Terraform core</a:t>
            </a:r>
          </a:p>
        </p:txBody>
      </p:sp>
      <p:sp>
        <p:nvSpPr>
          <p:cNvPr id="3" name="Content Placeholder 2">
            <a:extLst>
              <a:ext uri="{FF2B5EF4-FFF2-40B4-BE49-F238E27FC236}">
                <a16:creationId xmlns:a16="http://schemas.microsoft.com/office/drawing/2014/main" id="{6C96160E-6A29-3C4D-E622-87BA50EC4226}"/>
              </a:ext>
            </a:extLst>
          </p:cNvPr>
          <p:cNvSpPr>
            <a:spLocks noGrp="1"/>
          </p:cNvSpPr>
          <p:nvPr>
            <p:ph idx="1"/>
          </p:nvPr>
        </p:nvSpPr>
        <p:spPr/>
        <p:txBody>
          <a:bodyPr/>
          <a:lstStyle/>
          <a:p>
            <a:r>
              <a:rPr lang="en-US" b="0" dirty="0" err="1">
                <a:effectLst/>
              </a:rPr>
              <a:t>Terraform’s</a:t>
            </a:r>
            <a:r>
              <a:rPr lang="en-US" b="0" dirty="0">
                <a:effectLst/>
              </a:rPr>
              <a:t> core (also known as Terraform CLI) is built on a statically-compiled binary that’s developed using the Go programming language.</a:t>
            </a:r>
            <a:endParaRPr lang="en-US" dirty="0"/>
          </a:p>
          <a:p>
            <a:r>
              <a:rPr lang="en-US" b="0" dirty="0">
                <a:effectLst/>
              </a:rPr>
              <a:t>This binary is what generates the command line tool (CLI) known as “terraform,” which serves as the primary interface for Terraform users. It is open source and can be accessed on the </a:t>
            </a:r>
            <a:r>
              <a:rPr lang="en-US" b="0" dirty="0">
                <a:effectLst/>
                <a:hlinkClick r:id="rId2"/>
              </a:rPr>
              <a:t>Terraform GitHub</a:t>
            </a:r>
            <a:r>
              <a:rPr lang="en-US" b="0" dirty="0">
                <a:effectLst/>
              </a:rPr>
              <a:t> repository.</a:t>
            </a: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0102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DA2-A615-754E-4DB6-EACF0F8C6528}"/>
              </a:ext>
            </a:extLst>
          </p:cNvPr>
          <p:cNvSpPr>
            <a:spLocks noGrp="1"/>
          </p:cNvSpPr>
          <p:nvPr>
            <p:ph type="title"/>
          </p:nvPr>
        </p:nvSpPr>
        <p:spPr/>
        <p:txBody>
          <a:bodyPr/>
          <a:lstStyle/>
          <a:p>
            <a:r>
              <a:rPr lang="en-IN" b="1" dirty="0"/>
              <a:t>Providers</a:t>
            </a:r>
            <a:br>
              <a:rPr lang="en-IN" b="1" dirty="0"/>
            </a:br>
            <a:endParaRPr lang="en-IN" dirty="0"/>
          </a:p>
        </p:txBody>
      </p:sp>
      <p:sp>
        <p:nvSpPr>
          <p:cNvPr id="3" name="Content Placeholder 2">
            <a:extLst>
              <a:ext uri="{FF2B5EF4-FFF2-40B4-BE49-F238E27FC236}">
                <a16:creationId xmlns:a16="http://schemas.microsoft.com/office/drawing/2014/main" id="{701559C4-D145-3E92-D6E6-029D02F3B6D5}"/>
              </a:ext>
            </a:extLst>
          </p:cNvPr>
          <p:cNvSpPr>
            <a:spLocks noGrp="1"/>
          </p:cNvSpPr>
          <p:nvPr>
            <p:ph idx="1"/>
          </p:nvPr>
        </p:nvSpPr>
        <p:spPr/>
        <p:txBody>
          <a:bodyPr>
            <a:normAutofit fontScale="92500" lnSpcReduction="10000"/>
          </a:bodyPr>
          <a:lstStyle/>
          <a:p>
            <a:r>
              <a:rPr lang="en-US" b="0" dirty="0">
                <a:effectLst/>
                <a:hlinkClick r:id="rId2"/>
              </a:rPr>
              <a:t>Terraform providers</a:t>
            </a:r>
            <a:r>
              <a:rPr lang="en-US" b="0" dirty="0">
                <a:effectLst/>
              </a:rPr>
              <a:t> are modules that enable Terraform to communicate with a diverse range of services and resources, including but not limited to cloud providers, databases, and DNS services. </a:t>
            </a:r>
            <a:endParaRPr lang="en-US" dirty="0"/>
          </a:p>
          <a:p>
            <a:r>
              <a:rPr lang="en-US" b="0" dirty="0">
                <a:effectLst/>
              </a:rPr>
              <a:t>Each provider is responsible for defining the resources that Terraform can manage within a particular service and translating Terraform configurations into API calls that are specific to that service.</a:t>
            </a:r>
            <a:endParaRPr lang="en-US" dirty="0"/>
          </a:p>
          <a:p>
            <a:r>
              <a:rPr lang="en-US" b="0" dirty="0">
                <a:effectLst/>
              </a:rPr>
              <a:t>Providers are available for numerous services and resources, including those developed by major cloud providers like AWS, Azure, and Google Cloud, as well as community-supported providers for various services. By utilizing providers, Terraform users can maintain their infrastructure in a consistent and reproducible manner, regardless of the underlying service or provider.</a:t>
            </a:r>
            <a:r>
              <a:rPr lang="en-US" b="1" dirty="0"/>
              <a:t> </a:t>
            </a:r>
            <a:endParaRPr lang="en-US" dirty="0"/>
          </a:p>
          <a:p>
            <a:pPr marL="0" indent="0">
              <a:buNone/>
            </a:pPr>
            <a:endParaRPr lang="en-IN" dirty="0"/>
          </a:p>
        </p:txBody>
      </p:sp>
    </p:spTree>
    <p:extLst>
      <p:ext uri="{BB962C8B-B14F-4D97-AF65-F5344CB8AC3E}">
        <p14:creationId xmlns:p14="http://schemas.microsoft.com/office/powerpoint/2010/main" val="1085148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0198-2283-6A74-3089-F30E8F85D4FB}"/>
              </a:ext>
            </a:extLst>
          </p:cNvPr>
          <p:cNvSpPr>
            <a:spLocks noGrp="1"/>
          </p:cNvSpPr>
          <p:nvPr>
            <p:ph type="title"/>
          </p:nvPr>
        </p:nvSpPr>
        <p:spPr/>
        <p:txBody>
          <a:bodyPr/>
          <a:lstStyle/>
          <a:p>
            <a:r>
              <a:rPr lang="en-IN" b="1" dirty="0"/>
              <a:t>Data Block</a:t>
            </a:r>
            <a:br>
              <a:rPr lang="en-IN" b="1" dirty="0"/>
            </a:br>
            <a:endParaRPr lang="en-IN" dirty="0"/>
          </a:p>
        </p:txBody>
      </p:sp>
      <p:sp>
        <p:nvSpPr>
          <p:cNvPr id="3" name="Content Placeholder 2">
            <a:extLst>
              <a:ext uri="{FF2B5EF4-FFF2-40B4-BE49-F238E27FC236}">
                <a16:creationId xmlns:a16="http://schemas.microsoft.com/office/drawing/2014/main" id="{A78149AC-7768-B661-0A92-6D8A125C93E1}"/>
              </a:ext>
            </a:extLst>
          </p:cNvPr>
          <p:cNvSpPr>
            <a:spLocks noGrp="1"/>
          </p:cNvSpPr>
          <p:nvPr>
            <p:ph idx="1"/>
          </p:nvPr>
        </p:nvSpPr>
        <p:spPr/>
        <p:txBody>
          <a:bodyPr/>
          <a:lstStyle/>
          <a:p>
            <a:pPr marL="0" indent="0">
              <a:buNone/>
            </a:pPr>
            <a:r>
              <a:rPr lang="en-US" sz="2000" dirty="0"/>
              <a:t>A data block is used to fetch data from the provider’s services, which can be used in resource blocks. It includes the data type and configuration details.</a:t>
            </a:r>
          </a:p>
          <a:p>
            <a:pPr marL="0" indent="0">
              <a:buNone/>
            </a:pPr>
            <a:endParaRPr lang="en-US" sz="2000" dirty="0"/>
          </a:p>
          <a:p>
            <a:pPr marL="0" indent="0">
              <a:buNone/>
            </a:pPr>
            <a:r>
              <a:rPr lang="en-US" sz="2000" dirty="0"/>
              <a:t>This is used in scenarios where the resource is already deployed, and you would like to fetch the details of that resource.</a:t>
            </a:r>
          </a:p>
          <a:p>
            <a:pPr marL="0" indent="0">
              <a:buNone/>
            </a:pPr>
            <a:endParaRPr lang="en-US" sz="2000" dirty="0"/>
          </a:p>
          <a:p>
            <a:pPr marL="0" indent="0">
              <a:buNone/>
            </a:pPr>
            <a:r>
              <a:rPr lang="en-US" sz="2000" dirty="0"/>
              <a:t>The code snippet below helps you to fetch details of an existing resource group that is already deployed.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6" name="Picture 5">
            <a:extLst>
              <a:ext uri="{FF2B5EF4-FFF2-40B4-BE49-F238E27FC236}">
                <a16:creationId xmlns:a16="http://schemas.microsoft.com/office/drawing/2014/main" id="{7A9B9385-B9B6-C558-C4D8-794CFA6BC0CB}"/>
              </a:ext>
            </a:extLst>
          </p:cNvPr>
          <p:cNvPicPr>
            <a:picLocks noChangeAspect="1"/>
          </p:cNvPicPr>
          <p:nvPr/>
        </p:nvPicPr>
        <p:blipFill>
          <a:blip r:embed="rId2"/>
          <a:stretch>
            <a:fillRect/>
          </a:stretch>
        </p:blipFill>
        <p:spPr>
          <a:xfrm>
            <a:off x="957691" y="5011204"/>
            <a:ext cx="4943100" cy="1165759"/>
          </a:xfrm>
          <a:prstGeom prst="rect">
            <a:avLst/>
          </a:prstGeom>
        </p:spPr>
      </p:pic>
    </p:spTree>
    <p:extLst>
      <p:ext uri="{BB962C8B-B14F-4D97-AF65-F5344CB8AC3E}">
        <p14:creationId xmlns:p14="http://schemas.microsoft.com/office/powerpoint/2010/main" val="3611667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8524-CCF0-F04A-910D-0DFD71A7C762}"/>
              </a:ext>
            </a:extLst>
          </p:cNvPr>
          <p:cNvSpPr>
            <a:spLocks noGrp="1"/>
          </p:cNvSpPr>
          <p:nvPr>
            <p:ph type="title"/>
          </p:nvPr>
        </p:nvSpPr>
        <p:spPr/>
        <p:txBody>
          <a:bodyPr/>
          <a:lstStyle/>
          <a:p>
            <a:r>
              <a:rPr lang="en-IN" dirty="0"/>
              <a:t>Reading data by dot convention</a:t>
            </a:r>
          </a:p>
        </p:txBody>
      </p:sp>
      <p:pic>
        <p:nvPicPr>
          <p:cNvPr id="5" name="Content Placeholder 4">
            <a:extLst>
              <a:ext uri="{FF2B5EF4-FFF2-40B4-BE49-F238E27FC236}">
                <a16:creationId xmlns:a16="http://schemas.microsoft.com/office/drawing/2014/main" id="{1B62CFB3-D746-5EA6-ED4F-325426F63649}"/>
              </a:ext>
            </a:extLst>
          </p:cNvPr>
          <p:cNvPicPr>
            <a:picLocks noGrp="1" noChangeAspect="1"/>
          </p:cNvPicPr>
          <p:nvPr>
            <p:ph idx="1"/>
          </p:nvPr>
        </p:nvPicPr>
        <p:blipFill>
          <a:blip r:embed="rId2"/>
          <a:stretch>
            <a:fillRect/>
          </a:stretch>
        </p:blipFill>
        <p:spPr>
          <a:xfrm>
            <a:off x="1263721" y="2081068"/>
            <a:ext cx="9241805" cy="3672460"/>
          </a:xfrm>
        </p:spPr>
      </p:pic>
    </p:spTree>
    <p:extLst>
      <p:ext uri="{BB962C8B-B14F-4D97-AF65-F5344CB8AC3E}">
        <p14:creationId xmlns:p14="http://schemas.microsoft.com/office/powerpoint/2010/main" val="408593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28D5-1E9D-2A3A-4279-6602FC54C2AA}"/>
              </a:ext>
            </a:extLst>
          </p:cNvPr>
          <p:cNvSpPr>
            <a:spLocks noGrp="1"/>
          </p:cNvSpPr>
          <p:nvPr>
            <p:ph type="title"/>
          </p:nvPr>
        </p:nvSpPr>
        <p:spPr/>
        <p:txBody>
          <a:bodyPr/>
          <a:lstStyle/>
          <a:p>
            <a:r>
              <a:rPr lang="en-IN" dirty="0">
                <a:solidFill>
                  <a:srgbClr val="FF0000"/>
                </a:solidFill>
              </a:rPr>
              <a:t>How to do automation?</a:t>
            </a:r>
          </a:p>
        </p:txBody>
      </p:sp>
      <p:sp>
        <p:nvSpPr>
          <p:cNvPr id="3" name="Content Placeholder 2">
            <a:extLst>
              <a:ext uri="{FF2B5EF4-FFF2-40B4-BE49-F238E27FC236}">
                <a16:creationId xmlns:a16="http://schemas.microsoft.com/office/drawing/2014/main" id="{3CFB0CF9-C9FF-617A-8614-95D68D20E46E}"/>
              </a:ext>
            </a:extLst>
          </p:cNvPr>
          <p:cNvSpPr>
            <a:spLocks noGrp="1"/>
          </p:cNvSpPr>
          <p:nvPr>
            <p:ph idx="1"/>
          </p:nvPr>
        </p:nvSpPr>
        <p:spPr/>
        <p:txBody>
          <a:bodyPr/>
          <a:lstStyle/>
          <a:p>
            <a:pPr marL="0" indent="0">
              <a:buNone/>
            </a:pPr>
            <a:r>
              <a:rPr lang="en-IN" dirty="0"/>
              <a:t>Follow Terraform documentation. Terraform provides very good documentation that you need to follow blindly.</a:t>
            </a:r>
          </a:p>
          <a:p>
            <a:pPr marL="0" indent="0">
              <a:buNone/>
            </a:pPr>
            <a:endParaRPr lang="en-IN" dirty="0"/>
          </a:p>
          <a:p>
            <a:pPr marL="0" indent="0">
              <a:buNone/>
            </a:pPr>
            <a:r>
              <a:rPr lang="en-IN" dirty="0"/>
              <a:t>Terraform URL: </a:t>
            </a:r>
            <a:r>
              <a:rPr lang="en-IN" dirty="0">
                <a:hlinkClick r:id="rId2"/>
              </a:rPr>
              <a:t>https://www.terraform.io/</a:t>
            </a:r>
            <a:endParaRPr lang="en-IN" dirty="0"/>
          </a:p>
          <a:p>
            <a:pPr marL="0" indent="0">
              <a:buNone/>
            </a:pPr>
            <a:endParaRPr lang="en-IN" dirty="0"/>
          </a:p>
        </p:txBody>
      </p:sp>
    </p:spTree>
    <p:extLst>
      <p:ext uri="{BB962C8B-B14F-4D97-AF65-F5344CB8AC3E}">
        <p14:creationId xmlns:p14="http://schemas.microsoft.com/office/powerpoint/2010/main" val="341589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03FD-24F0-53E2-2775-F014A52874D4}"/>
              </a:ext>
            </a:extLst>
          </p:cNvPr>
          <p:cNvSpPr>
            <a:spLocks noGrp="1"/>
          </p:cNvSpPr>
          <p:nvPr>
            <p:ph type="title"/>
          </p:nvPr>
        </p:nvSpPr>
        <p:spPr/>
        <p:txBody>
          <a:bodyPr/>
          <a:lstStyle/>
          <a:p>
            <a:r>
              <a:rPr lang="en-IN" dirty="0"/>
              <a:t>Terraform core concept</a:t>
            </a:r>
          </a:p>
        </p:txBody>
      </p:sp>
      <p:sp>
        <p:nvSpPr>
          <p:cNvPr id="3" name="Content Placeholder 2">
            <a:extLst>
              <a:ext uri="{FF2B5EF4-FFF2-40B4-BE49-F238E27FC236}">
                <a16:creationId xmlns:a16="http://schemas.microsoft.com/office/drawing/2014/main" id="{4401BA0A-5375-CD8C-6BAB-24EF7AE32C7F}"/>
              </a:ext>
            </a:extLst>
          </p:cNvPr>
          <p:cNvSpPr>
            <a:spLocks noGrp="1"/>
          </p:cNvSpPr>
          <p:nvPr>
            <p:ph idx="1"/>
          </p:nvPr>
        </p:nvSpPr>
        <p:spPr/>
        <p:txBody>
          <a:bodyPr>
            <a:normAutofit fontScale="925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32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Resource</a:t>
            </a:r>
            <a:r>
              <a:rPr lang="en-IN" sz="3200" kern="0" dirty="0">
                <a:effectLst/>
                <a:latin typeface="Calibri" panose="020F0502020204030204" pitchFamily="34" charset="0"/>
                <a:ea typeface="Times New Roman" panose="02020603050405020304" pitchFamily="18" charset="0"/>
                <a:cs typeface="Calibri" panose="020F0502020204030204" pitchFamily="34" charset="0"/>
              </a:rPr>
              <a:t>: This is the infrastructure which you want to create</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32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Provider</a:t>
            </a:r>
            <a:r>
              <a:rPr lang="en-IN" sz="3200" kern="0" dirty="0">
                <a:effectLst/>
                <a:latin typeface="Calibri" panose="020F0502020204030204" pitchFamily="34" charset="0"/>
                <a:ea typeface="Times New Roman" panose="02020603050405020304" pitchFamily="18" charset="0"/>
                <a:cs typeface="Calibri" panose="020F0502020204030204" pitchFamily="34" charset="0"/>
              </a:rPr>
              <a:t>: This refers to where you want to create infrastructure</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32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Argument</a:t>
            </a:r>
            <a:r>
              <a:rPr lang="en-IN" sz="3200" kern="0" dirty="0">
                <a:effectLst/>
                <a:latin typeface="Calibri" panose="020F0502020204030204" pitchFamily="34" charset="0"/>
                <a:ea typeface="Times New Roman" panose="02020603050405020304" pitchFamily="18" charset="0"/>
                <a:cs typeface="Calibri" panose="020F0502020204030204" pitchFamily="34" charset="0"/>
              </a:rPr>
              <a:t>: The inputs which we express in terraform are called as arguments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32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Output</a:t>
            </a:r>
            <a:r>
              <a:rPr lang="en-IN" sz="3200" kern="0" dirty="0">
                <a:effectLst/>
                <a:latin typeface="Calibri" panose="020F0502020204030204" pitchFamily="34" charset="0"/>
                <a:ea typeface="Times New Roman" panose="02020603050405020304" pitchFamily="18" charset="0"/>
                <a:cs typeface="Calibri" panose="020F0502020204030204" pitchFamily="34" charset="0"/>
              </a:rPr>
              <a:t>: The output given by terraform is referred as attribute</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2176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F7ED-54B8-F2E1-D729-45BB3D92CFD1}"/>
              </a:ext>
            </a:extLst>
          </p:cNvPr>
          <p:cNvSpPr>
            <a:spLocks noGrp="1"/>
          </p:cNvSpPr>
          <p:nvPr>
            <p:ph type="title"/>
          </p:nvPr>
        </p:nvSpPr>
        <p:spPr/>
        <p:txBody>
          <a:bodyPr/>
          <a:lstStyle/>
          <a:p>
            <a:r>
              <a:rPr lang="en-IN" dirty="0">
                <a:solidFill>
                  <a:srgbClr val="FF0000"/>
                </a:solidFill>
              </a:rPr>
              <a:t>Main.tf</a:t>
            </a:r>
          </a:p>
        </p:txBody>
      </p:sp>
      <p:sp>
        <p:nvSpPr>
          <p:cNvPr id="3" name="Content Placeholder 2">
            <a:extLst>
              <a:ext uri="{FF2B5EF4-FFF2-40B4-BE49-F238E27FC236}">
                <a16:creationId xmlns:a16="http://schemas.microsoft.com/office/drawing/2014/main" id="{9B3C6B79-9473-6B1D-EB29-52EDEF2E3FD1}"/>
              </a:ext>
            </a:extLst>
          </p:cNvPr>
          <p:cNvSpPr>
            <a:spLocks noGrp="1"/>
          </p:cNvSpPr>
          <p:nvPr>
            <p:ph idx="1"/>
          </p:nvPr>
        </p:nvSpPr>
        <p:spPr/>
        <p:txBody>
          <a:bodyPr/>
          <a:lstStyle/>
          <a:p>
            <a:pPr marL="0" indent="0">
              <a:buNone/>
            </a:pPr>
            <a:r>
              <a:rPr lang="en-IN" dirty="0"/>
              <a:t>In main.tf we are writing our need, and it is referred as desire state.</a:t>
            </a:r>
          </a:p>
          <a:p>
            <a:pPr marL="0" indent="0">
              <a:buNone/>
            </a:pPr>
            <a:endParaRPr lang="en-IN" dirty="0"/>
          </a:p>
          <a:p>
            <a:pPr marL="0" indent="0">
              <a:buNone/>
            </a:pPr>
            <a:r>
              <a:rPr lang="en-IN" dirty="0">
                <a:highlight>
                  <a:srgbClr val="FFFF00"/>
                </a:highlight>
              </a:rPr>
              <a:t>Note: in main.tf we write what we want.</a:t>
            </a:r>
          </a:p>
        </p:txBody>
      </p:sp>
    </p:spTree>
    <p:extLst>
      <p:ext uri="{BB962C8B-B14F-4D97-AF65-F5344CB8AC3E}">
        <p14:creationId xmlns:p14="http://schemas.microsoft.com/office/powerpoint/2010/main" val="261320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4A51-18EC-06BB-CF5D-88A500090E99}"/>
              </a:ext>
            </a:extLst>
          </p:cNvPr>
          <p:cNvSpPr>
            <a:spLocks noGrp="1"/>
          </p:cNvSpPr>
          <p:nvPr>
            <p:ph type="title"/>
          </p:nvPr>
        </p:nvSpPr>
        <p:spPr/>
        <p:txBody>
          <a:bodyPr/>
          <a:lstStyle/>
          <a:p>
            <a:r>
              <a:rPr lang="en-IN" dirty="0">
                <a:solidFill>
                  <a:srgbClr val="FF0000"/>
                </a:solidFill>
              </a:rPr>
              <a:t>terraform </a:t>
            </a:r>
            <a:r>
              <a:rPr lang="en-IN" dirty="0" err="1">
                <a:solidFill>
                  <a:srgbClr val="FF0000"/>
                </a:solidFill>
              </a:rPr>
              <a:t>fmt</a:t>
            </a:r>
            <a:endParaRPr lang="en-IN" dirty="0">
              <a:solidFill>
                <a:srgbClr val="FF0000"/>
              </a:solidFill>
            </a:endParaRPr>
          </a:p>
        </p:txBody>
      </p:sp>
      <p:sp>
        <p:nvSpPr>
          <p:cNvPr id="3" name="Content Placeholder 2">
            <a:extLst>
              <a:ext uri="{FF2B5EF4-FFF2-40B4-BE49-F238E27FC236}">
                <a16:creationId xmlns:a16="http://schemas.microsoft.com/office/drawing/2014/main" id="{5F8C7628-07B6-F433-0C34-08891D188CEE}"/>
              </a:ext>
            </a:extLst>
          </p:cNvPr>
          <p:cNvSpPr>
            <a:spLocks noGrp="1"/>
          </p:cNvSpPr>
          <p:nvPr>
            <p:ph idx="1"/>
          </p:nvPr>
        </p:nvSpPr>
        <p:spPr/>
        <p:txBody>
          <a:bodyPr/>
          <a:lstStyle/>
          <a:p>
            <a:pPr marL="0" indent="0">
              <a:buNone/>
            </a:pPr>
            <a:r>
              <a:rPr lang="en-US" dirty="0"/>
              <a:t>The terraform </a:t>
            </a:r>
            <a:r>
              <a:rPr lang="en-US" dirty="0" err="1"/>
              <a:t>fmt</a:t>
            </a:r>
            <a:r>
              <a:rPr lang="en-US" dirty="0"/>
              <a:t> command is used to rewrite Terraform configuration files to a canonical format and style.</a:t>
            </a:r>
            <a:endParaRPr lang="en-IN" dirty="0"/>
          </a:p>
        </p:txBody>
      </p:sp>
    </p:spTree>
    <p:extLst>
      <p:ext uri="{BB962C8B-B14F-4D97-AF65-F5344CB8AC3E}">
        <p14:creationId xmlns:p14="http://schemas.microsoft.com/office/powerpoint/2010/main" val="178772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4A51-18EC-06BB-CF5D-88A500090E99}"/>
              </a:ext>
            </a:extLst>
          </p:cNvPr>
          <p:cNvSpPr>
            <a:spLocks noGrp="1"/>
          </p:cNvSpPr>
          <p:nvPr>
            <p:ph type="title"/>
          </p:nvPr>
        </p:nvSpPr>
        <p:spPr/>
        <p:txBody>
          <a:bodyPr/>
          <a:lstStyle/>
          <a:p>
            <a:r>
              <a:rPr lang="en-IN" dirty="0">
                <a:solidFill>
                  <a:srgbClr val="FF0000"/>
                </a:solidFill>
              </a:rPr>
              <a:t>terraform validate</a:t>
            </a:r>
          </a:p>
        </p:txBody>
      </p:sp>
      <p:sp>
        <p:nvSpPr>
          <p:cNvPr id="3" name="Content Placeholder 2">
            <a:extLst>
              <a:ext uri="{FF2B5EF4-FFF2-40B4-BE49-F238E27FC236}">
                <a16:creationId xmlns:a16="http://schemas.microsoft.com/office/drawing/2014/main" id="{5F8C7628-07B6-F433-0C34-08891D188CEE}"/>
              </a:ext>
            </a:extLst>
          </p:cNvPr>
          <p:cNvSpPr>
            <a:spLocks noGrp="1"/>
          </p:cNvSpPr>
          <p:nvPr>
            <p:ph idx="1"/>
          </p:nvPr>
        </p:nvSpPr>
        <p:spPr/>
        <p:txBody>
          <a:bodyPr/>
          <a:lstStyle/>
          <a:p>
            <a:pPr marL="0" indent="0">
              <a:buNone/>
            </a:pPr>
            <a:r>
              <a:rPr lang="en-US" dirty="0"/>
              <a:t>The terraform validate command validates the configuration files in a directory, referring only to the configuration and not accessing any remote services such as remote state, provider APIs, etc.</a:t>
            </a:r>
            <a:endParaRPr lang="en-IN" dirty="0"/>
          </a:p>
        </p:txBody>
      </p:sp>
    </p:spTree>
    <p:extLst>
      <p:ext uri="{BB962C8B-B14F-4D97-AF65-F5344CB8AC3E}">
        <p14:creationId xmlns:p14="http://schemas.microsoft.com/office/powerpoint/2010/main" val="2019116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4A51-18EC-06BB-CF5D-88A500090E99}"/>
              </a:ext>
            </a:extLst>
          </p:cNvPr>
          <p:cNvSpPr>
            <a:spLocks noGrp="1"/>
          </p:cNvSpPr>
          <p:nvPr>
            <p:ph type="title"/>
          </p:nvPr>
        </p:nvSpPr>
        <p:spPr/>
        <p:txBody>
          <a:bodyPr/>
          <a:lstStyle/>
          <a:p>
            <a:r>
              <a:rPr lang="en-IN" dirty="0">
                <a:solidFill>
                  <a:srgbClr val="FF0000"/>
                </a:solidFill>
              </a:rPr>
              <a:t>terraform init</a:t>
            </a:r>
          </a:p>
        </p:txBody>
      </p:sp>
      <p:sp>
        <p:nvSpPr>
          <p:cNvPr id="3" name="Content Placeholder 2">
            <a:extLst>
              <a:ext uri="{FF2B5EF4-FFF2-40B4-BE49-F238E27FC236}">
                <a16:creationId xmlns:a16="http://schemas.microsoft.com/office/drawing/2014/main" id="{5F8C7628-07B6-F433-0C34-08891D188CEE}"/>
              </a:ext>
            </a:extLst>
          </p:cNvPr>
          <p:cNvSpPr>
            <a:spLocks noGrp="1"/>
          </p:cNvSpPr>
          <p:nvPr>
            <p:ph idx="1"/>
          </p:nvPr>
        </p:nvSpPr>
        <p:spPr/>
        <p:txBody>
          <a:bodyPr/>
          <a:lstStyle/>
          <a:p>
            <a:pPr marL="0" indent="0">
              <a:buNone/>
            </a:pPr>
            <a:r>
              <a:rPr lang="en-US" dirty="0"/>
              <a:t>The terraform init command initializes a working directory containing Terraform configuration files. This is the first command that should be run after writing a new Terraform configuration or cloning an existing one from version control. It is safe to run this command multiple times.</a:t>
            </a:r>
            <a:endParaRPr lang="en-IN" dirty="0"/>
          </a:p>
        </p:txBody>
      </p:sp>
    </p:spTree>
    <p:extLst>
      <p:ext uri="{BB962C8B-B14F-4D97-AF65-F5344CB8AC3E}">
        <p14:creationId xmlns:p14="http://schemas.microsoft.com/office/powerpoint/2010/main" val="427729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4A51-18EC-06BB-CF5D-88A500090E99}"/>
              </a:ext>
            </a:extLst>
          </p:cNvPr>
          <p:cNvSpPr>
            <a:spLocks noGrp="1"/>
          </p:cNvSpPr>
          <p:nvPr>
            <p:ph type="title"/>
          </p:nvPr>
        </p:nvSpPr>
        <p:spPr/>
        <p:txBody>
          <a:bodyPr/>
          <a:lstStyle/>
          <a:p>
            <a:r>
              <a:rPr lang="en-IN" dirty="0">
                <a:solidFill>
                  <a:srgbClr val="FF0000"/>
                </a:solidFill>
              </a:rPr>
              <a:t>terraform plan</a:t>
            </a:r>
          </a:p>
        </p:txBody>
      </p:sp>
      <p:sp>
        <p:nvSpPr>
          <p:cNvPr id="3" name="Content Placeholder 2">
            <a:extLst>
              <a:ext uri="{FF2B5EF4-FFF2-40B4-BE49-F238E27FC236}">
                <a16:creationId xmlns:a16="http://schemas.microsoft.com/office/drawing/2014/main" id="{5F8C7628-07B6-F433-0C34-08891D188CEE}"/>
              </a:ext>
            </a:extLst>
          </p:cNvPr>
          <p:cNvSpPr>
            <a:spLocks noGrp="1"/>
          </p:cNvSpPr>
          <p:nvPr>
            <p:ph idx="1"/>
          </p:nvPr>
        </p:nvSpPr>
        <p:spPr/>
        <p:txBody>
          <a:bodyPr>
            <a:normAutofit lnSpcReduction="10000"/>
          </a:bodyPr>
          <a:lstStyle/>
          <a:p>
            <a:pPr marL="0" indent="0">
              <a:buNone/>
            </a:pPr>
            <a:r>
              <a:rPr lang="en-US" dirty="0"/>
              <a:t>The terraform plan command creates an execution plan, which lets you preview the changes that Terraform plans to make to your infrastructure. By default, when Terraform creates a plan it:</a:t>
            </a:r>
          </a:p>
          <a:p>
            <a:pPr marL="0" indent="0">
              <a:buNone/>
            </a:pPr>
            <a:endParaRPr lang="en-US" dirty="0"/>
          </a:p>
          <a:p>
            <a:r>
              <a:rPr lang="en-US" dirty="0"/>
              <a:t>Reads the current state of any already-existing remote objects to make sure that the Terraform state is up-to-date.</a:t>
            </a:r>
          </a:p>
          <a:p>
            <a:r>
              <a:rPr lang="en-US" dirty="0"/>
              <a:t>Compares the current configuration to the prior state and noting any differences.</a:t>
            </a:r>
          </a:p>
          <a:p>
            <a:r>
              <a:rPr lang="en-US" dirty="0"/>
              <a:t>Proposes a set of change actions that should, if applied, make the remote objects match the configuration.</a:t>
            </a:r>
            <a:endParaRPr lang="en-IN" dirty="0"/>
          </a:p>
        </p:txBody>
      </p:sp>
    </p:spTree>
    <p:extLst>
      <p:ext uri="{BB962C8B-B14F-4D97-AF65-F5344CB8AC3E}">
        <p14:creationId xmlns:p14="http://schemas.microsoft.com/office/powerpoint/2010/main" val="312483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4A51-18EC-06BB-CF5D-88A500090E99}"/>
              </a:ext>
            </a:extLst>
          </p:cNvPr>
          <p:cNvSpPr>
            <a:spLocks noGrp="1"/>
          </p:cNvSpPr>
          <p:nvPr>
            <p:ph type="title"/>
          </p:nvPr>
        </p:nvSpPr>
        <p:spPr/>
        <p:txBody>
          <a:bodyPr/>
          <a:lstStyle/>
          <a:p>
            <a:r>
              <a:rPr lang="en-IN" dirty="0">
                <a:solidFill>
                  <a:srgbClr val="FF0000"/>
                </a:solidFill>
              </a:rPr>
              <a:t>terraform apply</a:t>
            </a:r>
          </a:p>
        </p:txBody>
      </p:sp>
      <p:sp>
        <p:nvSpPr>
          <p:cNvPr id="3" name="Content Placeholder 2">
            <a:extLst>
              <a:ext uri="{FF2B5EF4-FFF2-40B4-BE49-F238E27FC236}">
                <a16:creationId xmlns:a16="http://schemas.microsoft.com/office/drawing/2014/main" id="{5F8C7628-07B6-F433-0C34-08891D188CEE}"/>
              </a:ext>
            </a:extLst>
          </p:cNvPr>
          <p:cNvSpPr>
            <a:spLocks noGrp="1"/>
          </p:cNvSpPr>
          <p:nvPr>
            <p:ph idx="1"/>
          </p:nvPr>
        </p:nvSpPr>
        <p:spPr/>
        <p:txBody>
          <a:bodyPr/>
          <a:lstStyle/>
          <a:p>
            <a:pPr marL="0" indent="0">
              <a:buNone/>
            </a:pPr>
            <a:r>
              <a:rPr lang="en-US" dirty="0"/>
              <a:t>The </a:t>
            </a:r>
            <a:r>
              <a:rPr lang="en-US" i="1" dirty="0"/>
              <a:t>terraform apply</a:t>
            </a:r>
            <a:r>
              <a:rPr lang="en-US" dirty="0"/>
              <a:t> command executes the actions proposed in a Terraform plan to create, update, or destroy infrastructure.</a:t>
            </a:r>
          </a:p>
          <a:p>
            <a:pPr marL="0" indent="0">
              <a:buNone/>
            </a:pPr>
            <a:endParaRPr lang="en-US" dirty="0"/>
          </a:p>
          <a:p>
            <a:pPr marL="0" indent="0">
              <a:buNone/>
            </a:pPr>
            <a:r>
              <a:rPr lang="en-US" dirty="0"/>
              <a:t>When we run terraform apply command statefile would be </a:t>
            </a:r>
            <a:r>
              <a:rPr lang="en-US"/>
              <a:t>getting generated.</a:t>
            </a:r>
            <a:endParaRPr lang="en-IN" dirty="0"/>
          </a:p>
        </p:txBody>
      </p:sp>
    </p:spTree>
    <p:extLst>
      <p:ext uri="{BB962C8B-B14F-4D97-AF65-F5344CB8AC3E}">
        <p14:creationId xmlns:p14="http://schemas.microsoft.com/office/powerpoint/2010/main" val="97935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697</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Symbol</vt:lpstr>
      <vt:lpstr>Office Theme</vt:lpstr>
      <vt:lpstr>What is Terraform</vt:lpstr>
      <vt:lpstr>How to do automation?</vt:lpstr>
      <vt:lpstr>Terraform core concept</vt:lpstr>
      <vt:lpstr>Main.tf</vt:lpstr>
      <vt:lpstr>terraform fmt</vt:lpstr>
      <vt:lpstr>terraform validate</vt:lpstr>
      <vt:lpstr>terraform init</vt:lpstr>
      <vt:lpstr>terraform plan</vt:lpstr>
      <vt:lpstr>terraform apply</vt:lpstr>
      <vt:lpstr>terraform destroy</vt:lpstr>
      <vt:lpstr>Core concept</vt:lpstr>
      <vt:lpstr>PowerPoint Presentation</vt:lpstr>
      <vt:lpstr>Terraform core</vt:lpstr>
      <vt:lpstr>Providers </vt:lpstr>
      <vt:lpstr>Data Block </vt:lpstr>
      <vt:lpstr>Reading data by dot convention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10</cp:revision>
  <dcterms:created xsi:type="dcterms:W3CDTF">2024-06-16T18:13:08Z</dcterms:created>
  <dcterms:modified xsi:type="dcterms:W3CDTF">2024-06-17T06:30:50Z</dcterms:modified>
</cp:coreProperties>
</file>