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76" r:id="rId2"/>
    <p:sldId id="277" r:id="rId3"/>
    <p:sldId id="278" r:id="rId4"/>
    <p:sldId id="279" r:id="rId5"/>
    <p:sldId id="280" r:id="rId6"/>
    <p:sldId id="281" r:id="rId7"/>
    <p:sldId id="282" r:id="rId8"/>
    <p:sldId id="28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0860"/>
    <a:srgbClr val="1C1573"/>
    <a:srgbClr val="283E84"/>
    <a:srgbClr val="211D71"/>
    <a:srgbClr val="000099"/>
    <a:srgbClr val="1E2F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05" autoAdjust="0"/>
  </p:normalViewPr>
  <p:slideViewPr>
    <p:cSldViewPr>
      <p:cViewPr varScale="1">
        <p:scale>
          <a:sx n="63" d="100"/>
          <a:sy n="63" d="100"/>
        </p:scale>
        <p:origin x="780" y="52"/>
      </p:cViewPr>
      <p:guideLst>
        <p:guide orient="horz" pos="2208"/>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alphaModFix amt="50000"/>
            <a:extLst>
              <a:ext uri="{28A0092B-C50C-407E-A947-70E740481C1C}">
                <a14:useLocalDpi xmlns:a14="http://schemas.microsoft.com/office/drawing/2010/main" val="0"/>
              </a:ext>
            </a:extLst>
          </a:blip>
          <a:srcRect l="178" t="-543" r="178" b="-543"/>
          <a:stretch/>
        </p:blipFill>
        <p:spPr>
          <a:xfrm>
            <a:off x="4750810" y="2223656"/>
            <a:ext cx="2690381" cy="2729344"/>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817420"/>
            <a:ext cx="12192000" cy="40580"/>
          </a:xfrm>
          <a:prstGeom prst="rect">
            <a:avLst/>
          </a:prstGeom>
        </p:spPr>
      </p:pic>
      <p:pic>
        <p:nvPicPr>
          <p:cNvPr id="6" name="Pictur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743335" y="2482116"/>
            <a:ext cx="8848465" cy="2130566"/>
          </a:xfrm>
          <a:prstGeom prst="rect">
            <a:avLst/>
          </a:prstGeom>
        </p:spPr>
      </p:pic>
      <p:sp>
        <p:nvSpPr>
          <p:cNvPr id="7" name="Title 1"/>
          <p:cNvSpPr txBox="1">
            <a:spLocks/>
          </p:cNvSpPr>
          <p:nvPr userDrawn="1"/>
        </p:nvSpPr>
        <p:spPr>
          <a:xfrm>
            <a:off x="1831508" y="2575123"/>
            <a:ext cx="8666988" cy="1936878"/>
          </a:xfrm>
          <a:prstGeom prst="rect">
            <a:avLst/>
          </a:prstGeom>
        </p:spPr>
        <p:txBody>
          <a:bodyPr vert="horz" lIns="91440" tIns="45720" rIns="91440" bIns="45720" rtlCol="0" anchor="ctr">
            <a:normAutofit/>
          </a:bodyPr>
          <a:lstStyle>
            <a:lvl1pPr algn="r" defTabSz="685800" rtl="0" eaLnBrk="1" latinLnBrk="0" hangingPunct="1">
              <a:lnSpc>
                <a:spcPct val="90000"/>
              </a:lnSpc>
              <a:spcBef>
                <a:spcPct val="0"/>
              </a:spcBef>
              <a:buNone/>
              <a:defRPr sz="3200" b="1" kern="1200">
                <a:solidFill>
                  <a:schemeClr val="bg1"/>
                </a:solidFill>
                <a:latin typeface="Helvetica" panose="020B0604020202030204" pitchFamily="34" charset="0"/>
                <a:ea typeface="+mj-ea"/>
                <a:cs typeface="+mj-cs"/>
              </a:defRPr>
            </a:lvl1pPr>
          </a:lstStyle>
          <a:p>
            <a:pPr algn="ctr"/>
            <a:r>
              <a:rPr lang="en-US" sz="3600" dirty="0"/>
              <a:t>Click to edit Session title</a:t>
            </a:r>
          </a:p>
        </p:txBody>
      </p:sp>
    </p:spTree>
    <p:extLst>
      <p:ext uri="{BB962C8B-B14F-4D97-AF65-F5344CB8AC3E}">
        <p14:creationId xmlns:p14="http://schemas.microsoft.com/office/powerpoint/2010/main" val="1461970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alphaModFix amt="50000"/>
            <a:extLst>
              <a:ext uri="{28A0092B-C50C-407E-A947-70E740481C1C}">
                <a14:useLocalDpi xmlns:a14="http://schemas.microsoft.com/office/drawing/2010/main" val="0"/>
              </a:ext>
            </a:extLst>
          </a:blip>
          <a:srcRect l="178" t="-543" r="178" b="-543"/>
          <a:stretch/>
        </p:blipFill>
        <p:spPr>
          <a:xfrm>
            <a:off x="4750810" y="2223656"/>
            <a:ext cx="2690381" cy="2729344"/>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817420"/>
            <a:ext cx="12192000" cy="40580"/>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60569"/>
            <a:ext cx="10668000" cy="764364"/>
          </a:xfrm>
          <a:prstGeom prst="rect">
            <a:avLst/>
          </a:prstGeom>
        </p:spPr>
      </p:pic>
      <p:sp>
        <p:nvSpPr>
          <p:cNvPr id="2" name="Title 1"/>
          <p:cNvSpPr>
            <a:spLocks noGrp="1"/>
          </p:cNvSpPr>
          <p:nvPr>
            <p:ph type="title"/>
          </p:nvPr>
        </p:nvSpPr>
        <p:spPr>
          <a:xfrm>
            <a:off x="838200" y="160569"/>
            <a:ext cx="9321800" cy="764364"/>
          </a:xfrm>
        </p:spPr>
        <p:txBody>
          <a:bodyPr>
            <a:normAutofit/>
          </a:bodyPr>
          <a:lstStyle>
            <a:lvl1pPr>
              <a:defRPr sz="3200" b="1">
                <a:solidFill>
                  <a:schemeClr val="bg1"/>
                </a:solidFill>
                <a:latin typeface="Helvetica" panose="020B0604020202030204" pitchFamily="34" charset="0"/>
              </a:defRPr>
            </a:lvl1pPr>
          </a:lstStyle>
          <a:p>
            <a:r>
              <a:rPr lang="en-US"/>
              <a:t>Click to edit Master title style</a:t>
            </a:r>
          </a:p>
        </p:txBody>
      </p:sp>
      <p:sp>
        <p:nvSpPr>
          <p:cNvPr id="11" name="Text Placeholder 10"/>
          <p:cNvSpPr>
            <a:spLocks noGrp="1"/>
          </p:cNvSpPr>
          <p:nvPr>
            <p:ph type="body" sz="quarter" idx="13"/>
          </p:nvPr>
        </p:nvSpPr>
        <p:spPr>
          <a:xfrm>
            <a:off x="857739" y="1600201"/>
            <a:ext cx="10160000" cy="2728913"/>
          </a:xfrm>
        </p:spPr>
        <p:txBody>
          <a:bodyPr/>
          <a:lstStyle>
            <a:lvl1pPr>
              <a:defRPr sz="1800">
                <a:latin typeface="Helvetica" panose="020B0604020202030204" pitchFamily="34" charset="0"/>
              </a:defRPr>
            </a:lvl1pPr>
            <a:lvl2pPr>
              <a:defRPr sz="1600">
                <a:latin typeface="Helvetica" panose="020B0604020202030204" pitchFamily="34" charset="0"/>
              </a:defRPr>
            </a:lvl2pPr>
            <a:lvl3pPr>
              <a:defRPr sz="1400">
                <a:latin typeface="Helvetica" panose="020B0604020202030204" pitchFamily="34" charset="0"/>
              </a:defRPr>
            </a:lvl3pPr>
            <a:lvl4pPr>
              <a:defRPr sz="1200">
                <a:latin typeface="Helvetica" panose="020B0604020202030204" pitchFamily="34" charset="0"/>
              </a:defRPr>
            </a:lvl4pPr>
            <a:lvl5pPr>
              <a:defRPr sz="1200">
                <a:latin typeface="Helvetica" panose="020B0604020202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2"/>
          <p:cNvSpPr>
            <a:spLocks noGrp="1"/>
          </p:cNvSpPr>
          <p:nvPr>
            <p:ph type="body" sz="quarter" idx="14"/>
          </p:nvPr>
        </p:nvSpPr>
        <p:spPr>
          <a:xfrm>
            <a:off x="329247" y="1143001"/>
            <a:ext cx="11196956" cy="395287"/>
          </a:xfrm>
        </p:spPr>
        <p:txBody>
          <a:bodyPr>
            <a:normAutofit/>
          </a:bodyPr>
          <a:lstStyle>
            <a:lvl1pPr marL="0" indent="0">
              <a:buNone/>
              <a:defRPr sz="2000" b="1">
                <a:solidFill>
                  <a:srgbClr val="1C1573"/>
                </a:solidFill>
                <a:latin typeface="Helvetica" panose="020B0604020202030204" pitchFamily="34" charset="0"/>
              </a:defRPr>
            </a:lvl1pPr>
            <a:lvl2pPr>
              <a:defRPr b="1">
                <a:solidFill>
                  <a:srgbClr val="1C1573"/>
                </a:solidFill>
                <a:latin typeface="Helvetica" panose="020B0604020202030204" pitchFamily="34" charset="0"/>
              </a:defRPr>
            </a:lvl2pPr>
            <a:lvl3pPr>
              <a:defRPr b="1">
                <a:solidFill>
                  <a:srgbClr val="1C1573"/>
                </a:solidFill>
                <a:latin typeface="Helvetica" panose="020B0604020202030204" pitchFamily="34" charset="0"/>
              </a:defRPr>
            </a:lvl3pPr>
            <a:lvl4pPr>
              <a:defRPr b="1">
                <a:solidFill>
                  <a:srgbClr val="1C1573"/>
                </a:solidFill>
                <a:latin typeface="Helvetica" panose="020B0604020202030204" pitchFamily="34" charset="0"/>
              </a:defRPr>
            </a:lvl4pPr>
            <a:lvl5pPr>
              <a:defRPr b="1">
                <a:solidFill>
                  <a:srgbClr val="1C1573"/>
                </a:solidFill>
                <a:latin typeface="Helvetica" panose="020B0604020202030204" pitchFamily="34" charset="0"/>
              </a:defRPr>
            </a:lvl5pPr>
          </a:lstStyle>
          <a:p>
            <a:pPr lvl="0"/>
            <a:r>
              <a:rPr lang="en-US" dirty="0"/>
              <a:t>Click to edit Master text styles</a:t>
            </a:r>
          </a:p>
        </p:txBody>
      </p:sp>
    </p:spTree>
    <p:extLst>
      <p:ext uri="{BB962C8B-B14F-4D97-AF65-F5344CB8AC3E}">
        <p14:creationId xmlns:p14="http://schemas.microsoft.com/office/powerpoint/2010/main" val="1361542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alphaModFix amt="50000"/>
            <a:extLst>
              <a:ext uri="{28A0092B-C50C-407E-A947-70E740481C1C}">
                <a14:useLocalDpi xmlns:a14="http://schemas.microsoft.com/office/drawing/2010/main" val="0"/>
              </a:ext>
            </a:extLst>
          </a:blip>
          <a:srcRect l="178" t="-543" r="178" b="-543"/>
          <a:stretch/>
        </p:blipFill>
        <p:spPr>
          <a:xfrm>
            <a:off x="4750810" y="2223656"/>
            <a:ext cx="2690381" cy="2729344"/>
          </a:xfrm>
          <a:prstGeom prst="rect">
            <a:avLst/>
          </a:prstGeom>
        </p:spPr>
      </p:pic>
      <p:sp>
        <p:nvSpPr>
          <p:cNvPr id="2" name="Title 1"/>
          <p:cNvSpPr>
            <a:spLocks noGrp="1"/>
          </p:cNvSpPr>
          <p:nvPr>
            <p:ph type="title"/>
          </p:nvPr>
        </p:nvSpPr>
        <p:spPr>
          <a:xfrm>
            <a:off x="831850" y="1709738"/>
            <a:ext cx="10515600" cy="2852737"/>
          </a:xfrm>
        </p:spPr>
        <p:txBody>
          <a:bodyPr anchor="b">
            <a:normAutofit/>
          </a:bodyPr>
          <a:lstStyle>
            <a:lvl1pPr algn="r">
              <a:defRPr sz="5400" b="1">
                <a:solidFill>
                  <a:srgbClr val="150860"/>
                </a:solidFill>
                <a:latin typeface="Helvetica"/>
                <a:cs typeface="Helvetica"/>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lgn="r">
              <a:buNone/>
              <a:defRPr sz="2400" b="0" i="0">
                <a:solidFill>
                  <a:schemeClr val="tx1">
                    <a:tint val="75000"/>
                  </a:schemeClr>
                </a:solidFill>
                <a:latin typeface="Helvetica Light"/>
                <a:cs typeface="Helvetica Ligh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817420"/>
            <a:ext cx="12192000" cy="40580"/>
          </a:xfrm>
          <a:prstGeom prst="rect">
            <a:avLst/>
          </a:prstGeom>
        </p:spPr>
      </p:pic>
    </p:spTree>
    <p:extLst>
      <p:ext uri="{BB962C8B-B14F-4D97-AF65-F5344CB8AC3E}">
        <p14:creationId xmlns:p14="http://schemas.microsoft.com/office/powerpoint/2010/main" val="37506871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6184519"/>
      </p:ext>
    </p:extLst>
  </p:cSld>
  <p:clrMap bg1="lt1" tx1="dk1" bg2="lt2" tx2="dk2" accent1="accent1" accent2="accent2" accent3="accent3" accent4="accent4" accent5="accent5" accent6="accent6" hlink="hlink" folHlink="folHlink"/>
  <p:sldLayoutIdLst>
    <p:sldLayoutId id="2147483729" r:id="rId1"/>
    <p:sldLayoutId id="2147483739" r:id="rId2"/>
    <p:sldLayoutId id="214748374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77908-292F-46C0-85C1-1E18FC016D28}"/>
              </a:ext>
            </a:extLst>
          </p:cNvPr>
          <p:cNvSpPr>
            <a:spLocks noGrp="1"/>
          </p:cNvSpPr>
          <p:nvPr>
            <p:ph type="title"/>
          </p:nvPr>
        </p:nvSpPr>
        <p:spPr/>
        <p:txBody>
          <a:bodyPr/>
          <a:lstStyle/>
          <a:p>
            <a:r>
              <a:rPr lang="en-US" b="0" dirty="0"/>
              <a:t>Data center Budget &amp; Cost criteria</a:t>
            </a:r>
            <a:endParaRPr lang="en-US" dirty="0"/>
          </a:p>
        </p:txBody>
      </p:sp>
      <p:sp>
        <p:nvSpPr>
          <p:cNvPr id="3" name="Text Placeholder 2">
            <a:extLst>
              <a:ext uri="{FF2B5EF4-FFF2-40B4-BE49-F238E27FC236}">
                <a16:creationId xmlns:a16="http://schemas.microsoft.com/office/drawing/2014/main" id="{42E5E187-352D-4242-BD4B-A2545B19E988}"/>
              </a:ext>
            </a:extLst>
          </p:cNvPr>
          <p:cNvSpPr>
            <a:spLocks noGrp="1"/>
          </p:cNvSpPr>
          <p:nvPr>
            <p:ph type="body" sz="quarter" idx="13"/>
          </p:nvPr>
        </p:nvSpPr>
        <p:spPr/>
        <p:txBody>
          <a:bodyPr>
            <a:normAutofit/>
          </a:bodyPr>
          <a:lstStyle/>
          <a:p>
            <a:r>
              <a:rPr lang="en-US" sz="1700" dirty="0"/>
              <a:t>Considering todays modern world of Data Center approach we have few examples that may require a different approach and solution.</a:t>
            </a:r>
          </a:p>
          <a:p>
            <a:r>
              <a:rPr lang="en-US" sz="1700" dirty="0"/>
              <a:t>Example1:Will the next change to the data center take place through an expansion of the facility to accommodate more equipment? Or will it decrease in size due to greater use of intelligent virtualization or a move of at least some workloads to a public cloud platform?</a:t>
            </a:r>
          </a:p>
          <a:p>
            <a:r>
              <a:rPr lang="en-US" sz="1700" dirty="0"/>
              <a:t>Example2:A data center manager who plumps the budget for a larger facility only to discover that 50% of new workloads will now go to the cloud will see operating costs grow wildly. The decision to opt for a smaller facility -- only to find that performance, security or some other aspect of the cloud doesn't meet user needs -- could result in major constraints on the business.</a:t>
            </a:r>
          </a:p>
        </p:txBody>
      </p:sp>
      <p:sp>
        <p:nvSpPr>
          <p:cNvPr id="4" name="Text Placeholder 3">
            <a:extLst>
              <a:ext uri="{FF2B5EF4-FFF2-40B4-BE49-F238E27FC236}">
                <a16:creationId xmlns:a16="http://schemas.microsoft.com/office/drawing/2014/main" id="{485AF09B-ACE0-4B40-BC3C-5D36DEBE8B37}"/>
              </a:ext>
            </a:extLst>
          </p:cNvPr>
          <p:cNvSpPr>
            <a:spLocks noGrp="1"/>
          </p:cNvSpPr>
          <p:nvPr>
            <p:ph type="body" sz="quarter" idx="14"/>
          </p:nvPr>
        </p:nvSpPr>
        <p:spPr/>
        <p:txBody>
          <a:bodyPr/>
          <a:lstStyle/>
          <a:p>
            <a:r>
              <a:rPr lang="en-US" dirty="0"/>
              <a:t>Few scenarios these days</a:t>
            </a:r>
          </a:p>
        </p:txBody>
      </p:sp>
    </p:spTree>
    <p:extLst>
      <p:ext uri="{BB962C8B-B14F-4D97-AF65-F5344CB8AC3E}">
        <p14:creationId xmlns:p14="http://schemas.microsoft.com/office/powerpoint/2010/main" val="864241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BA4C5-0637-4B44-831F-B9579286A082}"/>
              </a:ext>
            </a:extLst>
          </p:cNvPr>
          <p:cNvSpPr>
            <a:spLocks noGrp="1"/>
          </p:cNvSpPr>
          <p:nvPr>
            <p:ph type="title"/>
          </p:nvPr>
        </p:nvSpPr>
        <p:spPr/>
        <p:txBody>
          <a:bodyPr/>
          <a:lstStyle/>
          <a:p>
            <a:r>
              <a:rPr lang="en-US" b="0" dirty="0"/>
              <a:t>Data center Budget &amp; Cost criteria</a:t>
            </a:r>
            <a:endParaRPr lang="en-US" dirty="0"/>
          </a:p>
        </p:txBody>
      </p:sp>
      <p:sp>
        <p:nvSpPr>
          <p:cNvPr id="3" name="Text Placeholder 2">
            <a:extLst>
              <a:ext uri="{FF2B5EF4-FFF2-40B4-BE49-F238E27FC236}">
                <a16:creationId xmlns:a16="http://schemas.microsoft.com/office/drawing/2014/main" id="{B693F025-CFF6-4B40-915E-866622DE4DFA}"/>
              </a:ext>
            </a:extLst>
          </p:cNvPr>
          <p:cNvSpPr>
            <a:spLocks noGrp="1"/>
          </p:cNvSpPr>
          <p:nvPr>
            <p:ph type="body" sz="quarter" idx="13"/>
          </p:nvPr>
        </p:nvSpPr>
        <p:spPr/>
        <p:txBody>
          <a:bodyPr>
            <a:normAutofit/>
          </a:bodyPr>
          <a:lstStyle/>
          <a:p>
            <a:r>
              <a:rPr lang="en-US" sz="1700" dirty="0"/>
              <a:t>It used to be that approximately 25% of a data center budget would be used for capital expenditures. But a cloud-first IT organization may have no capital expenditure because it is paying subscription costs only.</a:t>
            </a:r>
          </a:p>
          <a:p>
            <a:r>
              <a:rPr lang="en-US" sz="1700" dirty="0"/>
              <a:t>This makes many of the old rules-of-thumb calculations go out the window. The best advice is to not get hung up on such metrics; spend your budget in a manner that makes the most business sense.</a:t>
            </a:r>
          </a:p>
          <a:p>
            <a:r>
              <a:rPr lang="en-US" sz="1700" dirty="0"/>
              <a:t>Best way to meet up these scenarios is to proactively evaluate design and upkeep concerns.</a:t>
            </a:r>
          </a:p>
        </p:txBody>
      </p:sp>
      <p:sp>
        <p:nvSpPr>
          <p:cNvPr id="4" name="Text Placeholder 3">
            <a:extLst>
              <a:ext uri="{FF2B5EF4-FFF2-40B4-BE49-F238E27FC236}">
                <a16:creationId xmlns:a16="http://schemas.microsoft.com/office/drawing/2014/main" id="{8038C275-935D-4788-87F8-B3FDE7CD1E12}"/>
              </a:ext>
            </a:extLst>
          </p:cNvPr>
          <p:cNvSpPr>
            <a:spLocks noGrp="1"/>
          </p:cNvSpPr>
          <p:nvPr>
            <p:ph type="body" sz="quarter" idx="14"/>
          </p:nvPr>
        </p:nvSpPr>
        <p:spPr/>
        <p:txBody>
          <a:bodyPr/>
          <a:lstStyle/>
          <a:p>
            <a:r>
              <a:rPr lang="en-US" dirty="0"/>
              <a:t>Few scenarios these days</a:t>
            </a:r>
          </a:p>
          <a:p>
            <a:endParaRPr lang="en-US" dirty="0"/>
          </a:p>
        </p:txBody>
      </p:sp>
    </p:spTree>
    <p:extLst>
      <p:ext uri="{BB962C8B-B14F-4D97-AF65-F5344CB8AC3E}">
        <p14:creationId xmlns:p14="http://schemas.microsoft.com/office/powerpoint/2010/main" val="1393116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F4CDF-962F-4D09-B8FB-3C0D90D70512}"/>
              </a:ext>
            </a:extLst>
          </p:cNvPr>
          <p:cNvSpPr>
            <a:spLocks noGrp="1"/>
          </p:cNvSpPr>
          <p:nvPr>
            <p:ph type="title"/>
          </p:nvPr>
        </p:nvSpPr>
        <p:spPr/>
        <p:txBody>
          <a:bodyPr/>
          <a:lstStyle/>
          <a:p>
            <a:r>
              <a:rPr lang="en-US" b="0" dirty="0"/>
              <a:t>Data center Budget &amp; Cost criteria</a:t>
            </a:r>
            <a:endParaRPr lang="en-US" dirty="0"/>
          </a:p>
        </p:txBody>
      </p:sp>
      <p:sp>
        <p:nvSpPr>
          <p:cNvPr id="3" name="Text Placeholder 2">
            <a:extLst>
              <a:ext uri="{FF2B5EF4-FFF2-40B4-BE49-F238E27FC236}">
                <a16:creationId xmlns:a16="http://schemas.microsoft.com/office/drawing/2014/main" id="{9DF04DD3-4860-4247-8C96-91F27B850275}"/>
              </a:ext>
            </a:extLst>
          </p:cNvPr>
          <p:cNvSpPr>
            <a:spLocks noGrp="1"/>
          </p:cNvSpPr>
          <p:nvPr>
            <p:ph type="body" sz="quarter" idx="13"/>
          </p:nvPr>
        </p:nvSpPr>
        <p:spPr>
          <a:xfrm>
            <a:off x="857739" y="1600201"/>
            <a:ext cx="10160000" cy="2895599"/>
          </a:xfrm>
        </p:spPr>
        <p:txBody>
          <a:bodyPr>
            <a:normAutofit/>
          </a:bodyPr>
          <a:lstStyle/>
          <a:p>
            <a:pPr marL="0" indent="0">
              <a:buNone/>
            </a:pPr>
            <a:r>
              <a:rPr lang="en-US" sz="2000" b="1" u="sng" dirty="0"/>
              <a:t>Modularity:</a:t>
            </a:r>
          </a:p>
          <a:p>
            <a:r>
              <a:rPr lang="en-US" sz="1700" dirty="0"/>
              <a:t>By focusing on modular systems -- server, storage, networking or support systems -- the resulting platform will be built with variability in mind.</a:t>
            </a:r>
          </a:p>
          <a:p>
            <a:r>
              <a:rPr lang="en-US" sz="1700" dirty="0"/>
              <a:t>Resources that are not being used can be removed, reducing the need for power, cooling, licensing and admin costs.</a:t>
            </a:r>
          </a:p>
          <a:p>
            <a:r>
              <a:rPr lang="en-US" sz="1700" dirty="0"/>
              <a:t>Likewise, if power and cooling systems are modular, they can be elastically managed to support the equipment in use.</a:t>
            </a:r>
          </a:p>
        </p:txBody>
      </p:sp>
      <p:sp>
        <p:nvSpPr>
          <p:cNvPr id="4" name="Text Placeholder 3">
            <a:extLst>
              <a:ext uri="{FF2B5EF4-FFF2-40B4-BE49-F238E27FC236}">
                <a16:creationId xmlns:a16="http://schemas.microsoft.com/office/drawing/2014/main" id="{99207870-0734-42A9-9D04-A34DA9D6F925}"/>
              </a:ext>
            </a:extLst>
          </p:cNvPr>
          <p:cNvSpPr>
            <a:spLocks noGrp="1"/>
          </p:cNvSpPr>
          <p:nvPr>
            <p:ph type="body" sz="quarter" idx="14"/>
          </p:nvPr>
        </p:nvSpPr>
        <p:spPr/>
        <p:txBody>
          <a:bodyPr/>
          <a:lstStyle/>
          <a:p>
            <a:r>
              <a:rPr lang="en-US" dirty="0"/>
              <a:t>Factors to evaluate when allocating Data Center funds</a:t>
            </a:r>
          </a:p>
        </p:txBody>
      </p:sp>
    </p:spTree>
    <p:extLst>
      <p:ext uri="{BB962C8B-B14F-4D97-AF65-F5344CB8AC3E}">
        <p14:creationId xmlns:p14="http://schemas.microsoft.com/office/powerpoint/2010/main" val="1389508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B43F1-886B-407B-89A4-F6A5B448C498}"/>
              </a:ext>
            </a:extLst>
          </p:cNvPr>
          <p:cNvSpPr>
            <a:spLocks noGrp="1"/>
          </p:cNvSpPr>
          <p:nvPr>
            <p:ph type="title"/>
          </p:nvPr>
        </p:nvSpPr>
        <p:spPr/>
        <p:txBody>
          <a:bodyPr/>
          <a:lstStyle/>
          <a:p>
            <a:r>
              <a:rPr lang="en-US" b="0" dirty="0"/>
              <a:t>Data center Budget &amp; Cost criteria</a:t>
            </a:r>
            <a:endParaRPr lang="en-US" dirty="0"/>
          </a:p>
        </p:txBody>
      </p:sp>
      <p:sp>
        <p:nvSpPr>
          <p:cNvPr id="3" name="Text Placeholder 2">
            <a:extLst>
              <a:ext uri="{FF2B5EF4-FFF2-40B4-BE49-F238E27FC236}">
                <a16:creationId xmlns:a16="http://schemas.microsoft.com/office/drawing/2014/main" id="{8A37A602-27D2-4FDC-BA6D-9B0C5C91AE9E}"/>
              </a:ext>
            </a:extLst>
          </p:cNvPr>
          <p:cNvSpPr>
            <a:spLocks noGrp="1"/>
          </p:cNvSpPr>
          <p:nvPr>
            <p:ph type="body" sz="quarter" idx="13"/>
          </p:nvPr>
        </p:nvSpPr>
        <p:spPr/>
        <p:txBody>
          <a:bodyPr/>
          <a:lstStyle/>
          <a:p>
            <a:pPr marL="0" indent="0">
              <a:buNone/>
            </a:pPr>
            <a:r>
              <a:rPr lang="en-US" sz="2400" b="1" u="sng" dirty="0"/>
              <a:t>Monitoring and automated systems</a:t>
            </a:r>
          </a:p>
          <a:p>
            <a:r>
              <a:rPr lang="en-US" sz="1700" dirty="0"/>
              <a:t>Simple desktop reporting portals are no longer a fit for today's complex platforms that need constant monitoring. </a:t>
            </a:r>
          </a:p>
          <a:p>
            <a:r>
              <a:rPr lang="en-US" sz="1700" dirty="0"/>
              <a:t>Advanced systems that use machine learning and AI to predict where issues will arise and can fix them before they become problems should be considered a vital investment.</a:t>
            </a:r>
          </a:p>
          <a:p>
            <a:r>
              <a:rPr lang="en-US" sz="1700" dirty="0"/>
              <a:t>Automation is the next big thing in Data Center design and hence administrators looks to automate most of the task inside Data Center.</a:t>
            </a:r>
          </a:p>
          <a:p>
            <a:endParaRPr lang="en-US" dirty="0"/>
          </a:p>
        </p:txBody>
      </p:sp>
      <p:sp>
        <p:nvSpPr>
          <p:cNvPr id="4" name="Text Placeholder 3">
            <a:extLst>
              <a:ext uri="{FF2B5EF4-FFF2-40B4-BE49-F238E27FC236}">
                <a16:creationId xmlns:a16="http://schemas.microsoft.com/office/drawing/2014/main" id="{16EB309B-C26A-4B01-8AC6-2B0EAA85F431}"/>
              </a:ext>
            </a:extLst>
          </p:cNvPr>
          <p:cNvSpPr>
            <a:spLocks noGrp="1"/>
          </p:cNvSpPr>
          <p:nvPr>
            <p:ph type="body" sz="quarter" idx="14"/>
          </p:nvPr>
        </p:nvSpPr>
        <p:spPr/>
        <p:txBody>
          <a:bodyPr/>
          <a:lstStyle/>
          <a:p>
            <a:r>
              <a:rPr lang="en-US" dirty="0"/>
              <a:t>Factors to evaluate when allocating Data Center funds</a:t>
            </a:r>
          </a:p>
          <a:p>
            <a:endParaRPr lang="en-US" dirty="0"/>
          </a:p>
        </p:txBody>
      </p:sp>
    </p:spTree>
    <p:extLst>
      <p:ext uri="{BB962C8B-B14F-4D97-AF65-F5344CB8AC3E}">
        <p14:creationId xmlns:p14="http://schemas.microsoft.com/office/powerpoint/2010/main" val="2787113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8A423-EF8F-45D6-A5D0-5E688D368EB6}"/>
              </a:ext>
            </a:extLst>
          </p:cNvPr>
          <p:cNvSpPr>
            <a:spLocks noGrp="1"/>
          </p:cNvSpPr>
          <p:nvPr>
            <p:ph type="title"/>
          </p:nvPr>
        </p:nvSpPr>
        <p:spPr/>
        <p:txBody>
          <a:bodyPr/>
          <a:lstStyle/>
          <a:p>
            <a:r>
              <a:rPr lang="en-US" b="0" dirty="0"/>
              <a:t>Data center Budget &amp; Cost criteria</a:t>
            </a:r>
            <a:endParaRPr lang="en-US" dirty="0"/>
          </a:p>
        </p:txBody>
      </p:sp>
      <p:sp>
        <p:nvSpPr>
          <p:cNvPr id="3" name="Text Placeholder 2">
            <a:extLst>
              <a:ext uri="{FF2B5EF4-FFF2-40B4-BE49-F238E27FC236}">
                <a16:creationId xmlns:a16="http://schemas.microsoft.com/office/drawing/2014/main" id="{833351C7-6681-4E46-90DE-3307436F7851}"/>
              </a:ext>
            </a:extLst>
          </p:cNvPr>
          <p:cNvSpPr>
            <a:spLocks noGrp="1"/>
          </p:cNvSpPr>
          <p:nvPr>
            <p:ph type="body" sz="quarter" idx="13"/>
          </p:nvPr>
        </p:nvSpPr>
        <p:spPr/>
        <p:txBody>
          <a:bodyPr/>
          <a:lstStyle/>
          <a:p>
            <a:pPr marL="0" indent="0">
              <a:buNone/>
            </a:pPr>
            <a:r>
              <a:rPr lang="en-US" sz="2400" b="1" u="sng" dirty="0"/>
              <a:t>Updates, patches and changes</a:t>
            </a:r>
          </a:p>
          <a:p>
            <a:r>
              <a:rPr lang="en-US" sz="1700" dirty="0"/>
              <a:t>Planned downtime is no longer acceptable and unplanned downtime must be avoided at all costs.</a:t>
            </a:r>
          </a:p>
          <a:p>
            <a:r>
              <a:rPr lang="en-US" sz="1700" dirty="0"/>
              <a:t>Processes and software that enable continuous delivery are a necessity. </a:t>
            </a:r>
          </a:p>
          <a:p>
            <a:r>
              <a:rPr lang="en-US" sz="1700" dirty="0"/>
              <a:t>Orchestration software from the likes of Electric Cloud, </a:t>
            </a:r>
            <a:r>
              <a:rPr lang="en-US" sz="1700" dirty="0" err="1"/>
              <a:t>HashiCorp</a:t>
            </a:r>
            <a:r>
              <a:rPr lang="en-US" sz="1700" dirty="0"/>
              <a:t> or </a:t>
            </a:r>
            <a:r>
              <a:rPr lang="en-US" sz="1700" dirty="0" err="1"/>
              <a:t>Stonebranch</a:t>
            </a:r>
            <a:r>
              <a:rPr lang="en-US" sz="1700" dirty="0"/>
              <a:t> ensures that platforms maintain high levels of availability even when changes are undertaken.</a:t>
            </a:r>
          </a:p>
          <a:p>
            <a:r>
              <a:rPr lang="en-US" sz="1700" dirty="0"/>
              <a:t>Mandatory patches need to be regularly updated in the environment with minimal or no downtime.</a:t>
            </a:r>
          </a:p>
          <a:p>
            <a:r>
              <a:rPr lang="en-US" sz="1700" dirty="0"/>
              <a:t>Changes that can bring cost effective result is always welcomed in Data Center design.</a:t>
            </a:r>
          </a:p>
        </p:txBody>
      </p:sp>
      <p:sp>
        <p:nvSpPr>
          <p:cNvPr id="4" name="Text Placeholder 3">
            <a:extLst>
              <a:ext uri="{FF2B5EF4-FFF2-40B4-BE49-F238E27FC236}">
                <a16:creationId xmlns:a16="http://schemas.microsoft.com/office/drawing/2014/main" id="{BAD6C60F-790B-4062-BB8B-B17F44FD9310}"/>
              </a:ext>
            </a:extLst>
          </p:cNvPr>
          <p:cNvSpPr>
            <a:spLocks noGrp="1"/>
          </p:cNvSpPr>
          <p:nvPr>
            <p:ph type="body" sz="quarter" idx="14"/>
          </p:nvPr>
        </p:nvSpPr>
        <p:spPr/>
        <p:txBody>
          <a:bodyPr/>
          <a:lstStyle/>
          <a:p>
            <a:r>
              <a:rPr lang="en-US" dirty="0"/>
              <a:t>Factors to evaluate when allocating Data Center funds</a:t>
            </a:r>
          </a:p>
          <a:p>
            <a:endParaRPr lang="en-US" dirty="0"/>
          </a:p>
        </p:txBody>
      </p:sp>
    </p:spTree>
    <p:extLst>
      <p:ext uri="{BB962C8B-B14F-4D97-AF65-F5344CB8AC3E}">
        <p14:creationId xmlns:p14="http://schemas.microsoft.com/office/powerpoint/2010/main" val="1355468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12FFE-C286-489C-96CD-7765A3E14686}"/>
              </a:ext>
            </a:extLst>
          </p:cNvPr>
          <p:cNvSpPr>
            <a:spLocks noGrp="1"/>
          </p:cNvSpPr>
          <p:nvPr>
            <p:ph type="title"/>
          </p:nvPr>
        </p:nvSpPr>
        <p:spPr/>
        <p:txBody>
          <a:bodyPr/>
          <a:lstStyle/>
          <a:p>
            <a:r>
              <a:rPr lang="en-US" b="0" dirty="0"/>
              <a:t>Data center Budget &amp; Cost criteria</a:t>
            </a:r>
            <a:endParaRPr lang="en-US" dirty="0"/>
          </a:p>
        </p:txBody>
      </p:sp>
      <p:sp>
        <p:nvSpPr>
          <p:cNvPr id="3" name="Text Placeholder 2">
            <a:extLst>
              <a:ext uri="{FF2B5EF4-FFF2-40B4-BE49-F238E27FC236}">
                <a16:creationId xmlns:a16="http://schemas.microsoft.com/office/drawing/2014/main" id="{58F911D8-DDFD-4EFB-B99A-F728C78C78FF}"/>
              </a:ext>
            </a:extLst>
          </p:cNvPr>
          <p:cNvSpPr>
            <a:spLocks noGrp="1"/>
          </p:cNvSpPr>
          <p:nvPr>
            <p:ph type="body" sz="quarter" idx="13"/>
          </p:nvPr>
        </p:nvSpPr>
        <p:spPr>
          <a:xfrm>
            <a:off x="857739" y="1600201"/>
            <a:ext cx="10160000" cy="2728913"/>
          </a:xfrm>
        </p:spPr>
        <p:txBody>
          <a:bodyPr>
            <a:normAutofit lnSpcReduction="10000"/>
          </a:bodyPr>
          <a:lstStyle/>
          <a:p>
            <a:pPr marL="0" indent="0">
              <a:buNone/>
            </a:pPr>
            <a:r>
              <a:rPr lang="en-US" sz="2400" b="1" u="sng" dirty="0"/>
              <a:t>Licensing and ongoing operating costs</a:t>
            </a:r>
          </a:p>
          <a:p>
            <a:r>
              <a:rPr lang="en-US" sz="1700" dirty="0"/>
              <a:t>Old-style license plus maintenance software agreements are running out of steam.</a:t>
            </a:r>
          </a:p>
          <a:p>
            <a:r>
              <a:rPr lang="en-US" sz="1700" dirty="0"/>
              <a:t>More vendors are responding to customer needs by providing subscription-based pricing. Some of this will be via software as a service, which removes underlying stack costs from the data center budget, which may well be worth considering. </a:t>
            </a:r>
          </a:p>
          <a:p>
            <a:r>
              <a:rPr lang="en-US" sz="1700" dirty="0"/>
              <a:t>Other vendors offer a subscription-type model for on-premises software, but there can be drawbacks. </a:t>
            </a:r>
          </a:p>
          <a:p>
            <a:r>
              <a:rPr lang="en-US" sz="1700" dirty="0"/>
              <a:t>It is also important to track service contract costs. These contracts are seen by vendors as essentially ongoing recurring revenue as few companies review them to make sure they are getting value for their money</a:t>
            </a:r>
          </a:p>
        </p:txBody>
      </p:sp>
      <p:sp>
        <p:nvSpPr>
          <p:cNvPr id="4" name="Text Placeholder 3">
            <a:extLst>
              <a:ext uri="{FF2B5EF4-FFF2-40B4-BE49-F238E27FC236}">
                <a16:creationId xmlns:a16="http://schemas.microsoft.com/office/drawing/2014/main" id="{462454E7-F208-4ECC-BEA6-56A00278586D}"/>
              </a:ext>
            </a:extLst>
          </p:cNvPr>
          <p:cNvSpPr>
            <a:spLocks noGrp="1"/>
          </p:cNvSpPr>
          <p:nvPr>
            <p:ph type="body" sz="quarter" idx="14"/>
          </p:nvPr>
        </p:nvSpPr>
        <p:spPr/>
        <p:txBody>
          <a:bodyPr/>
          <a:lstStyle/>
          <a:p>
            <a:r>
              <a:rPr lang="en-US" dirty="0"/>
              <a:t>Factors to evaluate when allocating Data Center funds</a:t>
            </a:r>
          </a:p>
          <a:p>
            <a:endParaRPr lang="en-US" sz="2400" u="sng" dirty="0">
              <a:solidFill>
                <a:schemeClr val="tx1"/>
              </a:solidFill>
            </a:endParaRPr>
          </a:p>
          <a:p>
            <a:endParaRPr lang="en-US" dirty="0"/>
          </a:p>
          <a:p>
            <a:endParaRPr lang="en-US" dirty="0"/>
          </a:p>
        </p:txBody>
      </p:sp>
    </p:spTree>
    <p:extLst>
      <p:ext uri="{BB962C8B-B14F-4D97-AF65-F5344CB8AC3E}">
        <p14:creationId xmlns:p14="http://schemas.microsoft.com/office/powerpoint/2010/main" val="2522226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C49CD-7B0E-4EF1-B29F-152F57498C3C}"/>
              </a:ext>
            </a:extLst>
          </p:cNvPr>
          <p:cNvSpPr>
            <a:spLocks noGrp="1"/>
          </p:cNvSpPr>
          <p:nvPr>
            <p:ph type="title"/>
          </p:nvPr>
        </p:nvSpPr>
        <p:spPr/>
        <p:txBody>
          <a:bodyPr/>
          <a:lstStyle/>
          <a:p>
            <a:r>
              <a:rPr lang="en-US" b="0" dirty="0"/>
              <a:t>Data center Budget &amp; Cost criteria</a:t>
            </a:r>
            <a:endParaRPr lang="en-US" dirty="0"/>
          </a:p>
        </p:txBody>
      </p:sp>
      <p:sp>
        <p:nvSpPr>
          <p:cNvPr id="3" name="Text Placeholder 2">
            <a:extLst>
              <a:ext uri="{FF2B5EF4-FFF2-40B4-BE49-F238E27FC236}">
                <a16:creationId xmlns:a16="http://schemas.microsoft.com/office/drawing/2014/main" id="{482C65C4-68B3-40C4-AA97-9391583E10B3}"/>
              </a:ext>
            </a:extLst>
          </p:cNvPr>
          <p:cNvSpPr>
            <a:spLocks noGrp="1"/>
          </p:cNvSpPr>
          <p:nvPr>
            <p:ph type="body" sz="quarter" idx="13"/>
          </p:nvPr>
        </p:nvSpPr>
        <p:spPr/>
        <p:txBody>
          <a:bodyPr/>
          <a:lstStyle/>
          <a:p>
            <a:r>
              <a:rPr lang="en-US" dirty="0"/>
              <a:t>Funding request should focus on areas</a:t>
            </a:r>
          </a:p>
          <a:p>
            <a:pPr marL="800100" lvl="1" indent="-342900">
              <a:buFont typeface="+mj-lt"/>
              <a:buAutoNum type="arabicPeriod"/>
            </a:pPr>
            <a:r>
              <a:rPr lang="en-US" sz="1700" b="1" dirty="0"/>
              <a:t>Risk. </a:t>
            </a:r>
            <a:r>
              <a:rPr lang="en-US" sz="1700" dirty="0"/>
              <a:t>What impact does the requested change have on the business' risk profile?</a:t>
            </a:r>
          </a:p>
          <a:p>
            <a:pPr marL="800100" lvl="1" indent="-342900">
              <a:buFont typeface="+mj-lt"/>
              <a:buAutoNum type="arabicPeriod"/>
            </a:pPr>
            <a:r>
              <a:rPr lang="en-US" sz="1700" b="1" dirty="0"/>
              <a:t>Cost. </a:t>
            </a:r>
            <a:r>
              <a:rPr lang="en-US" sz="1700" dirty="0"/>
              <a:t>What will be the overall cost of carrying out the business process?</a:t>
            </a:r>
          </a:p>
          <a:p>
            <a:pPr marL="800100" lvl="1" indent="-342900">
              <a:buFont typeface="+mj-lt"/>
              <a:buAutoNum type="arabicPeriod"/>
            </a:pPr>
            <a:r>
              <a:rPr lang="en-US" sz="1700" b="1" dirty="0"/>
              <a:t>Value. </a:t>
            </a:r>
            <a:r>
              <a:rPr lang="en-US" sz="1700" dirty="0"/>
              <a:t>How will the budgeted expense help the business gain time-to-market benefits in improved or new products or services?</a:t>
            </a:r>
          </a:p>
          <a:p>
            <a:r>
              <a:rPr lang="en-US" sz="1700" dirty="0"/>
              <a:t>Moving toward a subscription-based OpenX approach means figures will be easier to come by and to predict over the period of the budget</a:t>
            </a:r>
          </a:p>
          <a:p>
            <a:r>
              <a:rPr lang="en-US" sz="1700" dirty="0"/>
              <a:t>Rather than estimating the hardware required in addition to maintenance, licenses and power, it becomes more a matter of the number of seats multiplied by the type of usage license</a:t>
            </a:r>
          </a:p>
        </p:txBody>
      </p:sp>
    </p:spTree>
    <p:extLst>
      <p:ext uri="{BB962C8B-B14F-4D97-AF65-F5344CB8AC3E}">
        <p14:creationId xmlns:p14="http://schemas.microsoft.com/office/powerpoint/2010/main" val="1444778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C905-EB50-48E7-BBC4-2999879C27CD}"/>
              </a:ext>
            </a:extLst>
          </p:cNvPr>
          <p:cNvSpPr>
            <a:spLocks noGrp="1"/>
          </p:cNvSpPr>
          <p:nvPr>
            <p:ph type="title"/>
          </p:nvPr>
        </p:nvSpPr>
        <p:spPr/>
        <p:txBody>
          <a:bodyPr/>
          <a:lstStyle/>
          <a:p>
            <a:r>
              <a:rPr lang="en-US" b="0" dirty="0"/>
              <a:t>Data center Budget &amp; Cost criteria</a:t>
            </a:r>
            <a:endParaRPr lang="en-US" dirty="0"/>
          </a:p>
        </p:txBody>
      </p:sp>
      <p:sp>
        <p:nvSpPr>
          <p:cNvPr id="3" name="Text Placeholder 2">
            <a:extLst>
              <a:ext uri="{FF2B5EF4-FFF2-40B4-BE49-F238E27FC236}">
                <a16:creationId xmlns:a16="http://schemas.microsoft.com/office/drawing/2014/main" id="{4A7A0A2E-561E-49D5-81BA-5B76E52B4B28}"/>
              </a:ext>
            </a:extLst>
          </p:cNvPr>
          <p:cNvSpPr>
            <a:spLocks noGrp="1"/>
          </p:cNvSpPr>
          <p:nvPr>
            <p:ph type="body" sz="quarter" idx="13"/>
          </p:nvPr>
        </p:nvSpPr>
        <p:spPr/>
        <p:txBody>
          <a:bodyPr>
            <a:normAutofit/>
          </a:bodyPr>
          <a:lstStyle/>
          <a:p>
            <a:r>
              <a:rPr lang="en-US" sz="1700" dirty="0"/>
              <a:t>The number of users may change over time, but at least the incremental costs will be better known.</a:t>
            </a:r>
          </a:p>
          <a:p>
            <a:r>
              <a:rPr lang="en-US" sz="1700" dirty="0"/>
              <a:t>With data center technology changing, the way budgets are constructed and requested must also change. The more you can shift your budget to a private or public subscription approach, the better.</a:t>
            </a:r>
          </a:p>
          <a:p>
            <a:r>
              <a:rPr lang="en-US" sz="1700" dirty="0"/>
              <a:t>This minimizes the hard-to-calculate costs on variable physical workloads and makes those estimates a much smaller proportion of the budget.</a:t>
            </a:r>
          </a:p>
        </p:txBody>
      </p:sp>
    </p:spTree>
    <p:extLst>
      <p:ext uri="{BB962C8B-B14F-4D97-AF65-F5344CB8AC3E}">
        <p14:creationId xmlns:p14="http://schemas.microsoft.com/office/powerpoint/2010/main" val="36837340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5482</TotalTime>
  <Words>861</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Helvetica</vt:lpstr>
      <vt:lpstr>Helvetica Light</vt:lpstr>
      <vt:lpstr>Office Theme</vt:lpstr>
      <vt:lpstr>Data center Budget &amp; Cost criteria</vt:lpstr>
      <vt:lpstr>Data center Budget &amp; Cost criteria</vt:lpstr>
      <vt:lpstr>Data center Budget &amp; Cost criteria</vt:lpstr>
      <vt:lpstr>Data center Budget &amp; Cost criteria</vt:lpstr>
      <vt:lpstr>Data center Budget &amp; Cost criteria</vt:lpstr>
      <vt:lpstr>Data center Budget &amp; Cost criteria</vt:lpstr>
      <vt:lpstr>Data center Budget &amp; Cost criteria</vt:lpstr>
      <vt:lpstr>Data center Budget &amp; Cost criteria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juhi3260@gmail.com</cp:lastModifiedBy>
  <cp:revision>216</cp:revision>
  <dcterms:created xsi:type="dcterms:W3CDTF">2018-10-16T06:13:57Z</dcterms:created>
  <dcterms:modified xsi:type="dcterms:W3CDTF">2021-09-02T18:58:57Z</dcterms:modified>
</cp:coreProperties>
</file>