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5" r:id="rId2"/>
    <p:sldId id="276" r:id="rId3"/>
    <p:sldId id="271" r:id="rId4"/>
    <p:sldId id="269" r:id="rId5"/>
    <p:sldId id="277" r:id="rId6"/>
    <p:sldId id="272" r:id="rId7"/>
    <p:sldId id="270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860"/>
    <a:srgbClr val="1C1573"/>
    <a:srgbClr val="283E84"/>
    <a:srgbClr val="211D71"/>
    <a:srgbClr val="000099"/>
    <a:srgbClr val="1E2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05" autoAdjust="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4750810" y="2223656"/>
            <a:ext cx="2690381" cy="272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335" y="2482116"/>
            <a:ext cx="8848465" cy="213056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1831508" y="2575123"/>
            <a:ext cx="8666988" cy="1936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Helvetica" panose="020B0604020202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Click to edit Session title</a:t>
            </a:r>
          </a:p>
        </p:txBody>
      </p:sp>
    </p:spTree>
    <p:extLst>
      <p:ext uri="{BB962C8B-B14F-4D97-AF65-F5344CB8AC3E}">
        <p14:creationId xmlns:p14="http://schemas.microsoft.com/office/powerpoint/2010/main" val="146197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4750810" y="2223656"/>
            <a:ext cx="2690381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10668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69"/>
            <a:ext cx="9321800" cy="764364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57739" y="1600201"/>
            <a:ext cx="10160000" cy="2728913"/>
          </a:xfrm>
        </p:spPr>
        <p:txBody>
          <a:bodyPr/>
          <a:lstStyle>
            <a:lvl1pPr>
              <a:defRPr sz="1800">
                <a:latin typeface="Helvetica" panose="020B0604020202030204" pitchFamily="34" charset="0"/>
              </a:defRPr>
            </a:lvl1pPr>
            <a:lvl2pPr>
              <a:defRPr sz="1600">
                <a:latin typeface="Helvetica" panose="020B0604020202030204" pitchFamily="34" charset="0"/>
              </a:defRPr>
            </a:lvl2pPr>
            <a:lvl3pPr>
              <a:defRPr sz="1400">
                <a:latin typeface="Helvetica" panose="020B0604020202030204" pitchFamily="34" charset="0"/>
              </a:defRPr>
            </a:lvl3pPr>
            <a:lvl4pPr>
              <a:defRPr sz="1200">
                <a:latin typeface="Helvetica" panose="020B0604020202030204" pitchFamily="34" charset="0"/>
              </a:defRPr>
            </a:lvl4pPr>
            <a:lvl5pPr>
              <a:defRPr sz="12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9247" y="1143001"/>
            <a:ext cx="11196956" cy="39528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154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4750810" y="2223656"/>
            <a:ext cx="2690381" cy="27293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r">
              <a:defRPr sz="5400" b="1">
                <a:solidFill>
                  <a:srgbClr val="150860"/>
                </a:solidFill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Helvetica Light"/>
                <a:cs typeface="Helvetica Ligh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8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8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9" r:id="rId2"/>
    <p:sldLayoutId id="214748374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57738" y="1600201"/>
            <a:ext cx="10496061" cy="3886199"/>
          </a:xfrm>
        </p:spPr>
        <p:txBody>
          <a:bodyPr>
            <a:normAutofit fontScale="92500"/>
          </a:bodyPr>
          <a:lstStyle/>
          <a:p>
            <a:r>
              <a:rPr lang="en-US" dirty="0"/>
              <a:t>A traditional infrastructure is built out of individual units; separate storage, application servers, networking and backup appliances that are interlinked</a:t>
            </a:r>
          </a:p>
          <a:p>
            <a:r>
              <a:rPr lang="en-US" dirty="0"/>
              <a:t>Each unit must be configured individually</a:t>
            </a:r>
          </a:p>
          <a:p>
            <a:r>
              <a:rPr lang="en-US" dirty="0"/>
              <a:t>Each component is managed individually; usually, that requires a team of IT experts, each specialized in a different field</a:t>
            </a:r>
          </a:p>
          <a:p>
            <a:r>
              <a:rPr lang="en-US" dirty="0"/>
              <a:t>Sometimes, each unit comes from a different vendor, therefore support and warranty are managed individually</a:t>
            </a:r>
          </a:p>
          <a:p>
            <a:r>
              <a:rPr lang="en-US" dirty="0"/>
              <a:t>Traditional infrastructures are still a good fit for companies with a stable environment that handle very large deployments, thousands of applications, many, many users, as well as a dedicated IT staff with specializations in different datacenter fields. Think huge datacenters and large multi-national companies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Here Each component is managed individually, like Window system is managed by windows team, Network is managed by networking team(compute network storage and </a:t>
            </a:r>
            <a:r>
              <a:rPr lang="en-US" dirty="0" err="1">
                <a:solidFill>
                  <a:srgbClr val="FF0000"/>
                </a:solidFill>
              </a:rPr>
              <a:t>db</a:t>
            </a:r>
            <a:r>
              <a:rPr lang="en-US" dirty="0">
                <a:solidFill>
                  <a:srgbClr val="FF0000"/>
                </a:solidFill>
              </a:rPr>
              <a:t> are individual entity.)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Types – Traditional </a:t>
            </a:r>
          </a:p>
        </p:txBody>
      </p:sp>
    </p:spTree>
    <p:extLst>
      <p:ext uri="{BB962C8B-B14F-4D97-AF65-F5344CB8AC3E}">
        <p14:creationId xmlns:p14="http://schemas.microsoft.com/office/powerpoint/2010/main" val="1092033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F0DC-4BD9-472A-9F08-F7DEEECF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Infrastructure</a:t>
            </a:r>
            <a:r>
              <a:rPr lang="en-US" dirty="0"/>
              <a:t> Types –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14BEB-3771-4574-91CB-4A026226AA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700" dirty="0"/>
              <a:t>To sum things up, the size and needs of your business are to be taken into consideration when choosing a new infrastructure:</a:t>
            </a:r>
          </a:p>
          <a:p>
            <a:r>
              <a:rPr lang="en-US" sz="1700" dirty="0"/>
              <a:t>If you have a very stable environment, a low turnover, a specialized IT staff and you also need ultra-high performance (1.000.000 IOPS), then a </a:t>
            </a:r>
            <a:r>
              <a:rPr lang="en-US" sz="1700" b="1" dirty="0"/>
              <a:t>traditional infrastructure</a:t>
            </a:r>
            <a:r>
              <a:rPr lang="en-US" sz="1700" dirty="0"/>
              <a:t> will work for you.</a:t>
            </a:r>
          </a:p>
          <a:p>
            <a:r>
              <a:rPr lang="en-US" sz="1700" dirty="0"/>
              <a:t>If you need the performance and control of a traditional infrastructure but are deploying from scratch, choose a </a:t>
            </a:r>
            <a:r>
              <a:rPr lang="en-US" sz="1700" b="1" dirty="0"/>
              <a:t>converged infrastructure</a:t>
            </a:r>
            <a:r>
              <a:rPr lang="en-US" sz="1700" dirty="0"/>
              <a:t> to avoid the costs and troubles of hunting for many pieces of infrastructure from different vendors.</a:t>
            </a:r>
          </a:p>
          <a:p>
            <a:r>
              <a:rPr lang="en-US" sz="1700" dirty="0"/>
              <a:t>If your business needs fast deployment, quick access to resources and a low foot print while keeping your overall IT budget low, then a </a:t>
            </a:r>
            <a:r>
              <a:rPr lang="en-US" sz="1700" b="1" dirty="0"/>
              <a:t>hyper-converged infrastructure</a:t>
            </a:r>
            <a:r>
              <a:rPr lang="en-US" sz="1700" dirty="0"/>
              <a:t> is the best for you.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70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538D5-EBAB-41F7-ADB7-97B665E3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IT System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ED98C1-CBD1-4A9A-9C99-6F8572774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475" y="833437"/>
            <a:ext cx="23050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8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FC06-C2DE-4BC3-8EE5-E34B9C3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Types – Traditional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B3FDB9-4132-4270-82FD-A41236572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791" y="1756356"/>
            <a:ext cx="7085412" cy="252768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632A1-08A4-41CF-930E-F03DCB4620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5797" y="1756356"/>
            <a:ext cx="10351942" cy="4187244"/>
          </a:xfrm>
        </p:spPr>
        <p:txBody>
          <a:bodyPr/>
          <a:lstStyle/>
          <a:p>
            <a:r>
              <a:rPr lang="en-US" dirty="0"/>
              <a:t>Compute  </a:t>
            </a:r>
            <a:r>
              <a:rPr lang="en-US" dirty="0">
                <a:sym typeface="Wingdings" panose="05000000000000000000" pitchFamily="2" charset="2"/>
              </a:rPr>
              <a:t> VMWare</a:t>
            </a:r>
            <a:endParaRPr lang="en-US" dirty="0"/>
          </a:p>
          <a:p>
            <a:r>
              <a:rPr lang="en-US" dirty="0"/>
              <a:t>Networking </a:t>
            </a:r>
            <a:r>
              <a:rPr lang="en-US" dirty="0">
                <a:sym typeface="Wingdings" panose="05000000000000000000" pitchFamily="2" charset="2"/>
              </a:rPr>
              <a:t> Cisco</a:t>
            </a:r>
            <a:endParaRPr lang="en-US" dirty="0"/>
          </a:p>
          <a:p>
            <a:r>
              <a:rPr lang="en-US" dirty="0"/>
              <a:t>Storage </a:t>
            </a:r>
            <a:r>
              <a:rPr lang="en-US" dirty="0">
                <a:sym typeface="Wingdings" panose="05000000000000000000" pitchFamily="2" charset="2"/>
              </a:rPr>
              <a:t> IBM 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0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1CD7-FE74-41D6-BA84-721F290C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Types – Converged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88971-956B-40D1-B695-6D0525988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Application servers, storage, and networking switches are sold as a single turn-key solution by a vendor</a:t>
            </a:r>
          </a:p>
          <a:p>
            <a:r>
              <a:rPr lang="en-US" dirty="0"/>
              <a:t>The entire product stack is pre-configured for a certain workload; however, it does not offer a lot of flexibility to adapt for workload changes</a:t>
            </a:r>
          </a:p>
          <a:p>
            <a:r>
              <a:rPr lang="en-US" dirty="0"/>
              <a:t>As in the case of traditional infrastructures, more challenging hardware issues may have to be handled by different providers</a:t>
            </a:r>
          </a:p>
          <a:p>
            <a:r>
              <a:rPr lang="en-US" dirty="0"/>
              <a:t>Every appliance in the converged stack needs to be managed separately in most cases</a:t>
            </a:r>
          </a:p>
          <a:p>
            <a:r>
              <a:rPr lang="en-US" dirty="0"/>
              <a:t>Converged infrastructures are ideal for companies that need a lot of control over each element in their IT infrastructure, as each element can be “fine-tuned” individually.</a:t>
            </a:r>
          </a:p>
          <a:p>
            <a:r>
              <a:rPr lang="en-US" dirty="0"/>
              <a:t>They may also be a good fit for large enterprises who are replacing their entire infrastructure, as they do not need to browse the market and purchase every component separately.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98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E86E-A3E9-4662-B859-54D19559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Types – Converged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CAA4E-486F-4791-880F-897E97AF3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2" y="1466850"/>
            <a:ext cx="54768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7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55FB-6DE4-417A-BDAD-3806241D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Types – Converged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8CCB88-F578-4E3E-B718-6C8BA1D2D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340644"/>
            <a:ext cx="3497590" cy="478391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6D665-BB7C-48C5-9005-CBF20B56BF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700" dirty="0"/>
              <a:t>The picture here shows a cisco converged solution.</a:t>
            </a:r>
          </a:p>
          <a:p>
            <a:r>
              <a:rPr lang="en-US" sz="1700" dirty="0"/>
              <a:t>Its a Virtual stack which contains cisco switching and blade server</a:t>
            </a:r>
          </a:p>
          <a:p>
            <a:pPr marL="0" indent="0">
              <a:buNone/>
            </a:pPr>
            <a:r>
              <a:rPr lang="en-US" sz="1700" dirty="0"/>
              <a:t>    and IBM Flash storage.</a:t>
            </a:r>
          </a:p>
          <a:p>
            <a:r>
              <a:rPr lang="en-US" sz="1700" dirty="0"/>
              <a:t>The management of these systems are done from single interface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41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A0BA-2788-487C-AC55-DAF6687A3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Types – Hyper-Converged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74B03-BAFB-4667-8F07-CB39E9F89E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60" y="1538288"/>
            <a:ext cx="10160000" cy="4786312"/>
          </a:xfrm>
        </p:spPr>
        <p:txBody>
          <a:bodyPr/>
          <a:lstStyle/>
          <a:p>
            <a:r>
              <a:rPr lang="en-US" dirty="0"/>
              <a:t>Storage, networking and compute are combined in a single unit that is centrally managed and purchased from a single vendor</a:t>
            </a:r>
          </a:p>
          <a:p>
            <a:r>
              <a:rPr lang="en-US" dirty="0"/>
              <a:t>All the technology are integrated, and it takes less time to configure the whole solution</a:t>
            </a:r>
          </a:p>
          <a:p>
            <a:r>
              <a:rPr lang="en-US" dirty="0"/>
              <a:t>The software layer gives you flexibility in using hardware resources and makes the deployment and management of VMs easy</a:t>
            </a:r>
          </a:p>
          <a:p>
            <a:r>
              <a:rPr lang="en-US" dirty="0"/>
              <a:t>Small and medium enterprises which require a cost-effective, flexible and agile infrastructure that can be managed by 1-2 IT people.</a:t>
            </a:r>
          </a:p>
          <a:p>
            <a:r>
              <a:rPr lang="en-US" dirty="0"/>
              <a:t>Here all the things are managed by single console(Example- </a:t>
            </a:r>
            <a:r>
              <a:rPr lang="en-US"/>
              <a:t>AWS console)</a:t>
            </a:r>
          </a:p>
        </p:txBody>
      </p:sp>
    </p:spTree>
    <p:extLst>
      <p:ext uri="{BB962C8B-B14F-4D97-AF65-F5344CB8AC3E}">
        <p14:creationId xmlns:p14="http://schemas.microsoft.com/office/powerpoint/2010/main" val="386594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CEDE-77B7-46FF-AA13-CE4C4F57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Types – Hyper-Converged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5F2E4-7A95-4FE1-BE67-B87826C470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8" t="1903" r="2128" b="2929"/>
          <a:stretch/>
        </p:blipFill>
        <p:spPr>
          <a:xfrm>
            <a:off x="2362200" y="2209799"/>
            <a:ext cx="6858000" cy="3810001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3275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ED6F-0D83-4C72-9E2D-9F188946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Types – Hyper-Converged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D67B5-00E1-41C2-8682-41F5E1E646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700" b="1" dirty="0"/>
              <a:t>Simplified management:</a:t>
            </a:r>
            <a:r>
              <a:rPr lang="en-US" sz="1700" dirty="0"/>
              <a:t> a hyper-converged infrastructure unifies management in a single simple interface, allowing the rest of your IT team to focus on proactive parts of the business.</a:t>
            </a:r>
          </a:p>
          <a:p>
            <a:r>
              <a:rPr lang="en-US" sz="1700" b="1" dirty="0"/>
              <a:t>Reduced costs and increased efficiency:</a:t>
            </a:r>
            <a:r>
              <a:rPr lang="en-US" sz="1700" dirty="0"/>
              <a:t> lower costs of purchasing and management are achieved; they can go as far as 50% lower.</a:t>
            </a:r>
          </a:p>
          <a:p>
            <a:r>
              <a:rPr lang="en-US" sz="1700" b="1" dirty="0"/>
              <a:t>Increased agility and faster deployment</a:t>
            </a:r>
            <a:r>
              <a:rPr lang="en-US" sz="1700" dirty="0"/>
              <a:t> allows much faster deployment of new infrastructure for new business applications.</a:t>
            </a:r>
          </a:p>
          <a:p>
            <a:r>
              <a:rPr lang="en-US" sz="1700" b="1" dirty="0"/>
              <a:t>Data protection:</a:t>
            </a:r>
            <a:r>
              <a:rPr lang="en-US" sz="1700" dirty="0"/>
              <a:t> improved data protection mechanisms thanks to the tight integration of components.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4B0A3-D114-4DD7-90C2-279F0E094D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0" dirty="0"/>
              <a:t>Advantages of hyper-converged infrastructures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5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1774</TotalTime>
  <Words>688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Helvetica Light</vt:lpstr>
      <vt:lpstr>Office Theme</vt:lpstr>
      <vt:lpstr>Infrastructure Types – Traditional </vt:lpstr>
      <vt:lpstr>Traditional IT System</vt:lpstr>
      <vt:lpstr>Infrastructure Types – Traditional </vt:lpstr>
      <vt:lpstr>Infrastructure Types – Converged </vt:lpstr>
      <vt:lpstr>Infrastructure Types – Converged </vt:lpstr>
      <vt:lpstr>Infrastructure Types – Converged </vt:lpstr>
      <vt:lpstr>Infrastructure Types – Hyper-Converged </vt:lpstr>
      <vt:lpstr>Infrastructure Types – Hyper-Converged </vt:lpstr>
      <vt:lpstr>Infrastructure Types – Hyper-Converged </vt:lpstr>
      <vt:lpstr>Infrastructure Types –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juhi3260@gmail.com</cp:lastModifiedBy>
  <cp:revision>208</cp:revision>
  <dcterms:created xsi:type="dcterms:W3CDTF">2018-10-16T06:13:57Z</dcterms:created>
  <dcterms:modified xsi:type="dcterms:W3CDTF">2021-09-23T09:56:01Z</dcterms:modified>
</cp:coreProperties>
</file>