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69" r:id="rId3"/>
    <p:sldId id="270" r:id="rId4"/>
    <p:sldId id="272" r:id="rId5"/>
    <p:sldId id="273" r:id="rId6"/>
    <p:sldId id="274" r:id="rId7"/>
    <p:sldId id="275"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95FFE-83E8-440C-A2A3-5F43009BFD4F}" v="81" dt="2019-06-10T10:07:55.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5" autoAdjust="0"/>
  </p:normalViewPr>
  <p:slideViewPr>
    <p:cSldViewPr>
      <p:cViewPr varScale="1">
        <p:scale>
          <a:sx n="63" d="100"/>
          <a:sy n="63" d="100"/>
        </p:scale>
        <p:origin x="780" y="5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Ankit" userId="fa77f8cb-b71b-40e2-9fa9-89bf7fd635b7" providerId="ADAL" clId="{04295FFE-83E8-440C-A2A3-5F43009BFD4F}"/>
    <pc:docChg chg="undo custSel addSld delSld modSld sldOrd">
      <pc:chgData name="Verma, Ankit" userId="fa77f8cb-b71b-40e2-9fa9-89bf7fd635b7" providerId="ADAL" clId="{04295FFE-83E8-440C-A2A3-5F43009BFD4F}" dt="2019-06-10T10:08:00.388" v="1021" actId="20577"/>
      <pc:docMkLst>
        <pc:docMk/>
      </pc:docMkLst>
      <pc:sldChg chg="ord">
        <pc:chgData name="Verma, Ankit" userId="fa77f8cb-b71b-40e2-9fa9-89bf7fd635b7" providerId="ADAL" clId="{04295FFE-83E8-440C-A2A3-5F43009BFD4F}" dt="2019-06-10T07:04:52.988" v="447"/>
        <pc:sldMkLst>
          <pc:docMk/>
          <pc:sldMk cId="4195798294" sldId="268"/>
        </pc:sldMkLst>
      </pc:sldChg>
      <pc:sldChg chg="modSp add">
        <pc:chgData name="Verma, Ankit" userId="fa77f8cb-b71b-40e2-9fa9-89bf7fd635b7" providerId="ADAL" clId="{04295FFE-83E8-440C-A2A3-5F43009BFD4F}" dt="2019-06-10T06:57:30.955" v="436" actId="255"/>
        <pc:sldMkLst>
          <pc:docMk/>
          <pc:sldMk cId="2380000108" sldId="270"/>
        </pc:sldMkLst>
        <pc:spChg chg="mod">
          <ac:chgData name="Verma, Ankit" userId="fa77f8cb-b71b-40e2-9fa9-89bf7fd635b7" providerId="ADAL" clId="{04295FFE-83E8-440C-A2A3-5F43009BFD4F}" dt="2019-06-10T06:39:41.907" v="16" actId="20577"/>
          <ac:spMkLst>
            <pc:docMk/>
            <pc:sldMk cId="2380000108" sldId="270"/>
            <ac:spMk id="2" creationId="{45DE099D-9C80-48E7-A867-13AF4C646A51}"/>
          </ac:spMkLst>
        </pc:spChg>
        <pc:spChg chg="mod">
          <ac:chgData name="Verma, Ankit" userId="fa77f8cb-b71b-40e2-9fa9-89bf7fd635b7" providerId="ADAL" clId="{04295FFE-83E8-440C-A2A3-5F43009BFD4F}" dt="2019-06-10T06:57:30.955" v="436" actId="255"/>
          <ac:spMkLst>
            <pc:docMk/>
            <pc:sldMk cId="2380000108" sldId="270"/>
            <ac:spMk id="3" creationId="{412AD62D-540C-42AC-B0F6-67F9B9405073}"/>
          </ac:spMkLst>
        </pc:spChg>
      </pc:sldChg>
      <pc:sldChg chg="add">
        <pc:chgData name="Verma, Ankit" userId="fa77f8cb-b71b-40e2-9fa9-89bf7fd635b7" providerId="ADAL" clId="{04295FFE-83E8-440C-A2A3-5F43009BFD4F}" dt="2019-06-10T06:58:08.702" v="439"/>
        <pc:sldMkLst>
          <pc:docMk/>
          <pc:sldMk cId="134410570" sldId="271"/>
        </pc:sldMkLst>
      </pc:sldChg>
      <pc:sldChg chg="add del">
        <pc:chgData name="Verma, Ankit" userId="fa77f8cb-b71b-40e2-9fa9-89bf7fd635b7" providerId="ADAL" clId="{04295FFE-83E8-440C-A2A3-5F43009BFD4F}" dt="2019-06-10T06:58:07.174" v="438"/>
        <pc:sldMkLst>
          <pc:docMk/>
          <pc:sldMk cId="3881817937" sldId="271"/>
        </pc:sldMkLst>
      </pc:sldChg>
      <pc:sldChg chg="add del">
        <pc:chgData name="Verma, Ankit" userId="fa77f8cb-b71b-40e2-9fa9-89bf7fd635b7" providerId="ADAL" clId="{04295FFE-83E8-440C-A2A3-5F43009BFD4F}" dt="2019-06-10T07:04:58.259" v="449"/>
        <pc:sldMkLst>
          <pc:docMk/>
          <pc:sldMk cId="416030532" sldId="272"/>
        </pc:sldMkLst>
      </pc:sldChg>
      <pc:sldChg chg="modSp add ord">
        <pc:chgData name="Verma, Ankit" userId="fa77f8cb-b71b-40e2-9fa9-89bf7fd635b7" providerId="ADAL" clId="{04295FFE-83E8-440C-A2A3-5F43009BFD4F}" dt="2019-06-10T07:13:44.201" v="524" actId="255"/>
        <pc:sldMkLst>
          <pc:docMk/>
          <pc:sldMk cId="548311475" sldId="272"/>
        </pc:sldMkLst>
        <pc:spChg chg="mod">
          <ac:chgData name="Verma, Ankit" userId="fa77f8cb-b71b-40e2-9fa9-89bf7fd635b7" providerId="ADAL" clId="{04295FFE-83E8-440C-A2A3-5F43009BFD4F}" dt="2019-06-10T07:07:01.803" v="495" actId="20577"/>
          <ac:spMkLst>
            <pc:docMk/>
            <pc:sldMk cId="548311475" sldId="272"/>
            <ac:spMk id="2" creationId="{765AFCC2-EDB2-473F-B955-BBBEC0AB6DCE}"/>
          </ac:spMkLst>
        </pc:spChg>
        <pc:spChg chg="mod">
          <ac:chgData name="Verma, Ankit" userId="fa77f8cb-b71b-40e2-9fa9-89bf7fd635b7" providerId="ADAL" clId="{04295FFE-83E8-440C-A2A3-5F43009BFD4F}" dt="2019-06-10T07:13:44.201" v="524" actId="255"/>
          <ac:spMkLst>
            <pc:docMk/>
            <pc:sldMk cId="548311475" sldId="272"/>
            <ac:spMk id="3" creationId="{11446C8D-D3F3-402B-9472-1DC350394D93}"/>
          </ac:spMkLst>
        </pc:spChg>
      </pc:sldChg>
      <pc:sldChg chg="add del">
        <pc:chgData name="Verma, Ankit" userId="fa77f8cb-b71b-40e2-9fa9-89bf7fd635b7" providerId="ADAL" clId="{04295FFE-83E8-440C-A2A3-5F43009BFD4F}" dt="2019-06-10T07:03:44.208" v="441" actId="2696"/>
        <pc:sldMkLst>
          <pc:docMk/>
          <pc:sldMk cId="626455106" sldId="272"/>
        </pc:sldMkLst>
      </pc:sldChg>
      <pc:sldChg chg="add del">
        <pc:chgData name="Verma, Ankit" userId="fa77f8cb-b71b-40e2-9fa9-89bf7fd635b7" providerId="ADAL" clId="{04295FFE-83E8-440C-A2A3-5F43009BFD4F}" dt="2019-06-10T07:04:20.189" v="443" actId="2696"/>
        <pc:sldMkLst>
          <pc:docMk/>
          <pc:sldMk cId="3453617733" sldId="272"/>
        </pc:sldMkLst>
      </pc:sldChg>
      <pc:sldChg chg="add del">
        <pc:chgData name="Verma, Ankit" userId="fa77f8cb-b71b-40e2-9fa9-89bf7fd635b7" providerId="ADAL" clId="{04295FFE-83E8-440C-A2A3-5F43009BFD4F}" dt="2019-06-10T07:04:54.286" v="448"/>
        <pc:sldMkLst>
          <pc:docMk/>
          <pc:sldMk cId="156517" sldId="273"/>
        </pc:sldMkLst>
      </pc:sldChg>
      <pc:sldChg chg="modSp add">
        <pc:chgData name="Verma, Ankit" userId="fa77f8cb-b71b-40e2-9fa9-89bf7fd635b7" providerId="ADAL" clId="{04295FFE-83E8-440C-A2A3-5F43009BFD4F}" dt="2019-06-10T08:26:28.681" v="916" actId="255"/>
        <pc:sldMkLst>
          <pc:docMk/>
          <pc:sldMk cId="1127934366" sldId="273"/>
        </pc:sldMkLst>
        <pc:spChg chg="mod">
          <ac:chgData name="Verma, Ankit" userId="fa77f8cb-b71b-40e2-9fa9-89bf7fd635b7" providerId="ADAL" clId="{04295FFE-83E8-440C-A2A3-5F43009BFD4F}" dt="2019-06-10T08:19:17.430" v="579"/>
          <ac:spMkLst>
            <pc:docMk/>
            <pc:sldMk cId="1127934366" sldId="273"/>
            <ac:spMk id="2" creationId="{7AEA6748-9536-46C2-AC3E-7F85FA3BC559}"/>
          </ac:spMkLst>
        </pc:spChg>
        <pc:spChg chg="mod">
          <ac:chgData name="Verma, Ankit" userId="fa77f8cb-b71b-40e2-9fa9-89bf7fd635b7" providerId="ADAL" clId="{04295FFE-83E8-440C-A2A3-5F43009BFD4F}" dt="2019-06-10T08:26:28.681" v="916" actId="255"/>
          <ac:spMkLst>
            <pc:docMk/>
            <pc:sldMk cId="1127934366" sldId="273"/>
            <ac:spMk id="3" creationId="{7BBFE7F4-491A-4DFD-85E9-9F957D4783F0}"/>
          </ac:spMkLst>
        </pc:spChg>
      </pc:sldChg>
      <pc:sldChg chg="modSp add del">
        <pc:chgData name="Verma, Ankit" userId="fa77f8cb-b71b-40e2-9fa9-89bf7fd635b7" providerId="ADAL" clId="{04295FFE-83E8-440C-A2A3-5F43009BFD4F}" dt="2019-06-10T08:19:00.339" v="577"/>
        <pc:sldMkLst>
          <pc:docMk/>
          <pc:sldMk cId="2103758982" sldId="273"/>
        </pc:sldMkLst>
        <pc:spChg chg="mod">
          <ac:chgData name="Verma, Ankit" userId="fa77f8cb-b71b-40e2-9fa9-89bf7fd635b7" providerId="ADAL" clId="{04295FFE-83E8-440C-A2A3-5F43009BFD4F}" dt="2019-06-10T08:16:23.877" v="526"/>
          <ac:spMkLst>
            <pc:docMk/>
            <pc:sldMk cId="2103758982" sldId="273"/>
            <ac:spMk id="2" creationId="{276346E2-7336-4976-9400-9C99B0DD4042}"/>
          </ac:spMkLst>
        </pc:spChg>
        <pc:spChg chg="mod">
          <ac:chgData name="Verma, Ankit" userId="fa77f8cb-b71b-40e2-9fa9-89bf7fd635b7" providerId="ADAL" clId="{04295FFE-83E8-440C-A2A3-5F43009BFD4F}" dt="2019-06-10T08:18:52.188" v="576" actId="20577"/>
          <ac:spMkLst>
            <pc:docMk/>
            <pc:sldMk cId="2103758982" sldId="273"/>
            <ac:spMk id="3" creationId="{C58B0E46-1CD4-4EFF-AF55-0CF16567F064}"/>
          </ac:spMkLst>
        </pc:spChg>
      </pc:sldChg>
      <pc:sldChg chg="modSp add">
        <pc:chgData name="Verma, Ankit" userId="fa77f8cb-b71b-40e2-9fa9-89bf7fd635b7" providerId="ADAL" clId="{04295FFE-83E8-440C-A2A3-5F43009BFD4F}" dt="2019-06-10T08:34:46.481" v="932" actId="255"/>
        <pc:sldMkLst>
          <pc:docMk/>
          <pc:sldMk cId="3091434795" sldId="274"/>
        </pc:sldMkLst>
        <pc:spChg chg="mod">
          <ac:chgData name="Verma, Ankit" userId="fa77f8cb-b71b-40e2-9fa9-89bf7fd635b7" providerId="ADAL" clId="{04295FFE-83E8-440C-A2A3-5F43009BFD4F}" dt="2019-06-10T08:26:49.091" v="918"/>
          <ac:spMkLst>
            <pc:docMk/>
            <pc:sldMk cId="3091434795" sldId="274"/>
            <ac:spMk id="2" creationId="{45A6D5FF-9137-4BB7-AA24-C72CFF42A7BB}"/>
          </ac:spMkLst>
        </pc:spChg>
        <pc:spChg chg="mod">
          <ac:chgData name="Verma, Ankit" userId="fa77f8cb-b71b-40e2-9fa9-89bf7fd635b7" providerId="ADAL" clId="{04295FFE-83E8-440C-A2A3-5F43009BFD4F}" dt="2019-06-10T08:34:46.481" v="932" actId="255"/>
          <ac:spMkLst>
            <pc:docMk/>
            <pc:sldMk cId="3091434795" sldId="274"/>
            <ac:spMk id="3" creationId="{5E770CA2-97AE-46ED-A646-074E53C11EB5}"/>
          </ac:spMkLst>
        </pc:spChg>
      </pc:sldChg>
      <pc:sldChg chg="modSp add">
        <pc:chgData name="Verma, Ankit" userId="fa77f8cb-b71b-40e2-9fa9-89bf7fd635b7" providerId="ADAL" clId="{04295FFE-83E8-440C-A2A3-5F43009BFD4F}" dt="2019-06-10T08:49:21.068" v="964"/>
        <pc:sldMkLst>
          <pc:docMk/>
          <pc:sldMk cId="3033259245" sldId="275"/>
        </pc:sldMkLst>
        <pc:spChg chg="mod">
          <ac:chgData name="Verma, Ankit" userId="fa77f8cb-b71b-40e2-9fa9-89bf7fd635b7" providerId="ADAL" clId="{04295FFE-83E8-440C-A2A3-5F43009BFD4F}" dt="2019-06-10T08:49:21.068" v="964"/>
          <ac:spMkLst>
            <pc:docMk/>
            <pc:sldMk cId="3033259245" sldId="275"/>
            <ac:spMk id="2" creationId="{C7B99183-F0A2-4AA1-AB3B-5EE9CDD42172}"/>
          </ac:spMkLst>
        </pc:spChg>
        <pc:spChg chg="mod">
          <ac:chgData name="Verma, Ankit" userId="fa77f8cb-b71b-40e2-9fa9-89bf7fd635b7" providerId="ADAL" clId="{04295FFE-83E8-440C-A2A3-5F43009BFD4F}" dt="2019-06-10T08:47:38.110" v="963" actId="255"/>
          <ac:spMkLst>
            <pc:docMk/>
            <pc:sldMk cId="3033259245" sldId="275"/>
            <ac:spMk id="3" creationId="{618CD75C-00EC-42E2-8CF9-5E0D9852AA04}"/>
          </ac:spMkLst>
        </pc:spChg>
      </pc:sldChg>
      <pc:sldChg chg="modSp add">
        <pc:chgData name="Verma, Ankit" userId="fa77f8cb-b71b-40e2-9fa9-89bf7fd635b7" providerId="ADAL" clId="{04295FFE-83E8-440C-A2A3-5F43009BFD4F}" dt="2019-06-10T09:30:52.969" v="1001" actId="255"/>
        <pc:sldMkLst>
          <pc:docMk/>
          <pc:sldMk cId="87581003" sldId="276"/>
        </pc:sldMkLst>
        <pc:spChg chg="mod">
          <ac:chgData name="Verma, Ankit" userId="fa77f8cb-b71b-40e2-9fa9-89bf7fd635b7" providerId="ADAL" clId="{04295FFE-83E8-440C-A2A3-5F43009BFD4F}" dt="2019-06-10T08:49:55.888" v="982" actId="20577"/>
          <ac:spMkLst>
            <pc:docMk/>
            <pc:sldMk cId="87581003" sldId="276"/>
            <ac:spMk id="2" creationId="{D1E38FEF-2487-4F74-8010-A125A3897093}"/>
          </ac:spMkLst>
        </pc:spChg>
        <pc:spChg chg="mod">
          <ac:chgData name="Verma, Ankit" userId="fa77f8cb-b71b-40e2-9fa9-89bf7fd635b7" providerId="ADAL" clId="{04295FFE-83E8-440C-A2A3-5F43009BFD4F}" dt="2019-06-10T09:30:52.969" v="1001" actId="255"/>
          <ac:spMkLst>
            <pc:docMk/>
            <pc:sldMk cId="87581003" sldId="276"/>
            <ac:spMk id="3" creationId="{8C8F5287-1E44-4EE1-9585-0BE48CB59275}"/>
          </ac:spMkLst>
        </pc:spChg>
      </pc:sldChg>
      <pc:sldChg chg="modSp add">
        <pc:chgData name="Verma, Ankit" userId="fa77f8cb-b71b-40e2-9fa9-89bf7fd635b7" providerId="ADAL" clId="{04295FFE-83E8-440C-A2A3-5F43009BFD4F}" dt="2019-06-10T09:39:56.028" v="1009"/>
        <pc:sldMkLst>
          <pc:docMk/>
          <pc:sldMk cId="3797047707" sldId="277"/>
        </pc:sldMkLst>
        <pc:spChg chg="mod">
          <ac:chgData name="Verma, Ankit" userId="fa77f8cb-b71b-40e2-9fa9-89bf7fd635b7" providerId="ADAL" clId="{04295FFE-83E8-440C-A2A3-5F43009BFD4F}" dt="2019-06-10T09:38:46.131" v="1006"/>
          <ac:spMkLst>
            <pc:docMk/>
            <pc:sldMk cId="3797047707" sldId="277"/>
            <ac:spMk id="2" creationId="{C0D3D0BC-C06F-43D8-B96E-F96D10D8A47D}"/>
          </ac:spMkLst>
        </pc:spChg>
        <pc:spChg chg="mod">
          <ac:chgData name="Verma, Ankit" userId="fa77f8cb-b71b-40e2-9fa9-89bf7fd635b7" providerId="ADAL" clId="{04295FFE-83E8-440C-A2A3-5F43009BFD4F}" dt="2019-06-10T09:39:56.028" v="1009"/>
          <ac:spMkLst>
            <pc:docMk/>
            <pc:sldMk cId="3797047707" sldId="277"/>
            <ac:spMk id="3" creationId="{E38D41F1-A67C-44E4-936B-AE1D480AFD44}"/>
          </ac:spMkLst>
        </pc:spChg>
      </pc:sldChg>
      <pc:sldChg chg="modSp">
        <pc:chgData name="Verma, Ankit" userId="fa77f8cb-b71b-40e2-9fa9-89bf7fd635b7" providerId="ADAL" clId="{04295FFE-83E8-440C-A2A3-5F43009BFD4F}" dt="2019-06-10T10:07:39.209" v="1017" actId="14100"/>
        <pc:sldMkLst>
          <pc:docMk/>
          <pc:sldMk cId="3083652451" sldId="279"/>
        </pc:sldMkLst>
        <pc:spChg chg="mod">
          <ac:chgData name="Verma, Ankit" userId="fa77f8cb-b71b-40e2-9fa9-89bf7fd635b7" providerId="ADAL" clId="{04295FFE-83E8-440C-A2A3-5F43009BFD4F}" dt="2019-06-10T10:07:39.209" v="1017" actId="14100"/>
          <ac:spMkLst>
            <pc:docMk/>
            <pc:sldMk cId="3083652451" sldId="279"/>
            <ac:spMk id="3" creationId="{00000000-0000-0000-0000-000000000000}"/>
          </ac:spMkLst>
        </pc:spChg>
      </pc:sldChg>
      <pc:sldChg chg="modSp">
        <pc:chgData name="Verma, Ankit" userId="fa77f8cb-b71b-40e2-9fa9-89bf7fd635b7" providerId="ADAL" clId="{04295FFE-83E8-440C-A2A3-5F43009BFD4F}" dt="2019-06-10T10:08:00.388" v="1021" actId="20577"/>
        <pc:sldMkLst>
          <pc:docMk/>
          <pc:sldMk cId="258441259" sldId="280"/>
        </pc:sldMkLst>
        <pc:spChg chg="mod">
          <ac:chgData name="Verma, Ankit" userId="fa77f8cb-b71b-40e2-9fa9-89bf7fd635b7" providerId="ADAL" clId="{04295FFE-83E8-440C-A2A3-5F43009BFD4F}" dt="2019-06-10T10:08:00.388" v="1021" actId="20577"/>
          <ac:spMkLst>
            <pc:docMk/>
            <pc:sldMk cId="258441259" sldId="280"/>
            <ac:spMk id="3" creationId="{00000000-0000-0000-0000-000000000000}"/>
          </ac:spMkLst>
        </pc:spChg>
      </pc:sldChg>
      <pc:sldChg chg="add del">
        <pc:chgData name="Verma, Ankit" userId="fa77f8cb-b71b-40e2-9fa9-89bf7fd635b7" providerId="ADAL" clId="{04295FFE-83E8-440C-A2A3-5F43009BFD4F}" dt="2019-06-10T10:06:14.824" v="1012"/>
        <pc:sldMkLst>
          <pc:docMk/>
          <pc:sldMk cId="2500938110" sldId="281"/>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r>
              <a:rPr lang="en-US" dirty="0"/>
              <a:t>Data center backup is the process of backing up and archiving the data, applications and/or infrastructure of a data center.</a:t>
            </a:r>
          </a:p>
          <a:p>
            <a:r>
              <a:rPr lang="en-US" dirty="0"/>
              <a:t>It is a broad process that includes manual and automated tools and techniques to create a backup instance of the data center's data and resources</a:t>
            </a:r>
          </a:p>
          <a:p>
            <a:r>
              <a:rPr lang="en-US" dirty="0"/>
              <a:t>Data Center Backup Includes</a:t>
            </a:r>
          </a:p>
          <a:p>
            <a:pPr marL="800100" lvl="1" indent="-342900">
              <a:buFont typeface="+mj-lt"/>
              <a:buAutoNum type="arabicPeriod"/>
            </a:pPr>
            <a:r>
              <a:rPr lang="en-US" sz="1800" dirty="0"/>
              <a:t>Data backup and archiving of systems and nodes across the data center facility</a:t>
            </a:r>
          </a:p>
          <a:p>
            <a:pPr marL="800100" lvl="1" indent="-342900">
              <a:buFont typeface="+mj-lt"/>
              <a:buAutoNum type="arabicPeriod"/>
            </a:pPr>
            <a:r>
              <a:rPr lang="en-US" sz="1800" dirty="0"/>
              <a:t>Installing and maintaining redundant and backup hardware infrastructure resources such as servers, desktop and networking devices and/or Internet connection</a:t>
            </a:r>
          </a:p>
          <a:p>
            <a:pPr marL="800100" lvl="1" indent="-342900">
              <a:buFont typeface="+mj-lt"/>
              <a:buAutoNum type="arabicPeriod"/>
            </a:pPr>
            <a:r>
              <a:rPr lang="en-US" sz="1800" dirty="0"/>
              <a:t>Backup instances of non-functional data center components such as data center power and cooling resources</a:t>
            </a:r>
          </a:p>
          <a:p>
            <a:endParaRPr lang="en-US" sz="1700" dirty="0"/>
          </a:p>
        </p:txBody>
      </p:sp>
      <p:sp>
        <p:nvSpPr>
          <p:cNvPr id="5" name="Title 4"/>
          <p:cNvSpPr>
            <a:spLocks noGrp="1"/>
          </p:cNvSpPr>
          <p:nvPr>
            <p:ph type="title"/>
          </p:nvPr>
        </p:nvSpPr>
        <p:spPr/>
        <p:txBody>
          <a:bodyPr/>
          <a:lstStyle/>
          <a:p>
            <a:r>
              <a:rPr lang="en-US" dirty="0"/>
              <a:t>Data Center Backups</a:t>
            </a:r>
          </a:p>
        </p:txBody>
      </p:sp>
    </p:spTree>
    <p:extLst>
      <p:ext uri="{BB962C8B-B14F-4D97-AF65-F5344CB8AC3E}">
        <p14:creationId xmlns:p14="http://schemas.microsoft.com/office/powerpoint/2010/main" val="10920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E5DC-1B3A-4308-894A-15800F75E63E}"/>
              </a:ext>
            </a:extLst>
          </p:cNvPr>
          <p:cNvSpPr>
            <a:spLocks noGrp="1"/>
          </p:cNvSpPr>
          <p:nvPr>
            <p:ph type="title"/>
          </p:nvPr>
        </p:nvSpPr>
        <p:spPr/>
        <p:txBody>
          <a:bodyPr/>
          <a:lstStyle/>
          <a:p>
            <a:r>
              <a:rPr lang="en-US" dirty="0"/>
              <a:t>Data Center Backups</a:t>
            </a:r>
          </a:p>
        </p:txBody>
      </p:sp>
      <p:sp>
        <p:nvSpPr>
          <p:cNvPr id="3" name="Text Placeholder 2">
            <a:extLst>
              <a:ext uri="{FF2B5EF4-FFF2-40B4-BE49-F238E27FC236}">
                <a16:creationId xmlns:a16="http://schemas.microsoft.com/office/drawing/2014/main" id="{4141B12A-8E1B-44D0-9257-52EE229A3F82}"/>
              </a:ext>
            </a:extLst>
          </p:cNvPr>
          <p:cNvSpPr>
            <a:spLocks noGrp="1"/>
          </p:cNvSpPr>
          <p:nvPr>
            <p:ph type="body" sz="quarter" idx="13"/>
          </p:nvPr>
        </p:nvSpPr>
        <p:spPr/>
        <p:txBody>
          <a:bodyPr>
            <a:normAutofit/>
          </a:bodyPr>
          <a:lstStyle/>
          <a:p>
            <a:r>
              <a:rPr lang="en-US" sz="1700" dirty="0"/>
              <a:t>Data center backup for data and applications is typically achieved through data center or enterprise-class backup software like NetBackup ,Symantec, Veeam, </a:t>
            </a:r>
            <a:r>
              <a:rPr lang="en-US" sz="1700" dirty="0" err="1"/>
              <a:t>DellEMC</a:t>
            </a:r>
            <a:r>
              <a:rPr lang="en-US" sz="1700" dirty="0"/>
              <a:t> etc.</a:t>
            </a:r>
          </a:p>
          <a:p>
            <a:r>
              <a:rPr lang="en-US" sz="1700" dirty="0"/>
              <a:t>Methods for Data Center Backups are </a:t>
            </a:r>
          </a:p>
          <a:p>
            <a:pPr marL="800100" lvl="1" indent="-342900">
              <a:buFont typeface="+mj-lt"/>
              <a:buAutoNum type="arabicPeriod"/>
            </a:pPr>
            <a:r>
              <a:rPr lang="en-US" sz="1700" dirty="0"/>
              <a:t>Disk and Tape Backups</a:t>
            </a:r>
          </a:p>
          <a:p>
            <a:pPr marL="800100" lvl="1" indent="-342900">
              <a:buFont typeface="+mj-lt"/>
              <a:buAutoNum type="arabicPeriod"/>
            </a:pPr>
            <a:r>
              <a:rPr lang="en-US" sz="1700" dirty="0"/>
              <a:t>Hybrid Cloud Backups</a:t>
            </a:r>
          </a:p>
          <a:p>
            <a:pPr marL="800100" lvl="1" indent="-342900">
              <a:buFont typeface="+mj-lt"/>
              <a:buAutoNum type="arabicPeriod"/>
            </a:pPr>
            <a:r>
              <a:rPr lang="en-US" sz="1700" dirty="0"/>
              <a:t>Direct to Cloud Backups.</a:t>
            </a:r>
          </a:p>
        </p:txBody>
      </p:sp>
    </p:spTree>
    <p:extLst>
      <p:ext uri="{BB962C8B-B14F-4D97-AF65-F5344CB8AC3E}">
        <p14:creationId xmlns:p14="http://schemas.microsoft.com/office/powerpoint/2010/main" val="139838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099D-9C80-48E7-A867-13AF4C646A51}"/>
              </a:ext>
            </a:extLst>
          </p:cNvPr>
          <p:cNvSpPr>
            <a:spLocks noGrp="1"/>
          </p:cNvSpPr>
          <p:nvPr>
            <p:ph type="title"/>
          </p:nvPr>
        </p:nvSpPr>
        <p:spPr/>
        <p:txBody>
          <a:bodyPr/>
          <a:lstStyle/>
          <a:p>
            <a:r>
              <a:rPr lang="en-US" dirty="0"/>
              <a:t>Data Center Recovery</a:t>
            </a:r>
          </a:p>
        </p:txBody>
      </p:sp>
      <p:sp>
        <p:nvSpPr>
          <p:cNvPr id="3" name="Text Placeholder 2">
            <a:extLst>
              <a:ext uri="{FF2B5EF4-FFF2-40B4-BE49-F238E27FC236}">
                <a16:creationId xmlns:a16="http://schemas.microsoft.com/office/drawing/2014/main" id="{412AD62D-540C-42AC-B0F6-67F9B9405073}"/>
              </a:ext>
            </a:extLst>
          </p:cNvPr>
          <p:cNvSpPr>
            <a:spLocks noGrp="1"/>
          </p:cNvSpPr>
          <p:nvPr>
            <p:ph type="body" sz="quarter" idx="13"/>
          </p:nvPr>
        </p:nvSpPr>
        <p:spPr/>
        <p:txBody>
          <a:bodyPr/>
          <a:lstStyle/>
          <a:p>
            <a:r>
              <a:rPr lang="en-US" sz="1700" dirty="0"/>
              <a:t>Data Center Recovery is the mechanism of recovering the backed up data, applications and infrastructure of a data center.</a:t>
            </a:r>
          </a:p>
          <a:p>
            <a:r>
              <a:rPr lang="en-US" sz="1700" dirty="0"/>
              <a:t>Data Center recovery can be done with following methods</a:t>
            </a:r>
          </a:p>
          <a:p>
            <a:pPr marL="800100" lvl="1" indent="-342900">
              <a:buFont typeface="+mj-lt"/>
              <a:buAutoNum type="arabicPeriod"/>
            </a:pPr>
            <a:r>
              <a:rPr lang="en-US" sz="1700" dirty="0"/>
              <a:t>Recovery from local device</a:t>
            </a:r>
          </a:p>
          <a:p>
            <a:pPr marL="800100" lvl="1" indent="-342900">
              <a:buFont typeface="+mj-lt"/>
              <a:buAutoNum type="arabicPeriod"/>
            </a:pPr>
            <a:r>
              <a:rPr lang="en-US" sz="1700" dirty="0"/>
              <a:t>Recovery from the cloud</a:t>
            </a:r>
          </a:p>
          <a:p>
            <a:pPr marL="800100" lvl="1" indent="-342900">
              <a:buFont typeface="+mj-lt"/>
              <a:buAutoNum type="arabicPeriod"/>
            </a:pPr>
            <a:r>
              <a:rPr lang="en-US" sz="1700" dirty="0"/>
              <a:t>Recovery in cloud itself.</a:t>
            </a:r>
          </a:p>
          <a:p>
            <a:r>
              <a:rPr lang="en-US" sz="1700" dirty="0"/>
              <a:t>Its just few ways for Backup and Recovery and Business generally decide on the technique that suits them the most.</a:t>
            </a:r>
          </a:p>
          <a:p>
            <a:endParaRPr lang="en-US" sz="1900" dirty="0"/>
          </a:p>
        </p:txBody>
      </p:sp>
    </p:spTree>
    <p:extLst>
      <p:ext uri="{BB962C8B-B14F-4D97-AF65-F5344CB8AC3E}">
        <p14:creationId xmlns:p14="http://schemas.microsoft.com/office/powerpoint/2010/main" val="238000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FCC2-EDB2-473F-B955-BBBEC0AB6DCE}"/>
              </a:ext>
            </a:extLst>
          </p:cNvPr>
          <p:cNvSpPr>
            <a:spLocks noGrp="1"/>
          </p:cNvSpPr>
          <p:nvPr>
            <p:ph type="title"/>
          </p:nvPr>
        </p:nvSpPr>
        <p:spPr/>
        <p:txBody>
          <a:bodyPr/>
          <a:lstStyle/>
          <a:p>
            <a:r>
              <a:rPr lang="en-US" dirty="0"/>
              <a:t>Data Center High Availability </a:t>
            </a:r>
          </a:p>
        </p:txBody>
      </p:sp>
      <p:sp>
        <p:nvSpPr>
          <p:cNvPr id="3" name="Text Placeholder 2">
            <a:extLst>
              <a:ext uri="{FF2B5EF4-FFF2-40B4-BE49-F238E27FC236}">
                <a16:creationId xmlns:a16="http://schemas.microsoft.com/office/drawing/2014/main" id="{11446C8D-D3F3-402B-9472-1DC350394D93}"/>
              </a:ext>
            </a:extLst>
          </p:cNvPr>
          <p:cNvSpPr>
            <a:spLocks noGrp="1"/>
          </p:cNvSpPr>
          <p:nvPr>
            <p:ph type="body" sz="quarter" idx="13"/>
          </p:nvPr>
        </p:nvSpPr>
        <p:spPr/>
        <p:txBody>
          <a:bodyPr>
            <a:noAutofit/>
          </a:bodyPr>
          <a:lstStyle/>
          <a:p>
            <a:r>
              <a:rPr lang="en-US" sz="1700" dirty="0"/>
              <a:t>High availability is a character of system solutions, which aims to ensure an agreed level of working performance, usually up time for a higher than normal period.</a:t>
            </a:r>
          </a:p>
          <a:p>
            <a:r>
              <a:rPr lang="en-US" sz="1700" dirty="0"/>
              <a:t>High availability (HA) is all about designing the data center with minimum downtime in the aspect of software and hardware also make sure that those business application and resources are available for customer usage in any kind of recourse failure.</a:t>
            </a:r>
          </a:p>
          <a:p>
            <a:r>
              <a:rPr lang="en-US" sz="1700" dirty="0"/>
              <a:t>High availability includes resources like hardware, software’s and applications</a:t>
            </a:r>
          </a:p>
          <a:p>
            <a:r>
              <a:rPr lang="en-US" sz="1700" dirty="0"/>
              <a:t>High availability system solutions protect companies from their system failure</a:t>
            </a:r>
          </a:p>
          <a:p>
            <a:r>
              <a:rPr lang="en-US" sz="1700" dirty="0"/>
              <a:t>HA does not mean that there is zero downtime</a:t>
            </a:r>
          </a:p>
          <a:p>
            <a:r>
              <a:rPr lang="en-US" sz="1700" dirty="0"/>
              <a:t>HA solutions are a dedicated and scalable solution which is designed to meet any business organization requirement</a:t>
            </a:r>
          </a:p>
        </p:txBody>
      </p:sp>
    </p:spTree>
    <p:extLst>
      <p:ext uri="{BB962C8B-B14F-4D97-AF65-F5344CB8AC3E}">
        <p14:creationId xmlns:p14="http://schemas.microsoft.com/office/powerpoint/2010/main" val="54831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6748-9536-46C2-AC3E-7F85FA3BC559}"/>
              </a:ext>
            </a:extLst>
          </p:cNvPr>
          <p:cNvSpPr>
            <a:spLocks noGrp="1"/>
          </p:cNvSpPr>
          <p:nvPr>
            <p:ph type="title"/>
          </p:nvPr>
        </p:nvSpPr>
        <p:spPr/>
        <p:txBody>
          <a:bodyPr/>
          <a:lstStyle/>
          <a:p>
            <a:r>
              <a:rPr lang="en-US" dirty="0"/>
              <a:t>Data Center High Availability </a:t>
            </a:r>
          </a:p>
        </p:txBody>
      </p:sp>
      <p:sp>
        <p:nvSpPr>
          <p:cNvPr id="3" name="Text Placeholder 2">
            <a:extLst>
              <a:ext uri="{FF2B5EF4-FFF2-40B4-BE49-F238E27FC236}">
                <a16:creationId xmlns:a16="http://schemas.microsoft.com/office/drawing/2014/main" id="{7BBFE7F4-491A-4DFD-85E9-9F957D4783F0}"/>
              </a:ext>
            </a:extLst>
          </p:cNvPr>
          <p:cNvSpPr>
            <a:spLocks noGrp="1"/>
          </p:cNvSpPr>
          <p:nvPr>
            <p:ph type="body" sz="quarter" idx="13"/>
          </p:nvPr>
        </p:nvSpPr>
        <p:spPr>
          <a:xfrm>
            <a:off x="838200" y="1538288"/>
            <a:ext cx="10160000" cy="2728913"/>
          </a:xfrm>
        </p:spPr>
        <p:txBody>
          <a:bodyPr>
            <a:noAutofit/>
          </a:bodyPr>
          <a:lstStyle/>
          <a:p>
            <a:r>
              <a:rPr lang="en-US" sz="1700" dirty="0"/>
              <a:t>Basic level of HA can be achieved by making our Hardware, Network and Software redundant.</a:t>
            </a:r>
          </a:p>
          <a:p>
            <a:r>
              <a:rPr lang="en-US" sz="1700" dirty="0"/>
              <a:t>Advance level of HA can be achieved easily by making sure we have proper power supply redundant UPS and generator backups for business system 99.99% availability</a:t>
            </a:r>
          </a:p>
          <a:p>
            <a:r>
              <a:rPr lang="en-US" sz="1700" b="1" dirty="0"/>
              <a:t>Hardware redundancy </a:t>
            </a:r>
            <a:r>
              <a:rPr lang="en-US" sz="1700" dirty="0"/>
              <a:t>can be achieved using more than one hardware of the same type but we have to be very careful in our design because increasing number of devices can increase the cost of design</a:t>
            </a:r>
          </a:p>
          <a:p>
            <a:r>
              <a:rPr lang="en-US" sz="1700" dirty="0"/>
              <a:t>When different techniques, such as using more reliable equipment component, manufacture quality, testing, and design simplification have been failed, then there is only one solution left hardware redundancy.</a:t>
            </a:r>
          </a:p>
          <a:p>
            <a:r>
              <a:rPr lang="en-US" sz="1700" dirty="0"/>
              <a:t>Small and Medium level Business organization its hard to implement Hardware redundancy due to the Profits and margins associated with it.</a:t>
            </a:r>
          </a:p>
        </p:txBody>
      </p:sp>
    </p:spTree>
    <p:extLst>
      <p:ext uri="{BB962C8B-B14F-4D97-AF65-F5344CB8AC3E}">
        <p14:creationId xmlns:p14="http://schemas.microsoft.com/office/powerpoint/2010/main" val="11279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5FF-9137-4BB7-AA24-C72CFF42A7BB}"/>
              </a:ext>
            </a:extLst>
          </p:cNvPr>
          <p:cNvSpPr>
            <a:spLocks noGrp="1"/>
          </p:cNvSpPr>
          <p:nvPr>
            <p:ph type="title"/>
          </p:nvPr>
        </p:nvSpPr>
        <p:spPr/>
        <p:txBody>
          <a:bodyPr/>
          <a:lstStyle/>
          <a:p>
            <a:r>
              <a:rPr lang="en-US" dirty="0"/>
              <a:t>Data Center High Availability </a:t>
            </a:r>
          </a:p>
        </p:txBody>
      </p:sp>
      <p:sp>
        <p:nvSpPr>
          <p:cNvPr id="3" name="Text Placeholder 2">
            <a:extLst>
              <a:ext uri="{FF2B5EF4-FFF2-40B4-BE49-F238E27FC236}">
                <a16:creationId xmlns:a16="http://schemas.microsoft.com/office/drawing/2014/main" id="{5E770CA2-97AE-46ED-A646-074E53C11EB5}"/>
              </a:ext>
            </a:extLst>
          </p:cNvPr>
          <p:cNvSpPr>
            <a:spLocks noGrp="1"/>
          </p:cNvSpPr>
          <p:nvPr>
            <p:ph type="body" sz="quarter" idx="13"/>
          </p:nvPr>
        </p:nvSpPr>
        <p:spPr/>
        <p:txBody>
          <a:bodyPr>
            <a:normAutofit/>
          </a:bodyPr>
          <a:lstStyle/>
          <a:p>
            <a:r>
              <a:rPr lang="en-US" sz="1700" b="1" dirty="0"/>
              <a:t>Network redundancy </a:t>
            </a:r>
            <a:r>
              <a:rPr lang="en-US" sz="1700" dirty="0"/>
              <a:t>is a method in which we ensure the network availability if any network device and network path is not available.</a:t>
            </a:r>
          </a:p>
          <a:p>
            <a:r>
              <a:rPr lang="en-US" sz="1700" dirty="0"/>
              <a:t>Within a network infrastructure network redundancy is a process by which network devices instance, hardware, and communication medium is installed</a:t>
            </a:r>
          </a:p>
          <a:p>
            <a:r>
              <a:rPr lang="en-US" sz="1700" dirty="0"/>
              <a:t>To provide redundant network communication in enterprise network infrastructure in all kind of business organization whether it is small or big network redundancy must be implemented.</a:t>
            </a:r>
          </a:p>
          <a:p>
            <a:r>
              <a:rPr lang="en-US" sz="1700" dirty="0"/>
              <a:t>Multiple cable network path, redundant switches, and routers are the main key factors for achieving network redundancy. </a:t>
            </a:r>
          </a:p>
        </p:txBody>
      </p:sp>
    </p:spTree>
    <p:extLst>
      <p:ext uri="{BB962C8B-B14F-4D97-AF65-F5344CB8AC3E}">
        <p14:creationId xmlns:p14="http://schemas.microsoft.com/office/powerpoint/2010/main" val="309143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9183-F0A2-4AA1-AB3B-5EE9CDD42172}"/>
              </a:ext>
            </a:extLst>
          </p:cNvPr>
          <p:cNvSpPr>
            <a:spLocks noGrp="1"/>
          </p:cNvSpPr>
          <p:nvPr>
            <p:ph type="title"/>
          </p:nvPr>
        </p:nvSpPr>
        <p:spPr/>
        <p:txBody>
          <a:bodyPr/>
          <a:lstStyle/>
          <a:p>
            <a:r>
              <a:rPr lang="en-US" dirty="0"/>
              <a:t>Data Center High Availability </a:t>
            </a:r>
          </a:p>
        </p:txBody>
      </p:sp>
      <p:sp>
        <p:nvSpPr>
          <p:cNvPr id="3" name="Text Placeholder 2">
            <a:extLst>
              <a:ext uri="{FF2B5EF4-FFF2-40B4-BE49-F238E27FC236}">
                <a16:creationId xmlns:a16="http://schemas.microsoft.com/office/drawing/2014/main" id="{618CD75C-00EC-42E2-8CF9-5E0D9852AA04}"/>
              </a:ext>
            </a:extLst>
          </p:cNvPr>
          <p:cNvSpPr>
            <a:spLocks noGrp="1"/>
          </p:cNvSpPr>
          <p:nvPr>
            <p:ph type="body" sz="quarter" idx="13"/>
          </p:nvPr>
        </p:nvSpPr>
        <p:spPr/>
        <p:txBody>
          <a:bodyPr>
            <a:normAutofit/>
          </a:bodyPr>
          <a:lstStyle/>
          <a:p>
            <a:r>
              <a:rPr lang="en-US" sz="1700" b="1" dirty="0"/>
              <a:t>Software and application redundancy </a:t>
            </a:r>
            <a:r>
              <a:rPr lang="en-US" sz="1700" dirty="0"/>
              <a:t>very useful in many ways like fault tolerance and reliability. </a:t>
            </a:r>
          </a:p>
          <a:p>
            <a:r>
              <a:rPr lang="en-US" sz="1700" dirty="0"/>
              <a:t>A software system is redundant when it can perform the same functionality through different executions</a:t>
            </a:r>
          </a:p>
          <a:p>
            <a:r>
              <a:rPr lang="en-US" sz="1700" dirty="0"/>
              <a:t>Developers used several approaches based on the independent design and implementation of multiple versions of the same components</a:t>
            </a:r>
          </a:p>
          <a:p>
            <a:pPr fontAlgn="base"/>
            <a:r>
              <a:rPr lang="en-US" sz="1700" dirty="0"/>
              <a:t>These techniques are based on the assumption that programming faults are not correlated, and therefore several independent designed and implemented versions are unlikely to fail on the same input of the system.</a:t>
            </a:r>
          </a:p>
        </p:txBody>
      </p:sp>
    </p:spTree>
    <p:extLst>
      <p:ext uri="{BB962C8B-B14F-4D97-AF65-F5344CB8AC3E}">
        <p14:creationId xmlns:p14="http://schemas.microsoft.com/office/powerpoint/2010/main" val="303325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8FEF-2487-4F74-8010-A125A3897093}"/>
              </a:ext>
            </a:extLst>
          </p:cNvPr>
          <p:cNvSpPr>
            <a:spLocks noGrp="1"/>
          </p:cNvSpPr>
          <p:nvPr>
            <p:ph type="title"/>
          </p:nvPr>
        </p:nvSpPr>
        <p:spPr/>
        <p:txBody>
          <a:bodyPr/>
          <a:lstStyle/>
          <a:p>
            <a:r>
              <a:rPr lang="en-US" dirty="0"/>
              <a:t>Disaster Recovery</a:t>
            </a:r>
          </a:p>
        </p:txBody>
      </p:sp>
      <p:sp>
        <p:nvSpPr>
          <p:cNvPr id="3" name="Text Placeholder 2">
            <a:extLst>
              <a:ext uri="{FF2B5EF4-FFF2-40B4-BE49-F238E27FC236}">
                <a16:creationId xmlns:a16="http://schemas.microsoft.com/office/drawing/2014/main" id="{8C8F5287-1E44-4EE1-9585-0BE48CB59275}"/>
              </a:ext>
            </a:extLst>
          </p:cNvPr>
          <p:cNvSpPr>
            <a:spLocks noGrp="1"/>
          </p:cNvSpPr>
          <p:nvPr>
            <p:ph type="body" sz="quarter" idx="13"/>
          </p:nvPr>
        </p:nvSpPr>
        <p:spPr/>
        <p:txBody>
          <a:bodyPr>
            <a:noAutofit/>
          </a:bodyPr>
          <a:lstStyle/>
          <a:p>
            <a:r>
              <a:rPr lang="en-US" sz="1700" dirty="0"/>
              <a:t>Disaster recovery (DR) is an area of security planning that aims to protect an organization from the effects of significant negative events</a:t>
            </a:r>
          </a:p>
          <a:p>
            <a:r>
              <a:rPr lang="en-US" sz="1700" dirty="0"/>
              <a:t>DR allows an organization to maintain or quickly resume mission-critical functions following a disaster</a:t>
            </a:r>
          </a:p>
          <a:p>
            <a:r>
              <a:rPr lang="en-US" sz="1700" dirty="0"/>
              <a:t>Disaster recovery planning is an integral part of any business’s IT strategy, and is becoming more prevalent as security breaches and network outages have become common threats, and the cost of downtime has steadily increased.</a:t>
            </a:r>
          </a:p>
          <a:p>
            <a:r>
              <a:rPr lang="en-US" sz="1700" dirty="0"/>
              <a:t>Disaster recovery is the process of failing over your primary environment to an alternate environment that is capable of sustaining your business continuity.</a:t>
            </a:r>
          </a:p>
          <a:p>
            <a:r>
              <a:rPr lang="en-US" sz="1700" dirty="0"/>
              <a:t>DR requires a separate production environment where the data can live. All aspects of the current environment should be considered, including physical resources, software, connectivity and security.</a:t>
            </a:r>
          </a:p>
        </p:txBody>
      </p:sp>
    </p:spTree>
    <p:extLst>
      <p:ext uri="{BB962C8B-B14F-4D97-AF65-F5344CB8AC3E}">
        <p14:creationId xmlns:p14="http://schemas.microsoft.com/office/powerpoint/2010/main" val="8758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D0BC-C06F-43D8-B96E-F96D10D8A47D}"/>
              </a:ext>
            </a:extLst>
          </p:cNvPr>
          <p:cNvSpPr>
            <a:spLocks noGrp="1"/>
          </p:cNvSpPr>
          <p:nvPr>
            <p:ph type="title"/>
          </p:nvPr>
        </p:nvSpPr>
        <p:spPr/>
        <p:txBody>
          <a:bodyPr/>
          <a:lstStyle/>
          <a:p>
            <a:r>
              <a:rPr lang="en-US" dirty="0"/>
              <a:t>Disaster Recovery</a:t>
            </a:r>
          </a:p>
        </p:txBody>
      </p:sp>
      <p:sp>
        <p:nvSpPr>
          <p:cNvPr id="3" name="Text Placeholder 2">
            <a:extLst>
              <a:ext uri="{FF2B5EF4-FFF2-40B4-BE49-F238E27FC236}">
                <a16:creationId xmlns:a16="http://schemas.microsoft.com/office/drawing/2014/main" id="{E38D41F1-A67C-44E4-936B-AE1D480AFD44}"/>
              </a:ext>
            </a:extLst>
          </p:cNvPr>
          <p:cNvSpPr>
            <a:spLocks noGrp="1"/>
          </p:cNvSpPr>
          <p:nvPr>
            <p:ph type="body" sz="quarter" idx="13"/>
          </p:nvPr>
        </p:nvSpPr>
        <p:spPr/>
        <p:txBody>
          <a:bodyPr>
            <a:normAutofit/>
          </a:bodyPr>
          <a:lstStyle/>
          <a:p>
            <a:r>
              <a:rPr lang="en-US" sz="1700" dirty="0"/>
              <a:t>A complete disaster recovery strategy requires additional planning, including determining which systems are considered mission critical, creating a recovery order and communication process, and most importantly, a way to perform a valid test.</a:t>
            </a:r>
          </a:p>
          <a:p>
            <a:r>
              <a:rPr lang="en-US" sz="1700" dirty="0"/>
              <a:t>The overall benefits and importance of a DR plan are to mitigate risk and downtime, maintain compliance and avoid outages</a:t>
            </a:r>
          </a:p>
        </p:txBody>
      </p:sp>
    </p:spTree>
    <p:extLst>
      <p:ext uri="{BB962C8B-B14F-4D97-AF65-F5344CB8AC3E}">
        <p14:creationId xmlns:p14="http://schemas.microsoft.com/office/powerpoint/2010/main" val="3797047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1812</TotalTime>
  <Words>860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vt:lpstr>
      <vt:lpstr>Helvetica Light</vt:lpstr>
      <vt:lpstr>Office Theme</vt:lpstr>
      <vt:lpstr>Data Center Backups</vt:lpstr>
      <vt:lpstr>Data Center Backups</vt:lpstr>
      <vt:lpstr>Data Center Recovery</vt:lpstr>
      <vt:lpstr>Data Center High Availability </vt:lpstr>
      <vt:lpstr>Data Center High Availability </vt:lpstr>
      <vt:lpstr>Data Center High Availability </vt:lpstr>
      <vt:lpstr>Data Center High Availability </vt:lpstr>
      <vt:lpstr>Disaster Recovery</vt:lpstr>
      <vt:lpstr>Disaster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juhi3260@gmail.com</cp:lastModifiedBy>
  <cp:revision>192</cp:revision>
  <dcterms:created xsi:type="dcterms:W3CDTF">2018-10-16T06:13:57Z</dcterms:created>
  <dcterms:modified xsi:type="dcterms:W3CDTF">2021-09-02T18:53:44Z</dcterms:modified>
</cp:coreProperties>
</file>