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47F83-E775-4DD7-AA48-CFDB4DA090F8}" v="66" dt="2019-06-12T06:48:14.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05" autoAdjust="0"/>
  </p:normalViewPr>
  <p:slideViewPr>
    <p:cSldViewPr>
      <p:cViewPr varScale="1">
        <p:scale>
          <a:sx n="63" d="100"/>
          <a:sy n="63" d="100"/>
        </p:scale>
        <p:origin x="780" y="5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Ankit" userId="fa77f8cb-b71b-40e2-9fa9-89bf7fd635b7" providerId="ADAL" clId="{84147F83-E775-4DD7-AA48-CFDB4DA090F8}"/>
    <pc:docChg chg="undo custSel addSld modSld">
      <pc:chgData name="Verma, Ankit" userId="fa77f8cb-b71b-40e2-9fa9-89bf7fd635b7" providerId="ADAL" clId="{84147F83-E775-4DD7-AA48-CFDB4DA090F8}" dt="2019-06-12T06:48:19.597" v="266" actId="255"/>
      <pc:docMkLst>
        <pc:docMk/>
      </pc:docMkLst>
      <pc:sldChg chg="delSp modSp">
        <pc:chgData name="Verma, Ankit" userId="fa77f8cb-b71b-40e2-9fa9-89bf7fd635b7" providerId="ADAL" clId="{84147F83-E775-4DD7-AA48-CFDB4DA090F8}" dt="2019-06-12T05:01:21.224" v="29" actId="255"/>
        <pc:sldMkLst>
          <pc:docMk/>
          <pc:sldMk cId="1284574324" sldId="269"/>
        </pc:sldMkLst>
        <pc:spChg chg="mod">
          <ac:chgData name="Verma, Ankit" userId="fa77f8cb-b71b-40e2-9fa9-89bf7fd635b7" providerId="ADAL" clId="{84147F83-E775-4DD7-AA48-CFDB4DA090F8}" dt="2019-06-12T05:01:21.224" v="29" actId="255"/>
          <ac:spMkLst>
            <pc:docMk/>
            <pc:sldMk cId="1284574324" sldId="269"/>
            <ac:spMk id="3" creationId="{BA903A3C-AFB9-49D0-9F6B-9D961F26B74D}"/>
          </ac:spMkLst>
        </pc:spChg>
        <pc:spChg chg="del">
          <ac:chgData name="Verma, Ankit" userId="fa77f8cb-b71b-40e2-9fa9-89bf7fd635b7" providerId="ADAL" clId="{84147F83-E775-4DD7-AA48-CFDB4DA090F8}" dt="2019-06-12T05:00:07.448" v="14"/>
          <ac:spMkLst>
            <pc:docMk/>
            <pc:sldMk cId="1284574324" sldId="269"/>
            <ac:spMk id="5" creationId="{16DCD080-F414-48D8-B769-E70FCD4E6C6E}"/>
          </ac:spMkLst>
        </pc:spChg>
      </pc:sldChg>
      <pc:sldChg chg="delSp modSp add">
        <pc:chgData name="Verma, Ankit" userId="fa77f8cb-b71b-40e2-9fa9-89bf7fd635b7" providerId="ADAL" clId="{84147F83-E775-4DD7-AA48-CFDB4DA090F8}" dt="2019-06-12T05:06:57.979" v="133" actId="20577"/>
        <pc:sldMkLst>
          <pc:docMk/>
          <pc:sldMk cId="1108511901" sldId="270"/>
        </pc:sldMkLst>
        <pc:spChg chg="mod">
          <ac:chgData name="Verma, Ankit" userId="fa77f8cb-b71b-40e2-9fa9-89bf7fd635b7" providerId="ADAL" clId="{84147F83-E775-4DD7-AA48-CFDB4DA090F8}" dt="2019-06-12T05:00:22.900" v="16"/>
          <ac:spMkLst>
            <pc:docMk/>
            <pc:sldMk cId="1108511901" sldId="270"/>
            <ac:spMk id="2" creationId="{B92CE88B-8192-4432-90A9-A8A93F90E910}"/>
          </ac:spMkLst>
        </pc:spChg>
        <pc:spChg chg="mod">
          <ac:chgData name="Verma, Ankit" userId="fa77f8cb-b71b-40e2-9fa9-89bf7fd635b7" providerId="ADAL" clId="{84147F83-E775-4DD7-AA48-CFDB4DA090F8}" dt="2019-06-12T05:04:32.096" v="73" actId="255"/>
          <ac:spMkLst>
            <pc:docMk/>
            <pc:sldMk cId="1108511901" sldId="270"/>
            <ac:spMk id="3" creationId="{CE51A915-21D5-40C4-B0CB-691E23F94462}"/>
          </ac:spMkLst>
        </pc:spChg>
        <pc:spChg chg="mod">
          <ac:chgData name="Verma, Ankit" userId="fa77f8cb-b71b-40e2-9fa9-89bf7fd635b7" providerId="ADAL" clId="{84147F83-E775-4DD7-AA48-CFDB4DA090F8}" dt="2019-06-12T05:06:57.979" v="133" actId="20577"/>
          <ac:spMkLst>
            <pc:docMk/>
            <pc:sldMk cId="1108511901" sldId="270"/>
            <ac:spMk id="4" creationId="{CCF309F1-3C5B-48AB-A41D-C325D272254C}"/>
          </ac:spMkLst>
        </pc:spChg>
        <pc:spChg chg="del">
          <ac:chgData name="Verma, Ankit" userId="fa77f8cb-b71b-40e2-9fa9-89bf7fd635b7" providerId="ADAL" clId="{84147F83-E775-4DD7-AA48-CFDB4DA090F8}" dt="2019-06-12T05:06:08.281" v="74"/>
          <ac:spMkLst>
            <pc:docMk/>
            <pc:sldMk cId="1108511901" sldId="270"/>
            <ac:spMk id="5" creationId="{B863DF2D-9C37-4E03-82C6-0085EAE41D43}"/>
          </ac:spMkLst>
        </pc:spChg>
      </pc:sldChg>
      <pc:sldChg chg="modSp add">
        <pc:chgData name="Verma, Ankit" userId="fa77f8cb-b71b-40e2-9fa9-89bf7fd635b7" providerId="ADAL" clId="{84147F83-E775-4DD7-AA48-CFDB4DA090F8}" dt="2019-06-12T05:07:41.556" v="137" actId="20577"/>
        <pc:sldMkLst>
          <pc:docMk/>
          <pc:sldMk cId="861830902" sldId="271"/>
        </pc:sldMkLst>
        <pc:spChg chg="mod">
          <ac:chgData name="Verma, Ankit" userId="fa77f8cb-b71b-40e2-9fa9-89bf7fd635b7" providerId="ADAL" clId="{84147F83-E775-4DD7-AA48-CFDB4DA090F8}" dt="2019-06-12T05:06:20.740" v="76"/>
          <ac:spMkLst>
            <pc:docMk/>
            <pc:sldMk cId="861830902" sldId="271"/>
            <ac:spMk id="2" creationId="{0E485A45-FC86-4EC7-9D66-2979A9AE3583}"/>
          </ac:spMkLst>
        </pc:spChg>
        <pc:spChg chg="mod">
          <ac:chgData name="Verma, Ankit" userId="fa77f8cb-b71b-40e2-9fa9-89bf7fd635b7" providerId="ADAL" clId="{84147F83-E775-4DD7-AA48-CFDB4DA090F8}" dt="2019-06-12T05:07:41.556" v="137" actId="20577"/>
          <ac:spMkLst>
            <pc:docMk/>
            <pc:sldMk cId="861830902" sldId="271"/>
            <ac:spMk id="3" creationId="{DF7535F1-1FEC-45DB-9506-E15D38AA16E8}"/>
          </ac:spMkLst>
        </pc:spChg>
        <pc:spChg chg="mod">
          <ac:chgData name="Verma, Ankit" userId="fa77f8cb-b71b-40e2-9fa9-89bf7fd635b7" providerId="ADAL" clId="{84147F83-E775-4DD7-AA48-CFDB4DA090F8}" dt="2019-06-12T05:06:49.521" v="120" actId="20577"/>
          <ac:spMkLst>
            <pc:docMk/>
            <pc:sldMk cId="861830902" sldId="271"/>
            <ac:spMk id="4" creationId="{A61811D4-25CB-42A6-8ED5-2D719A188C4F}"/>
          </ac:spMkLst>
        </pc:spChg>
      </pc:sldChg>
      <pc:sldChg chg="modSp add">
        <pc:chgData name="Verma, Ankit" userId="fa77f8cb-b71b-40e2-9fa9-89bf7fd635b7" providerId="ADAL" clId="{84147F83-E775-4DD7-AA48-CFDB4DA090F8}" dt="2019-06-12T05:12:09.684" v="161" actId="255"/>
        <pc:sldMkLst>
          <pc:docMk/>
          <pc:sldMk cId="3201513821" sldId="272"/>
        </pc:sldMkLst>
        <pc:spChg chg="mod">
          <ac:chgData name="Verma, Ankit" userId="fa77f8cb-b71b-40e2-9fa9-89bf7fd635b7" providerId="ADAL" clId="{84147F83-E775-4DD7-AA48-CFDB4DA090F8}" dt="2019-06-12T05:08:48.274" v="150" actId="20577"/>
          <ac:spMkLst>
            <pc:docMk/>
            <pc:sldMk cId="3201513821" sldId="272"/>
            <ac:spMk id="2" creationId="{70782ED0-57FF-4A0F-BF13-A4775896B65D}"/>
          </ac:spMkLst>
        </pc:spChg>
        <pc:spChg chg="mod">
          <ac:chgData name="Verma, Ankit" userId="fa77f8cb-b71b-40e2-9fa9-89bf7fd635b7" providerId="ADAL" clId="{84147F83-E775-4DD7-AA48-CFDB4DA090F8}" dt="2019-06-12T05:12:09.684" v="161" actId="255"/>
          <ac:spMkLst>
            <pc:docMk/>
            <pc:sldMk cId="3201513821" sldId="272"/>
            <ac:spMk id="3" creationId="{E7465E32-502F-446F-AF07-3DED04C72F7A}"/>
          </ac:spMkLst>
        </pc:spChg>
      </pc:sldChg>
      <pc:sldChg chg="modSp add">
        <pc:chgData name="Verma, Ankit" userId="fa77f8cb-b71b-40e2-9fa9-89bf7fd635b7" providerId="ADAL" clId="{84147F83-E775-4DD7-AA48-CFDB4DA090F8}" dt="2019-06-12T05:17:17.173" v="182" actId="255"/>
        <pc:sldMkLst>
          <pc:docMk/>
          <pc:sldMk cId="2936242082" sldId="273"/>
        </pc:sldMkLst>
        <pc:spChg chg="mod">
          <ac:chgData name="Verma, Ankit" userId="fa77f8cb-b71b-40e2-9fa9-89bf7fd635b7" providerId="ADAL" clId="{84147F83-E775-4DD7-AA48-CFDB4DA090F8}" dt="2019-06-12T05:14:46.655" v="175"/>
          <ac:spMkLst>
            <pc:docMk/>
            <pc:sldMk cId="2936242082" sldId="273"/>
            <ac:spMk id="2" creationId="{A3CA2149-5C32-4C80-A478-8FD3D0C49484}"/>
          </ac:spMkLst>
        </pc:spChg>
        <pc:spChg chg="mod">
          <ac:chgData name="Verma, Ankit" userId="fa77f8cb-b71b-40e2-9fa9-89bf7fd635b7" providerId="ADAL" clId="{84147F83-E775-4DD7-AA48-CFDB4DA090F8}" dt="2019-06-12T05:17:17.173" v="182" actId="255"/>
          <ac:spMkLst>
            <pc:docMk/>
            <pc:sldMk cId="2936242082" sldId="273"/>
            <ac:spMk id="3" creationId="{72883A1B-231C-4589-965E-E389C04FD938}"/>
          </ac:spMkLst>
        </pc:spChg>
        <pc:spChg chg="mod">
          <ac:chgData name="Verma, Ankit" userId="fa77f8cb-b71b-40e2-9fa9-89bf7fd635b7" providerId="ADAL" clId="{84147F83-E775-4DD7-AA48-CFDB4DA090F8}" dt="2019-06-12T05:14:35.508" v="174" actId="20577"/>
          <ac:spMkLst>
            <pc:docMk/>
            <pc:sldMk cId="2936242082" sldId="273"/>
            <ac:spMk id="4" creationId="{3093A467-613A-4F52-A32F-722C6ECA4936}"/>
          </ac:spMkLst>
        </pc:spChg>
      </pc:sldChg>
      <pc:sldChg chg="modSp add">
        <pc:chgData name="Verma, Ankit" userId="fa77f8cb-b71b-40e2-9fa9-89bf7fd635b7" providerId="ADAL" clId="{84147F83-E775-4DD7-AA48-CFDB4DA090F8}" dt="2019-06-12T05:18:29.050" v="200"/>
        <pc:sldMkLst>
          <pc:docMk/>
          <pc:sldMk cId="2452555176" sldId="274"/>
        </pc:sldMkLst>
        <pc:spChg chg="mod">
          <ac:chgData name="Verma, Ankit" userId="fa77f8cb-b71b-40e2-9fa9-89bf7fd635b7" providerId="ADAL" clId="{84147F83-E775-4DD7-AA48-CFDB4DA090F8}" dt="2019-06-12T05:17:53.224" v="184"/>
          <ac:spMkLst>
            <pc:docMk/>
            <pc:sldMk cId="2452555176" sldId="274"/>
            <ac:spMk id="2" creationId="{69F26377-CFBF-4362-B588-9DC10CE6CA23}"/>
          </ac:spMkLst>
        </pc:spChg>
        <pc:spChg chg="mod">
          <ac:chgData name="Verma, Ankit" userId="fa77f8cb-b71b-40e2-9fa9-89bf7fd635b7" providerId="ADAL" clId="{84147F83-E775-4DD7-AA48-CFDB4DA090F8}" dt="2019-06-12T05:18:29.050" v="200"/>
          <ac:spMkLst>
            <pc:docMk/>
            <pc:sldMk cId="2452555176" sldId="274"/>
            <ac:spMk id="3" creationId="{E2CB8A11-C82D-4720-A400-2A442F76BF3D}"/>
          </ac:spMkLst>
        </pc:spChg>
        <pc:spChg chg="mod">
          <ac:chgData name="Verma, Ankit" userId="fa77f8cb-b71b-40e2-9fa9-89bf7fd635b7" providerId="ADAL" clId="{84147F83-E775-4DD7-AA48-CFDB4DA090F8}" dt="2019-06-12T05:18:10.140" v="199"/>
          <ac:spMkLst>
            <pc:docMk/>
            <pc:sldMk cId="2452555176" sldId="274"/>
            <ac:spMk id="4" creationId="{FF3807C0-A5DD-45FF-A0EB-A963162DECF0}"/>
          </ac:spMkLst>
        </pc:spChg>
      </pc:sldChg>
      <pc:sldChg chg="modSp add">
        <pc:chgData name="Verma, Ankit" userId="fa77f8cb-b71b-40e2-9fa9-89bf7fd635b7" providerId="ADAL" clId="{84147F83-E775-4DD7-AA48-CFDB4DA090F8}" dt="2019-06-12T06:35:49.034" v="242"/>
        <pc:sldMkLst>
          <pc:docMk/>
          <pc:sldMk cId="2479360610" sldId="275"/>
        </pc:sldMkLst>
        <pc:spChg chg="mod">
          <ac:chgData name="Verma, Ankit" userId="fa77f8cb-b71b-40e2-9fa9-89bf7fd635b7" providerId="ADAL" clId="{84147F83-E775-4DD7-AA48-CFDB4DA090F8}" dt="2019-06-12T06:26:17.037" v="215" actId="20577"/>
          <ac:spMkLst>
            <pc:docMk/>
            <pc:sldMk cId="2479360610" sldId="275"/>
            <ac:spMk id="2" creationId="{9A44BEDB-7276-403C-8F78-23051A2CAFD3}"/>
          </ac:spMkLst>
        </pc:spChg>
        <pc:spChg chg="mod">
          <ac:chgData name="Verma, Ankit" userId="fa77f8cb-b71b-40e2-9fa9-89bf7fd635b7" providerId="ADAL" clId="{84147F83-E775-4DD7-AA48-CFDB4DA090F8}" dt="2019-06-12T06:35:49.034" v="242"/>
          <ac:spMkLst>
            <pc:docMk/>
            <pc:sldMk cId="2479360610" sldId="275"/>
            <ac:spMk id="3" creationId="{D1E5A76F-91C6-4460-9EC4-09E9EED4EF99}"/>
          </ac:spMkLst>
        </pc:spChg>
      </pc:sldChg>
      <pc:sldChg chg="modSp add">
        <pc:chgData name="Verma, Ankit" userId="fa77f8cb-b71b-40e2-9fa9-89bf7fd635b7" providerId="ADAL" clId="{84147F83-E775-4DD7-AA48-CFDB4DA090F8}" dt="2019-06-12T06:37:52.386" v="260" actId="255"/>
        <pc:sldMkLst>
          <pc:docMk/>
          <pc:sldMk cId="3796345752" sldId="276"/>
        </pc:sldMkLst>
        <pc:spChg chg="mod">
          <ac:chgData name="Verma, Ankit" userId="fa77f8cb-b71b-40e2-9fa9-89bf7fd635b7" providerId="ADAL" clId="{84147F83-E775-4DD7-AA48-CFDB4DA090F8}" dt="2019-06-12T06:37:23.608" v="258"/>
          <ac:spMkLst>
            <pc:docMk/>
            <pc:sldMk cId="3796345752" sldId="276"/>
            <ac:spMk id="2" creationId="{114A7CB7-C74E-4775-9D56-1D914237EA33}"/>
          </ac:spMkLst>
        </pc:spChg>
        <pc:spChg chg="mod">
          <ac:chgData name="Verma, Ankit" userId="fa77f8cb-b71b-40e2-9fa9-89bf7fd635b7" providerId="ADAL" clId="{84147F83-E775-4DD7-AA48-CFDB4DA090F8}" dt="2019-06-12T06:37:52.386" v="260" actId="255"/>
          <ac:spMkLst>
            <pc:docMk/>
            <pc:sldMk cId="3796345752" sldId="276"/>
            <ac:spMk id="3" creationId="{D39BA235-1E22-4409-84E8-3692BF8EEBEB}"/>
          </ac:spMkLst>
        </pc:spChg>
        <pc:spChg chg="mod">
          <ac:chgData name="Verma, Ankit" userId="fa77f8cb-b71b-40e2-9fa9-89bf7fd635b7" providerId="ADAL" clId="{84147F83-E775-4DD7-AA48-CFDB4DA090F8}" dt="2019-06-12T06:37:14.751" v="257" actId="20577"/>
          <ac:spMkLst>
            <pc:docMk/>
            <pc:sldMk cId="3796345752" sldId="276"/>
            <ac:spMk id="4" creationId="{EE2402D5-96EA-43C0-A136-9940654D126B}"/>
          </ac:spMkLst>
        </pc:spChg>
      </pc:sldChg>
      <pc:sldChg chg="modSp add">
        <pc:chgData name="Verma, Ankit" userId="fa77f8cb-b71b-40e2-9fa9-89bf7fd635b7" providerId="ADAL" clId="{84147F83-E775-4DD7-AA48-CFDB4DA090F8}" dt="2019-06-12T06:48:19.597" v="266" actId="255"/>
        <pc:sldMkLst>
          <pc:docMk/>
          <pc:sldMk cId="328408514" sldId="277"/>
        </pc:sldMkLst>
        <pc:spChg chg="mod">
          <ac:chgData name="Verma, Ankit" userId="fa77f8cb-b71b-40e2-9fa9-89bf7fd635b7" providerId="ADAL" clId="{84147F83-E775-4DD7-AA48-CFDB4DA090F8}" dt="2019-06-12T06:39:28.080" v="262"/>
          <ac:spMkLst>
            <pc:docMk/>
            <pc:sldMk cId="328408514" sldId="277"/>
            <ac:spMk id="2" creationId="{D2387978-F75D-4840-961C-FB8C90866490}"/>
          </ac:spMkLst>
        </pc:spChg>
        <pc:spChg chg="mod">
          <ac:chgData name="Verma, Ankit" userId="fa77f8cb-b71b-40e2-9fa9-89bf7fd635b7" providerId="ADAL" clId="{84147F83-E775-4DD7-AA48-CFDB4DA090F8}" dt="2019-06-12T06:48:19.597" v="266" actId="255"/>
          <ac:spMkLst>
            <pc:docMk/>
            <pc:sldMk cId="328408514" sldId="277"/>
            <ac:spMk id="3" creationId="{71C0F8DF-2192-4A6A-8357-6263270ACEFD}"/>
          </ac:spMkLst>
        </pc:spChg>
        <pc:spChg chg="mod">
          <ac:chgData name="Verma, Ankit" userId="fa77f8cb-b71b-40e2-9fa9-89bf7fd635b7" providerId="ADAL" clId="{84147F83-E775-4DD7-AA48-CFDB4DA090F8}" dt="2019-06-12T06:39:52.727" v="263"/>
          <ac:spMkLst>
            <pc:docMk/>
            <pc:sldMk cId="328408514" sldId="277"/>
            <ac:spMk id="4" creationId="{D3393E41-4DAA-416D-904E-40DE2EEDE0D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36154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39" r:id="rId2"/>
    <p:sldLayoutId id="214748374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3505199"/>
          </a:xfrm>
        </p:spPr>
        <p:txBody>
          <a:bodyPr>
            <a:normAutofit lnSpcReduction="10000"/>
          </a:bodyPr>
          <a:lstStyle/>
          <a:p>
            <a:r>
              <a:rPr lang="en-US" dirty="0"/>
              <a:t>Data center architecture is usually created in the data center design and constructing phase.</a:t>
            </a:r>
          </a:p>
          <a:p>
            <a:r>
              <a:rPr lang="en-US" dirty="0"/>
              <a:t>The data center architecture specifies where and how the server, storage networking, racks and other data center resources will be placed. </a:t>
            </a:r>
          </a:p>
          <a:p>
            <a:r>
              <a:rPr lang="en-US" dirty="0"/>
              <a:t>It also addresses how these resources/devices will be interconnected and how physical and logical security workflows are arranged</a:t>
            </a:r>
          </a:p>
          <a:p>
            <a:r>
              <a:rPr lang="en-US" dirty="0"/>
              <a:t>Data center architecture consists of or incorporates:</a:t>
            </a:r>
          </a:p>
          <a:p>
            <a:pPr marL="800100" lvl="1" indent="-342900">
              <a:buFont typeface="+mj-lt"/>
              <a:buAutoNum type="arabicPeriod"/>
            </a:pPr>
            <a:r>
              <a:rPr lang="en-US" sz="1800" dirty="0"/>
              <a:t>Network architecture</a:t>
            </a:r>
          </a:p>
          <a:p>
            <a:pPr marL="800100" lvl="1" indent="-342900">
              <a:buFont typeface="+mj-lt"/>
              <a:buAutoNum type="arabicPeriod"/>
            </a:pPr>
            <a:r>
              <a:rPr lang="en-US" sz="1800" dirty="0"/>
              <a:t>Computing architecture</a:t>
            </a:r>
          </a:p>
          <a:p>
            <a:pPr marL="800100" lvl="1" indent="-342900">
              <a:buFont typeface="+mj-lt"/>
              <a:buAutoNum type="arabicPeriod"/>
            </a:pPr>
            <a:r>
              <a:rPr lang="en-US" sz="1800" dirty="0"/>
              <a:t>Security architecture</a:t>
            </a:r>
          </a:p>
          <a:p>
            <a:pPr marL="800100" lvl="1" indent="-342900">
              <a:buFont typeface="+mj-lt"/>
              <a:buAutoNum type="arabicPeriod"/>
            </a:pPr>
            <a:r>
              <a:rPr lang="en-US" sz="1800" dirty="0"/>
              <a:t>Physical architecture</a:t>
            </a:r>
          </a:p>
          <a:p>
            <a:pPr marL="800100" lvl="1" indent="-342900">
              <a:buFont typeface="+mj-lt"/>
              <a:buAutoNum type="arabicPeriod"/>
            </a:pPr>
            <a:r>
              <a:rPr lang="en-US" sz="1800" dirty="0"/>
              <a:t>Information architecture</a:t>
            </a:r>
          </a:p>
          <a:p>
            <a:endParaRPr lang="en-US" dirty="0"/>
          </a:p>
        </p:txBody>
      </p:sp>
      <p:sp>
        <p:nvSpPr>
          <p:cNvPr id="5" name="Title 4"/>
          <p:cNvSpPr>
            <a:spLocks noGrp="1"/>
          </p:cNvSpPr>
          <p:nvPr>
            <p:ph type="title"/>
          </p:nvPr>
        </p:nvSpPr>
        <p:spPr/>
        <p:txBody>
          <a:bodyPr/>
          <a:lstStyle/>
          <a:p>
            <a:r>
              <a:rPr lang="en-US" dirty="0"/>
              <a:t>Datacenter Architecture &amp; Types</a:t>
            </a:r>
          </a:p>
        </p:txBody>
      </p:sp>
    </p:spTree>
    <p:extLst>
      <p:ext uri="{BB962C8B-B14F-4D97-AF65-F5344CB8AC3E}">
        <p14:creationId xmlns:p14="http://schemas.microsoft.com/office/powerpoint/2010/main" val="109203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7978-F75D-4840-961C-FB8C90866490}"/>
              </a:ext>
            </a:extLst>
          </p:cNvPr>
          <p:cNvSpPr>
            <a:spLocks noGrp="1"/>
          </p:cNvSpPr>
          <p:nvPr>
            <p:ph type="title"/>
          </p:nvPr>
        </p:nvSpPr>
        <p:spPr/>
        <p:txBody>
          <a:bodyPr/>
          <a:lstStyle/>
          <a:p>
            <a:r>
              <a:rPr lang="en-US" dirty="0"/>
              <a:t>Datacenter Architecture Types-Hybrid</a:t>
            </a:r>
          </a:p>
        </p:txBody>
      </p:sp>
      <p:sp>
        <p:nvSpPr>
          <p:cNvPr id="3" name="Text Placeholder 2">
            <a:extLst>
              <a:ext uri="{FF2B5EF4-FFF2-40B4-BE49-F238E27FC236}">
                <a16:creationId xmlns:a16="http://schemas.microsoft.com/office/drawing/2014/main" id="{71C0F8DF-2192-4A6A-8357-6263270ACEFD}"/>
              </a:ext>
            </a:extLst>
          </p:cNvPr>
          <p:cNvSpPr>
            <a:spLocks noGrp="1"/>
          </p:cNvSpPr>
          <p:nvPr>
            <p:ph type="body" sz="quarter" idx="13"/>
          </p:nvPr>
        </p:nvSpPr>
        <p:spPr/>
        <p:txBody>
          <a:bodyPr>
            <a:normAutofit/>
          </a:bodyPr>
          <a:lstStyle/>
          <a:p>
            <a:r>
              <a:rPr lang="en-US" sz="1700" dirty="0"/>
              <a:t>It can get expensive.</a:t>
            </a:r>
          </a:p>
          <a:p>
            <a:r>
              <a:rPr lang="en-US" sz="1700" dirty="0"/>
              <a:t>Strong compatibility and integration is required between cloud infrastructure spanning different locations and categories. This is a limitation with public cloud deployments, for which organizations lack direct control over the infrastructure.</a:t>
            </a:r>
          </a:p>
          <a:p>
            <a:r>
              <a:rPr lang="en-US" sz="1700" dirty="0"/>
              <a:t>Additional infrastructure complexity is introduced as organizations operate and manage an evolving mix of private and public cloud architecture.</a:t>
            </a:r>
          </a:p>
        </p:txBody>
      </p:sp>
      <p:sp>
        <p:nvSpPr>
          <p:cNvPr id="4" name="Text Placeholder 3">
            <a:extLst>
              <a:ext uri="{FF2B5EF4-FFF2-40B4-BE49-F238E27FC236}">
                <a16:creationId xmlns:a16="http://schemas.microsoft.com/office/drawing/2014/main" id="{D3393E41-4DAA-416D-904E-40DE2EEDE0D1}"/>
              </a:ext>
            </a:extLst>
          </p:cNvPr>
          <p:cNvSpPr>
            <a:spLocks noGrp="1"/>
          </p:cNvSpPr>
          <p:nvPr>
            <p:ph type="body" sz="quarter" idx="14"/>
          </p:nvPr>
        </p:nvSpPr>
        <p:spPr/>
        <p:txBody>
          <a:bodyPr/>
          <a:lstStyle/>
          <a:p>
            <a:r>
              <a:rPr lang="en-US" dirty="0"/>
              <a:t>Limitations of Private Cloud Architecture</a:t>
            </a:r>
          </a:p>
          <a:p>
            <a:endParaRPr lang="en-US" dirty="0"/>
          </a:p>
        </p:txBody>
      </p:sp>
    </p:spTree>
    <p:extLst>
      <p:ext uri="{BB962C8B-B14F-4D97-AF65-F5344CB8AC3E}">
        <p14:creationId xmlns:p14="http://schemas.microsoft.com/office/powerpoint/2010/main" val="32840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2F75-6B99-46EA-9BA6-0742B7D31195}"/>
              </a:ext>
            </a:extLst>
          </p:cNvPr>
          <p:cNvSpPr>
            <a:spLocks noGrp="1"/>
          </p:cNvSpPr>
          <p:nvPr>
            <p:ph type="title"/>
          </p:nvPr>
        </p:nvSpPr>
        <p:spPr/>
        <p:txBody>
          <a:bodyPr/>
          <a:lstStyle/>
          <a:p>
            <a:r>
              <a:rPr lang="en-US" dirty="0"/>
              <a:t>Datacenter Architecture Types-Public</a:t>
            </a:r>
          </a:p>
        </p:txBody>
      </p:sp>
      <p:sp>
        <p:nvSpPr>
          <p:cNvPr id="3" name="Text Placeholder 2">
            <a:extLst>
              <a:ext uri="{FF2B5EF4-FFF2-40B4-BE49-F238E27FC236}">
                <a16:creationId xmlns:a16="http://schemas.microsoft.com/office/drawing/2014/main" id="{BA903A3C-AFB9-49D0-9F6B-9D961F26B74D}"/>
              </a:ext>
            </a:extLst>
          </p:cNvPr>
          <p:cNvSpPr>
            <a:spLocks noGrp="1"/>
          </p:cNvSpPr>
          <p:nvPr>
            <p:ph type="body" sz="quarter" idx="13"/>
          </p:nvPr>
        </p:nvSpPr>
        <p:spPr/>
        <p:txBody>
          <a:bodyPr>
            <a:noAutofit/>
          </a:bodyPr>
          <a:lstStyle/>
          <a:p>
            <a:r>
              <a:rPr lang="en-US" sz="1700" dirty="0"/>
              <a:t>Public Cloud refers to the cloud computing model with which the IT services are delivered across the Internet.</a:t>
            </a:r>
          </a:p>
          <a:p>
            <a:r>
              <a:rPr lang="en-US" sz="1700" dirty="0"/>
              <a:t>The service may be free, or a subscription-based offering charged based on the computing resources consumed.</a:t>
            </a:r>
          </a:p>
          <a:p>
            <a:r>
              <a:rPr lang="en-US" sz="1700" dirty="0"/>
              <a:t>The computing functionality may range from common services such as email, apps and storage to the enterprise-grade OS platform or infrastructure environments used for software development and testing.</a:t>
            </a:r>
          </a:p>
          <a:p>
            <a:r>
              <a:rPr lang="en-US" sz="1700" dirty="0"/>
              <a:t>The cloud vendor is responsible for developing, managing and maintaining the pool of computing resources shared between multiple tenants from across the network. </a:t>
            </a:r>
          </a:p>
          <a:p>
            <a:r>
              <a:rPr lang="en-US" sz="1700" dirty="0"/>
              <a:t>The defining features of a public cloud solution include high elasticity and scalability for IT-enabled services delivered at a low cost </a:t>
            </a:r>
          </a:p>
        </p:txBody>
      </p:sp>
    </p:spTree>
    <p:extLst>
      <p:ext uri="{BB962C8B-B14F-4D97-AF65-F5344CB8AC3E}">
        <p14:creationId xmlns:p14="http://schemas.microsoft.com/office/powerpoint/2010/main" val="128457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E88B-8192-4432-90A9-A8A93F90E910}"/>
              </a:ext>
            </a:extLst>
          </p:cNvPr>
          <p:cNvSpPr>
            <a:spLocks noGrp="1"/>
          </p:cNvSpPr>
          <p:nvPr>
            <p:ph type="title"/>
          </p:nvPr>
        </p:nvSpPr>
        <p:spPr/>
        <p:txBody>
          <a:bodyPr/>
          <a:lstStyle/>
          <a:p>
            <a:r>
              <a:rPr lang="en-US" dirty="0"/>
              <a:t>Datacenter Architecture Types-Public</a:t>
            </a:r>
          </a:p>
        </p:txBody>
      </p:sp>
      <p:sp>
        <p:nvSpPr>
          <p:cNvPr id="3" name="Text Placeholder 2">
            <a:extLst>
              <a:ext uri="{FF2B5EF4-FFF2-40B4-BE49-F238E27FC236}">
                <a16:creationId xmlns:a16="http://schemas.microsoft.com/office/drawing/2014/main" id="{CE51A915-21D5-40C4-B0CB-691E23F94462}"/>
              </a:ext>
            </a:extLst>
          </p:cNvPr>
          <p:cNvSpPr>
            <a:spLocks noGrp="1"/>
          </p:cNvSpPr>
          <p:nvPr>
            <p:ph type="body" sz="quarter" idx="13"/>
          </p:nvPr>
        </p:nvSpPr>
        <p:spPr/>
        <p:txBody>
          <a:bodyPr/>
          <a:lstStyle/>
          <a:p>
            <a:pPr fontAlgn="base"/>
            <a:r>
              <a:rPr lang="en-US" sz="1700" dirty="0"/>
              <a:t>No investments required to deploy and maintain the IT infrastructure.</a:t>
            </a:r>
          </a:p>
          <a:p>
            <a:pPr fontAlgn="base"/>
            <a:r>
              <a:rPr lang="en-US" sz="1700" dirty="0"/>
              <a:t>High scalability and flexibility to meet unpredictable workload demands.</a:t>
            </a:r>
          </a:p>
          <a:p>
            <a:pPr fontAlgn="base"/>
            <a:r>
              <a:rPr lang="en-US" sz="1700" dirty="0"/>
              <a:t>Reduced complexity and requirements on IT expertise as the cloud vendor is responsible to manage the infrastructure.</a:t>
            </a:r>
          </a:p>
          <a:p>
            <a:pPr fontAlgn="base"/>
            <a:r>
              <a:rPr lang="en-US" sz="1700" dirty="0"/>
              <a:t>Flexible pricing options based on different SLA offerings.</a:t>
            </a:r>
          </a:p>
          <a:p>
            <a:pPr fontAlgn="base"/>
            <a:r>
              <a:rPr lang="en-US" sz="1700" dirty="0"/>
              <a:t>The cost agility allows organizations to follow lean growth strategies and focus their investments on innovation projects.</a:t>
            </a:r>
          </a:p>
          <a:p>
            <a:pPr marL="0" indent="0">
              <a:buNone/>
            </a:pPr>
            <a:endParaRPr lang="en-US" dirty="0"/>
          </a:p>
        </p:txBody>
      </p:sp>
      <p:sp>
        <p:nvSpPr>
          <p:cNvPr id="4" name="Text Placeholder 3">
            <a:extLst>
              <a:ext uri="{FF2B5EF4-FFF2-40B4-BE49-F238E27FC236}">
                <a16:creationId xmlns:a16="http://schemas.microsoft.com/office/drawing/2014/main" id="{CCF309F1-3C5B-48AB-A41D-C325D272254C}"/>
              </a:ext>
            </a:extLst>
          </p:cNvPr>
          <p:cNvSpPr>
            <a:spLocks noGrp="1"/>
          </p:cNvSpPr>
          <p:nvPr>
            <p:ph type="body" sz="quarter" idx="14"/>
          </p:nvPr>
        </p:nvSpPr>
        <p:spPr/>
        <p:txBody>
          <a:bodyPr/>
          <a:lstStyle/>
          <a:p>
            <a:r>
              <a:rPr lang="en-US" dirty="0"/>
              <a:t>Advantages of Public Cloud Architecture</a:t>
            </a:r>
          </a:p>
        </p:txBody>
      </p:sp>
    </p:spTree>
    <p:extLst>
      <p:ext uri="{BB962C8B-B14F-4D97-AF65-F5344CB8AC3E}">
        <p14:creationId xmlns:p14="http://schemas.microsoft.com/office/powerpoint/2010/main" val="110851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5A45-FC86-4EC7-9D66-2979A9AE3583}"/>
              </a:ext>
            </a:extLst>
          </p:cNvPr>
          <p:cNvSpPr>
            <a:spLocks noGrp="1"/>
          </p:cNvSpPr>
          <p:nvPr>
            <p:ph type="title"/>
          </p:nvPr>
        </p:nvSpPr>
        <p:spPr/>
        <p:txBody>
          <a:bodyPr/>
          <a:lstStyle/>
          <a:p>
            <a:r>
              <a:rPr lang="en-US" dirty="0"/>
              <a:t>Datacenter Architecture Types-Public</a:t>
            </a:r>
          </a:p>
        </p:txBody>
      </p:sp>
      <p:sp>
        <p:nvSpPr>
          <p:cNvPr id="3" name="Text Placeholder 2">
            <a:extLst>
              <a:ext uri="{FF2B5EF4-FFF2-40B4-BE49-F238E27FC236}">
                <a16:creationId xmlns:a16="http://schemas.microsoft.com/office/drawing/2014/main" id="{DF7535F1-1FEC-45DB-9506-E15D38AA16E8}"/>
              </a:ext>
            </a:extLst>
          </p:cNvPr>
          <p:cNvSpPr>
            <a:spLocks noGrp="1"/>
          </p:cNvSpPr>
          <p:nvPr>
            <p:ph type="body" sz="quarter" idx="13"/>
          </p:nvPr>
        </p:nvSpPr>
        <p:spPr/>
        <p:txBody>
          <a:bodyPr/>
          <a:lstStyle/>
          <a:p>
            <a:pPr fontAlgn="base"/>
            <a:r>
              <a:rPr lang="en-US" sz="1700" dirty="0"/>
              <a:t>The total cost of ownership can rise exponentially for large-scale usage, specifically for midsize to large enterprises.</a:t>
            </a:r>
          </a:p>
          <a:p>
            <a:pPr fontAlgn="base"/>
            <a:r>
              <a:rPr lang="en-US" sz="1700" dirty="0"/>
              <a:t>Not the most viable solution for security and availability sensitive mission-critical IT workloads.</a:t>
            </a:r>
          </a:p>
          <a:p>
            <a:pPr fontAlgn="base"/>
            <a:r>
              <a:rPr lang="en-US" sz="1700" dirty="0"/>
              <a:t>Low visibility and control into the infrastructure, which may not suffice to meet regulatory compliance.</a:t>
            </a:r>
          </a:p>
          <a:p>
            <a:endParaRPr lang="en-US" dirty="0"/>
          </a:p>
        </p:txBody>
      </p:sp>
      <p:sp>
        <p:nvSpPr>
          <p:cNvPr id="4" name="Text Placeholder 3">
            <a:extLst>
              <a:ext uri="{FF2B5EF4-FFF2-40B4-BE49-F238E27FC236}">
                <a16:creationId xmlns:a16="http://schemas.microsoft.com/office/drawing/2014/main" id="{A61811D4-25CB-42A6-8ED5-2D719A188C4F}"/>
              </a:ext>
            </a:extLst>
          </p:cNvPr>
          <p:cNvSpPr>
            <a:spLocks noGrp="1"/>
          </p:cNvSpPr>
          <p:nvPr>
            <p:ph type="body" sz="quarter" idx="14"/>
          </p:nvPr>
        </p:nvSpPr>
        <p:spPr/>
        <p:txBody>
          <a:bodyPr/>
          <a:lstStyle/>
          <a:p>
            <a:r>
              <a:rPr lang="en-US" dirty="0"/>
              <a:t>Limitations of Public Cloud Architecture</a:t>
            </a:r>
          </a:p>
        </p:txBody>
      </p:sp>
    </p:spTree>
    <p:extLst>
      <p:ext uri="{BB962C8B-B14F-4D97-AF65-F5344CB8AC3E}">
        <p14:creationId xmlns:p14="http://schemas.microsoft.com/office/powerpoint/2010/main" val="86183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2ED0-57FF-4A0F-BF13-A4775896B65D}"/>
              </a:ext>
            </a:extLst>
          </p:cNvPr>
          <p:cNvSpPr>
            <a:spLocks noGrp="1"/>
          </p:cNvSpPr>
          <p:nvPr>
            <p:ph type="title"/>
          </p:nvPr>
        </p:nvSpPr>
        <p:spPr/>
        <p:txBody>
          <a:bodyPr/>
          <a:lstStyle/>
          <a:p>
            <a:r>
              <a:rPr lang="en-US" dirty="0"/>
              <a:t>Datacenter Architecture Types-Private</a:t>
            </a:r>
          </a:p>
        </p:txBody>
      </p:sp>
      <p:sp>
        <p:nvSpPr>
          <p:cNvPr id="3" name="Text Placeholder 2">
            <a:extLst>
              <a:ext uri="{FF2B5EF4-FFF2-40B4-BE49-F238E27FC236}">
                <a16:creationId xmlns:a16="http://schemas.microsoft.com/office/drawing/2014/main" id="{E7465E32-502F-446F-AF07-3DED04C72F7A}"/>
              </a:ext>
            </a:extLst>
          </p:cNvPr>
          <p:cNvSpPr>
            <a:spLocks noGrp="1"/>
          </p:cNvSpPr>
          <p:nvPr>
            <p:ph type="body" sz="quarter" idx="13"/>
          </p:nvPr>
        </p:nvSpPr>
        <p:spPr/>
        <p:txBody>
          <a:bodyPr>
            <a:normAutofit/>
          </a:bodyPr>
          <a:lstStyle/>
          <a:p>
            <a:r>
              <a:rPr lang="en-US" sz="1700" dirty="0"/>
              <a:t>Private Cloud refers to the cloud solution dedicated for use by a single organization. </a:t>
            </a:r>
          </a:p>
          <a:p>
            <a:r>
              <a:rPr lang="en-US" sz="1700" dirty="0"/>
              <a:t>The computing resources are isolated and delivered via a secure private network, and not shared with other customers.</a:t>
            </a:r>
          </a:p>
          <a:p>
            <a:r>
              <a:rPr lang="en-US" sz="1700" dirty="0"/>
              <a:t>Private cloud is customizable to meet the unique business and security needs of the organization</a:t>
            </a:r>
          </a:p>
          <a:p>
            <a:r>
              <a:rPr lang="en-US" sz="1700" dirty="0"/>
              <a:t>With greater visibility and control into the infrastructure, organizations can operate compliance-sensitive IT workloads without compromising on the security.</a:t>
            </a:r>
          </a:p>
        </p:txBody>
      </p:sp>
    </p:spTree>
    <p:extLst>
      <p:ext uri="{BB962C8B-B14F-4D97-AF65-F5344CB8AC3E}">
        <p14:creationId xmlns:p14="http://schemas.microsoft.com/office/powerpoint/2010/main" val="320151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2149-5C32-4C80-A478-8FD3D0C49484}"/>
              </a:ext>
            </a:extLst>
          </p:cNvPr>
          <p:cNvSpPr>
            <a:spLocks noGrp="1"/>
          </p:cNvSpPr>
          <p:nvPr>
            <p:ph type="title"/>
          </p:nvPr>
        </p:nvSpPr>
        <p:spPr/>
        <p:txBody>
          <a:bodyPr/>
          <a:lstStyle/>
          <a:p>
            <a:r>
              <a:rPr lang="en-US" dirty="0"/>
              <a:t>Datacenter Architecture Types-Private</a:t>
            </a:r>
          </a:p>
        </p:txBody>
      </p:sp>
      <p:sp>
        <p:nvSpPr>
          <p:cNvPr id="3" name="Text Placeholder 2">
            <a:extLst>
              <a:ext uri="{FF2B5EF4-FFF2-40B4-BE49-F238E27FC236}">
                <a16:creationId xmlns:a16="http://schemas.microsoft.com/office/drawing/2014/main" id="{72883A1B-231C-4589-965E-E389C04FD938}"/>
              </a:ext>
            </a:extLst>
          </p:cNvPr>
          <p:cNvSpPr>
            <a:spLocks noGrp="1"/>
          </p:cNvSpPr>
          <p:nvPr>
            <p:ph type="body" sz="quarter" idx="13"/>
          </p:nvPr>
        </p:nvSpPr>
        <p:spPr/>
        <p:txBody>
          <a:bodyPr/>
          <a:lstStyle/>
          <a:p>
            <a:r>
              <a:rPr lang="en-US" sz="1700" dirty="0"/>
              <a:t>Dedicated and secure environments that cannot be accessed by other organizations.</a:t>
            </a:r>
          </a:p>
          <a:p>
            <a:r>
              <a:rPr lang="en-US" sz="1700" dirty="0"/>
              <a:t>Organizations can run protocols, configurations and measures to customize security based on unique workload requirements.</a:t>
            </a:r>
          </a:p>
          <a:p>
            <a:pPr fontAlgn="base"/>
            <a:r>
              <a:rPr lang="en-US" sz="1700" dirty="0"/>
              <a:t>High scalability and efficiency to meet unpredictable demands without compromising on security and performance.</a:t>
            </a:r>
          </a:p>
          <a:p>
            <a:pPr fontAlgn="base"/>
            <a:r>
              <a:rPr lang="en-US" sz="1700" dirty="0"/>
              <a:t>High SLA performance and efficiency.</a:t>
            </a:r>
          </a:p>
          <a:p>
            <a:pPr fontAlgn="base"/>
            <a:r>
              <a:rPr lang="en-US" sz="1700" dirty="0"/>
              <a:t>Flexibility to transform the infrastructure based on ever-changing business and IT needs of the organization.</a:t>
            </a:r>
          </a:p>
          <a:p>
            <a:endParaRPr lang="en-US" dirty="0"/>
          </a:p>
        </p:txBody>
      </p:sp>
      <p:sp>
        <p:nvSpPr>
          <p:cNvPr id="4" name="Text Placeholder 3">
            <a:extLst>
              <a:ext uri="{FF2B5EF4-FFF2-40B4-BE49-F238E27FC236}">
                <a16:creationId xmlns:a16="http://schemas.microsoft.com/office/drawing/2014/main" id="{3093A467-613A-4F52-A32F-722C6ECA4936}"/>
              </a:ext>
            </a:extLst>
          </p:cNvPr>
          <p:cNvSpPr>
            <a:spLocks noGrp="1"/>
          </p:cNvSpPr>
          <p:nvPr>
            <p:ph type="body" sz="quarter" idx="14"/>
          </p:nvPr>
        </p:nvSpPr>
        <p:spPr/>
        <p:txBody>
          <a:bodyPr/>
          <a:lstStyle/>
          <a:p>
            <a:r>
              <a:rPr lang="en-US" dirty="0"/>
              <a:t>Advantages of Private Cloud Architecture</a:t>
            </a:r>
          </a:p>
          <a:p>
            <a:endParaRPr lang="en-US" dirty="0"/>
          </a:p>
        </p:txBody>
      </p:sp>
    </p:spTree>
    <p:extLst>
      <p:ext uri="{BB962C8B-B14F-4D97-AF65-F5344CB8AC3E}">
        <p14:creationId xmlns:p14="http://schemas.microsoft.com/office/powerpoint/2010/main" val="293624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6377-CFBF-4362-B588-9DC10CE6CA23}"/>
              </a:ext>
            </a:extLst>
          </p:cNvPr>
          <p:cNvSpPr>
            <a:spLocks noGrp="1"/>
          </p:cNvSpPr>
          <p:nvPr>
            <p:ph type="title"/>
          </p:nvPr>
        </p:nvSpPr>
        <p:spPr/>
        <p:txBody>
          <a:bodyPr/>
          <a:lstStyle/>
          <a:p>
            <a:r>
              <a:rPr lang="en-US" dirty="0"/>
              <a:t>Datacenter Architecture Types-Private</a:t>
            </a:r>
          </a:p>
        </p:txBody>
      </p:sp>
      <p:sp>
        <p:nvSpPr>
          <p:cNvPr id="3" name="Text Placeholder 2">
            <a:extLst>
              <a:ext uri="{FF2B5EF4-FFF2-40B4-BE49-F238E27FC236}">
                <a16:creationId xmlns:a16="http://schemas.microsoft.com/office/drawing/2014/main" id="{E2CB8A11-C82D-4720-A400-2A442F76BF3D}"/>
              </a:ext>
            </a:extLst>
          </p:cNvPr>
          <p:cNvSpPr>
            <a:spLocks noGrp="1"/>
          </p:cNvSpPr>
          <p:nvPr>
            <p:ph type="body" sz="quarter" idx="13"/>
          </p:nvPr>
        </p:nvSpPr>
        <p:spPr/>
        <p:txBody>
          <a:bodyPr/>
          <a:lstStyle/>
          <a:p>
            <a:pPr fontAlgn="base"/>
            <a:r>
              <a:rPr lang="en-US" dirty="0"/>
              <a:t>Expensive solution with a relatively high total cost of ownership as compared to public cloud alternatives for short-term use cases.</a:t>
            </a:r>
          </a:p>
          <a:p>
            <a:pPr fontAlgn="base"/>
            <a:r>
              <a:rPr lang="en-US" dirty="0"/>
              <a:t>Mobile users may have limited access to the private cloud considering the high security measures in place.</a:t>
            </a:r>
          </a:p>
          <a:p>
            <a:pPr fontAlgn="base"/>
            <a:r>
              <a:rPr lang="en-US" dirty="0"/>
              <a:t>The infrastructure may not offer high scalability to meet unpredictable demands if the cloud data center is limited to on-premise computing resources</a:t>
            </a:r>
          </a:p>
          <a:p>
            <a:endParaRPr lang="en-US" dirty="0"/>
          </a:p>
        </p:txBody>
      </p:sp>
      <p:sp>
        <p:nvSpPr>
          <p:cNvPr id="4" name="Text Placeholder 3">
            <a:extLst>
              <a:ext uri="{FF2B5EF4-FFF2-40B4-BE49-F238E27FC236}">
                <a16:creationId xmlns:a16="http://schemas.microsoft.com/office/drawing/2014/main" id="{FF3807C0-A5DD-45FF-A0EB-A963162DECF0}"/>
              </a:ext>
            </a:extLst>
          </p:cNvPr>
          <p:cNvSpPr>
            <a:spLocks noGrp="1"/>
          </p:cNvSpPr>
          <p:nvPr>
            <p:ph type="body" sz="quarter" idx="14"/>
          </p:nvPr>
        </p:nvSpPr>
        <p:spPr/>
        <p:txBody>
          <a:bodyPr/>
          <a:lstStyle/>
          <a:p>
            <a:r>
              <a:rPr lang="en-US" dirty="0"/>
              <a:t>Limitations of Private Cloud Architecture</a:t>
            </a:r>
          </a:p>
          <a:p>
            <a:endParaRPr lang="en-US" dirty="0"/>
          </a:p>
        </p:txBody>
      </p:sp>
    </p:spTree>
    <p:extLst>
      <p:ext uri="{BB962C8B-B14F-4D97-AF65-F5344CB8AC3E}">
        <p14:creationId xmlns:p14="http://schemas.microsoft.com/office/powerpoint/2010/main" val="245255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BEDB-7276-403C-8F78-23051A2CAFD3}"/>
              </a:ext>
            </a:extLst>
          </p:cNvPr>
          <p:cNvSpPr>
            <a:spLocks noGrp="1"/>
          </p:cNvSpPr>
          <p:nvPr>
            <p:ph type="title"/>
          </p:nvPr>
        </p:nvSpPr>
        <p:spPr/>
        <p:txBody>
          <a:bodyPr/>
          <a:lstStyle/>
          <a:p>
            <a:r>
              <a:rPr lang="en-US" dirty="0"/>
              <a:t>Datacenter Architecture Types-Hybrid</a:t>
            </a:r>
          </a:p>
        </p:txBody>
      </p:sp>
      <p:sp>
        <p:nvSpPr>
          <p:cNvPr id="3" name="Text Placeholder 2">
            <a:extLst>
              <a:ext uri="{FF2B5EF4-FFF2-40B4-BE49-F238E27FC236}">
                <a16:creationId xmlns:a16="http://schemas.microsoft.com/office/drawing/2014/main" id="{D1E5A76F-91C6-4460-9EC4-09E9EED4EF99}"/>
              </a:ext>
            </a:extLst>
          </p:cNvPr>
          <p:cNvSpPr>
            <a:spLocks noGrp="1"/>
          </p:cNvSpPr>
          <p:nvPr>
            <p:ph type="body" sz="quarter" idx="13"/>
          </p:nvPr>
        </p:nvSpPr>
        <p:spPr/>
        <p:txBody>
          <a:bodyPr>
            <a:normAutofit/>
          </a:bodyPr>
          <a:lstStyle/>
          <a:p>
            <a:r>
              <a:rPr lang="en-US" sz="1700" dirty="0"/>
              <a:t>Hybrid Cloud refers to the cloud infrastructure environment that is a mix of public and private cloud solutions.</a:t>
            </a:r>
          </a:p>
          <a:p>
            <a:r>
              <a:rPr lang="en-US" sz="1700" dirty="0"/>
              <a:t>Apps and data workloads can share the resources between public and private cloud deployment based on organizational business and technical policies around security, performance, scalability, cost and efficiency, among other aspects.</a:t>
            </a:r>
          </a:p>
          <a:p>
            <a:r>
              <a:rPr lang="en-US" sz="1700" dirty="0"/>
              <a:t>Example: organizations can use private cloud environments for their IT workloads and complement the infrastructure with public cloud resources to accommodate occasional spikes in network traffic.</a:t>
            </a:r>
          </a:p>
          <a:p>
            <a:r>
              <a:rPr lang="en-US" sz="1700" dirty="0"/>
              <a:t>The environment itself is seamlessly integrated to ensure optimum performance and scalability to changing business needs. </a:t>
            </a:r>
          </a:p>
        </p:txBody>
      </p:sp>
    </p:spTree>
    <p:extLst>
      <p:ext uri="{BB962C8B-B14F-4D97-AF65-F5344CB8AC3E}">
        <p14:creationId xmlns:p14="http://schemas.microsoft.com/office/powerpoint/2010/main" val="247936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7CB7-C74E-4775-9D56-1D914237EA33}"/>
              </a:ext>
            </a:extLst>
          </p:cNvPr>
          <p:cNvSpPr>
            <a:spLocks noGrp="1"/>
          </p:cNvSpPr>
          <p:nvPr>
            <p:ph type="title"/>
          </p:nvPr>
        </p:nvSpPr>
        <p:spPr/>
        <p:txBody>
          <a:bodyPr/>
          <a:lstStyle/>
          <a:p>
            <a:r>
              <a:rPr lang="en-US" dirty="0"/>
              <a:t>Datacenter Architecture Types-Hybrid</a:t>
            </a:r>
          </a:p>
        </p:txBody>
      </p:sp>
      <p:sp>
        <p:nvSpPr>
          <p:cNvPr id="3" name="Text Placeholder 2">
            <a:extLst>
              <a:ext uri="{FF2B5EF4-FFF2-40B4-BE49-F238E27FC236}">
                <a16:creationId xmlns:a16="http://schemas.microsoft.com/office/drawing/2014/main" id="{D39BA235-1E22-4409-84E8-3692BF8EEBEB}"/>
              </a:ext>
            </a:extLst>
          </p:cNvPr>
          <p:cNvSpPr>
            <a:spLocks noGrp="1"/>
          </p:cNvSpPr>
          <p:nvPr>
            <p:ph type="body" sz="quarter" idx="13"/>
          </p:nvPr>
        </p:nvSpPr>
        <p:spPr/>
        <p:txBody>
          <a:bodyPr/>
          <a:lstStyle/>
          <a:p>
            <a:pPr fontAlgn="base"/>
            <a:r>
              <a:rPr lang="en-US" sz="1700" dirty="0"/>
              <a:t>Flexible policy-driven deployment to distribute workloads across public and private infrastructure environments based on security, performance and cost requirements.</a:t>
            </a:r>
          </a:p>
          <a:p>
            <a:pPr fontAlgn="base"/>
            <a:r>
              <a:rPr lang="en-US" sz="1700" dirty="0"/>
              <a:t>Scalability of public cloud environments is achieved without exposing sensitive IT workloads to the inherent security risks.</a:t>
            </a:r>
          </a:p>
          <a:p>
            <a:pPr fontAlgn="base"/>
            <a:r>
              <a:rPr lang="en-US" sz="1700" dirty="0"/>
              <a:t>High reliability as the services are distributed across multiple data centers across public and private data centers.</a:t>
            </a:r>
          </a:p>
          <a:p>
            <a:pPr fontAlgn="base"/>
            <a:r>
              <a:rPr lang="en-US" sz="1700" dirty="0"/>
              <a:t>Improved security posture as sensitive IT workloads run on dedicated resources in private clouds while regular workloads are spread across inexpensive public cloud infrastructure to tradeoff </a:t>
            </a:r>
          </a:p>
          <a:p>
            <a:endParaRPr lang="en-US" dirty="0"/>
          </a:p>
        </p:txBody>
      </p:sp>
      <p:sp>
        <p:nvSpPr>
          <p:cNvPr id="4" name="Text Placeholder 3">
            <a:extLst>
              <a:ext uri="{FF2B5EF4-FFF2-40B4-BE49-F238E27FC236}">
                <a16:creationId xmlns:a16="http://schemas.microsoft.com/office/drawing/2014/main" id="{EE2402D5-96EA-43C0-A136-9940654D126B}"/>
              </a:ext>
            </a:extLst>
          </p:cNvPr>
          <p:cNvSpPr>
            <a:spLocks noGrp="1"/>
          </p:cNvSpPr>
          <p:nvPr>
            <p:ph type="body" sz="quarter" idx="14"/>
          </p:nvPr>
        </p:nvSpPr>
        <p:spPr/>
        <p:txBody>
          <a:bodyPr/>
          <a:lstStyle/>
          <a:p>
            <a:r>
              <a:rPr lang="en-US" dirty="0"/>
              <a:t>Advantages of Hybrid Cloud Architecture</a:t>
            </a:r>
          </a:p>
          <a:p>
            <a:endParaRPr lang="en-US" dirty="0"/>
          </a:p>
        </p:txBody>
      </p:sp>
    </p:spTree>
    <p:extLst>
      <p:ext uri="{BB962C8B-B14F-4D97-AF65-F5344CB8AC3E}">
        <p14:creationId xmlns:p14="http://schemas.microsoft.com/office/powerpoint/2010/main" val="37963457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1690</TotalTime>
  <Words>807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vt:lpstr>
      <vt:lpstr>Helvetica Light</vt:lpstr>
      <vt:lpstr>Office Theme</vt:lpstr>
      <vt:lpstr>Datacenter Architecture &amp; Types</vt:lpstr>
      <vt:lpstr>Datacenter Architecture Types-Public</vt:lpstr>
      <vt:lpstr>Datacenter Architecture Types-Public</vt:lpstr>
      <vt:lpstr>Datacenter Architecture Types-Public</vt:lpstr>
      <vt:lpstr>Datacenter Architecture Types-Private</vt:lpstr>
      <vt:lpstr>Datacenter Architecture Types-Private</vt:lpstr>
      <vt:lpstr>Datacenter Architecture Types-Private</vt:lpstr>
      <vt:lpstr>Datacenter Architecture Types-Hybrid</vt:lpstr>
      <vt:lpstr>Datacenter Architecture Types-Hybrid</vt:lpstr>
      <vt:lpstr>Datacenter Architecture Types-Hybrid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juhi3260@gmail.com</cp:lastModifiedBy>
  <cp:revision>189</cp:revision>
  <dcterms:created xsi:type="dcterms:W3CDTF">2018-10-16T06:13:57Z</dcterms:created>
  <dcterms:modified xsi:type="dcterms:W3CDTF">2021-09-02T18:55:32Z</dcterms:modified>
</cp:coreProperties>
</file>