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63" r:id="rId3"/>
    <p:sldId id="264" r:id="rId4"/>
    <p:sldId id="266" r:id="rId5"/>
    <p:sldId id="258" r:id="rId6"/>
    <p:sldId id="267" r:id="rId7"/>
    <p:sldId id="256" r:id="rId8"/>
    <p:sldId id="271" r:id="rId9"/>
    <p:sldId id="272" r:id="rId10"/>
    <p:sldId id="273" r:id="rId11"/>
    <p:sldId id="268" r:id="rId12"/>
    <p:sldId id="260" r:id="rId13"/>
    <p:sldId id="261" r:id="rId14"/>
    <p:sldId id="262" r:id="rId15"/>
    <p:sldId id="275" r:id="rId16"/>
    <p:sldId id="274" r:id="rId17"/>
    <p:sldId id="276" r:id="rId18"/>
    <p:sldId id="277" r:id="rId19"/>
    <p:sldId id="278" r:id="rId20"/>
    <p:sldId id="283" r:id="rId21"/>
    <p:sldId id="280" r:id="rId22"/>
    <p:sldId id="282" r:id="rId23"/>
    <p:sldId id="284" r:id="rId24"/>
    <p:sldId id="285" r:id="rId25"/>
    <p:sldId id="286" r:id="rId26"/>
    <p:sldId id="287" r:id="rId27"/>
    <p:sldId id="290" r:id="rId28"/>
    <p:sldId id="292" r:id="rId29"/>
    <p:sldId id="294" r:id="rId30"/>
    <p:sldId id="29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FB43-9440-0CE3-DB77-05004A1D46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E77554-EE92-5567-840E-E26EED915F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9DA5A3-1F7E-F1A1-8EAD-9755D6E3478C}"/>
              </a:ext>
            </a:extLst>
          </p:cNvPr>
          <p:cNvSpPr>
            <a:spLocks noGrp="1"/>
          </p:cNvSpPr>
          <p:nvPr>
            <p:ph type="dt" sz="half" idx="10"/>
          </p:nvPr>
        </p:nvSpPr>
        <p:spPr/>
        <p:txBody>
          <a:bodyPr/>
          <a:lstStyle/>
          <a:p>
            <a:fld id="{8FDE8FA8-64A6-4236-87AE-B1645533A214}" type="datetimeFigureOut">
              <a:rPr lang="en-IN" smtClean="0"/>
              <a:t>12-07-2024</a:t>
            </a:fld>
            <a:endParaRPr lang="en-IN"/>
          </a:p>
        </p:txBody>
      </p:sp>
      <p:sp>
        <p:nvSpPr>
          <p:cNvPr id="5" name="Footer Placeholder 4">
            <a:extLst>
              <a:ext uri="{FF2B5EF4-FFF2-40B4-BE49-F238E27FC236}">
                <a16:creationId xmlns:a16="http://schemas.microsoft.com/office/drawing/2014/main" id="{3E374690-8DD8-1D53-4F71-E5CB84C7E0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107D7-FB72-2776-7701-AB6F5DAD504D}"/>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369344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F643-8925-B430-8E29-2A4EAF9F5D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A979F9-3308-84C2-C3BD-7876B8F678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297407-493C-33AA-6258-61154595C74A}"/>
              </a:ext>
            </a:extLst>
          </p:cNvPr>
          <p:cNvSpPr>
            <a:spLocks noGrp="1"/>
          </p:cNvSpPr>
          <p:nvPr>
            <p:ph type="dt" sz="half" idx="10"/>
          </p:nvPr>
        </p:nvSpPr>
        <p:spPr/>
        <p:txBody>
          <a:bodyPr/>
          <a:lstStyle/>
          <a:p>
            <a:fld id="{8FDE8FA8-64A6-4236-87AE-B1645533A214}" type="datetimeFigureOut">
              <a:rPr lang="en-IN" smtClean="0"/>
              <a:t>12-07-2024</a:t>
            </a:fld>
            <a:endParaRPr lang="en-IN"/>
          </a:p>
        </p:txBody>
      </p:sp>
      <p:sp>
        <p:nvSpPr>
          <p:cNvPr id="5" name="Footer Placeholder 4">
            <a:extLst>
              <a:ext uri="{FF2B5EF4-FFF2-40B4-BE49-F238E27FC236}">
                <a16:creationId xmlns:a16="http://schemas.microsoft.com/office/drawing/2014/main" id="{7BE85C75-A667-BE3F-754B-D8556A3301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16E18B-BEB8-A0FB-BA93-6C8A09678B02}"/>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409054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2D0DF-F078-0ED4-DF6C-98448050E7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767F6A-A9E3-D51F-516B-CA44414FE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9A481D-A1B9-3557-A33E-2BE0F85ECBA1}"/>
              </a:ext>
            </a:extLst>
          </p:cNvPr>
          <p:cNvSpPr>
            <a:spLocks noGrp="1"/>
          </p:cNvSpPr>
          <p:nvPr>
            <p:ph type="dt" sz="half" idx="10"/>
          </p:nvPr>
        </p:nvSpPr>
        <p:spPr/>
        <p:txBody>
          <a:bodyPr/>
          <a:lstStyle/>
          <a:p>
            <a:fld id="{8FDE8FA8-64A6-4236-87AE-B1645533A214}" type="datetimeFigureOut">
              <a:rPr lang="en-IN" smtClean="0"/>
              <a:t>12-07-2024</a:t>
            </a:fld>
            <a:endParaRPr lang="en-IN"/>
          </a:p>
        </p:txBody>
      </p:sp>
      <p:sp>
        <p:nvSpPr>
          <p:cNvPr id="5" name="Footer Placeholder 4">
            <a:extLst>
              <a:ext uri="{FF2B5EF4-FFF2-40B4-BE49-F238E27FC236}">
                <a16:creationId xmlns:a16="http://schemas.microsoft.com/office/drawing/2014/main" id="{50F164BE-B5FB-BBB9-30F4-5ECFA96F91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1D12ED-AA2D-8968-406C-191449A1CF60}"/>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339411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05E1-04AA-6D25-8041-9B9D9940C3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40A520-DD35-D08E-11A7-E84918F0B7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E477A4-A8BC-56BA-FCA4-E1EDB66F4A9F}"/>
              </a:ext>
            </a:extLst>
          </p:cNvPr>
          <p:cNvSpPr>
            <a:spLocks noGrp="1"/>
          </p:cNvSpPr>
          <p:nvPr>
            <p:ph type="dt" sz="half" idx="10"/>
          </p:nvPr>
        </p:nvSpPr>
        <p:spPr/>
        <p:txBody>
          <a:bodyPr/>
          <a:lstStyle/>
          <a:p>
            <a:fld id="{8FDE8FA8-64A6-4236-87AE-B1645533A214}" type="datetimeFigureOut">
              <a:rPr lang="en-IN" smtClean="0"/>
              <a:t>12-07-2024</a:t>
            </a:fld>
            <a:endParaRPr lang="en-IN"/>
          </a:p>
        </p:txBody>
      </p:sp>
      <p:sp>
        <p:nvSpPr>
          <p:cNvPr id="5" name="Footer Placeholder 4">
            <a:extLst>
              <a:ext uri="{FF2B5EF4-FFF2-40B4-BE49-F238E27FC236}">
                <a16:creationId xmlns:a16="http://schemas.microsoft.com/office/drawing/2014/main" id="{16A965CF-F3A3-CD32-F621-D73D34C35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CF38E9-C1C4-9C53-08DF-729B2D4D3960}"/>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21031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CB28-91D3-D027-0D39-7C0D5150D6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B7AD3A-AD6F-D52C-D294-D20940C7FD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E70739-74B8-CA92-3B74-CD7B13AD9D0C}"/>
              </a:ext>
            </a:extLst>
          </p:cNvPr>
          <p:cNvSpPr>
            <a:spLocks noGrp="1"/>
          </p:cNvSpPr>
          <p:nvPr>
            <p:ph type="dt" sz="half" idx="10"/>
          </p:nvPr>
        </p:nvSpPr>
        <p:spPr/>
        <p:txBody>
          <a:bodyPr/>
          <a:lstStyle/>
          <a:p>
            <a:fld id="{8FDE8FA8-64A6-4236-87AE-B1645533A214}" type="datetimeFigureOut">
              <a:rPr lang="en-IN" smtClean="0"/>
              <a:t>12-07-2024</a:t>
            </a:fld>
            <a:endParaRPr lang="en-IN"/>
          </a:p>
        </p:txBody>
      </p:sp>
      <p:sp>
        <p:nvSpPr>
          <p:cNvPr id="5" name="Footer Placeholder 4">
            <a:extLst>
              <a:ext uri="{FF2B5EF4-FFF2-40B4-BE49-F238E27FC236}">
                <a16:creationId xmlns:a16="http://schemas.microsoft.com/office/drawing/2014/main" id="{1D852F77-2E99-6C90-A7C5-87E105B497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DE22B-6904-C08B-BB82-74CCA0A88524}"/>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3769742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1832-C356-7BAE-0AB7-EEE318C832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93491A-EA80-286D-67AD-E6FE5B3F4A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C1F87A-C1AE-C364-8F04-747BD91254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F96127-74AC-0DF7-01C7-6CE0E2A2AE47}"/>
              </a:ext>
            </a:extLst>
          </p:cNvPr>
          <p:cNvSpPr>
            <a:spLocks noGrp="1"/>
          </p:cNvSpPr>
          <p:nvPr>
            <p:ph type="dt" sz="half" idx="10"/>
          </p:nvPr>
        </p:nvSpPr>
        <p:spPr/>
        <p:txBody>
          <a:bodyPr/>
          <a:lstStyle/>
          <a:p>
            <a:fld id="{8FDE8FA8-64A6-4236-87AE-B1645533A214}" type="datetimeFigureOut">
              <a:rPr lang="en-IN" smtClean="0"/>
              <a:t>12-07-2024</a:t>
            </a:fld>
            <a:endParaRPr lang="en-IN"/>
          </a:p>
        </p:txBody>
      </p:sp>
      <p:sp>
        <p:nvSpPr>
          <p:cNvPr id="6" name="Footer Placeholder 5">
            <a:extLst>
              <a:ext uri="{FF2B5EF4-FFF2-40B4-BE49-F238E27FC236}">
                <a16:creationId xmlns:a16="http://schemas.microsoft.com/office/drawing/2014/main" id="{5DF26E99-9114-1023-BF53-E5B6A1DF4C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A16611-D4AD-EDEE-22FD-F60206D5312D}"/>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2085485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9036E-3A0B-891A-C81E-6586C56BA3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6BEEBF-3B01-FC89-13F0-135E8851A8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985D70-F29B-12E0-4EDC-2C0803E04E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DE7C66-87D5-C988-D108-C4AD91C3D6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512811-D5C4-EA0B-8AE0-2D3D0010B1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12CC38-9FF2-ED24-EA79-C2098381C15F}"/>
              </a:ext>
            </a:extLst>
          </p:cNvPr>
          <p:cNvSpPr>
            <a:spLocks noGrp="1"/>
          </p:cNvSpPr>
          <p:nvPr>
            <p:ph type="dt" sz="half" idx="10"/>
          </p:nvPr>
        </p:nvSpPr>
        <p:spPr/>
        <p:txBody>
          <a:bodyPr/>
          <a:lstStyle/>
          <a:p>
            <a:fld id="{8FDE8FA8-64A6-4236-87AE-B1645533A214}" type="datetimeFigureOut">
              <a:rPr lang="en-IN" smtClean="0"/>
              <a:t>12-07-2024</a:t>
            </a:fld>
            <a:endParaRPr lang="en-IN"/>
          </a:p>
        </p:txBody>
      </p:sp>
      <p:sp>
        <p:nvSpPr>
          <p:cNvPr id="8" name="Footer Placeholder 7">
            <a:extLst>
              <a:ext uri="{FF2B5EF4-FFF2-40B4-BE49-F238E27FC236}">
                <a16:creationId xmlns:a16="http://schemas.microsoft.com/office/drawing/2014/main" id="{32584235-9196-C40E-2A9A-664DC3B119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850406-581D-9170-CB18-23EE09B79E4D}"/>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253405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4C00-0ED9-60B5-93CE-B8BD500E27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E45AD8-E63D-62E9-289D-DA2D33658863}"/>
              </a:ext>
            </a:extLst>
          </p:cNvPr>
          <p:cNvSpPr>
            <a:spLocks noGrp="1"/>
          </p:cNvSpPr>
          <p:nvPr>
            <p:ph type="dt" sz="half" idx="10"/>
          </p:nvPr>
        </p:nvSpPr>
        <p:spPr/>
        <p:txBody>
          <a:bodyPr/>
          <a:lstStyle/>
          <a:p>
            <a:fld id="{8FDE8FA8-64A6-4236-87AE-B1645533A214}" type="datetimeFigureOut">
              <a:rPr lang="en-IN" smtClean="0"/>
              <a:t>12-07-2024</a:t>
            </a:fld>
            <a:endParaRPr lang="en-IN"/>
          </a:p>
        </p:txBody>
      </p:sp>
      <p:sp>
        <p:nvSpPr>
          <p:cNvPr id="4" name="Footer Placeholder 3">
            <a:extLst>
              <a:ext uri="{FF2B5EF4-FFF2-40B4-BE49-F238E27FC236}">
                <a16:creationId xmlns:a16="http://schemas.microsoft.com/office/drawing/2014/main" id="{DEA4F8DB-C2FA-9991-40AE-61D125EDA0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3780C8-0AAD-7FBA-F8C1-F6D321D2D417}"/>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1132565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562363-5A41-58FE-5F59-EB177B58B190}"/>
              </a:ext>
            </a:extLst>
          </p:cNvPr>
          <p:cNvSpPr>
            <a:spLocks noGrp="1"/>
          </p:cNvSpPr>
          <p:nvPr>
            <p:ph type="dt" sz="half" idx="10"/>
          </p:nvPr>
        </p:nvSpPr>
        <p:spPr/>
        <p:txBody>
          <a:bodyPr/>
          <a:lstStyle/>
          <a:p>
            <a:fld id="{8FDE8FA8-64A6-4236-87AE-B1645533A214}" type="datetimeFigureOut">
              <a:rPr lang="en-IN" smtClean="0"/>
              <a:t>12-07-2024</a:t>
            </a:fld>
            <a:endParaRPr lang="en-IN"/>
          </a:p>
        </p:txBody>
      </p:sp>
      <p:sp>
        <p:nvSpPr>
          <p:cNvPr id="3" name="Footer Placeholder 2">
            <a:extLst>
              <a:ext uri="{FF2B5EF4-FFF2-40B4-BE49-F238E27FC236}">
                <a16:creationId xmlns:a16="http://schemas.microsoft.com/office/drawing/2014/main" id="{BCC95C0A-57D1-57DA-E4C9-9F27F7C30D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D874DE-752A-FF5D-F447-034FC999FE10}"/>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3087537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D288A-9D16-C455-5A6D-1E85F77B3B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76D40D-BD6F-54AF-C5B8-54A8ED08A9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043C20-176E-B06B-6DF9-6555DF997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2A29EB-E661-223B-9867-CC8BF54DC224}"/>
              </a:ext>
            </a:extLst>
          </p:cNvPr>
          <p:cNvSpPr>
            <a:spLocks noGrp="1"/>
          </p:cNvSpPr>
          <p:nvPr>
            <p:ph type="dt" sz="half" idx="10"/>
          </p:nvPr>
        </p:nvSpPr>
        <p:spPr/>
        <p:txBody>
          <a:bodyPr/>
          <a:lstStyle/>
          <a:p>
            <a:fld id="{8FDE8FA8-64A6-4236-87AE-B1645533A214}" type="datetimeFigureOut">
              <a:rPr lang="en-IN" smtClean="0"/>
              <a:t>12-07-2024</a:t>
            </a:fld>
            <a:endParaRPr lang="en-IN"/>
          </a:p>
        </p:txBody>
      </p:sp>
      <p:sp>
        <p:nvSpPr>
          <p:cNvPr id="6" name="Footer Placeholder 5">
            <a:extLst>
              <a:ext uri="{FF2B5EF4-FFF2-40B4-BE49-F238E27FC236}">
                <a16:creationId xmlns:a16="http://schemas.microsoft.com/office/drawing/2014/main" id="{7D4DC6C2-CE51-6A00-AB14-8BD25CF93D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521FA8-B5B5-48A9-C6B1-1B53C01C0C3E}"/>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160230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5356-77BD-99EE-20B3-A09C53E14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C2502A-D4EC-63FF-FDC3-536BA1A90B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4F74F3-5833-E331-2CAC-19D175AD1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515373-1A7A-5D62-4B2B-AC4087D79197}"/>
              </a:ext>
            </a:extLst>
          </p:cNvPr>
          <p:cNvSpPr>
            <a:spLocks noGrp="1"/>
          </p:cNvSpPr>
          <p:nvPr>
            <p:ph type="dt" sz="half" idx="10"/>
          </p:nvPr>
        </p:nvSpPr>
        <p:spPr/>
        <p:txBody>
          <a:bodyPr/>
          <a:lstStyle/>
          <a:p>
            <a:fld id="{8FDE8FA8-64A6-4236-87AE-B1645533A214}" type="datetimeFigureOut">
              <a:rPr lang="en-IN" smtClean="0"/>
              <a:t>12-07-2024</a:t>
            </a:fld>
            <a:endParaRPr lang="en-IN"/>
          </a:p>
        </p:txBody>
      </p:sp>
      <p:sp>
        <p:nvSpPr>
          <p:cNvPr id="6" name="Footer Placeholder 5">
            <a:extLst>
              <a:ext uri="{FF2B5EF4-FFF2-40B4-BE49-F238E27FC236}">
                <a16:creationId xmlns:a16="http://schemas.microsoft.com/office/drawing/2014/main" id="{8D3DA630-DACB-1C13-E8F4-F42B1E15FF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CF616A-8142-1083-A049-B410CE0E5A42}"/>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1845482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EE0464-3A61-EE29-C73E-2D75A3A682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A8A6DA-1023-399C-4694-1C693FE677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B58F10-BC17-F717-ECA2-B229207A86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DE8FA8-64A6-4236-87AE-B1645533A214}" type="datetimeFigureOut">
              <a:rPr lang="en-IN" smtClean="0"/>
              <a:t>12-07-2024</a:t>
            </a:fld>
            <a:endParaRPr lang="en-IN"/>
          </a:p>
        </p:txBody>
      </p:sp>
      <p:sp>
        <p:nvSpPr>
          <p:cNvPr id="5" name="Footer Placeholder 4">
            <a:extLst>
              <a:ext uri="{FF2B5EF4-FFF2-40B4-BE49-F238E27FC236}">
                <a16:creationId xmlns:a16="http://schemas.microsoft.com/office/drawing/2014/main" id="{CCC3AB49-8B59-DD21-98B2-CB15FD3BA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9B0C95-C9C1-1588-6D5D-FD9F810EFD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DD900D-14F5-41A9-8F2F-6F87BC48BB76}" type="slidenum">
              <a:rPr lang="en-IN" smtClean="0"/>
              <a:t>‹#›</a:t>
            </a:fld>
            <a:endParaRPr lang="en-IN"/>
          </a:p>
        </p:txBody>
      </p:sp>
    </p:spTree>
    <p:extLst>
      <p:ext uri="{BB962C8B-B14F-4D97-AF65-F5344CB8AC3E}">
        <p14:creationId xmlns:p14="http://schemas.microsoft.com/office/powerpoint/2010/main" val="139323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github.com/en/authentication/keeping-your-account-and-data-secure/managing-your-personal-access-toke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AF70-DF8B-B018-1EF1-E21E988A1BA5}"/>
              </a:ext>
            </a:extLst>
          </p:cNvPr>
          <p:cNvSpPr>
            <a:spLocks noGrp="1"/>
          </p:cNvSpPr>
          <p:nvPr>
            <p:ph type="title"/>
          </p:nvPr>
        </p:nvSpPr>
        <p:spPr/>
        <p:txBody>
          <a:bodyPr/>
          <a:lstStyle/>
          <a:p>
            <a:r>
              <a:rPr lang="en-IN" dirty="0"/>
              <a:t>git repo icon</a:t>
            </a:r>
          </a:p>
        </p:txBody>
      </p:sp>
      <p:pic>
        <p:nvPicPr>
          <p:cNvPr id="5" name="Content Placeholder 4">
            <a:extLst>
              <a:ext uri="{FF2B5EF4-FFF2-40B4-BE49-F238E27FC236}">
                <a16:creationId xmlns:a16="http://schemas.microsoft.com/office/drawing/2014/main" id="{7EDEB509-D395-F22E-10EA-41CAEE8586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1411" y="1904126"/>
            <a:ext cx="4588749" cy="4588749"/>
          </a:xfrm>
        </p:spPr>
      </p:pic>
    </p:spTree>
    <p:extLst>
      <p:ext uri="{BB962C8B-B14F-4D97-AF65-F5344CB8AC3E}">
        <p14:creationId xmlns:p14="http://schemas.microsoft.com/office/powerpoint/2010/main" val="369210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37B09-50F5-D560-A4B1-5513934BD248}"/>
              </a:ext>
            </a:extLst>
          </p:cNvPr>
          <p:cNvSpPr>
            <a:spLocks noGrp="1"/>
          </p:cNvSpPr>
          <p:nvPr>
            <p:ph type="title"/>
          </p:nvPr>
        </p:nvSpPr>
        <p:spPr/>
        <p:txBody>
          <a:bodyPr>
            <a:normAutofit/>
          </a:bodyPr>
          <a:lstStyle/>
          <a:p>
            <a:r>
              <a:rPr lang="en-US" sz="3600" dirty="0">
                <a:solidFill>
                  <a:srgbClr val="FF0000"/>
                </a:solidFill>
              </a:rPr>
              <a:t>Command to push the change from local to remote</a:t>
            </a:r>
            <a:endParaRPr lang="en-IN" sz="3600" dirty="0">
              <a:solidFill>
                <a:srgbClr val="FF0000"/>
              </a:solidFill>
            </a:endParaRPr>
          </a:p>
        </p:txBody>
      </p:sp>
      <p:sp>
        <p:nvSpPr>
          <p:cNvPr id="3" name="Content Placeholder 2">
            <a:extLst>
              <a:ext uri="{FF2B5EF4-FFF2-40B4-BE49-F238E27FC236}">
                <a16:creationId xmlns:a16="http://schemas.microsoft.com/office/drawing/2014/main" id="{0A3068B5-F1A1-D414-17B2-3A8A10F0EF76}"/>
              </a:ext>
            </a:extLst>
          </p:cNvPr>
          <p:cNvSpPr>
            <a:spLocks noGrp="1"/>
          </p:cNvSpPr>
          <p:nvPr>
            <p:ph idx="1"/>
          </p:nvPr>
        </p:nvSpPr>
        <p:spPr/>
        <p:txBody>
          <a:bodyPr/>
          <a:lstStyle/>
          <a:p>
            <a:pPr marL="0" indent="0">
              <a:buNone/>
            </a:pPr>
            <a:r>
              <a:rPr lang="en-US" dirty="0"/>
              <a:t>git add</a:t>
            </a:r>
          </a:p>
          <a:p>
            <a:pPr marL="0" indent="0">
              <a:buNone/>
            </a:pPr>
            <a:endParaRPr lang="en-US" dirty="0"/>
          </a:p>
          <a:p>
            <a:pPr marL="0" indent="0">
              <a:buNone/>
            </a:pPr>
            <a:r>
              <a:rPr lang="en-US" dirty="0"/>
              <a:t>git commit -m “message”</a:t>
            </a:r>
          </a:p>
          <a:p>
            <a:pPr marL="0" indent="0">
              <a:buNone/>
            </a:pPr>
            <a:endParaRPr lang="en-US" dirty="0"/>
          </a:p>
          <a:p>
            <a:pPr marL="0" indent="0">
              <a:buNone/>
            </a:pPr>
            <a:r>
              <a:rPr lang="en-US" dirty="0"/>
              <a:t>git push</a:t>
            </a:r>
            <a:endParaRPr lang="en-IN" dirty="0"/>
          </a:p>
        </p:txBody>
      </p:sp>
    </p:spTree>
    <p:extLst>
      <p:ext uri="{BB962C8B-B14F-4D97-AF65-F5344CB8AC3E}">
        <p14:creationId xmlns:p14="http://schemas.microsoft.com/office/powerpoint/2010/main" val="38458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0A09-80A6-9D09-BAAA-DBA9F8ABC61D}"/>
              </a:ext>
            </a:extLst>
          </p:cNvPr>
          <p:cNvSpPr>
            <a:spLocks noGrp="1"/>
          </p:cNvSpPr>
          <p:nvPr>
            <p:ph type="title"/>
          </p:nvPr>
        </p:nvSpPr>
        <p:spPr/>
        <p:txBody>
          <a:bodyPr/>
          <a:lstStyle/>
          <a:p>
            <a:r>
              <a:rPr lang="en-US" dirty="0">
                <a:solidFill>
                  <a:srgbClr val="FF0000"/>
                </a:solidFill>
              </a:rPr>
              <a:t>What is VCS</a:t>
            </a:r>
            <a:endParaRPr lang="en-IN" dirty="0">
              <a:solidFill>
                <a:srgbClr val="FF0000"/>
              </a:solidFill>
            </a:endParaRPr>
          </a:p>
        </p:txBody>
      </p:sp>
      <p:sp>
        <p:nvSpPr>
          <p:cNvPr id="3" name="Content Placeholder 2">
            <a:extLst>
              <a:ext uri="{FF2B5EF4-FFF2-40B4-BE49-F238E27FC236}">
                <a16:creationId xmlns:a16="http://schemas.microsoft.com/office/drawing/2014/main" id="{6CB0D4BA-211C-905E-10B7-FA40F571FEEC}"/>
              </a:ext>
            </a:extLst>
          </p:cNvPr>
          <p:cNvSpPr>
            <a:spLocks noGrp="1"/>
          </p:cNvSpPr>
          <p:nvPr>
            <p:ph idx="1"/>
          </p:nvPr>
        </p:nvSpPr>
        <p:spPr/>
        <p:txBody>
          <a:bodyPr/>
          <a:lstStyle/>
          <a:p>
            <a:pPr marL="0" indent="0">
              <a:buNone/>
            </a:pPr>
            <a:r>
              <a:rPr lang="en-US" dirty="0"/>
              <a:t>It’s a mechanism to track the file change details</a:t>
            </a:r>
            <a:endParaRPr lang="en-IN" dirty="0"/>
          </a:p>
        </p:txBody>
      </p:sp>
      <p:pic>
        <p:nvPicPr>
          <p:cNvPr id="5" name="Picture 4">
            <a:extLst>
              <a:ext uri="{FF2B5EF4-FFF2-40B4-BE49-F238E27FC236}">
                <a16:creationId xmlns:a16="http://schemas.microsoft.com/office/drawing/2014/main" id="{BE9789A6-229D-7CAF-EF40-04E7DC2D2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386" y="2344059"/>
            <a:ext cx="5096737" cy="4351339"/>
          </a:xfrm>
          <a:prstGeom prst="rect">
            <a:avLst/>
          </a:prstGeom>
        </p:spPr>
      </p:pic>
    </p:spTree>
    <p:extLst>
      <p:ext uri="{BB962C8B-B14F-4D97-AF65-F5344CB8AC3E}">
        <p14:creationId xmlns:p14="http://schemas.microsoft.com/office/powerpoint/2010/main" val="1417722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A06894-7F85-CC95-B4C8-90925B723B68}"/>
              </a:ext>
            </a:extLst>
          </p:cNvPr>
          <p:cNvPicPr>
            <a:picLocks noChangeAspect="1"/>
          </p:cNvPicPr>
          <p:nvPr/>
        </p:nvPicPr>
        <p:blipFill>
          <a:blip r:embed="rId2"/>
          <a:stretch>
            <a:fillRect/>
          </a:stretch>
        </p:blipFill>
        <p:spPr>
          <a:xfrm>
            <a:off x="0" y="619783"/>
            <a:ext cx="12192000" cy="5618433"/>
          </a:xfrm>
          <a:prstGeom prst="rect">
            <a:avLst/>
          </a:prstGeom>
        </p:spPr>
      </p:pic>
    </p:spTree>
    <p:extLst>
      <p:ext uri="{BB962C8B-B14F-4D97-AF65-F5344CB8AC3E}">
        <p14:creationId xmlns:p14="http://schemas.microsoft.com/office/powerpoint/2010/main" val="2265970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2E28CE-EF28-0F1F-6C3C-7C5F52460FD1}"/>
              </a:ext>
            </a:extLst>
          </p:cNvPr>
          <p:cNvPicPr>
            <a:picLocks noChangeAspect="1"/>
          </p:cNvPicPr>
          <p:nvPr/>
        </p:nvPicPr>
        <p:blipFill>
          <a:blip r:embed="rId2"/>
          <a:stretch>
            <a:fillRect/>
          </a:stretch>
        </p:blipFill>
        <p:spPr>
          <a:xfrm>
            <a:off x="775545" y="1861919"/>
            <a:ext cx="10640910" cy="3134162"/>
          </a:xfrm>
          <a:prstGeom prst="rect">
            <a:avLst/>
          </a:prstGeom>
        </p:spPr>
      </p:pic>
    </p:spTree>
    <p:extLst>
      <p:ext uri="{BB962C8B-B14F-4D97-AF65-F5344CB8AC3E}">
        <p14:creationId xmlns:p14="http://schemas.microsoft.com/office/powerpoint/2010/main" val="4123602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79208E-6931-DBEF-34C5-1701FCD182B7}"/>
              </a:ext>
            </a:extLst>
          </p:cNvPr>
          <p:cNvPicPr>
            <a:picLocks noChangeAspect="1"/>
          </p:cNvPicPr>
          <p:nvPr/>
        </p:nvPicPr>
        <p:blipFill>
          <a:blip r:embed="rId2"/>
          <a:stretch>
            <a:fillRect/>
          </a:stretch>
        </p:blipFill>
        <p:spPr>
          <a:xfrm>
            <a:off x="494518" y="1090286"/>
            <a:ext cx="11202963" cy="4677428"/>
          </a:xfrm>
          <a:prstGeom prst="rect">
            <a:avLst/>
          </a:prstGeom>
        </p:spPr>
      </p:pic>
    </p:spTree>
    <p:extLst>
      <p:ext uri="{BB962C8B-B14F-4D97-AF65-F5344CB8AC3E}">
        <p14:creationId xmlns:p14="http://schemas.microsoft.com/office/powerpoint/2010/main" val="438444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F2BAF-A7A9-18AB-B6D1-E9F6A2619CB1}"/>
              </a:ext>
            </a:extLst>
          </p:cNvPr>
          <p:cNvSpPr>
            <a:spLocks noGrp="1"/>
          </p:cNvSpPr>
          <p:nvPr>
            <p:ph type="title"/>
          </p:nvPr>
        </p:nvSpPr>
        <p:spPr/>
        <p:txBody>
          <a:bodyPr/>
          <a:lstStyle/>
          <a:p>
            <a:r>
              <a:rPr lang="en-IN" dirty="0">
                <a:solidFill>
                  <a:srgbClr val="FF0000"/>
                </a:solidFill>
              </a:rPr>
              <a:t>How to install/uninstall and version check</a:t>
            </a:r>
          </a:p>
        </p:txBody>
      </p:sp>
      <p:sp>
        <p:nvSpPr>
          <p:cNvPr id="3" name="Content Placeholder 2">
            <a:extLst>
              <a:ext uri="{FF2B5EF4-FFF2-40B4-BE49-F238E27FC236}">
                <a16:creationId xmlns:a16="http://schemas.microsoft.com/office/drawing/2014/main" id="{B4697A30-2839-2D4D-46DB-D2B8A7C40470}"/>
              </a:ext>
            </a:extLst>
          </p:cNvPr>
          <p:cNvSpPr>
            <a:spLocks noGrp="1"/>
          </p:cNvSpPr>
          <p:nvPr>
            <p:ph idx="1"/>
          </p:nvPr>
        </p:nvSpPr>
        <p:spPr/>
        <p:txBody>
          <a:bodyPr/>
          <a:lstStyle/>
          <a:p>
            <a:pPr marL="0" indent="0">
              <a:buNone/>
            </a:pPr>
            <a:r>
              <a:rPr lang="en-IN" dirty="0"/>
              <a:t>apt-get update</a:t>
            </a:r>
          </a:p>
          <a:p>
            <a:pPr marL="0" indent="0">
              <a:buNone/>
            </a:pPr>
            <a:r>
              <a:rPr lang="en-IN" dirty="0"/>
              <a:t>apt install git –y</a:t>
            </a:r>
          </a:p>
          <a:p>
            <a:pPr marL="0" indent="0">
              <a:buNone/>
            </a:pPr>
            <a:endParaRPr lang="en-IN" dirty="0"/>
          </a:p>
          <a:p>
            <a:pPr marL="0" indent="0">
              <a:buNone/>
            </a:pPr>
            <a:r>
              <a:rPr lang="en-IN" dirty="0"/>
              <a:t>apt-get update</a:t>
            </a:r>
          </a:p>
          <a:p>
            <a:pPr marL="0" indent="0">
              <a:buNone/>
            </a:pPr>
            <a:r>
              <a:rPr lang="en-IN" dirty="0"/>
              <a:t>apt remove git –y</a:t>
            </a:r>
          </a:p>
          <a:p>
            <a:pPr marL="0" indent="0">
              <a:buNone/>
            </a:pPr>
            <a:endParaRPr lang="en-IN" dirty="0"/>
          </a:p>
          <a:p>
            <a:pPr marL="0" indent="0">
              <a:buNone/>
            </a:pPr>
            <a:r>
              <a:rPr lang="en-IN" dirty="0"/>
              <a:t>git --version</a:t>
            </a:r>
          </a:p>
          <a:p>
            <a:pPr marL="0" indent="0">
              <a:buNone/>
            </a:pPr>
            <a:endParaRPr lang="en-IN" dirty="0"/>
          </a:p>
        </p:txBody>
      </p:sp>
    </p:spTree>
    <p:extLst>
      <p:ext uri="{BB962C8B-B14F-4D97-AF65-F5344CB8AC3E}">
        <p14:creationId xmlns:p14="http://schemas.microsoft.com/office/powerpoint/2010/main" val="1295643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FB91-F2FE-0075-372B-9B713ADE5221}"/>
              </a:ext>
            </a:extLst>
          </p:cNvPr>
          <p:cNvSpPr>
            <a:spLocks noGrp="1"/>
          </p:cNvSpPr>
          <p:nvPr>
            <p:ph type="title"/>
          </p:nvPr>
        </p:nvSpPr>
        <p:spPr/>
        <p:txBody>
          <a:bodyPr/>
          <a:lstStyle/>
          <a:p>
            <a:r>
              <a:rPr lang="en-US" dirty="0"/>
              <a:t>Working tree in GIT</a:t>
            </a:r>
            <a:endParaRPr lang="en-IN" dirty="0"/>
          </a:p>
        </p:txBody>
      </p:sp>
      <p:pic>
        <p:nvPicPr>
          <p:cNvPr id="5" name="Content Placeholder 4">
            <a:extLst>
              <a:ext uri="{FF2B5EF4-FFF2-40B4-BE49-F238E27FC236}">
                <a16:creationId xmlns:a16="http://schemas.microsoft.com/office/drawing/2014/main" id="{4CBD93E7-9FDA-AA88-5262-71CC2EE148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9864" y="1825625"/>
            <a:ext cx="7972272" cy="4351338"/>
          </a:xfrm>
        </p:spPr>
      </p:pic>
    </p:spTree>
    <p:extLst>
      <p:ext uri="{BB962C8B-B14F-4D97-AF65-F5344CB8AC3E}">
        <p14:creationId xmlns:p14="http://schemas.microsoft.com/office/powerpoint/2010/main" val="2084450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7848-D7FB-64E6-3015-A7E4DED2B850}"/>
              </a:ext>
            </a:extLst>
          </p:cNvPr>
          <p:cNvSpPr>
            <a:spLocks noGrp="1"/>
          </p:cNvSpPr>
          <p:nvPr>
            <p:ph type="title"/>
          </p:nvPr>
        </p:nvSpPr>
        <p:spPr/>
        <p:txBody>
          <a:bodyPr/>
          <a:lstStyle/>
          <a:p>
            <a:r>
              <a:rPr lang="en-IN" dirty="0"/>
              <a:t>Working directory</a:t>
            </a:r>
          </a:p>
        </p:txBody>
      </p:sp>
      <p:sp>
        <p:nvSpPr>
          <p:cNvPr id="3" name="Content Placeholder 2">
            <a:extLst>
              <a:ext uri="{FF2B5EF4-FFF2-40B4-BE49-F238E27FC236}">
                <a16:creationId xmlns:a16="http://schemas.microsoft.com/office/drawing/2014/main" id="{46B56EE9-11A1-0590-7609-A44BB70BEFC3}"/>
              </a:ext>
            </a:extLst>
          </p:cNvPr>
          <p:cNvSpPr>
            <a:spLocks noGrp="1"/>
          </p:cNvSpPr>
          <p:nvPr>
            <p:ph idx="1"/>
          </p:nvPr>
        </p:nvSpPr>
        <p:spPr/>
        <p:txBody>
          <a:bodyPr/>
          <a:lstStyle/>
          <a:p>
            <a:pPr marL="0" indent="0">
              <a:buNone/>
            </a:pPr>
            <a:r>
              <a:rPr lang="en-US" dirty="0"/>
              <a:t>In Git, the working directory (or working tree) is the directory on your computer where you have checked out your project's files from the repository. It consists of the current state of the files you are working on and allows you to make changes, add new files, and remove files. Here's a breakdown of some key concepts related to the working directory in Git:</a:t>
            </a:r>
            <a:endParaRPr lang="en-IN" dirty="0"/>
          </a:p>
        </p:txBody>
      </p:sp>
    </p:spTree>
    <p:extLst>
      <p:ext uri="{BB962C8B-B14F-4D97-AF65-F5344CB8AC3E}">
        <p14:creationId xmlns:p14="http://schemas.microsoft.com/office/powerpoint/2010/main" val="1855320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E531-75BE-E25B-2336-E11405273153}"/>
              </a:ext>
            </a:extLst>
          </p:cNvPr>
          <p:cNvSpPr>
            <a:spLocks noGrp="1"/>
          </p:cNvSpPr>
          <p:nvPr>
            <p:ph type="title"/>
          </p:nvPr>
        </p:nvSpPr>
        <p:spPr/>
        <p:txBody>
          <a:bodyPr/>
          <a:lstStyle/>
          <a:p>
            <a:r>
              <a:rPr lang="en-IN" dirty="0">
                <a:solidFill>
                  <a:srgbClr val="FF0000"/>
                </a:solidFill>
              </a:rPr>
              <a:t>Stagging area</a:t>
            </a:r>
          </a:p>
        </p:txBody>
      </p:sp>
      <p:sp>
        <p:nvSpPr>
          <p:cNvPr id="3" name="Content Placeholder 2">
            <a:extLst>
              <a:ext uri="{FF2B5EF4-FFF2-40B4-BE49-F238E27FC236}">
                <a16:creationId xmlns:a16="http://schemas.microsoft.com/office/drawing/2014/main" id="{0457D5B9-BBAB-4D61-967D-6C4720919FEE}"/>
              </a:ext>
            </a:extLst>
          </p:cNvPr>
          <p:cNvSpPr>
            <a:spLocks noGrp="1"/>
          </p:cNvSpPr>
          <p:nvPr>
            <p:ph idx="1"/>
          </p:nvPr>
        </p:nvSpPr>
        <p:spPr/>
        <p:txBody>
          <a:bodyPr/>
          <a:lstStyle/>
          <a:p>
            <a:pPr marL="0" indent="0">
              <a:buNone/>
            </a:pPr>
            <a:r>
              <a:rPr lang="en-US" dirty="0"/>
              <a:t>Staging Area (Index): Before committing changes to the repository, you first need to stage them. This area is a middle stage between the working directory and the repository. You use the git add command to add changes from the working directory to the staging area.</a:t>
            </a:r>
            <a:endParaRPr lang="en-IN" dirty="0"/>
          </a:p>
          <a:p>
            <a:pPr marL="0" indent="0">
              <a:buNone/>
            </a:pPr>
            <a:endParaRPr lang="en-IN" dirty="0"/>
          </a:p>
          <a:p>
            <a:pPr marL="0" indent="0">
              <a:buNone/>
            </a:pPr>
            <a:r>
              <a:rPr lang="en-IN" dirty="0"/>
              <a:t>It perform two activity-</a:t>
            </a:r>
          </a:p>
          <a:p>
            <a:pPr marL="0" indent="0">
              <a:buNone/>
            </a:pPr>
            <a:r>
              <a:rPr lang="en-IN" dirty="0"/>
              <a:t>1) Encryption,   2) </a:t>
            </a:r>
            <a:r>
              <a:rPr lang="en-IN" dirty="0" err="1"/>
              <a:t>Comression</a:t>
            </a:r>
            <a:endParaRPr lang="en-IN" dirty="0"/>
          </a:p>
        </p:txBody>
      </p:sp>
    </p:spTree>
    <p:extLst>
      <p:ext uri="{BB962C8B-B14F-4D97-AF65-F5344CB8AC3E}">
        <p14:creationId xmlns:p14="http://schemas.microsoft.com/office/powerpoint/2010/main" val="1956059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9329-6DB2-1F7A-CA52-DE9352511CBE}"/>
              </a:ext>
            </a:extLst>
          </p:cNvPr>
          <p:cNvSpPr>
            <a:spLocks noGrp="1"/>
          </p:cNvSpPr>
          <p:nvPr>
            <p:ph type="title"/>
          </p:nvPr>
        </p:nvSpPr>
        <p:spPr/>
        <p:txBody>
          <a:bodyPr/>
          <a:lstStyle/>
          <a:p>
            <a:r>
              <a:rPr lang="en-IN" dirty="0"/>
              <a:t>git pull and git push</a:t>
            </a:r>
          </a:p>
        </p:txBody>
      </p:sp>
      <p:sp>
        <p:nvSpPr>
          <p:cNvPr id="3" name="Content Placeholder 2">
            <a:extLst>
              <a:ext uri="{FF2B5EF4-FFF2-40B4-BE49-F238E27FC236}">
                <a16:creationId xmlns:a16="http://schemas.microsoft.com/office/drawing/2014/main" id="{4A37A830-EBAD-F8D0-3DF9-6DF13A82102D}"/>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A0E55662-2091-2086-EE70-5F2E6FD03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 y="381381"/>
            <a:ext cx="12190476" cy="6095238"/>
          </a:xfrm>
          <a:prstGeom prst="rect">
            <a:avLst/>
          </a:prstGeom>
        </p:spPr>
      </p:pic>
    </p:spTree>
    <p:extLst>
      <p:ext uri="{BB962C8B-B14F-4D97-AF65-F5344CB8AC3E}">
        <p14:creationId xmlns:p14="http://schemas.microsoft.com/office/powerpoint/2010/main" val="338823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D259-C32C-922F-BE78-1892696BBE8B}"/>
              </a:ext>
            </a:extLst>
          </p:cNvPr>
          <p:cNvSpPr>
            <a:spLocks noGrp="1"/>
          </p:cNvSpPr>
          <p:nvPr>
            <p:ph type="title"/>
          </p:nvPr>
        </p:nvSpPr>
        <p:spPr/>
        <p:txBody>
          <a:bodyPr/>
          <a:lstStyle/>
          <a:p>
            <a:r>
              <a:rPr lang="en-US" dirty="0">
                <a:solidFill>
                  <a:srgbClr val="FF0000"/>
                </a:solidFill>
              </a:rPr>
              <a:t>How to create local repository</a:t>
            </a:r>
            <a:endParaRPr lang="en-IN" dirty="0">
              <a:solidFill>
                <a:srgbClr val="FF0000"/>
              </a:solidFill>
            </a:endParaRPr>
          </a:p>
        </p:txBody>
      </p:sp>
      <p:sp>
        <p:nvSpPr>
          <p:cNvPr id="3" name="Content Placeholder 2">
            <a:extLst>
              <a:ext uri="{FF2B5EF4-FFF2-40B4-BE49-F238E27FC236}">
                <a16:creationId xmlns:a16="http://schemas.microsoft.com/office/drawing/2014/main" id="{ECCDD650-F95E-0EF1-D2C5-43F701E8BA82}"/>
              </a:ext>
            </a:extLst>
          </p:cNvPr>
          <p:cNvSpPr>
            <a:spLocks noGrp="1"/>
          </p:cNvSpPr>
          <p:nvPr>
            <p:ph idx="1"/>
          </p:nvPr>
        </p:nvSpPr>
        <p:spPr/>
        <p:txBody>
          <a:bodyPr/>
          <a:lstStyle/>
          <a:p>
            <a:pPr marL="0" indent="0">
              <a:buNone/>
            </a:pPr>
            <a:r>
              <a:rPr lang="en-US" dirty="0"/>
              <a:t>What is GIT[local repository], how to create local repository</a:t>
            </a:r>
          </a:p>
          <a:p>
            <a:pPr marL="0" indent="0">
              <a:buNone/>
            </a:pPr>
            <a:r>
              <a:rPr lang="en-US" dirty="0"/>
              <a:t>         &gt;&gt;&gt; create one directory[</a:t>
            </a:r>
            <a:r>
              <a:rPr lang="en-US" dirty="0" err="1"/>
              <a:t>mkdir</a:t>
            </a:r>
            <a:r>
              <a:rPr lang="en-US" dirty="0"/>
              <a:t> &lt;</a:t>
            </a:r>
            <a:r>
              <a:rPr lang="en-US" dirty="0" err="1"/>
              <a:t>directoryname</a:t>
            </a:r>
            <a:r>
              <a:rPr lang="en-US" dirty="0"/>
              <a:t>&gt; ; cd &lt;</a:t>
            </a:r>
            <a:r>
              <a:rPr lang="en-US" dirty="0" err="1"/>
              <a:t>directoryname</a:t>
            </a:r>
            <a:r>
              <a:rPr lang="en-US" dirty="0"/>
              <a:t>&gt; ] then  run "git init" command</a:t>
            </a:r>
            <a:endParaRPr lang="en-IN" dirty="0"/>
          </a:p>
        </p:txBody>
      </p:sp>
      <p:pic>
        <p:nvPicPr>
          <p:cNvPr id="4" name="Picture 3">
            <a:extLst>
              <a:ext uri="{FF2B5EF4-FFF2-40B4-BE49-F238E27FC236}">
                <a16:creationId xmlns:a16="http://schemas.microsoft.com/office/drawing/2014/main" id="{21B0D284-931A-81BB-8211-CE9D69F7B3DE}"/>
              </a:ext>
            </a:extLst>
          </p:cNvPr>
          <p:cNvPicPr>
            <a:picLocks noChangeAspect="1"/>
          </p:cNvPicPr>
          <p:nvPr/>
        </p:nvPicPr>
        <p:blipFill>
          <a:blip r:embed="rId2"/>
          <a:stretch>
            <a:fillRect/>
          </a:stretch>
        </p:blipFill>
        <p:spPr>
          <a:xfrm>
            <a:off x="1761601" y="3887942"/>
            <a:ext cx="8278380" cy="1876687"/>
          </a:xfrm>
          <a:prstGeom prst="rect">
            <a:avLst/>
          </a:prstGeom>
        </p:spPr>
      </p:pic>
    </p:spTree>
    <p:extLst>
      <p:ext uri="{BB962C8B-B14F-4D97-AF65-F5344CB8AC3E}">
        <p14:creationId xmlns:p14="http://schemas.microsoft.com/office/powerpoint/2010/main" val="489840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884F-F0C4-F464-FA9A-4A80C806175F}"/>
              </a:ext>
            </a:extLst>
          </p:cNvPr>
          <p:cNvSpPr>
            <a:spLocks noGrp="1"/>
          </p:cNvSpPr>
          <p:nvPr>
            <p:ph type="title"/>
          </p:nvPr>
        </p:nvSpPr>
        <p:spPr/>
        <p:txBody>
          <a:bodyPr/>
          <a:lstStyle/>
          <a:p>
            <a:r>
              <a:rPr lang="en-IN" dirty="0">
                <a:solidFill>
                  <a:srgbClr val="FF0000"/>
                </a:solidFill>
              </a:rPr>
              <a:t>git fetch</a:t>
            </a:r>
          </a:p>
        </p:txBody>
      </p:sp>
      <p:sp>
        <p:nvSpPr>
          <p:cNvPr id="3" name="Content Placeholder 2">
            <a:extLst>
              <a:ext uri="{FF2B5EF4-FFF2-40B4-BE49-F238E27FC236}">
                <a16:creationId xmlns:a16="http://schemas.microsoft.com/office/drawing/2014/main" id="{5FC45B1C-1931-7FD5-A678-02366A827402}"/>
              </a:ext>
            </a:extLst>
          </p:cNvPr>
          <p:cNvSpPr>
            <a:spLocks noGrp="1"/>
          </p:cNvSpPr>
          <p:nvPr>
            <p:ph idx="1"/>
          </p:nvPr>
        </p:nvSpPr>
        <p:spPr/>
        <p:txBody>
          <a:bodyPr/>
          <a:lstStyle/>
          <a:p>
            <a:pPr marL="0" indent="0">
              <a:buNone/>
            </a:pPr>
            <a:r>
              <a:rPr lang="en-US" dirty="0"/>
              <a:t>The git fetch command is used to download commits, files, and refs from a remote repository into your local repository. It retrieves data from the remote repository without modifying your working directory. This allows you to see what others have been working on without merging their changes into your current branch.</a:t>
            </a:r>
            <a:endParaRPr lang="en-IN" dirty="0"/>
          </a:p>
        </p:txBody>
      </p:sp>
    </p:spTree>
    <p:extLst>
      <p:ext uri="{BB962C8B-B14F-4D97-AF65-F5344CB8AC3E}">
        <p14:creationId xmlns:p14="http://schemas.microsoft.com/office/powerpoint/2010/main" val="2429903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32C833-F391-EB85-E324-AFD260E50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595" y="623058"/>
            <a:ext cx="9149902" cy="5897398"/>
          </a:xfrm>
          <a:prstGeom prst="rect">
            <a:avLst/>
          </a:prstGeom>
        </p:spPr>
      </p:pic>
    </p:spTree>
    <p:extLst>
      <p:ext uri="{BB962C8B-B14F-4D97-AF65-F5344CB8AC3E}">
        <p14:creationId xmlns:p14="http://schemas.microsoft.com/office/powerpoint/2010/main" val="4180570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532E-AFDB-90DC-61FF-FD98BE62AAF3}"/>
              </a:ext>
            </a:extLst>
          </p:cNvPr>
          <p:cNvSpPr>
            <a:spLocks noGrp="1"/>
          </p:cNvSpPr>
          <p:nvPr>
            <p:ph type="title"/>
          </p:nvPr>
        </p:nvSpPr>
        <p:spPr/>
        <p:txBody>
          <a:bodyPr/>
          <a:lstStyle/>
          <a:p>
            <a:r>
              <a:rPr lang="en-IN" dirty="0">
                <a:solidFill>
                  <a:srgbClr val="FF0000"/>
                </a:solidFill>
              </a:rPr>
              <a:t>git fork</a:t>
            </a:r>
          </a:p>
        </p:txBody>
      </p:sp>
      <p:sp>
        <p:nvSpPr>
          <p:cNvPr id="3" name="Content Placeholder 2">
            <a:extLst>
              <a:ext uri="{FF2B5EF4-FFF2-40B4-BE49-F238E27FC236}">
                <a16:creationId xmlns:a16="http://schemas.microsoft.com/office/drawing/2014/main" id="{76792554-A9E3-E185-8BD4-E9A45F9EDD04}"/>
              </a:ext>
            </a:extLst>
          </p:cNvPr>
          <p:cNvSpPr>
            <a:spLocks noGrp="1"/>
          </p:cNvSpPr>
          <p:nvPr>
            <p:ph idx="1"/>
          </p:nvPr>
        </p:nvSpPr>
        <p:spPr/>
        <p:txBody>
          <a:bodyPr/>
          <a:lstStyle/>
          <a:p>
            <a:pPr marL="0" indent="0">
              <a:buNone/>
            </a:pPr>
            <a:r>
              <a:rPr lang="en-US" dirty="0"/>
              <a:t>A fork in Git is a personal copy of someone else's repository. A fork allows you to freely experiment with changes without affecting the original project. Forks are often used in open source projects, where developers can fork a repository, make changes, and then submit those changes back to the original project through a pull request.</a:t>
            </a:r>
            <a:endParaRPr lang="en-IN" dirty="0"/>
          </a:p>
        </p:txBody>
      </p:sp>
    </p:spTree>
    <p:extLst>
      <p:ext uri="{BB962C8B-B14F-4D97-AF65-F5344CB8AC3E}">
        <p14:creationId xmlns:p14="http://schemas.microsoft.com/office/powerpoint/2010/main" val="1614404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803E6-4097-350A-E597-7B6FE72D9897}"/>
              </a:ext>
            </a:extLst>
          </p:cNvPr>
          <p:cNvSpPr>
            <a:spLocks noGrp="1"/>
          </p:cNvSpPr>
          <p:nvPr>
            <p:ph type="title"/>
          </p:nvPr>
        </p:nvSpPr>
        <p:spPr/>
        <p:txBody>
          <a:bodyPr/>
          <a:lstStyle/>
          <a:p>
            <a:r>
              <a:rPr lang="en-IN" dirty="0">
                <a:solidFill>
                  <a:srgbClr val="FF0000"/>
                </a:solidFill>
              </a:rPr>
              <a:t>Branching</a:t>
            </a:r>
          </a:p>
        </p:txBody>
      </p:sp>
      <p:sp>
        <p:nvSpPr>
          <p:cNvPr id="3" name="Content Placeholder 2">
            <a:extLst>
              <a:ext uri="{FF2B5EF4-FFF2-40B4-BE49-F238E27FC236}">
                <a16:creationId xmlns:a16="http://schemas.microsoft.com/office/drawing/2014/main" id="{2FC37B33-ECA1-C16C-78E7-9993E1E274D4}"/>
              </a:ext>
            </a:extLst>
          </p:cNvPr>
          <p:cNvSpPr>
            <a:spLocks noGrp="1"/>
          </p:cNvSpPr>
          <p:nvPr>
            <p:ph idx="1"/>
          </p:nvPr>
        </p:nvSpPr>
        <p:spPr/>
        <p:txBody>
          <a:bodyPr/>
          <a:lstStyle/>
          <a:p>
            <a:pPr marL="0" indent="0">
              <a:buNone/>
            </a:pPr>
            <a:r>
              <a:rPr lang="en-US" dirty="0"/>
              <a:t>Branching in Git allows you to create separate lines of development within a repository. Each branch can have its own commits and changes, allowing you to work on multiple features or fixes simultaneously without interfering with the main codebase.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645399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64CE6-76C8-DCEE-C694-6F72DF329C3C}"/>
              </a:ext>
            </a:extLst>
          </p:cNvPr>
          <p:cNvSpPr>
            <a:spLocks noGrp="1"/>
          </p:cNvSpPr>
          <p:nvPr>
            <p:ph type="title"/>
          </p:nvPr>
        </p:nvSpPr>
        <p:spPr/>
        <p:txBody>
          <a:bodyPr/>
          <a:lstStyle/>
          <a:p>
            <a:r>
              <a:rPr lang="en-IN" dirty="0">
                <a:solidFill>
                  <a:srgbClr val="FF0000"/>
                </a:solidFill>
              </a:rPr>
              <a:t>Branching command</a:t>
            </a:r>
          </a:p>
        </p:txBody>
      </p:sp>
      <p:sp>
        <p:nvSpPr>
          <p:cNvPr id="3" name="Content Placeholder 2">
            <a:extLst>
              <a:ext uri="{FF2B5EF4-FFF2-40B4-BE49-F238E27FC236}">
                <a16:creationId xmlns:a16="http://schemas.microsoft.com/office/drawing/2014/main" id="{289E466B-E5A2-1012-C0A8-B8D472B9C8D6}"/>
              </a:ext>
            </a:extLst>
          </p:cNvPr>
          <p:cNvSpPr>
            <a:spLocks noGrp="1"/>
          </p:cNvSpPr>
          <p:nvPr>
            <p:ph idx="1"/>
          </p:nvPr>
        </p:nvSpPr>
        <p:spPr>
          <a:xfrm>
            <a:off x="838199" y="1825625"/>
            <a:ext cx="10740775" cy="4667250"/>
          </a:xfrm>
        </p:spPr>
        <p:txBody>
          <a:bodyPr>
            <a:normAutofit fontScale="92500" lnSpcReduction="20000"/>
          </a:bodyPr>
          <a:lstStyle/>
          <a:p>
            <a:pPr marL="0" indent="0">
              <a:buNone/>
            </a:pPr>
            <a:r>
              <a:rPr lang="en-IN" dirty="0"/>
              <a:t>Create a branch: git checkout branch name</a:t>
            </a:r>
          </a:p>
          <a:p>
            <a:pPr marL="0" indent="0">
              <a:buNone/>
            </a:pPr>
            <a:endParaRPr lang="en-IN" dirty="0"/>
          </a:p>
          <a:p>
            <a:pPr marL="0" indent="0">
              <a:buNone/>
            </a:pPr>
            <a:r>
              <a:rPr lang="en-IN" dirty="0"/>
              <a:t>Switch to a branch: git branch </a:t>
            </a:r>
            <a:r>
              <a:rPr lang="en-IN" dirty="0" err="1"/>
              <a:t>branch</a:t>
            </a:r>
            <a:r>
              <a:rPr lang="en-IN" dirty="0"/>
              <a:t> name</a:t>
            </a:r>
          </a:p>
          <a:p>
            <a:pPr marL="0" indent="0">
              <a:buNone/>
            </a:pPr>
            <a:endParaRPr lang="en-IN" dirty="0"/>
          </a:p>
          <a:p>
            <a:pPr marL="0" indent="0">
              <a:buNone/>
            </a:pPr>
            <a:r>
              <a:rPr lang="en-IN" dirty="0"/>
              <a:t>Create and switch to branch: git checkout –b </a:t>
            </a:r>
            <a:r>
              <a:rPr lang="en-IN" dirty="0" err="1"/>
              <a:t>branchname</a:t>
            </a:r>
            <a:endParaRPr lang="en-IN" dirty="0"/>
          </a:p>
          <a:p>
            <a:pPr marL="0" indent="0">
              <a:buNone/>
            </a:pPr>
            <a:endParaRPr lang="en-IN" dirty="0"/>
          </a:p>
          <a:p>
            <a:pPr marL="0" indent="0">
              <a:buNone/>
            </a:pPr>
            <a:r>
              <a:rPr lang="en-IN" dirty="0"/>
              <a:t>Delete a branch: git branch -d &lt;branch-name&gt;</a:t>
            </a:r>
          </a:p>
          <a:p>
            <a:pPr marL="0" indent="0">
              <a:buNone/>
            </a:pPr>
            <a:endParaRPr lang="en-IN" dirty="0"/>
          </a:p>
          <a:p>
            <a:pPr marL="0" indent="0">
              <a:buNone/>
            </a:pPr>
            <a:r>
              <a:rPr lang="en-IN" dirty="0"/>
              <a:t>Deleting a branch forcefully: git branch -D &lt;branch-name&gt; </a:t>
            </a:r>
          </a:p>
          <a:p>
            <a:pPr marL="0" indent="0">
              <a:buNone/>
            </a:pPr>
            <a:endParaRPr lang="en-IN" dirty="0"/>
          </a:p>
          <a:p>
            <a:pPr marL="0" indent="0">
              <a:buNone/>
            </a:pPr>
            <a:r>
              <a:rPr lang="en-IN" dirty="0"/>
              <a:t>Listing branches: git branch</a:t>
            </a:r>
          </a:p>
        </p:txBody>
      </p:sp>
    </p:spTree>
    <p:extLst>
      <p:ext uri="{BB962C8B-B14F-4D97-AF65-F5344CB8AC3E}">
        <p14:creationId xmlns:p14="http://schemas.microsoft.com/office/powerpoint/2010/main" val="1512174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4F82-F72C-D52E-422F-686EA25635BC}"/>
              </a:ext>
            </a:extLst>
          </p:cNvPr>
          <p:cNvSpPr>
            <a:spLocks noGrp="1"/>
          </p:cNvSpPr>
          <p:nvPr>
            <p:ph type="title"/>
          </p:nvPr>
        </p:nvSpPr>
        <p:spPr/>
        <p:txBody>
          <a:bodyPr/>
          <a:lstStyle/>
          <a:p>
            <a:r>
              <a:rPr lang="en-IN" dirty="0">
                <a:solidFill>
                  <a:srgbClr val="FF0000"/>
                </a:solidFill>
              </a:rPr>
              <a:t>main branch in git</a:t>
            </a:r>
          </a:p>
        </p:txBody>
      </p:sp>
      <p:sp>
        <p:nvSpPr>
          <p:cNvPr id="3" name="Content Placeholder 2">
            <a:extLst>
              <a:ext uri="{FF2B5EF4-FFF2-40B4-BE49-F238E27FC236}">
                <a16:creationId xmlns:a16="http://schemas.microsoft.com/office/drawing/2014/main" id="{0987B7AB-96D2-5CD5-60E3-B48BFBA49DD2}"/>
              </a:ext>
            </a:extLst>
          </p:cNvPr>
          <p:cNvSpPr>
            <a:spLocks noGrp="1"/>
          </p:cNvSpPr>
          <p:nvPr>
            <p:ph idx="1"/>
          </p:nvPr>
        </p:nvSpPr>
        <p:spPr/>
        <p:txBody>
          <a:bodyPr/>
          <a:lstStyle/>
          <a:p>
            <a:pPr marL="0" indent="0">
              <a:buNone/>
            </a:pPr>
            <a:r>
              <a:rPr lang="en-US" dirty="0"/>
              <a:t>The main branch in Git (previously, the default branch was often named master) is typically the primary branch where the source code of your project is considered to be in a stable state. This branch is used for deploying production-ready code and is the branch that most collaborators will work from or base their branches off of.</a:t>
            </a:r>
            <a:endParaRPr lang="en-IN" dirty="0"/>
          </a:p>
        </p:txBody>
      </p:sp>
    </p:spTree>
    <p:extLst>
      <p:ext uri="{BB962C8B-B14F-4D97-AF65-F5344CB8AC3E}">
        <p14:creationId xmlns:p14="http://schemas.microsoft.com/office/powerpoint/2010/main" val="3464862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66E1-CE39-E880-1457-4857C9A9E7F0}"/>
              </a:ext>
            </a:extLst>
          </p:cNvPr>
          <p:cNvSpPr>
            <a:spLocks noGrp="1"/>
          </p:cNvSpPr>
          <p:nvPr>
            <p:ph type="title"/>
          </p:nvPr>
        </p:nvSpPr>
        <p:spPr/>
        <p:txBody>
          <a:bodyPr/>
          <a:lstStyle/>
          <a:p>
            <a:r>
              <a:rPr lang="en-IN" dirty="0">
                <a:solidFill>
                  <a:srgbClr val="FF0000"/>
                </a:solidFill>
              </a:rPr>
              <a:t>Merging</a:t>
            </a:r>
          </a:p>
        </p:txBody>
      </p:sp>
      <p:sp>
        <p:nvSpPr>
          <p:cNvPr id="3" name="Content Placeholder 2">
            <a:extLst>
              <a:ext uri="{FF2B5EF4-FFF2-40B4-BE49-F238E27FC236}">
                <a16:creationId xmlns:a16="http://schemas.microsoft.com/office/drawing/2014/main" id="{CCA1844D-28B0-2D78-EC24-B2C4B41E5AC7}"/>
              </a:ext>
            </a:extLst>
          </p:cNvPr>
          <p:cNvSpPr>
            <a:spLocks noGrp="1"/>
          </p:cNvSpPr>
          <p:nvPr>
            <p:ph idx="1"/>
          </p:nvPr>
        </p:nvSpPr>
        <p:spPr/>
        <p:txBody>
          <a:bodyPr/>
          <a:lstStyle/>
          <a:p>
            <a:pPr marL="0" indent="0">
              <a:buNone/>
            </a:pPr>
            <a:r>
              <a:rPr lang="en-US" dirty="0"/>
              <a:t>Merging in Git is the process of combining changes from one branch into another. This is typically done when you want to incorporate the work done in a feature branch into the main branch or another branch. Merging can be straightforward if there are no conflicts, or it can require manual intervention if there are conflicting changes.</a:t>
            </a:r>
            <a:endParaRPr lang="en-IN" dirty="0"/>
          </a:p>
        </p:txBody>
      </p:sp>
    </p:spTree>
    <p:extLst>
      <p:ext uri="{BB962C8B-B14F-4D97-AF65-F5344CB8AC3E}">
        <p14:creationId xmlns:p14="http://schemas.microsoft.com/office/powerpoint/2010/main" val="4122874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61FFAD-64B9-018E-09F3-257A78470C27}"/>
              </a:ext>
            </a:extLst>
          </p:cNvPr>
          <p:cNvPicPr>
            <a:picLocks noChangeAspect="1"/>
          </p:cNvPicPr>
          <p:nvPr/>
        </p:nvPicPr>
        <p:blipFill>
          <a:blip r:embed="rId2"/>
          <a:stretch>
            <a:fillRect/>
          </a:stretch>
        </p:blipFill>
        <p:spPr>
          <a:xfrm>
            <a:off x="1703419" y="736454"/>
            <a:ext cx="7142630" cy="5658775"/>
          </a:xfrm>
          <a:prstGeom prst="rect">
            <a:avLst/>
          </a:prstGeom>
        </p:spPr>
      </p:pic>
    </p:spTree>
    <p:extLst>
      <p:ext uri="{BB962C8B-B14F-4D97-AF65-F5344CB8AC3E}">
        <p14:creationId xmlns:p14="http://schemas.microsoft.com/office/powerpoint/2010/main" val="1001380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B778-D5A6-5EC5-9244-285F6CF89F18}"/>
              </a:ext>
            </a:extLst>
          </p:cNvPr>
          <p:cNvSpPr>
            <a:spLocks noGrp="1"/>
          </p:cNvSpPr>
          <p:nvPr>
            <p:ph type="title"/>
          </p:nvPr>
        </p:nvSpPr>
        <p:spPr/>
        <p:txBody>
          <a:bodyPr/>
          <a:lstStyle/>
          <a:p>
            <a:r>
              <a:rPr lang="en-IN" dirty="0"/>
              <a:t>Azure Repo</a:t>
            </a:r>
          </a:p>
        </p:txBody>
      </p:sp>
      <p:sp>
        <p:nvSpPr>
          <p:cNvPr id="3" name="Content Placeholder 2">
            <a:extLst>
              <a:ext uri="{FF2B5EF4-FFF2-40B4-BE49-F238E27FC236}">
                <a16:creationId xmlns:a16="http://schemas.microsoft.com/office/drawing/2014/main" id="{DD699ABB-9ADB-2AA6-40C8-506D2CFE5A34}"/>
              </a:ext>
            </a:extLst>
          </p:cNvPr>
          <p:cNvSpPr>
            <a:spLocks noGrp="1"/>
          </p:cNvSpPr>
          <p:nvPr>
            <p:ph idx="1"/>
          </p:nvPr>
        </p:nvSpPr>
        <p:spPr/>
        <p:txBody>
          <a:bodyPr/>
          <a:lstStyle/>
          <a:p>
            <a:pPr marL="0" indent="0">
              <a:buNone/>
            </a:pPr>
            <a:r>
              <a:rPr lang="en-US" dirty="0"/>
              <a:t>Azure Repos is a set of version control tools provided by Microsoft Azure that you can use to manage your code. It supports both Git (distributed version control) and Team Foundation Version Control (TFVC). Most developers prefer Git due to its distributed nature and flexibility.</a:t>
            </a:r>
          </a:p>
          <a:p>
            <a:pPr marL="0" indent="0">
              <a:buNone/>
            </a:pPr>
            <a:endParaRPr lang="en-IN" dirty="0"/>
          </a:p>
        </p:txBody>
      </p:sp>
    </p:spTree>
    <p:extLst>
      <p:ext uri="{BB962C8B-B14F-4D97-AF65-F5344CB8AC3E}">
        <p14:creationId xmlns:p14="http://schemas.microsoft.com/office/powerpoint/2010/main" val="2815314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962DD-7665-B411-55E0-FE97422D3EC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AD57251-C9F0-FB09-F0CA-06898A79EDE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0816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2C415-8078-81D6-A15C-C9FEF9077104}"/>
              </a:ext>
            </a:extLst>
          </p:cNvPr>
          <p:cNvSpPr>
            <a:spLocks noGrp="1"/>
          </p:cNvSpPr>
          <p:nvPr>
            <p:ph type="title"/>
          </p:nvPr>
        </p:nvSpPr>
        <p:spPr/>
        <p:txBody>
          <a:bodyPr/>
          <a:lstStyle/>
          <a:p>
            <a:r>
              <a:rPr lang="en-US" dirty="0">
                <a:solidFill>
                  <a:srgbClr val="FF0000"/>
                </a:solidFill>
              </a:rPr>
              <a:t>How to create remote repository in GIT</a:t>
            </a:r>
            <a:endParaRPr lang="en-IN" dirty="0">
              <a:solidFill>
                <a:srgbClr val="FF0000"/>
              </a:solidFill>
            </a:endParaRPr>
          </a:p>
        </p:txBody>
      </p:sp>
      <p:sp>
        <p:nvSpPr>
          <p:cNvPr id="3" name="Content Placeholder 2">
            <a:extLst>
              <a:ext uri="{FF2B5EF4-FFF2-40B4-BE49-F238E27FC236}">
                <a16:creationId xmlns:a16="http://schemas.microsoft.com/office/drawing/2014/main" id="{C089E623-D3F4-4302-403C-8F9A06237933}"/>
              </a:ext>
            </a:extLst>
          </p:cNvPr>
          <p:cNvSpPr>
            <a:spLocks noGrp="1"/>
          </p:cNvSpPr>
          <p:nvPr>
            <p:ph idx="1"/>
          </p:nvPr>
        </p:nvSpPr>
        <p:spPr/>
        <p:txBody>
          <a:bodyPr/>
          <a:lstStyle/>
          <a:p>
            <a:r>
              <a:rPr lang="en-US" b="1" dirty="0"/>
              <a:t>Create a Repository on GitHub</a:t>
            </a:r>
            <a:r>
              <a:rPr lang="en-US" dirty="0"/>
              <a:t>:</a:t>
            </a:r>
          </a:p>
          <a:p>
            <a:pPr>
              <a:buFont typeface="Arial" panose="020B0604020202020204" pitchFamily="34" charset="0"/>
              <a:buChar char="•"/>
            </a:pPr>
            <a:r>
              <a:rPr lang="en-US" dirty="0"/>
              <a:t>Log in to your GitHub account.</a:t>
            </a:r>
          </a:p>
          <a:p>
            <a:pPr>
              <a:buFont typeface="Arial" panose="020B0604020202020204" pitchFamily="34" charset="0"/>
              <a:buChar char="•"/>
            </a:pPr>
            <a:r>
              <a:rPr lang="en-US" dirty="0"/>
              <a:t>Click on the "+" icon in the upper right corner and select "New repository".</a:t>
            </a:r>
          </a:p>
          <a:p>
            <a:pPr>
              <a:buFont typeface="Arial" panose="020B0604020202020204" pitchFamily="34" charset="0"/>
              <a:buChar char="•"/>
            </a:pPr>
            <a:r>
              <a:rPr lang="en-US" dirty="0"/>
              <a:t>Fill in the repository name, description (optional), and choose whether it should be public or private.</a:t>
            </a:r>
          </a:p>
          <a:p>
            <a:pPr>
              <a:buFont typeface="Arial" panose="020B0604020202020204" pitchFamily="34" charset="0"/>
              <a:buChar char="•"/>
            </a:pPr>
            <a:r>
              <a:rPr lang="en-US" dirty="0"/>
              <a:t>Click "Create repository".</a:t>
            </a:r>
          </a:p>
          <a:p>
            <a:pPr marL="0" indent="0">
              <a:buNone/>
            </a:pPr>
            <a:endParaRPr lang="en-IN" dirty="0"/>
          </a:p>
        </p:txBody>
      </p:sp>
    </p:spTree>
    <p:extLst>
      <p:ext uri="{BB962C8B-B14F-4D97-AF65-F5344CB8AC3E}">
        <p14:creationId xmlns:p14="http://schemas.microsoft.com/office/powerpoint/2010/main" val="3085154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9E2BD-556B-D4CE-0539-CA633A2476CA}"/>
              </a:ext>
            </a:extLst>
          </p:cNvPr>
          <p:cNvSpPr>
            <a:spLocks noGrp="1"/>
          </p:cNvSpPr>
          <p:nvPr>
            <p:ph type="title"/>
          </p:nvPr>
        </p:nvSpPr>
        <p:spPr/>
        <p:txBody>
          <a:bodyPr/>
          <a:lstStyle/>
          <a:p>
            <a:r>
              <a:rPr lang="en-IN" dirty="0"/>
              <a:t>Topic yet to discuss</a:t>
            </a:r>
          </a:p>
        </p:txBody>
      </p:sp>
      <p:sp>
        <p:nvSpPr>
          <p:cNvPr id="3" name="Content Placeholder 2">
            <a:extLst>
              <a:ext uri="{FF2B5EF4-FFF2-40B4-BE49-F238E27FC236}">
                <a16:creationId xmlns:a16="http://schemas.microsoft.com/office/drawing/2014/main" id="{1F30463B-02BB-73D9-954E-DF8C317EDAAA}"/>
              </a:ext>
            </a:extLst>
          </p:cNvPr>
          <p:cNvSpPr>
            <a:spLocks noGrp="1"/>
          </p:cNvSpPr>
          <p:nvPr>
            <p:ph idx="1"/>
          </p:nvPr>
        </p:nvSpPr>
        <p:spPr/>
        <p:txBody>
          <a:bodyPr/>
          <a:lstStyle/>
          <a:p>
            <a:pPr marL="0" indent="0">
              <a:buNone/>
            </a:pPr>
            <a:r>
              <a:rPr lang="en-IN" dirty="0"/>
              <a:t>git reset</a:t>
            </a:r>
          </a:p>
          <a:p>
            <a:pPr marL="0" indent="0">
              <a:buNone/>
            </a:pPr>
            <a:r>
              <a:rPr lang="en-IN" dirty="0"/>
              <a:t>git head</a:t>
            </a:r>
          </a:p>
          <a:p>
            <a:pPr marL="0" indent="0">
              <a:buNone/>
            </a:pPr>
            <a:r>
              <a:rPr lang="en-IN" dirty="0"/>
              <a:t>Pull request</a:t>
            </a:r>
          </a:p>
          <a:p>
            <a:pPr marL="0" indent="0">
              <a:buNone/>
            </a:pPr>
            <a:r>
              <a:rPr lang="en-IN" dirty="0"/>
              <a:t>git advance security</a:t>
            </a:r>
          </a:p>
          <a:p>
            <a:pPr marL="0" indent="0">
              <a:buNone/>
            </a:pPr>
            <a:r>
              <a:rPr lang="en-IN" dirty="0"/>
              <a:t>git tag</a:t>
            </a:r>
          </a:p>
          <a:p>
            <a:pPr marL="0" indent="0">
              <a:buNone/>
            </a:pPr>
            <a:r>
              <a:rPr lang="en-IN" dirty="0"/>
              <a:t>git import</a:t>
            </a:r>
          </a:p>
          <a:p>
            <a:pPr marL="0" indent="0">
              <a:buNone/>
            </a:pPr>
            <a:endParaRPr lang="en-IN" dirty="0"/>
          </a:p>
        </p:txBody>
      </p:sp>
    </p:spTree>
    <p:extLst>
      <p:ext uri="{BB962C8B-B14F-4D97-AF65-F5344CB8AC3E}">
        <p14:creationId xmlns:p14="http://schemas.microsoft.com/office/powerpoint/2010/main" val="3121760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2D58B7-D672-1D6B-7E9D-23363092FB7A}"/>
              </a:ext>
            </a:extLst>
          </p:cNvPr>
          <p:cNvPicPr>
            <a:picLocks noChangeAspect="1"/>
          </p:cNvPicPr>
          <p:nvPr/>
        </p:nvPicPr>
        <p:blipFill>
          <a:blip r:embed="rId2"/>
          <a:stretch>
            <a:fillRect/>
          </a:stretch>
        </p:blipFill>
        <p:spPr>
          <a:xfrm>
            <a:off x="171145" y="898395"/>
            <a:ext cx="11849709" cy="5061210"/>
          </a:xfrm>
          <a:prstGeom prst="rect">
            <a:avLst/>
          </a:prstGeom>
        </p:spPr>
      </p:pic>
    </p:spTree>
    <p:extLst>
      <p:ext uri="{BB962C8B-B14F-4D97-AF65-F5344CB8AC3E}">
        <p14:creationId xmlns:p14="http://schemas.microsoft.com/office/powerpoint/2010/main" val="1124990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B4BA-6E90-7D2F-DF1A-3599864B9E9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4ACE5DE-AF55-29B4-8DFD-4BAB0FBC65B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FABBA36-00E4-0DC8-C6DA-0EF1FFEB4471}"/>
              </a:ext>
            </a:extLst>
          </p:cNvPr>
          <p:cNvPicPr>
            <a:picLocks noChangeAspect="1"/>
          </p:cNvPicPr>
          <p:nvPr/>
        </p:nvPicPr>
        <p:blipFill>
          <a:blip r:embed="rId2"/>
          <a:stretch>
            <a:fillRect/>
          </a:stretch>
        </p:blipFill>
        <p:spPr>
          <a:xfrm>
            <a:off x="0" y="450657"/>
            <a:ext cx="12192000" cy="5956685"/>
          </a:xfrm>
          <a:prstGeom prst="rect">
            <a:avLst/>
          </a:prstGeom>
        </p:spPr>
      </p:pic>
    </p:spTree>
    <p:extLst>
      <p:ext uri="{BB962C8B-B14F-4D97-AF65-F5344CB8AC3E}">
        <p14:creationId xmlns:p14="http://schemas.microsoft.com/office/powerpoint/2010/main" val="3254262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63276-09F3-E20A-6042-88267F394C16}"/>
              </a:ext>
            </a:extLst>
          </p:cNvPr>
          <p:cNvSpPr>
            <a:spLocks noGrp="1"/>
          </p:cNvSpPr>
          <p:nvPr>
            <p:ph type="title"/>
          </p:nvPr>
        </p:nvSpPr>
        <p:spPr/>
        <p:txBody>
          <a:bodyPr/>
          <a:lstStyle/>
          <a:p>
            <a:r>
              <a:rPr lang="en-US" dirty="0"/>
              <a:t>Local to remote communication</a:t>
            </a:r>
            <a:endParaRPr lang="en-IN" dirty="0"/>
          </a:p>
        </p:txBody>
      </p:sp>
      <p:sp>
        <p:nvSpPr>
          <p:cNvPr id="3" name="Content Placeholder 2">
            <a:extLst>
              <a:ext uri="{FF2B5EF4-FFF2-40B4-BE49-F238E27FC236}">
                <a16:creationId xmlns:a16="http://schemas.microsoft.com/office/drawing/2014/main" id="{95739198-98DB-C2D5-F97E-6A7FEE0387AC}"/>
              </a:ext>
            </a:extLst>
          </p:cNvPr>
          <p:cNvSpPr>
            <a:spLocks noGrp="1"/>
          </p:cNvSpPr>
          <p:nvPr>
            <p:ph idx="1"/>
          </p:nvPr>
        </p:nvSpPr>
        <p:spPr/>
        <p:txBody>
          <a:bodyPr/>
          <a:lstStyle/>
          <a:p>
            <a:pPr marL="0" indent="0">
              <a:buNone/>
            </a:pPr>
            <a:r>
              <a:rPr lang="en-US" dirty="0"/>
              <a:t>We need to generate token for it.</a:t>
            </a:r>
          </a:p>
          <a:p>
            <a:pPr marL="0" indent="0">
              <a:buNone/>
            </a:pPr>
            <a:endParaRPr lang="en-US" dirty="0"/>
          </a:p>
          <a:p>
            <a:pPr marL="0" indent="0">
              <a:buNone/>
            </a:pPr>
            <a:r>
              <a:rPr lang="en-US" dirty="0">
                <a:solidFill>
                  <a:srgbClr val="FF0000"/>
                </a:solidFill>
              </a:rPr>
              <a:t>Token based authentication: </a:t>
            </a:r>
            <a:r>
              <a:rPr lang="en-US" dirty="0">
                <a:hlinkClick r:id="rId2"/>
              </a:rPr>
              <a:t>https://docs.github.com/en/authentication/keeping-your-account-and-data-secure/managing-your-personal-access-tokens</a:t>
            </a:r>
            <a:endParaRPr lang="en-US" dirty="0"/>
          </a:p>
          <a:p>
            <a:pPr marL="0" indent="0">
              <a:buNone/>
            </a:pPr>
            <a:endParaRPr lang="en-US" dirty="0"/>
          </a:p>
          <a:p>
            <a:pPr marL="0" indent="0">
              <a:buNone/>
            </a:pPr>
            <a:r>
              <a:rPr lang="en-US" dirty="0"/>
              <a:t>Please follow above steps to generate token, please see next step and generate classic token only.</a:t>
            </a:r>
          </a:p>
          <a:p>
            <a:pPr marL="0" indent="0">
              <a:buNone/>
            </a:pPr>
            <a:endParaRPr lang="en-IN" dirty="0"/>
          </a:p>
        </p:txBody>
      </p:sp>
    </p:spTree>
    <p:extLst>
      <p:ext uri="{BB962C8B-B14F-4D97-AF65-F5344CB8AC3E}">
        <p14:creationId xmlns:p14="http://schemas.microsoft.com/office/powerpoint/2010/main" val="72390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FC2D5F-6749-B470-BA23-ABEC0591577D}"/>
              </a:ext>
            </a:extLst>
          </p:cNvPr>
          <p:cNvPicPr>
            <a:picLocks noChangeAspect="1"/>
          </p:cNvPicPr>
          <p:nvPr/>
        </p:nvPicPr>
        <p:blipFill>
          <a:blip r:embed="rId2"/>
          <a:stretch>
            <a:fillRect/>
          </a:stretch>
        </p:blipFill>
        <p:spPr>
          <a:xfrm>
            <a:off x="133043" y="707885"/>
            <a:ext cx="11925913" cy="5442230"/>
          </a:xfrm>
          <a:prstGeom prst="rect">
            <a:avLst/>
          </a:prstGeom>
        </p:spPr>
      </p:pic>
    </p:spTree>
    <p:extLst>
      <p:ext uri="{BB962C8B-B14F-4D97-AF65-F5344CB8AC3E}">
        <p14:creationId xmlns:p14="http://schemas.microsoft.com/office/powerpoint/2010/main" val="1318003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E8861-0910-D72D-3EB3-4D9AD7D2F983}"/>
              </a:ext>
            </a:extLst>
          </p:cNvPr>
          <p:cNvSpPr>
            <a:spLocks noGrp="1"/>
          </p:cNvSpPr>
          <p:nvPr>
            <p:ph type="title"/>
          </p:nvPr>
        </p:nvSpPr>
        <p:spPr/>
        <p:txBody>
          <a:bodyPr/>
          <a:lstStyle/>
          <a:p>
            <a:r>
              <a:rPr lang="en-US" dirty="0">
                <a:solidFill>
                  <a:srgbClr val="FF0000"/>
                </a:solidFill>
              </a:rPr>
              <a:t>Sample token</a:t>
            </a:r>
            <a:endParaRPr lang="en-IN" dirty="0">
              <a:solidFill>
                <a:srgbClr val="FF0000"/>
              </a:solidFill>
            </a:endParaRPr>
          </a:p>
        </p:txBody>
      </p:sp>
      <p:sp>
        <p:nvSpPr>
          <p:cNvPr id="3" name="Content Placeholder 2">
            <a:extLst>
              <a:ext uri="{FF2B5EF4-FFF2-40B4-BE49-F238E27FC236}">
                <a16:creationId xmlns:a16="http://schemas.microsoft.com/office/drawing/2014/main" id="{5D281B39-7AFE-450B-2DA3-044E3C4CAF50}"/>
              </a:ext>
            </a:extLst>
          </p:cNvPr>
          <p:cNvSpPr>
            <a:spLocks noGrp="1"/>
          </p:cNvSpPr>
          <p:nvPr>
            <p:ph idx="1"/>
          </p:nvPr>
        </p:nvSpPr>
        <p:spPr/>
        <p:txBody>
          <a:bodyPr/>
          <a:lstStyle/>
          <a:p>
            <a:pPr marL="0" indent="0">
              <a:buNone/>
            </a:pPr>
            <a:r>
              <a:rPr lang="en-IN" dirty="0" err="1"/>
              <a:t>ghp_ABCDEFGHIJKLMNOPQRSTUVWXYZ</a:t>
            </a:r>
            <a:endParaRPr lang="en-IN" dirty="0"/>
          </a:p>
        </p:txBody>
      </p:sp>
      <p:pic>
        <p:nvPicPr>
          <p:cNvPr id="5" name="Picture 4">
            <a:extLst>
              <a:ext uri="{FF2B5EF4-FFF2-40B4-BE49-F238E27FC236}">
                <a16:creationId xmlns:a16="http://schemas.microsoft.com/office/drawing/2014/main" id="{A795F044-B952-1EBA-2CDB-A22E6118E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35224"/>
            <a:ext cx="6069565" cy="3641739"/>
          </a:xfrm>
          <a:prstGeom prst="rect">
            <a:avLst/>
          </a:prstGeom>
        </p:spPr>
      </p:pic>
    </p:spTree>
    <p:extLst>
      <p:ext uri="{BB962C8B-B14F-4D97-AF65-F5344CB8AC3E}">
        <p14:creationId xmlns:p14="http://schemas.microsoft.com/office/powerpoint/2010/main" val="1207616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7D62B-DFE1-A852-FD4B-3B81D2653316}"/>
              </a:ext>
            </a:extLst>
          </p:cNvPr>
          <p:cNvSpPr>
            <a:spLocks noGrp="1"/>
          </p:cNvSpPr>
          <p:nvPr>
            <p:ph type="title"/>
          </p:nvPr>
        </p:nvSpPr>
        <p:spPr/>
        <p:txBody>
          <a:bodyPr/>
          <a:lstStyle/>
          <a:p>
            <a:r>
              <a:rPr lang="en-US" dirty="0">
                <a:solidFill>
                  <a:srgbClr val="FF0000"/>
                </a:solidFill>
              </a:rPr>
              <a:t>Command to establish connection</a:t>
            </a:r>
            <a:endParaRPr lang="en-IN" dirty="0">
              <a:solidFill>
                <a:srgbClr val="FF0000"/>
              </a:solidFill>
            </a:endParaRPr>
          </a:p>
        </p:txBody>
      </p:sp>
      <p:sp>
        <p:nvSpPr>
          <p:cNvPr id="3" name="Content Placeholder 2">
            <a:extLst>
              <a:ext uri="{FF2B5EF4-FFF2-40B4-BE49-F238E27FC236}">
                <a16:creationId xmlns:a16="http://schemas.microsoft.com/office/drawing/2014/main" id="{093AC4A0-F47E-F9B6-075A-01EED7995604}"/>
              </a:ext>
            </a:extLst>
          </p:cNvPr>
          <p:cNvSpPr>
            <a:spLocks noGrp="1"/>
          </p:cNvSpPr>
          <p:nvPr>
            <p:ph idx="1"/>
          </p:nvPr>
        </p:nvSpPr>
        <p:spPr/>
        <p:txBody>
          <a:bodyPr/>
          <a:lstStyle/>
          <a:p>
            <a:pPr marL="0" indent="0">
              <a:buNone/>
            </a:pPr>
            <a:r>
              <a:rPr lang="en-IN" sz="1600" dirty="0"/>
              <a:t>git remote set-</a:t>
            </a:r>
            <a:r>
              <a:rPr lang="en-IN" sz="1600" dirty="0" err="1"/>
              <a:t>url</a:t>
            </a:r>
            <a:r>
              <a:rPr lang="en-IN" sz="1600" dirty="0"/>
              <a:t> origin https://&lt;GITHUB_ACCESS_TOKEN&gt;@github.com/&lt;GITHUB_USERNAME&gt;/&lt;REPOSITORY_NAME&gt;.git</a:t>
            </a:r>
          </a:p>
          <a:p>
            <a:pPr marL="0" indent="0">
              <a:buNone/>
            </a:pPr>
            <a:endParaRPr lang="en-IN" dirty="0"/>
          </a:p>
        </p:txBody>
      </p:sp>
      <p:pic>
        <p:nvPicPr>
          <p:cNvPr id="5" name="Picture 4">
            <a:extLst>
              <a:ext uri="{FF2B5EF4-FFF2-40B4-BE49-F238E27FC236}">
                <a16:creationId xmlns:a16="http://schemas.microsoft.com/office/drawing/2014/main" id="{6DEA552F-F8D2-D41E-F2BE-94AEE8888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735" y="2650732"/>
            <a:ext cx="6096000" cy="3429000"/>
          </a:xfrm>
          <a:prstGeom prst="rect">
            <a:avLst/>
          </a:prstGeom>
        </p:spPr>
      </p:pic>
    </p:spTree>
    <p:extLst>
      <p:ext uri="{BB962C8B-B14F-4D97-AF65-F5344CB8AC3E}">
        <p14:creationId xmlns:p14="http://schemas.microsoft.com/office/powerpoint/2010/main" val="2759266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812</Words>
  <Application>Microsoft Office PowerPoint</Application>
  <PresentationFormat>Widescreen</PresentationFormat>
  <Paragraphs>76</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git repo icon</vt:lpstr>
      <vt:lpstr>How to create local repository</vt:lpstr>
      <vt:lpstr>How to create remote repository in GIT</vt:lpstr>
      <vt:lpstr>PowerPoint Presentation</vt:lpstr>
      <vt:lpstr>PowerPoint Presentation</vt:lpstr>
      <vt:lpstr>Local to remote communication</vt:lpstr>
      <vt:lpstr>PowerPoint Presentation</vt:lpstr>
      <vt:lpstr>Sample token</vt:lpstr>
      <vt:lpstr>Command to establish connection</vt:lpstr>
      <vt:lpstr>Command to push the change from local to remote</vt:lpstr>
      <vt:lpstr>What is VCS</vt:lpstr>
      <vt:lpstr>PowerPoint Presentation</vt:lpstr>
      <vt:lpstr>PowerPoint Presentation</vt:lpstr>
      <vt:lpstr>PowerPoint Presentation</vt:lpstr>
      <vt:lpstr>How to install/uninstall and version check</vt:lpstr>
      <vt:lpstr>Working tree in GIT</vt:lpstr>
      <vt:lpstr>Working directory</vt:lpstr>
      <vt:lpstr>Stagging area</vt:lpstr>
      <vt:lpstr>git pull and git push</vt:lpstr>
      <vt:lpstr>git fetch</vt:lpstr>
      <vt:lpstr>PowerPoint Presentation</vt:lpstr>
      <vt:lpstr>git fork</vt:lpstr>
      <vt:lpstr>Branching</vt:lpstr>
      <vt:lpstr>Branching command</vt:lpstr>
      <vt:lpstr>main branch in git</vt:lpstr>
      <vt:lpstr>Merging</vt:lpstr>
      <vt:lpstr>PowerPoint Presentation</vt:lpstr>
      <vt:lpstr>Azure Repo</vt:lpstr>
      <vt:lpstr>PowerPoint Presentation</vt:lpstr>
      <vt:lpstr>Topic yet to discuss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juhi3260@gmail.com</dc:creator>
  <cp:lastModifiedBy>juhi3260@gmail.com</cp:lastModifiedBy>
  <cp:revision>29</cp:revision>
  <dcterms:created xsi:type="dcterms:W3CDTF">2024-07-11T15:24:51Z</dcterms:created>
  <dcterms:modified xsi:type="dcterms:W3CDTF">2024-07-12T07:44:24Z</dcterms:modified>
</cp:coreProperties>
</file>