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6" r:id="rId3"/>
    <p:sldId id="267" r:id="rId4"/>
    <p:sldId id="268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233171"/>
            <a:ext cx="1035812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48784" y="2221992"/>
            <a:ext cx="2694432" cy="273100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817419"/>
            <a:ext cx="12192000" cy="4058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60569"/>
            <a:ext cx="10668000" cy="7643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617" y="3137916"/>
            <a:ext cx="11454765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987" y="1126235"/>
            <a:ext cx="11376025" cy="212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40182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Deployment</a:t>
            </a:r>
            <a:r>
              <a:rPr spc="-70" dirty="0"/>
              <a:t> </a:t>
            </a:r>
            <a:r>
              <a:rPr spc="-5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4848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1C1573"/>
                </a:solidFill>
                <a:latin typeface="Arial"/>
                <a:cs typeface="Arial"/>
              </a:rPr>
              <a:t>Value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Stream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Map</a:t>
            </a:r>
            <a:r>
              <a:rPr sz="2000" b="1" spc="-1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of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a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Product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Creation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20" y="1817404"/>
            <a:ext cx="11091955" cy="32231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87890" y="5735828"/>
            <a:ext cx="5963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high-level value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stream</a:t>
            </a:r>
            <a:r>
              <a:rPr sz="1800" spc="-5" dirty="0">
                <a:latin typeface="Calibri"/>
                <a:cs typeface="Calibri"/>
              </a:rPr>
              <a:t> map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 </a:t>
            </a:r>
            <a:r>
              <a:rPr sz="1800" spc="-5" dirty="0"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5189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Deployment</a:t>
            </a:r>
            <a:r>
              <a:rPr spc="-70" dirty="0"/>
              <a:t> </a:t>
            </a:r>
            <a:r>
              <a:rPr spc="-5" dirty="0"/>
              <a:t>Consideration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486390" cy="288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Rolling</a:t>
            </a:r>
            <a:r>
              <a:rPr sz="2000" b="1" spc="-2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Back</a:t>
            </a:r>
            <a:r>
              <a:rPr sz="2000" b="1" spc="-2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Deployments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It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essential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roll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deployment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case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goes wrong</a:t>
            </a:r>
            <a:endParaRPr sz="1800">
              <a:latin typeface="Arial MT"/>
              <a:cs typeface="Arial MT"/>
            </a:endParaRPr>
          </a:p>
          <a:p>
            <a:pPr marL="769620" marR="271780" indent="-228600">
              <a:lnSpc>
                <a:spcPts val="1920"/>
              </a:lnSpc>
              <a:spcBef>
                <a:spcPts val="98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As,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debugging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problems</a:t>
            </a:r>
            <a:r>
              <a:rPr sz="1800" dirty="0">
                <a:latin typeface="Arial MT"/>
                <a:cs typeface="Arial MT"/>
              </a:rPr>
              <a:t> in a </a:t>
            </a:r>
            <a:r>
              <a:rPr sz="1800" spc="-5" dirty="0">
                <a:latin typeface="Arial MT"/>
                <a:cs typeface="Arial MT"/>
              </a:rPr>
              <a:t>running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environment</a:t>
            </a:r>
            <a:r>
              <a:rPr sz="1800" dirty="0">
                <a:latin typeface="Arial MT"/>
                <a:cs typeface="Arial MT"/>
              </a:rPr>
              <a:t> is </a:t>
            </a:r>
            <a:r>
              <a:rPr sz="1800" spc="-5" dirty="0">
                <a:latin typeface="Arial MT"/>
                <a:cs typeface="Arial MT"/>
              </a:rPr>
              <a:t>almost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certain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</a:t>
            </a:r>
            <a:r>
              <a:rPr sz="1800" dirty="0">
                <a:latin typeface="Arial MT"/>
                <a:cs typeface="Arial MT"/>
              </a:rPr>
              <a:t> in </a:t>
            </a:r>
            <a:r>
              <a:rPr sz="1800" spc="-5" dirty="0">
                <a:latin typeface="Arial MT"/>
                <a:cs typeface="Arial MT"/>
              </a:rPr>
              <a:t>late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nights</a:t>
            </a:r>
            <a:endParaRPr sz="1800">
              <a:latin typeface="Arial MT"/>
              <a:cs typeface="Arial MT"/>
            </a:endParaRPr>
          </a:p>
          <a:p>
            <a:pPr marL="769620" marR="5080" indent="-228600">
              <a:lnSpc>
                <a:spcPts val="1900"/>
              </a:lnSpc>
              <a:spcBef>
                <a:spcPts val="110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way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restore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service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things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wrong,</a:t>
            </a:r>
            <a:r>
              <a:rPr sz="1800" dirty="0">
                <a:latin typeface="Arial MT"/>
                <a:cs typeface="Arial MT"/>
              </a:rPr>
              <a:t> so </a:t>
            </a:r>
            <a:r>
              <a:rPr sz="1800" spc="-5" dirty="0">
                <a:latin typeface="Arial MT"/>
                <a:cs typeface="Arial MT"/>
              </a:rPr>
              <a:t>you 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debug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failure</a:t>
            </a:r>
            <a:r>
              <a:rPr sz="1800" dirty="0">
                <a:latin typeface="Arial MT"/>
                <a:cs typeface="Arial MT"/>
              </a:rPr>
              <a:t> in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comfort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normal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working hours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81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There are several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methods 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performing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rollback</a:t>
            </a:r>
            <a:endParaRPr sz="1800">
              <a:latin typeface="Arial MT"/>
              <a:cs typeface="Arial MT"/>
            </a:endParaRPr>
          </a:p>
          <a:p>
            <a:pPr marL="1226820" marR="340360" lvl="1" indent="-228600">
              <a:lnSpc>
                <a:spcPts val="1680"/>
              </a:lnSpc>
              <a:spcBef>
                <a:spcPts val="600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spc="-5" dirty="0">
                <a:latin typeface="Arial MT"/>
                <a:cs typeface="Arial MT"/>
              </a:rPr>
              <a:t>blue-green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deployments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canary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releasing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also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perform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zero-downtime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releases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rollbacks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5146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Rolling</a:t>
            </a:r>
            <a:r>
              <a:rPr spc="-40" dirty="0"/>
              <a:t> </a:t>
            </a:r>
            <a:r>
              <a:rPr spc="-5" dirty="0"/>
              <a:t>Back</a:t>
            </a:r>
            <a:r>
              <a:rPr spc="-35" dirty="0"/>
              <a:t> </a:t>
            </a:r>
            <a:r>
              <a:rPr spc="-5" dirty="0"/>
              <a:t>Deployments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938149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Rolling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Back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Deployments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Constraints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Data </a:t>
            </a:r>
            <a:r>
              <a:rPr sz="1800" dirty="0">
                <a:latin typeface="Arial MT"/>
                <a:cs typeface="Arial MT"/>
              </a:rPr>
              <a:t>: </a:t>
            </a: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changes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data,</a:t>
            </a:r>
            <a:r>
              <a:rPr sz="1800" dirty="0">
                <a:latin typeface="Arial MT"/>
                <a:cs typeface="Arial MT"/>
              </a:rPr>
              <a:t> it</a:t>
            </a:r>
            <a:r>
              <a:rPr sz="1800" spc="-5" dirty="0">
                <a:latin typeface="Arial MT"/>
                <a:cs typeface="Arial MT"/>
              </a:rPr>
              <a:t> 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hard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roll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78" y="2712211"/>
            <a:ext cx="9983470" cy="17875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741680" indent="-228600">
              <a:lnSpc>
                <a:spcPts val="1900"/>
              </a:lnSpc>
              <a:spcBef>
                <a:spcPts val="3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two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general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principles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follow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creating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plan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rolling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</a:t>
            </a:r>
            <a:endParaRPr sz="1800">
              <a:latin typeface="Arial MT"/>
              <a:cs typeface="Arial MT"/>
            </a:endParaRPr>
          </a:p>
          <a:p>
            <a:pPr marL="241300" marR="601980" indent="-228600">
              <a:lnSpc>
                <a:spcPts val="1920"/>
              </a:lnSpc>
              <a:spcBef>
                <a:spcPts val="10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Arial MT"/>
                <a:cs typeface="Arial MT"/>
              </a:rPr>
              <a:t>Ensure 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including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databases 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filesystem,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backed up before doing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release</a:t>
            </a:r>
            <a:endParaRPr sz="1800">
              <a:latin typeface="Arial MT"/>
              <a:cs typeface="Arial MT"/>
            </a:endParaRPr>
          </a:p>
          <a:p>
            <a:pPr marL="241300" marR="5080" indent="-228600">
              <a:lnSpc>
                <a:spcPts val="1900"/>
              </a:lnSpc>
              <a:spcBef>
                <a:spcPts val="109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second</a:t>
            </a:r>
            <a:r>
              <a:rPr sz="1800" dirty="0">
                <a:latin typeface="Arial MT"/>
                <a:cs typeface="Arial MT"/>
              </a:rPr>
              <a:t> 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practice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rollback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plan,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restoring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backup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migrating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 back before every release to make sure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works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2574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-5" dirty="0"/>
              <a:t>eploy</a:t>
            </a:r>
            <a:r>
              <a:rPr dirty="0"/>
              <a:t>m</a:t>
            </a:r>
            <a:r>
              <a:rPr spc="-5" dirty="0"/>
              <a:t>ent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333355" cy="225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Zero-Downtime</a:t>
            </a:r>
            <a:r>
              <a:rPr sz="2000" b="1" spc="-4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Releases</a:t>
            </a:r>
            <a:endParaRPr sz="2000">
              <a:latin typeface="Arial"/>
              <a:cs typeface="Arial"/>
            </a:endParaRPr>
          </a:p>
          <a:p>
            <a:pPr marL="769620" marR="5080" indent="-228600">
              <a:lnSpc>
                <a:spcPts val="1900"/>
              </a:lnSpc>
              <a:spcBef>
                <a:spcPts val="158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Hot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deployment,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dirty="0">
                <a:latin typeface="Arial MT"/>
                <a:cs typeface="Arial MT"/>
              </a:rPr>
              <a:t> the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switching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another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happens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nearly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instantaneously</a:t>
            </a:r>
            <a:endParaRPr sz="1800">
              <a:latin typeface="Arial MT"/>
              <a:cs typeface="Arial MT"/>
            </a:endParaRPr>
          </a:p>
          <a:p>
            <a:pPr marL="769620" marR="42545" indent="-228600">
              <a:lnSpc>
                <a:spcPts val="1989"/>
              </a:lnSpc>
              <a:spcBef>
                <a:spcPts val="92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possible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previous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nearly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instantaneously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too,</a:t>
            </a:r>
            <a:r>
              <a:rPr sz="1800" dirty="0">
                <a:latin typeface="Arial MT"/>
                <a:cs typeface="Arial MT"/>
              </a:rPr>
              <a:t> if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something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goes wrong</a:t>
            </a:r>
            <a:endParaRPr sz="1800">
              <a:latin typeface="Arial MT"/>
              <a:cs typeface="Arial MT"/>
            </a:endParaRPr>
          </a:p>
          <a:p>
            <a:pPr marL="769620" marR="233045" indent="-228600">
              <a:lnSpc>
                <a:spcPts val="1989"/>
              </a:lnSpc>
              <a:spcBef>
                <a:spcPts val="91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key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zero-downtime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releases</a:t>
            </a:r>
            <a:r>
              <a:rPr sz="1800" dirty="0">
                <a:latin typeface="Arial MT"/>
                <a:cs typeface="Arial MT"/>
              </a:rPr>
              <a:t> 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decoupling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various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so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happen independently as far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possible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2349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-5" dirty="0"/>
              <a:t>eploy</a:t>
            </a:r>
            <a:r>
              <a:rPr dirty="0"/>
              <a:t>m</a:t>
            </a:r>
            <a:r>
              <a:rPr spc="-5" dirty="0"/>
              <a:t>en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2775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Deployment</a:t>
            </a:r>
            <a:r>
              <a:rPr sz="2000" b="1" spc="-6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Strategies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0" y="1981200"/>
            <a:ext cx="0" cy="3415029"/>
          </a:xfrm>
          <a:custGeom>
            <a:avLst/>
            <a:gdLst/>
            <a:ahLst/>
            <a:cxnLst/>
            <a:rect l="l" t="t" r="r" b="b"/>
            <a:pathLst>
              <a:path h="3415029">
                <a:moveTo>
                  <a:pt x="0" y="0"/>
                </a:moveTo>
                <a:lnTo>
                  <a:pt x="1" y="3414712"/>
                </a:lnTo>
              </a:path>
            </a:pathLst>
          </a:custGeom>
          <a:ln w="381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36029" y="2325115"/>
            <a:ext cx="236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Blue-Green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Deployments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66573" y="3151981"/>
            <a:ext cx="2444750" cy="1073150"/>
            <a:chOff x="3066573" y="3151981"/>
            <a:chExt cx="2444750" cy="10731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9748" y="3155156"/>
              <a:ext cx="2438400" cy="1066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69748" y="3155156"/>
              <a:ext cx="2438400" cy="1066800"/>
            </a:xfrm>
            <a:custGeom>
              <a:avLst/>
              <a:gdLst/>
              <a:ahLst/>
              <a:cxnLst/>
              <a:rect l="l" t="t" r="r" b="b"/>
              <a:pathLst>
                <a:path w="2438400" h="1066800">
                  <a:moveTo>
                    <a:pt x="0" y="177803"/>
                  </a:moveTo>
                  <a:lnTo>
                    <a:pt x="6351" y="130535"/>
                  </a:lnTo>
                  <a:lnTo>
                    <a:pt x="24275" y="88062"/>
                  </a:lnTo>
                  <a:lnTo>
                    <a:pt x="52077" y="52077"/>
                  </a:lnTo>
                  <a:lnTo>
                    <a:pt x="88062" y="24275"/>
                  </a:lnTo>
                  <a:lnTo>
                    <a:pt x="130535" y="6351"/>
                  </a:lnTo>
                  <a:lnTo>
                    <a:pt x="177802" y="0"/>
                  </a:lnTo>
                  <a:lnTo>
                    <a:pt x="2260597" y="0"/>
                  </a:lnTo>
                  <a:lnTo>
                    <a:pt x="2307864" y="6351"/>
                  </a:lnTo>
                  <a:lnTo>
                    <a:pt x="2350337" y="24275"/>
                  </a:lnTo>
                  <a:lnTo>
                    <a:pt x="2386322" y="52077"/>
                  </a:lnTo>
                  <a:lnTo>
                    <a:pt x="2414124" y="88062"/>
                  </a:lnTo>
                  <a:lnTo>
                    <a:pt x="2432048" y="130535"/>
                  </a:lnTo>
                  <a:lnTo>
                    <a:pt x="2438400" y="177803"/>
                  </a:lnTo>
                  <a:lnTo>
                    <a:pt x="2438400" y="888996"/>
                  </a:lnTo>
                  <a:lnTo>
                    <a:pt x="2432048" y="936264"/>
                  </a:lnTo>
                  <a:lnTo>
                    <a:pt x="2414124" y="978737"/>
                  </a:lnTo>
                  <a:lnTo>
                    <a:pt x="2386322" y="1014722"/>
                  </a:lnTo>
                  <a:lnTo>
                    <a:pt x="2350337" y="1042524"/>
                  </a:lnTo>
                  <a:lnTo>
                    <a:pt x="2307864" y="1060448"/>
                  </a:lnTo>
                  <a:lnTo>
                    <a:pt x="2260597" y="1066800"/>
                  </a:lnTo>
                  <a:lnTo>
                    <a:pt x="177802" y="1066800"/>
                  </a:lnTo>
                  <a:lnTo>
                    <a:pt x="130535" y="1060448"/>
                  </a:lnTo>
                  <a:lnTo>
                    <a:pt x="88062" y="1042524"/>
                  </a:lnTo>
                  <a:lnTo>
                    <a:pt x="52077" y="1014722"/>
                  </a:lnTo>
                  <a:lnTo>
                    <a:pt x="24275" y="978737"/>
                  </a:lnTo>
                  <a:lnTo>
                    <a:pt x="6351" y="936264"/>
                  </a:lnTo>
                  <a:lnTo>
                    <a:pt x="0" y="888996"/>
                  </a:lnTo>
                  <a:lnTo>
                    <a:pt x="0" y="177803"/>
                  </a:lnTo>
                  <a:close/>
                </a:path>
              </a:pathLst>
            </a:custGeom>
            <a:ln w="63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36029" y="3245611"/>
            <a:ext cx="160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Canary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Releasing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3027" y="4202683"/>
            <a:ext cx="147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Rolling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upgrade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4872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Blue-Green</a:t>
            </a:r>
            <a:r>
              <a:rPr spc="-55" dirty="0"/>
              <a:t> </a:t>
            </a:r>
            <a:r>
              <a:rPr spc="-10" dirty="0"/>
              <a:t>Deployments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283190" cy="137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This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the most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powerful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techniques</a:t>
            </a:r>
            <a:r>
              <a:rPr sz="1800" dirty="0">
                <a:latin typeface="Arial MT"/>
                <a:cs typeface="Arial MT"/>
              </a:rPr>
              <a:t> we</a:t>
            </a:r>
            <a:r>
              <a:rPr sz="1800" spc="-5" dirty="0">
                <a:latin typeface="Arial MT"/>
                <a:cs typeface="Arial MT"/>
              </a:rPr>
              <a:t> know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managing releases</a:t>
            </a:r>
            <a:endParaRPr sz="1800">
              <a:latin typeface="Arial MT"/>
              <a:cs typeface="Arial MT"/>
            </a:endParaRPr>
          </a:p>
          <a:p>
            <a:pPr marL="769620" marR="5080" indent="-228600">
              <a:lnSpc>
                <a:spcPts val="1920"/>
              </a:lnSpc>
              <a:spcBef>
                <a:spcPts val="98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idea</a:t>
            </a:r>
            <a:r>
              <a:rPr sz="1800" dirty="0">
                <a:latin typeface="Arial MT"/>
                <a:cs typeface="Arial MT"/>
              </a:rPr>
              <a:t> 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two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identical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environment,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we’ll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blue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green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9799" y="3205162"/>
            <a:ext cx="8832397" cy="21097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4872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Blue-Green</a:t>
            </a:r>
            <a:r>
              <a:rPr spc="-55" dirty="0"/>
              <a:t> </a:t>
            </a:r>
            <a:r>
              <a:rPr spc="-10" dirty="0"/>
              <a:t>Deployments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13079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Challenges</a:t>
            </a:r>
            <a:endParaRPr sz="2000">
              <a:latin typeface="Arial"/>
              <a:cs typeface="Arial"/>
            </a:endParaRPr>
          </a:p>
          <a:p>
            <a:pPr marL="769620" marR="5080" indent="-228600">
              <a:lnSpc>
                <a:spcPts val="1900"/>
              </a:lnSpc>
              <a:spcBef>
                <a:spcPts val="158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dirty="0">
                <a:latin typeface="Arial MT"/>
                <a:cs typeface="Arial MT"/>
              </a:rPr>
              <a:t> is </a:t>
            </a:r>
            <a:r>
              <a:rPr sz="1800" spc="-5" dirty="0">
                <a:latin typeface="Arial MT"/>
                <a:cs typeface="Arial MT"/>
              </a:rPr>
              <a:t>usually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possible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switch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directly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green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blue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because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5" dirty="0">
                <a:latin typeface="Arial MT"/>
                <a:cs typeface="Arial MT"/>
              </a:rPr>
              <a:t>takes time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migrate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next </a:t>
            </a: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schema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52650" y="3044825"/>
            <a:ext cx="7550150" cy="1987550"/>
            <a:chOff x="2152650" y="3044825"/>
            <a:chExt cx="7550150" cy="1987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5824" y="3047999"/>
              <a:ext cx="7543800" cy="1981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55825" y="3048000"/>
              <a:ext cx="7543800" cy="1981200"/>
            </a:xfrm>
            <a:custGeom>
              <a:avLst/>
              <a:gdLst/>
              <a:ahLst/>
              <a:cxnLst/>
              <a:rect l="l" t="t" r="r" b="b"/>
              <a:pathLst>
                <a:path w="7543800" h="1981200">
                  <a:moveTo>
                    <a:pt x="0" y="330206"/>
                  </a:moveTo>
                  <a:lnTo>
                    <a:pt x="3580" y="281411"/>
                  </a:lnTo>
                  <a:lnTo>
                    <a:pt x="13980" y="234838"/>
                  </a:lnTo>
                  <a:lnTo>
                    <a:pt x="30690" y="190999"/>
                  </a:lnTo>
                  <a:lnTo>
                    <a:pt x="53198" y="150405"/>
                  </a:lnTo>
                  <a:lnTo>
                    <a:pt x="80994" y="113566"/>
                  </a:lnTo>
                  <a:lnTo>
                    <a:pt x="113566" y="80994"/>
                  </a:lnTo>
                  <a:lnTo>
                    <a:pt x="150405" y="53198"/>
                  </a:lnTo>
                  <a:lnTo>
                    <a:pt x="190999" y="30690"/>
                  </a:lnTo>
                  <a:lnTo>
                    <a:pt x="234838" y="13980"/>
                  </a:lnTo>
                  <a:lnTo>
                    <a:pt x="281410" y="3580"/>
                  </a:lnTo>
                  <a:lnTo>
                    <a:pt x="330206" y="0"/>
                  </a:lnTo>
                  <a:lnTo>
                    <a:pt x="7213594" y="0"/>
                  </a:lnTo>
                  <a:lnTo>
                    <a:pt x="7262389" y="3580"/>
                  </a:lnTo>
                  <a:lnTo>
                    <a:pt x="7308962" y="13980"/>
                  </a:lnTo>
                  <a:lnTo>
                    <a:pt x="7352800" y="30690"/>
                  </a:lnTo>
                  <a:lnTo>
                    <a:pt x="7393394" y="53198"/>
                  </a:lnTo>
                  <a:lnTo>
                    <a:pt x="7430233" y="80994"/>
                  </a:lnTo>
                  <a:lnTo>
                    <a:pt x="7462806" y="113566"/>
                  </a:lnTo>
                  <a:lnTo>
                    <a:pt x="7490601" y="150405"/>
                  </a:lnTo>
                  <a:lnTo>
                    <a:pt x="7513109" y="190999"/>
                  </a:lnTo>
                  <a:lnTo>
                    <a:pt x="7529819" y="234838"/>
                  </a:lnTo>
                  <a:lnTo>
                    <a:pt x="7540219" y="281411"/>
                  </a:lnTo>
                  <a:lnTo>
                    <a:pt x="7543800" y="330206"/>
                  </a:lnTo>
                  <a:lnTo>
                    <a:pt x="7543800" y="1650993"/>
                  </a:lnTo>
                  <a:lnTo>
                    <a:pt x="7540219" y="1699788"/>
                  </a:lnTo>
                  <a:lnTo>
                    <a:pt x="7529819" y="1746361"/>
                  </a:lnTo>
                  <a:lnTo>
                    <a:pt x="7513109" y="1790199"/>
                  </a:lnTo>
                  <a:lnTo>
                    <a:pt x="7490601" y="1830794"/>
                  </a:lnTo>
                  <a:lnTo>
                    <a:pt x="7462806" y="1867632"/>
                  </a:lnTo>
                  <a:lnTo>
                    <a:pt x="7430233" y="1900205"/>
                  </a:lnTo>
                  <a:lnTo>
                    <a:pt x="7393394" y="1928001"/>
                  </a:lnTo>
                  <a:lnTo>
                    <a:pt x="7352800" y="1950509"/>
                  </a:lnTo>
                  <a:lnTo>
                    <a:pt x="7308962" y="1967219"/>
                  </a:lnTo>
                  <a:lnTo>
                    <a:pt x="7262389" y="1977619"/>
                  </a:lnTo>
                  <a:lnTo>
                    <a:pt x="7213594" y="1981200"/>
                  </a:lnTo>
                  <a:lnTo>
                    <a:pt x="330206" y="1981200"/>
                  </a:lnTo>
                  <a:lnTo>
                    <a:pt x="281410" y="1977619"/>
                  </a:lnTo>
                  <a:lnTo>
                    <a:pt x="234838" y="1967219"/>
                  </a:lnTo>
                  <a:lnTo>
                    <a:pt x="190999" y="1950509"/>
                  </a:lnTo>
                  <a:lnTo>
                    <a:pt x="150405" y="1928001"/>
                  </a:lnTo>
                  <a:lnTo>
                    <a:pt x="113566" y="1900205"/>
                  </a:lnTo>
                  <a:lnTo>
                    <a:pt x="80994" y="1867632"/>
                  </a:lnTo>
                  <a:lnTo>
                    <a:pt x="53198" y="1830794"/>
                  </a:lnTo>
                  <a:lnTo>
                    <a:pt x="30690" y="1790199"/>
                  </a:lnTo>
                  <a:lnTo>
                    <a:pt x="13980" y="1746361"/>
                  </a:lnTo>
                  <a:lnTo>
                    <a:pt x="3580" y="1699788"/>
                  </a:lnTo>
                  <a:lnTo>
                    <a:pt x="0" y="1650993"/>
                  </a:lnTo>
                  <a:lnTo>
                    <a:pt x="0" y="330206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31279" y="3327908"/>
            <a:ext cx="683831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Solutions:</a:t>
            </a:r>
            <a:endParaRPr sz="1800">
              <a:latin typeface="Calibri"/>
              <a:cs typeface="Calibri"/>
            </a:endParaRPr>
          </a:p>
          <a:p>
            <a:pPr marL="250825" indent="-238760">
              <a:lnSpc>
                <a:spcPts val="2125"/>
              </a:lnSpc>
              <a:buAutoNum type="arabicParenR"/>
              <a:tabLst>
                <a:tab pos="251460" algn="l"/>
              </a:tabLst>
            </a:pPr>
            <a:r>
              <a:rPr sz="1800" spc="-5" dirty="0">
                <a:latin typeface="Calibri"/>
                <a:cs typeface="Calibri"/>
              </a:rPr>
              <a:t>Put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read-only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shortly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before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switchover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2200"/>
              </a:lnSpc>
              <a:buAutoNum type="arabicParenR"/>
              <a:tabLst>
                <a:tab pos="251460" algn="l"/>
              </a:tabLst>
            </a:pPr>
            <a:r>
              <a:rPr sz="1800" spc="-5" dirty="0">
                <a:latin typeface="Calibri"/>
                <a:cs typeface="Calibri"/>
              </a:rPr>
              <a:t>Another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migrate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independently of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upgrade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4872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Blue-Green</a:t>
            </a:r>
            <a:r>
              <a:rPr spc="-55" dirty="0"/>
              <a:t> </a:t>
            </a:r>
            <a:r>
              <a:rPr spc="-10" dirty="0"/>
              <a:t>Deployments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732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et</a:t>
            </a: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up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1447800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1" y="4343400"/>
                </a:lnTo>
              </a:path>
            </a:pathLst>
          </a:custGeom>
          <a:ln w="381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512027" y="1597026"/>
            <a:ext cx="6397625" cy="1930400"/>
            <a:chOff x="3512027" y="1597026"/>
            <a:chExt cx="6397625" cy="1930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5202" y="1600201"/>
              <a:ext cx="6390792" cy="1924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15202" y="1600201"/>
              <a:ext cx="6391275" cy="1924050"/>
            </a:xfrm>
            <a:custGeom>
              <a:avLst/>
              <a:gdLst/>
              <a:ahLst/>
              <a:cxnLst/>
              <a:rect l="l" t="t" r="r" b="b"/>
              <a:pathLst>
                <a:path w="6391275" h="1924050">
                  <a:moveTo>
                    <a:pt x="0" y="320679"/>
                  </a:moveTo>
                  <a:lnTo>
                    <a:pt x="3476" y="273291"/>
                  </a:lnTo>
                  <a:lnTo>
                    <a:pt x="13577" y="228063"/>
                  </a:lnTo>
                  <a:lnTo>
                    <a:pt x="29804" y="185489"/>
                  </a:lnTo>
                  <a:lnTo>
                    <a:pt x="51663" y="146066"/>
                  </a:lnTo>
                  <a:lnTo>
                    <a:pt x="78657" y="110290"/>
                  </a:lnTo>
                  <a:lnTo>
                    <a:pt x="110289" y="78657"/>
                  </a:lnTo>
                  <a:lnTo>
                    <a:pt x="146065" y="51663"/>
                  </a:lnTo>
                  <a:lnTo>
                    <a:pt x="185488" y="29804"/>
                  </a:lnTo>
                  <a:lnTo>
                    <a:pt x="228062" y="13577"/>
                  </a:lnTo>
                  <a:lnTo>
                    <a:pt x="273291" y="3476"/>
                  </a:lnTo>
                  <a:lnTo>
                    <a:pt x="320678" y="0"/>
                  </a:lnTo>
                  <a:lnTo>
                    <a:pt x="6070114" y="0"/>
                  </a:lnTo>
                  <a:lnTo>
                    <a:pt x="6117501" y="3476"/>
                  </a:lnTo>
                  <a:lnTo>
                    <a:pt x="6162730" y="13577"/>
                  </a:lnTo>
                  <a:lnTo>
                    <a:pt x="6205304" y="29804"/>
                  </a:lnTo>
                  <a:lnTo>
                    <a:pt x="6244727" y="51663"/>
                  </a:lnTo>
                  <a:lnTo>
                    <a:pt x="6280503" y="78657"/>
                  </a:lnTo>
                  <a:lnTo>
                    <a:pt x="6312135" y="110290"/>
                  </a:lnTo>
                  <a:lnTo>
                    <a:pt x="6339129" y="146066"/>
                  </a:lnTo>
                  <a:lnTo>
                    <a:pt x="6360988" y="185489"/>
                  </a:lnTo>
                  <a:lnTo>
                    <a:pt x="6377215" y="228063"/>
                  </a:lnTo>
                  <a:lnTo>
                    <a:pt x="6387316" y="273291"/>
                  </a:lnTo>
                  <a:lnTo>
                    <a:pt x="6390793" y="320679"/>
                  </a:lnTo>
                  <a:lnTo>
                    <a:pt x="6390793" y="1603370"/>
                  </a:lnTo>
                  <a:lnTo>
                    <a:pt x="6387316" y="1650757"/>
                  </a:lnTo>
                  <a:lnTo>
                    <a:pt x="6377215" y="1695986"/>
                  </a:lnTo>
                  <a:lnTo>
                    <a:pt x="6360988" y="1738560"/>
                  </a:lnTo>
                  <a:lnTo>
                    <a:pt x="6339129" y="1777983"/>
                  </a:lnTo>
                  <a:lnTo>
                    <a:pt x="6312135" y="1813759"/>
                  </a:lnTo>
                  <a:lnTo>
                    <a:pt x="6280503" y="1845392"/>
                  </a:lnTo>
                  <a:lnTo>
                    <a:pt x="6244727" y="1872386"/>
                  </a:lnTo>
                  <a:lnTo>
                    <a:pt x="6205304" y="1894245"/>
                  </a:lnTo>
                  <a:lnTo>
                    <a:pt x="6162730" y="1910472"/>
                  </a:lnTo>
                  <a:lnTo>
                    <a:pt x="6117501" y="1920573"/>
                  </a:lnTo>
                  <a:lnTo>
                    <a:pt x="6070114" y="1924050"/>
                  </a:lnTo>
                  <a:lnTo>
                    <a:pt x="320678" y="1924050"/>
                  </a:lnTo>
                  <a:lnTo>
                    <a:pt x="273291" y="1920573"/>
                  </a:lnTo>
                  <a:lnTo>
                    <a:pt x="228062" y="1910472"/>
                  </a:lnTo>
                  <a:lnTo>
                    <a:pt x="185488" y="1894245"/>
                  </a:lnTo>
                  <a:lnTo>
                    <a:pt x="146065" y="1872386"/>
                  </a:lnTo>
                  <a:lnTo>
                    <a:pt x="110289" y="1845392"/>
                  </a:lnTo>
                  <a:lnTo>
                    <a:pt x="78657" y="1813759"/>
                  </a:lnTo>
                  <a:lnTo>
                    <a:pt x="51663" y="1777983"/>
                  </a:lnTo>
                  <a:lnTo>
                    <a:pt x="29804" y="1738560"/>
                  </a:lnTo>
                  <a:lnTo>
                    <a:pt x="13577" y="1695986"/>
                  </a:lnTo>
                  <a:lnTo>
                    <a:pt x="3476" y="1650757"/>
                  </a:lnTo>
                  <a:lnTo>
                    <a:pt x="0" y="1603370"/>
                  </a:lnTo>
                  <a:lnTo>
                    <a:pt x="0" y="320679"/>
                  </a:lnTo>
                  <a:close/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30484" y="2261108"/>
            <a:ext cx="53600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675130" marR="5080" indent="-1663064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Calibri"/>
                <a:cs typeface="Calibri"/>
              </a:rPr>
              <a:t>blue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separate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1261872"/>
            <a:ext cx="914400" cy="91744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516784" y="4137817"/>
            <a:ext cx="6397625" cy="1930400"/>
            <a:chOff x="3516784" y="4137817"/>
            <a:chExt cx="6397625" cy="19304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9959" y="4140992"/>
              <a:ext cx="6390796" cy="19240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19959" y="4140992"/>
              <a:ext cx="6391275" cy="1924050"/>
            </a:xfrm>
            <a:custGeom>
              <a:avLst/>
              <a:gdLst/>
              <a:ahLst/>
              <a:cxnLst/>
              <a:rect l="l" t="t" r="r" b="b"/>
              <a:pathLst>
                <a:path w="6391275" h="1924050">
                  <a:moveTo>
                    <a:pt x="0" y="320679"/>
                  </a:moveTo>
                  <a:lnTo>
                    <a:pt x="3476" y="273291"/>
                  </a:lnTo>
                  <a:lnTo>
                    <a:pt x="13577" y="228063"/>
                  </a:lnTo>
                  <a:lnTo>
                    <a:pt x="29804" y="185489"/>
                  </a:lnTo>
                  <a:lnTo>
                    <a:pt x="51663" y="146066"/>
                  </a:lnTo>
                  <a:lnTo>
                    <a:pt x="78657" y="110290"/>
                  </a:lnTo>
                  <a:lnTo>
                    <a:pt x="110290" y="78657"/>
                  </a:lnTo>
                  <a:lnTo>
                    <a:pt x="146065" y="51663"/>
                  </a:lnTo>
                  <a:lnTo>
                    <a:pt x="185488" y="29804"/>
                  </a:lnTo>
                  <a:lnTo>
                    <a:pt x="228062" y="13577"/>
                  </a:lnTo>
                  <a:lnTo>
                    <a:pt x="273291" y="3476"/>
                  </a:lnTo>
                  <a:lnTo>
                    <a:pt x="320679" y="0"/>
                  </a:lnTo>
                  <a:lnTo>
                    <a:pt x="6070118" y="0"/>
                  </a:lnTo>
                  <a:lnTo>
                    <a:pt x="6117505" y="3476"/>
                  </a:lnTo>
                  <a:lnTo>
                    <a:pt x="6162734" y="13577"/>
                  </a:lnTo>
                  <a:lnTo>
                    <a:pt x="6205308" y="29804"/>
                  </a:lnTo>
                  <a:lnTo>
                    <a:pt x="6244731" y="51663"/>
                  </a:lnTo>
                  <a:lnTo>
                    <a:pt x="6280507" y="78657"/>
                  </a:lnTo>
                  <a:lnTo>
                    <a:pt x="6312139" y="110290"/>
                  </a:lnTo>
                  <a:lnTo>
                    <a:pt x="6339133" y="146066"/>
                  </a:lnTo>
                  <a:lnTo>
                    <a:pt x="6360992" y="185489"/>
                  </a:lnTo>
                  <a:lnTo>
                    <a:pt x="6377219" y="228063"/>
                  </a:lnTo>
                  <a:lnTo>
                    <a:pt x="6387320" y="273291"/>
                  </a:lnTo>
                  <a:lnTo>
                    <a:pt x="6390797" y="320679"/>
                  </a:lnTo>
                  <a:lnTo>
                    <a:pt x="6390797" y="1603370"/>
                  </a:lnTo>
                  <a:lnTo>
                    <a:pt x="6387320" y="1650757"/>
                  </a:lnTo>
                  <a:lnTo>
                    <a:pt x="6377219" y="1695986"/>
                  </a:lnTo>
                  <a:lnTo>
                    <a:pt x="6360992" y="1738560"/>
                  </a:lnTo>
                  <a:lnTo>
                    <a:pt x="6339133" y="1777983"/>
                  </a:lnTo>
                  <a:lnTo>
                    <a:pt x="6312139" y="1813759"/>
                  </a:lnTo>
                  <a:lnTo>
                    <a:pt x="6280507" y="1845392"/>
                  </a:lnTo>
                  <a:lnTo>
                    <a:pt x="6244731" y="1872386"/>
                  </a:lnTo>
                  <a:lnTo>
                    <a:pt x="6205308" y="1894245"/>
                  </a:lnTo>
                  <a:lnTo>
                    <a:pt x="6162734" y="1910472"/>
                  </a:lnTo>
                  <a:lnTo>
                    <a:pt x="6117505" y="1920573"/>
                  </a:lnTo>
                  <a:lnTo>
                    <a:pt x="6070118" y="1924050"/>
                  </a:lnTo>
                  <a:lnTo>
                    <a:pt x="320679" y="1924050"/>
                  </a:lnTo>
                  <a:lnTo>
                    <a:pt x="273291" y="1920573"/>
                  </a:lnTo>
                  <a:lnTo>
                    <a:pt x="228062" y="1910472"/>
                  </a:lnTo>
                  <a:lnTo>
                    <a:pt x="185488" y="1894245"/>
                  </a:lnTo>
                  <a:lnTo>
                    <a:pt x="146065" y="1872386"/>
                  </a:lnTo>
                  <a:lnTo>
                    <a:pt x="110290" y="1845392"/>
                  </a:lnTo>
                  <a:lnTo>
                    <a:pt x="78657" y="1813759"/>
                  </a:lnTo>
                  <a:lnTo>
                    <a:pt x="51663" y="1777983"/>
                  </a:lnTo>
                  <a:lnTo>
                    <a:pt x="29804" y="1738560"/>
                  </a:lnTo>
                  <a:lnTo>
                    <a:pt x="13577" y="1695986"/>
                  </a:lnTo>
                  <a:lnTo>
                    <a:pt x="3476" y="1650757"/>
                  </a:lnTo>
                  <a:lnTo>
                    <a:pt x="0" y="1603370"/>
                  </a:lnTo>
                  <a:lnTo>
                    <a:pt x="0" y="320679"/>
                  </a:lnTo>
                  <a:close/>
                </a:path>
              </a:pathLst>
            </a:custGeom>
            <a:ln w="63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92624" y="4117340"/>
            <a:ext cx="598106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 </a:t>
            </a:r>
            <a:r>
              <a:rPr sz="1800" spc="-20" dirty="0">
                <a:latin typeface="Calibri"/>
                <a:cs typeface="Calibri"/>
              </a:rPr>
              <a:t>afford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production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  <a:p>
            <a:pPr marL="927100" marR="5080">
              <a:lnSpc>
                <a:spcPts val="2180"/>
              </a:lnSpc>
              <a:spcBef>
                <a:spcPts val="30"/>
              </a:spcBef>
            </a:pP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copies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dirty="0">
                <a:latin typeface="Calibri"/>
                <a:cs typeface="Calibri"/>
              </a:rPr>
              <a:t> running side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35"/>
              </a:lnSpc>
            </a:pP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filesystem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etc.,)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97916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virtualization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1800" y="3697223"/>
            <a:ext cx="914400" cy="9174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3432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Canary</a:t>
            </a:r>
            <a:r>
              <a:rPr spc="-80" dirty="0"/>
              <a:t> </a:t>
            </a:r>
            <a:r>
              <a:rPr spc="-5" dirty="0"/>
              <a:t>Releasing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270490" cy="163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  <a:p>
            <a:pPr marL="769620" marR="5080" indent="-228600">
              <a:lnSpc>
                <a:spcPts val="1900"/>
              </a:lnSpc>
              <a:spcBef>
                <a:spcPts val="158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Involves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rolling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new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subset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feedback</a:t>
            </a:r>
            <a:endParaRPr sz="1800">
              <a:latin typeface="Arial MT"/>
              <a:cs typeface="Arial MT"/>
            </a:endParaRPr>
          </a:p>
          <a:p>
            <a:pPr marL="769620" marR="68580" indent="-228600">
              <a:lnSpc>
                <a:spcPts val="1989"/>
              </a:lnSpc>
              <a:spcBef>
                <a:spcPts val="92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Like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canary</a:t>
            </a:r>
            <a:r>
              <a:rPr sz="1800" dirty="0">
                <a:latin typeface="Arial MT"/>
                <a:cs typeface="Arial MT"/>
              </a:rPr>
              <a:t> in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mine,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quickly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uncovers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without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impacting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majority of users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9761" y="2667000"/>
            <a:ext cx="5715000" cy="40304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3432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Canary</a:t>
            </a:r>
            <a:r>
              <a:rPr spc="-80" dirty="0"/>
              <a:t> </a:t>
            </a:r>
            <a:r>
              <a:rPr spc="-5" dirty="0"/>
              <a:t>Releasing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469880" cy="3284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Benefits</a:t>
            </a:r>
            <a:endParaRPr sz="2000">
              <a:latin typeface="Arial"/>
              <a:cs typeface="Arial"/>
            </a:endParaRPr>
          </a:p>
          <a:p>
            <a:pPr marL="769620" marR="229235" indent="-228600">
              <a:lnSpc>
                <a:spcPts val="1900"/>
              </a:lnSpc>
              <a:spcBef>
                <a:spcPts val="158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rolling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easy: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Just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stop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routing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investigate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logs at your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freedom</a:t>
            </a:r>
            <a:endParaRPr sz="1800">
              <a:latin typeface="Arial MT"/>
              <a:cs typeface="Arial MT"/>
            </a:endParaRPr>
          </a:p>
          <a:p>
            <a:pPr marL="769620" marR="478790" indent="-228600">
              <a:lnSpc>
                <a:spcPts val="1989"/>
              </a:lnSpc>
              <a:spcBef>
                <a:spcPts val="92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60" dirty="0">
                <a:latin typeface="Arial MT"/>
                <a:cs typeface="Arial MT"/>
              </a:rPr>
              <a:t>You</a:t>
            </a:r>
            <a:r>
              <a:rPr sz="1800" spc="-5" dirty="0">
                <a:latin typeface="Arial MT"/>
                <a:cs typeface="Arial MT"/>
              </a:rPr>
              <a:t> 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dirty="0">
                <a:latin typeface="Arial MT"/>
                <a:cs typeface="Arial MT"/>
              </a:rPr>
              <a:t> it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A/B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routing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old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endParaRPr sz="1800">
              <a:latin typeface="Arial MT"/>
              <a:cs typeface="Arial MT"/>
            </a:endParaRPr>
          </a:p>
          <a:p>
            <a:pPr marL="1226820" lvl="1" indent="-229235">
              <a:lnSpc>
                <a:spcPct val="100000"/>
              </a:lnSpc>
              <a:spcBef>
                <a:spcPts val="309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companies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measure</a:t>
            </a:r>
            <a:r>
              <a:rPr sz="1600" dirty="0">
                <a:latin typeface="Arial MT"/>
                <a:cs typeface="Arial MT"/>
              </a:rPr>
              <a:t>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usage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features,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kill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enough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people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them</a:t>
            </a:r>
            <a:endParaRPr sz="1600">
              <a:latin typeface="Arial MT"/>
              <a:cs typeface="Arial MT"/>
            </a:endParaRPr>
          </a:p>
          <a:p>
            <a:pPr marL="1226820" marR="133985" lvl="1" indent="-228600">
              <a:lnSpc>
                <a:spcPts val="1700"/>
              </a:lnSpc>
              <a:spcBef>
                <a:spcPts val="500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dirty="0">
                <a:latin typeface="Arial MT"/>
                <a:cs typeface="Arial MT"/>
              </a:rPr>
              <a:t>Others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measure</a:t>
            </a:r>
            <a:r>
              <a:rPr sz="1600" dirty="0">
                <a:latin typeface="Arial MT"/>
                <a:cs typeface="Arial MT"/>
              </a:rPr>
              <a:t>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actual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revenue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generated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version,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roll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revenue</a:t>
            </a:r>
            <a:r>
              <a:rPr sz="1600" dirty="0">
                <a:latin typeface="Arial MT"/>
                <a:cs typeface="Arial MT"/>
              </a:rPr>
              <a:t> for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 version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lower</a:t>
            </a:r>
            <a:endParaRPr sz="1600">
              <a:latin typeface="Arial MT"/>
              <a:cs typeface="Arial MT"/>
            </a:endParaRPr>
          </a:p>
          <a:p>
            <a:pPr marL="769620" marR="5080" indent="-228600" algn="just">
              <a:lnSpc>
                <a:spcPct val="90600"/>
              </a:lnSpc>
              <a:spcBef>
                <a:spcPts val="975"/>
              </a:spcBef>
              <a:buChar char="•"/>
              <a:tabLst>
                <a:tab pos="770255" algn="l"/>
              </a:tabLst>
            </a:pPr>
            <a:r>
              <a:rPr sz="1800" spc="-60" dirty="0">
                <a:latin typeface="Arial MT"/>
                <a:cs typeface="Arial MT"/>
              </a:rPr>
              <a:t>You </a:t>
            </a:r>
            <a:r>
              <a:rPr sz="1800" spc="-5" dirty="0">
                <a:latin typeface="Arial MT"/>
                <a:cs typeface="Arial MT"/>
              </a:rPr>
              <a:t>can check </a:t>
            </a: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5" dirty="0">
                <a:latin typeface="Arial MT"/>
                <a:cs typeface="Arial MT"/>
              </a:rPr>
              <a:t>the application meets capacity requirements by gradually ramping up the load,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slowly routing more and more users to the application and measuring the </a:t>
            </a:r>
            <a:r>
              <a:rPr sz="1800" spc="-10" dirty="0">
                <a:latin typeface="Arial MT"/>
                <a:cs typeface="Arial MT"/>
              </a:rPr>
              <a:t>application’s </a:t>
            </a:r>
            <a:r>
              <a:rPr sz="1800" spc="-5" dirty="0">
                <a:latin typeface="Arial MT"/>
                <a:cs typeface="Arial MT"/>
              </a:rPr>
              <a:t>response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 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metrics</a:t>
            </a:r>
            <a:r>
              <a:rPr sz="1800" dirty="0">
                <a:latin typeface="Arial MT"/>
                <a:cs typeface="Arial MT"/>
              </a:rPr>
              <a:t> like</a:t>
            </a:r>
            <a:r>
              <a:rPr sz="1800" spc="-5" dirty="0">
                <a:latin typeface="Arial MT"/>
                <a:cs typeface="Arial MT"/>
              </a:rPr>
              <a:t> CPU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usage,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I/O,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memory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usage,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watching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exceptions </a:t>
            </a:r>
            <a:r>
              <a:rPr sz="1800" dirty="0">
                <a:latin typeface="Arial MT"/>
                <a:cs typeface="Arial MT"/>
              </a:rPr>
              <a:t>in </a:t>
            </a:r>
            <a:r>
              <a:rPr sz="1800" spc="-5" dirty="0">
                <a:latin typeface="Arial MT"/>
                <a:cs typeface="Arial MT"/>
              </a:rPr>
              <a:t>logs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3113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Rolling</a:t>
            </a:r>
            <a:r>
              <a:rPr spc="-70" dirty="0"/>
              <a:t> </a:t>
            </a:r>
            <a:r>
              <a:rPr spc="-10" dirty="0"/>
              <a:t>upgrade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5469255" cy="2751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  <a:p>
            <a:pPr marL="769620" marR="5080" indent="-228600">
              <a:lnSpc>
                <a:spcPts val="1900"/>
              </a:lnSpc>
              <a:spcBef>
                <a:spcPts val="158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rolling upgrade consists of deploying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small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 of new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 systems at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time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directly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the production environment</a:t>
            </a:r>
            <a:endParaRPr sz="1800">
              <a:latin typeface="Arial MT"/>
              <a:cs typeface="Arial MT"/>
            </a:endParaRPr>
          </a:p>
          <a:p>
            <a:pPr marL="769620" marR="59690" indent="-228600">
              <a:lnSpc>
                <a:spcPts val="1900"/>
              </a:lnSpc>
              <a:spcBef>
                <a:spcPts val="109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In this deployment simultaneously you turn </a:t>
            </a:r>
            <a:r>
              <a:rPr sz="1800" spc="-15" dirty="0">
                <a:latin typeface="Arial MT"/>
                <a:cs typeface="Arial MT"/>
              </a:rPr>
              <a:t>off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old version system</a:t>
            </a:r>
            <a:endParaRPr sz="1800">
              <a:latin typeface="Arial MT"/>
              <a:cs typeface="Arial MT"/>
            </a:endParaRPr>
          </a:p>
          <a:p>
            <a:pPr marL="769620" marR="106680" indent="-228600">
              <a:lnSpc>
                <a:spcPct val="90600"/>
              </a:lnSpc>
              <a:spcBef>
                <a:spcPts val="1019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Before you remove the original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system; make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sure the new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 system</a:t>
            </a:r>
            <a:r>
              <a:rPr sz="1800" dirty="0">
                <a:latin typeface="Arial MT"/>
                <a:cs typeface="Arial MT"/>
              </a:rPr>
              <a:t> is</a:t>
            </a:r>
            <a:r>
              <a:rPr sz="1800" spc="-5" dirty="0">
                <a:latin typeface="Arial MT"/>
                <a:cs typeface="Arial MT"/>
              </a:rPr>
              <a:t> serving 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purpose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307605"/>
            <a:ext cx="5053042" cy="52447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74740" y="6259067"/>
            <a:ext cx="29768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Calibri"/>
                <a:cs typeface="Calibri"/>
              </a:rPr>
              <a:t>ELB</a:t>
            </a:r>
            <a:r>
              <a:rPr sz="14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14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Calibri"/>
                <a:cs typeface="Calibri"/>
              </a:rPr>
              <a:t>Elastic</a:t>
            </a:r>
            <a:r>
              <a:rPr sz="14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Calibri"/>
                <a:cs typeface="Calibri"/>
              </a:rPr>
              <a:t>Load</a:t>
            </a:r>
            <a:r>
              <a:rPr sz="14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Calibri"/>
                <a:cs typeface="Calibri"/>
              </a:rPr>
              <a:t>Balance</a:t>
            </a:r>
            <a:r>
              <a:rPr sz="14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400" b="1" i="1" spc="-25" dirty="0">
                <a:solidFill>
                  <a:srgbClr val="FF0000"/>
                </a:solidFill>
                <a:latin typeface="Calibri"/>
                <a:cs typeface="Calibri"/>
              </a:rPr>
              <a:t> AWS</a:t>
            </a:r>
            <a:r>
              <a:rPr sz="14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Calibri"/>
                <a:cs typeface="Calibri"/>
              </a:rPr>
              <a:t>Cloud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33171"/>
            <a:ext cx="6429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69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xam</a:t>
            </a: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p</a:t>
            </a:r>
            <a:r>
              <a:rPr sz="2000" b="1" spc="-10" dirty="0">
                <a:solidFill>
                  <a:srgbClr val="1C1573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926" y="1486237"/>
            <a:ext cx="8928344" cy="510472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3115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Rolling</a:t>
            </a:r>
            <a:r>
              <a:rPr spc="-75" dirty="0"/>
              <a:t> </a:t>
            </a:r>
            <a:r>
              <a:rPr spc="-5" dirty="0"/>
              <a:t>upgrade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2188845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Benefits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Cost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Effective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1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dirty="0">
                <a:latin typeface="Arial MT"/>
                <a:cs typeface="Arial MT"/>
              </a:rPr>
              <a:t>Risk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Effective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3363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Emergency</a:t>
            </a:r>
            <a:r>
              <a:rPr spc="-75" dirty="0"/>
              <a:t> </a:t>
            </a:r>
            <a:r>
              <a:rPr spc="-10" dirty="0"/>
              <a:t>Fixes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436225" cy="3773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Best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Practice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for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Emergency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Fixes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Run every emergency</a:t>
            </a:r>
            <a:r>
              <a:rPr sz="1800" dirty="0">
                <a:latin typeface="Arial MT"/>
                <a:cs typeface="Arial MT"/>
              </a:rPr>
              <a:t> fix</a:t>
            </a:r>
            <a:r>
              <a:rPr sz="1800" spc="-5" dirty="0">
                <a:latin typeface="Arial MT"/>
                <a:cs typeface="Arial MT"/>
              </a:rPr>
              <a:t> through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standard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deployment pipeline</a:t>
            </a:r>
            <a:endParaRPr sz="1800">
              <a:latin typeface="Arial MT"/>
              <a:cs typeface="Arial MT"/>
            </a:endParaRPr>
          </a:p>
          <a:p>
            <a:pPr marL="769620" marR="170815" indent="-228600">
              <a:lnSpc>
                <a:spcPts val="1920"/>
              </a:lnSpc>
              <a:spcBef>
                <a:spcPts val="98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60" dirty="0">
                <a:latin typeface="Arial MT"/>
                <a:cs typeface="Arial MT"/>
              </a:rPr>
              <a:t>You</a:t>
            </a:r>
            <a:r>
              <a:rPr sz="1800" spc="-5" dirty="0">
                <a:latin typeface="Arial MT"/>
                <a:cs typeface="Arial MT"/>
              </a:rPr>
              <a:t> should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always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consider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people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defect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affects,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often</a:t>
            </a:r>
            <a:r>
              <a:rPr sz="1800" dirty="0">
                <a:latin typeface="Arial MT"/>
                <a:cs typeface="Arial MT"/>
              </a:rPr>
              <a:t> it </a:t>
            </a:r>
            <a:r>
              <a:rPr sz="1800" spc="-5" dirty="0">
                <a:latin typeface="Arial MT"/>
                <a:cs typeface="Arial MT"/>
              </a:rPr>
              <a:t>occurs,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severe the defect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terms of its impact on users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82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Some considerations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take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 account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dealing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defect</a:t>
            </a:r>
            <a:r>
              <a:rPr sz="1800" dirty="0">
                <a:latin typeface="Arial MT"/>
                <a:cs typeface="Arial MT"/>
              </a:rPr>
              <a:t> in </a:t>
            </a:r>
            <a:r>
              <a:rPr sz="1800" spc="-5" dirty="0">
                <a:latin typeface="Arial MT"/>
                <a:cs typeface="Arial MT"/>
              </a:rPr>
              <a:t>production: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1226820" lvl="1" indent="-229235">
              <a:lnSpc>
                <a:spcPct val="100000"/>
              </a:lnSpc>
              <a:buChar char="•"/>
              <a:tabLst>
                <a:tab pos="1226820" algn="l"/>
                <a:tab pos="1227455" algn="l"/>
              </a:tabLst>
            </a:pPr>
            <a:r>
              <a:rPr sz="1600" spc="-5" dirty="0">
                <a:latin typeface="Arial MT"/>
                <a:cs typeface="Arial MT"/>
              </a:rPr>
              <a:t>Never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late 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night,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always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pair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 somebody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else</a:t>
            </a:r>
            <a:endParaRPr sz="1600">
              <a:latin typeface="Arial MT"/>
              <a:cs typeface="Arial MT"/>
            </a:endParaRPr>
          </a:p>
          <a:p>
            <a:pPr marL="122682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spc="-5" dirty="0">
                <a:latin typeface="Arial MT"/>
                <a:cs typeface="Arial MT"/>
              </a:rPr>
              <a:t>Make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</a:t>
            </a:r>
            <a:r>
              <a:rPr sz="1600" dirty="0">
                <a:latin typeface="Arial MT"/>
                <a:cs typeface="Arial MT"/>
              </a:rPr>
              <a:t> tested </a:t>
            </a:r>
            <a:r>
              <a:rPr sz="1600" spc="-5" dirty="0">
                <a:latin typeface="Arial MT"/>
                <a:cs typeface="Arial MT"/>
              </a:rPr>
              <a:t>your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emergency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fix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endParaRPr sz="1600">
              <a:latin typeface="Arial MT"/>
              <a:cs typeface="Arial MT"/>
            </a:endParaRPr>
          </a:p>
          <a:p>
            <a:pPr marL="1226820" lvl="1" indent="-229235">
              <a:lnSpc>
                <a:spcPct val="100000"/>
              </a:lnSpc>
              <a:spcBef>
                <a:spcPts val="385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spc="-5" dirty="0">
                <a:latin typeface="Arial MT"/>
                <a:cs typeface="Arial MT"/>
              </a:rPr>
              <a:t>Only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extreme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circumstances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bypass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usual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making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changes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</a:t>
            </a:r>
            <a:endParaRPr sz="1600">
              <a:latin typeface="Arial MT"/>
              <a:cs typeface="Arial MT"/>
            </a:endParaRPr>
          </a:p>
          <a:p>
            <a:pPr marL="1226820" lvl="1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spc="-5" dirty="0">
                <a:latin typeface="Arial MT"/>
                <a:cs typeface="Arial MT"/>
              </a:rPr>
              <a:t>Make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</a:t>
            </a:r>
            <a:r>
              <a:rPr sz="1600" dirty="0">
                <a:latin typeface="Arial MT"/>
                <a:cs typeface="Arial MT"/>
              </a:rPr>
              <a:t> tested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making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emergency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fix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staging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environment</a:t>
            </a:r>
            <a:endParaRPr sz="1600">
              <a:latin typeface="Arial MT"/>
              <a:cs typeface="Arial MT"/>
            </a:endParaRPr>
          </a:p>
          <a:p>
            <a:pPr marL="1226820" marR="5080" lvl="1" indent="-228600">
              <a:lnSpc>
                <a:spcPts val="1800"/>
              </a:lnSpc>
              <a:spcBef>
                <a:spcPts val="445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spc="-5" dirty="0">
                <a:latin typeface="Arial MT"/>
                <a:cs typeface="Arial MT"/>
              </a:rPr>
              <a:t>Sometimes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it’s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better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roll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previous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version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than</a:t>
            </a:r>
            <a:r>
              <a:rPr sz="1600" dirty="0">
                <a:latin typeface="Arial MT"/>
                <a:cs typeface="Arial MT"/>
              </a:rPr>
              <a:t> 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deploy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fix,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analysis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work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best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solution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2349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-5" dirty="0"/>
              <a:t>eploy</a:t>
            </a:r>
            <a:r>
              <a:rPr dirty="0"/>
              <a:t>m</a:t>
            </a:r>
            <a:r>
              <a:rPr spc="-5" dirty="0"/>
              <a:t>en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457815" cy="429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Tips</a:t>
            </a:r>
            <a:r>
              <a:rPr sz="2000" b="1" spc="-3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and</a:t>
            </a:r>
            <a:r>
              <a:rPr sz="2000" b="1" spc="-25" dirty="0">
                <a:solidFill>
                  <a:srgbClr val="1C1573"/>
                </a:solidFill>
                <a:latin typeface="Arial"/>
                <a:cs typeface="Arial"/>
              </a:rPr>
              <a:t> Tricks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The People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Who</a:t>
            </a:r>
            <a:r>
              <a:rPr sz="1800" dirty="0">
                <a:latin typeface="Arial MT"/>
                <a:cs typeface="Arial MT"/>
              </a:rPr>
              <a:t> Do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Involved</a:t>
            </a:r>
            <a:r>
              <a:rPr sz="1800" dirty="0">
                <a:latin typeface="Arial MT"/>
                <a:cs typeface="Arial MT"/>
              </a:rPr>
              <a:t> in </a:t>
            </a:r>
            <a:r>
              <a:rPr sz="1800" spc="-5" dirty="0">
                <a:latin typeface="Arial MT"/>
                <a:cs typeface="Arial MT"/>
              </a:rPr>
              <a:t>Creating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Deployment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  <a:p>
            <a:pPr marL="1226820" lvl="1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spc="-5" dirty="0">
                <a:latin typeface="Arial MT"/>
                <a:cs typeface="Arial MT"/>
              </a:rPr>
              <a:t>Things</a:t>
            </a:r>
            <a:r>
              <a:rPr sz="1600" dirty="0">
                <a:latin typeface="Arial MT"/>
                <a:cs typeface="Arial MT"/>
              </a:rPr>
              <a:t> Go </a:t>
            </a:r>
            <a:r>
              <a:rPr sz="1600" spc="-5" dirty="0">
                <a:latin typeface="Arial MT"/>
                <a:cs typeface="Arial MT"/>
              </a:rPr>
              <a:t>Better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Development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Operations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Friends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Log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Deployment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Activities</a:t>
            </a:r>
            <a:endParaRPr sz="1800">
              <a:latin typeface="Arial MT"/>
              <a:cs typeface="Arial MT"/>
            </a:endParaRPr>
          </a:p>
          <a:p>
            <a:pPr marL="1226820" marR="5080" lvl="1" indent="-228600">
              <a:lnSpc>
                <a:spcPts val="1700"/>
              </a:lnSpc>
              <a:spcBef>
                <a:spcPts val="580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dirty="0">
                <a:latin typeface="Arial MT"/>
                <a:cs typeface="Arial MT"/>
              </a:rPr>
              <a:t>If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deployment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isn’t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completely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automated,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including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provisioning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environments,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important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log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files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automated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deployment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copies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creates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55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Don’t Delete the Old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Files, Move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144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Deployment Is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Whole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Team’s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Responsibility</a:t>
            </a:r>
            <a:endParaRPr sz="1800">
              <a:latin typeface="Arial MT"/>
              <a:cs typeface="Arial MT"/>
            </a:endParaRPr>
          </a:p>
          <a:p>
            <a:pPr marL="1226820" marR="496570" lvl="1" indent="-228600">
              <a:lnSpc>
                <a:spcPts val="1700"/>
              </a:lnSpc>
              <a:spcBef>
                <a:spcPts val="585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dirty="0">
                <a:latin typeface="Arial MT"/>
                <a:cs typeface="Arial MT"/>
              </a:rPr>
              <a:t>A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“build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deployment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expert”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antipattern.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Every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member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team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should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know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how</a:t>
            </a:r>
            <a:r>
              <a:rPr sz="1600" dirty="0">
                <a:latin typeface="Arial MT"/>
                <a:cs typeface="Arial MT"/>
              </a:rPr>
              <a:t> to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deploy,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every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member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team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should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know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how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maintain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deployment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scripts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33171"/>
            <a:ext cx="6429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957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Broad</a:t>
            </a:r>
            <a:r>
              <a:rPr sz="2000" b="1" spc="-4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C1573"/>
                </a:solidFill>
                <a:latin typeface="Arial"/>
                <a:cs typeface="Arial"/>
              </a:rPr>
              <a:t>Overview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912" y="1493733"/>
            <a:ext cx="8588376" cy="49737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33171"/>
            <a:ext cx="40182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3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3269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Basic</a:t>
            </a:r>
            <a:r>
              <a:rPr sz="2000" b="1" spc="-4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Deployment</a:t>
            </a:r>
            <a:r>
              <a:rPr sz="2000" b="1" spc="-3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Pipeline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154" y="1571625"/>
            <a:ext cx="9265138" cy="50309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5935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Deployment</a:t>
            </a:r>
            <a:r>
              <a:rPr spc="-35" dirty="0"/>
              <a:t> </a:t>
            </a:r>
            <a:r>
              <a:rPr spc="-5" dirty="0"/>
              <a:t>Pipeline</a:t>
            </a:r>
            <a:r>
              <a:rPr spc="-35" dirty="0"/>
              <a:t> </a:t>
            </a:r>
            <a:r>
              <a:rPr spc="-5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7831455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Intelligent</a:t>
            </a:r>
            <a:r>
              <a:rPr sz="2000" b="1" spc="-5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scheduling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Intelligent scheduling</a:t>
            </a:r>
            <a:r>
              <a:rPr sz="1800" dirty="0">
                <a:latin typeface="Arial MT"/>
                <a:cs typeface="Arial MT"/>
              </a:rPr>
              <a:t> is </a:t>
            </a:r>
            <a:r>
              <a:rPr sz="1800" spc="-5" dirty="0">
                <a:latin typeface="Arial MT"/>
                <a:cs typeface="Arial MT"/>
              </a:rPr>
              <a:t>crucial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implementing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deployment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pipeline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967304"/>
            <a:ext cx="6121400" cy="4571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4063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Preparing</a:t>
            </a:r>
            <a:r>
              <a:rPr spc="-45" dirty="0"/>
              <a:t> </a:t>
            </a:r>
            <a:r>
              <a:rPr spc="-5" dirty="0"/>
              <a:t>to</a:t>
            </a:r>
            <a:r>
              <a:rPr spc="-40" dirty="0"/>
              <a:t> </a:t>
            </a:r>
            <a:r>
              <a:rPr spc="-5" dirty="0"/>
              <a:t>Release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499090" cy="349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Release</a:t>
            </a:r>
            <a:r>
              <a:rPr sz="2000" b="1" spc="-5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Plan</a:t>
            </a:r>
            <a:endParaRPr sz="2000">
              <a:latin typeface="Arial"/>
              <a:cs typeface="Arial"/>
            </a:endParaRPr>
          </a:p>
          <a:p>
            <a:pPr marL="769620" marR="398780" indent="-228600">
              <a:lnSpc>
                <a:spcPts val="1900"/>
              </a:lnSpc>
              <a:spcBef>
                <a:spcPts val="158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Have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release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is </a:t>
            </a:r>
            <a:r>
              <a:rPr sz="1800" spc="-5" dirty="0">
                <a:latin typeface="Arial MT"/>
                <a:cs typeface="Arial MT"/>
              </a:rPr>
              <a:t>created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maintained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everybody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involved</a:t>
            </a:r>
            <a:r>
              <a:rPr sz="1800" dirty="0">
                <a:latin typeface="Arial MT"/>
                <a:cs typeface="Arial MT"/>
              </a:rPr>
              <a:t> in </a:t>
            </a:r>
            <a:r>
              <a:rPr sz="1800" spc="-5" dirty="0">
                <a:latin typeface="Arial MT"/>
                <a:cs typeface="Arial MT"/>
              </a:rPr>
              <a:t>delivering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software,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testers,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infrastructure,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support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personnel</a:t>
            </a:r>
            <a:endParaRPr sz="1800">
              <a:latin typeface="Arial MT"/>
              <a:cs typeface="Arial MT"/>
            </a:endParaRPr>
          </a:p>
          <a:p>
            <a:pPr marL="769620" marR="821690" indent="-228600">
              <a:lnSpc>
                <a:spcPts val="1900"/>
              </a:lnSpc>
              <a:spcBef>
                <a:spcPts val="109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Minimize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effect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people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mistakes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automating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possible</a:t>
            </a:r>
            <a:endParaRPr sz="1800">
              <a:latin typeface="Arial MT"/>
              <a:cs typeface="Arial MT"/>
            </a:endParaRPr>
          </a:p>
          <a:p>
            <a:pPr marL="769620" marR="5080" indent="-228600">
              <a:lnSpc>
                <a:spcPts val="1900"/>
              </a:lnSpc>
              <a:spcBef>
                <a:spcPts val="109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Practice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procedure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often</a:t>
            </a:r>
            <a:r>
              <a:rPr sz="1800" dirty="0">
                <a:latin typeface="Arial MT"/>
                <a:cs typeface="Arial MT"/>
              </a:rPr>
              <a:t> in </a:t>
            </a:r>
            <a:r>
              <a:rPr sz="1800" spc="-5" dirty="0">
                <a:latin typeface="Arial MT"/>
                <a:cs typeface="Arial MT"/>
              </a:rPr>
              <a:t>production-like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environments,</a:t>
            </a:r>
            <a:r>
              <a:rPr sz="1800" dirty="0">
                <a:latin typeface="Arial MT"/>
                <a:cs typeface="Arial MT"/>
              </a:rPr>
              <a:t> so </a:t>
            </a: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debug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technology supporting </a:t>
            </a:r>
            <a:r>
              <a:rPr sz="1800" dirty="0">
                <a:latin typeface="Arial MT"/>
                <a:cs typeface="Arial MT"/>
              </a:rPr>
              <a:t>it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81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Have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ability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 out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release </a:t>
            </a: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5" dirty="0">
                <a:latin typeface="Arial MT"/>
                <a:cs typeface="Arial MT"/>
              </a:rPr>
              <a:t>things don’t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according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plan</a:t>
            </a:r>
            <a:endParaRPr sz="1800">
              <a:latin typeface="Arial MT"/>
              <a:cs typeface="Arial MT"/>
            </a:endParaRPr>
          </a:p>
          <a:p>
            <a:pPr marL="769620" marR="588645" indent="-228600">
              <a:lnSpc>
                <a:spcPts val="1989"/>
              </a:lnSpc>
              <a:spcBef>
                <a:spcPts val="95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Have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strategy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migrating configuration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 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upgrade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rollback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534659"/>
            <a:ext cx="940562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Note: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Goal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is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a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completely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automated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release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process,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Releasing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should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be as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simple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as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choosing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a 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version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of</a:t>
            </a:r>
            <a:r>
              <a:rPr sz="1800" b="1" spc="1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the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application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release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and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pressing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a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button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and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Backing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out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should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be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just</a:t>
            </a:r>
            <a:r>
              <a:rPr sz="1800" b="1" spc="1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as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simple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5034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Human</a:t>
            </a:r>
            <a:r>
              <a:rPr spc="-35" dirty="0"/>
              <a:t> </a:t>
            </a:r>
            <a:r>
              <a:rPr spc="-5" dirty="0"/>
              <a:t>Free</a:t>
            </a:r>
            <a:r>
              <a:rPr spc="-40" dirty="0"/>
              <a:t> </a:t>
            </a:r>
            <a:r>
              <a:rPr spc="-5" dirty="0"/>
              <a:t>Deployments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4618355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Automating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Deployment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and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Release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Reduces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issues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due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manual mistakes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1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Audit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5034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Human</a:t>
            </a:r>
            <a:r>
              <a:rPr spc="-35" dirty="0"/>
              <a:t> </a:t>
            </a:r>
            <a:r>
              <a:rPr spc="-5" dirty="0"/>
              <a:t>Free</a:t>
            </a:r>
            <a:r>
              <a:rPr spc="-40" dirty="0"/>
              <a:t> </a:t>
            </a:r>
            <a:r>
              <a:rPr spc="-5" dirty="0"/>
              <a:t>Deployments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524490" cy="436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Benefits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automated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deployment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delivery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becomes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available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everyone</a:t>
            </a:r>
            <a:endParaRPr sz="1800">
              <a:latin typeface="Arial MT"/>
              <a:cs typeface="Arial MT"/>
            </a:endParaRPr>
          </a:p>
          <a:p>
            <a:pPr marL="769620" marR="5080" indent="-228600">
              <a:lnSpc>
                <a:spcPct val="90600"/>
              </a:lnSpc>
              <a:spcBef>
                <a:spcPts val="919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Developers,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testers,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teams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longer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ticketing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email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threads to get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builds deployed</a:t>
            </a:r>
            <a:r>
              <a:rPr sz="1800" dirty="0">
                <a:latin typeface="Arial MT"/>
                <a:cs typeface="Arial MT"/>
              </a:rPr>
              <a:t> so</a:t>
            </a:r>
            <a:r>
              <a:rPr sz="1800" spc="-5" dirty="0">
                <a:latin typeface="Arial MT"/>
                <a:cs typeface="Arial MT"/>
              </a:rPr>
              <a:t> they 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gather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feedback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 the production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readiness 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L="769620" marR="309245" indent="-228600">
              <a:lnSpc>
                <a:spcPct val="90000"/>
              </a:lnSpc>
              <a:spcBef>
                <a:spcPts val="96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35" dirty="0">
                <a:latin typeface="Arial MT"/>
                <a:cs typeface="Arial MT"/>
              </a:rPr>
              <a:t>Testers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decide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want</a:t>
            </a:r>
            <a:r>
              <a:rPr sz="1800" dirty="0">
                <a:latin typeface="Arial MT"/>
                <a:cs typeface="Arial MT"/>
              </a:rPr>
              <a:t> in </a:t>
            </a:r>
            <a:r>
              <a:rPr sz="1800" spc="-5" dirty="0">
                <a:latin typeface="Arial MT"/>
                <a:cs typeface="Arial MT"/>
              </a:rPr>
              <a:t>their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environment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without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technical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experts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themselves,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relying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availability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expertise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deployment</a:t>
            </a:r>
            <a:endParaRPr sz="1800">
              <a:latin typeface="Arial MT"/>
              <a:cs typeface="Arial MT"/>
            </a:endParaRPr>
          </a:p>
          <a:p>
            <a:pPr marL="769620" marR="5080" indent="-228600">
              <a:lnSpc>
                <a:spcPts val="1900"/>
              </a:lnSpc>
              <a:spcBef>
                <a:spcPts val="112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Sales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people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latest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killer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feature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swing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client</a:t>
            </a:r>
            <a:endParaRPr sz="1800">
              <a:latin typeface="Arial MT"/>
              <a:cs typeface="Arial MT"/>
            </a:endParaRPr>
          </a:p>
          <a:p>
            <a:pPr marL="769620" marR="182880" indent="-228600">
              <a:lnSpc>
                <a:spcPts val="1920"/>
              </a:lnSpc>
              <a:spcBef>
                <a:spcPts val="108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An important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reason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reduction</a:t>
            </a:r>
            <a:r>
              <a:rPr sz="1800" dirty="0">
                <a:latin typeface="Arial MT"/>
                <a:cs typeface="Arial MT"/>
              </a:rPr>
              <a:t> in risk is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degree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which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itself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rehearsed, tested, and perfected</a:t>
            </a:r>
            <a:endParaRPr sz="1800">
              <a:latin typeface="Arial MT"/>
              <a:cs typeface="Arial MT"/>
            </a:endParaRPr>
          </a:p>
          <a:p>
            <a:pPr marL="769620" marR="448945" indent="-228600">
              <a:lnSpc>
                <a:spcPts val="2020"/>
              </a:lnSpc>
              <a:spcBef>
                <a:spcPts val="88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Since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environments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 it,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deployment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 </a:t>
            </a:r>
            <a:r>
              <a:rPr sz="1800" dirty="0">
                <a:latin typeface="Arial MT"/>
                <a:cs typeface="Arial MT"/>
              </a:rPr>
              <a:t>is </a:t>
            </a:r>
            <a:r>
              <a:rPr sz="1800" spc="-5" dirty="0">
                <a:latin typeface="Arial MT"/>
                <a:cs typeface="Arial MT"/>
              </a:rPr>
              <a:t>tested very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frequently—perhaps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many times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day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7105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Implementing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5" dirty="0"/>
              <a:t>Deployment</a:t>
            </a:r>
            <a:r>
              <a:rPr spc="-30" dirty="0"/>
              <a:t> </a:t>
            </a:r>
            <a:r>
              <a:rPr spc="-5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6358255" cy="225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steps</a:t>
            </a:r>
            <a:r>
              <a:rPr sz="2000" b="1" spc="-1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to</a:t>
            </a:r>
            <a:r>
              <a:rPr sz="2000" b="1" spc="-1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implement</a:t>
            </a:r>
            <a:r>
              <a:rPr sz="2000" b="1" spc="-1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a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deployment</a:t>
            </a:r>
            <a:r>
              <a:rPr sz="2000" b="1" spc="-1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pipeline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Model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stream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create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walking skeleton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1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Automate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build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4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Automate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84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Automate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acceptance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tests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4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Automate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1315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 MT</vt:lpstr>
      <vt:lpstr>Calibri</vt:lpstr>
      <vt:lpstr>Office Theme</vt:lpstr>
      <vt:lpstr>Deployment Pipeline</vt:lpstr>
      <vt:lpstr>PowerPoint Presentation</vt:lpstr>
      <vt:lpstr>PowerPoint Presentation</vt:lpstr>
      <vt:lpstr>PowerPoint Presentation</vt:lpstr>
      <vt:lpstr>Deployment Pipeline Practices</vt:lpstr>
      <vt:lpstr>Preparing to Release</vt:lpstr>
      <vt:lpstr>Human Free Deployments</vt:lpstr>
      <vt:lpstr>Human Free Deployments</vt:lpstr>
      <vt:lpstr>Implementing a Deployment Pipeline</vt:lpstr>
      <vt:lpstr>Deployment Consideration</vt:lpstr>
      <vt:lpstr>Rolling Back Deployments</vt:lpstr>
      <vt:lpstr>Deployments</vt:lpstr>
      <vt:lpstr>Deployment</vt:lpstr>
      <vt:lpstr>Blue-Green Deployments</vt:lpstr>
      <vt:lpstr>Blue-Green Deployments</vt:lpstr>
      <vt:lpstr>Blue-Green Deployments</vt:lpstr>
      <vt:lpstr>Canary Releasing</vt:lpstr>
      <vt:lpstr>Canary Releasing</vt:lpstr>
      <vt:lpstr>Rolling upgrade</vt:lpstr>
      <vt:lpstr>Rolling upgrade</vt:lpstr>
      <vt:lpstr>Emergency Fixes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juhi3</dc:creator>
  <cp:lastModifiedBy>juhi3260@gmail.com</cp:lastModifiedBy>
  <cp:revision>3</cp:revision>
  <dcterms:created xsi:type="dcterms:W3CDTF">2024-07-09T04:55:37Z</dcterms:created>
  <dcterms:modified xsi:type="dcterms:W3CDTF">2024-07-12T05:19:23Z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2020-09-25T00:00:00Z</vt:filetime>
  </property>
  <property fmtid="{D5CDD505-2E9C-101B-9397-08002B2CF9AE}" pid="3" name="LastSaved">
    <vt:filetime>2024-07-09T00:00:00Z</vt:filetime>
  </property>
</Properties>
</file>