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6" r:id="rId10"/>
    <p:sldId id="265" r:id="rId11"/>
    <p:sldId id="269" r:id="rId12"/>
    <p:sldId id="267" r:id="rId13"/>
    <p:sldId id="272" r:id="rId14"/>
    <p:sldId id="274" r:id="rId15"/>
    <p:sldId id="275" r:id="rId16"/>
    <p:sldId id="270" r:id="rId17"/>
    <p:sldId id="276" r:id="rId18"/>
    <p:sldId id="279" r:id="rId19"/>
    <p:sldId id="282" r:id="rId20"/>
    <p:sldId id="283" r:id="rId21"/>
    <p:sldId id="284" r:id="rId22"/>
    <p:sldId id="285" r:id="rId23"/>
    <p:sldId id="281" r:id="rId24"/>
    <p:sldId id="286" r:id="rId25"/>
    <p:sldId id="287" r:id="rId26"/>
    <p:sldId id="289" r:id="rId27"/>
    <p:sldId id="290" r:id="rId28"/>
    <p:sldId id="291" r:id="rId29"/>
    <p:sldId id="292" r:id="rId30"/>
    <p:sldId id="293" r:id="rId31"/>
    <p:sldId id="294" r:id="rId32"/>
    <p:sldId id="296" r:id="rId33"/>
    <p:sldId id="298" r:id="rId34"/>
    <p:sldId id="301" r:id="rId35"/>
    <p:sldId id="302" r:id="rId36"/>
    <p:sldId id="303" r:id="rId37"/>
    <p:sldId id="304" r:id="rId38"/>
    <p:sldId id="300" r:id="rId39"/>
    <p:sldId id="299" r:id="rId40"/>
    <p:sldId id="305" r:id="rId41"/>
    <p:sldId id="308" r:id="rId42"/>
    <p:sldId id="306" r:id="rId43"/>
    <p:sldId id="30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24BE-D913-4BC9-31D6-7771D2FE6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39AC03-01C3-9247-C729-24B5881EC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CE11CD-B20A-AE72-4A41-7E0B01A68FD9}"/>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E0DAEE79-83BA-51C1-E0AE-B3525451C3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BC847-F3DA-DD0C-7375-450E5B8A4806}"/>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30640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DF05-BEB8-E0FF-1C92-1DCEF8AD92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3BE73-E84A-EBB7-938C-8DC748867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ABCE6-234F-4AE9-0EFD-7C86DF4AD640}"/>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6CD1580-9D33-27D6-D2FC-6554AF79C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651EF-67BA-763D-E884-5B40A44A6E7A}"/>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04291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1BC0E-AC39-FE96-E8F5-BD0EAC8533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C5BA8-0E16-B0F7-E095-FF1C2F438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70885-F19B-3967-7E3D-AB83477CB5FA}"/>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9140D264-342E-B3C6-571C-C886E09E4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139B4-7072-3FCF-DD9A-1F0017107F92}"/>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293293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B94E-42EC-EC36-F87E-8EF468B718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07CC7-0901-3FF3-14FD-A3352E604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F2BDE-0403-90E0-FC7F-E5282B21545E}"/>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29D01E1-7C2F-4BBE-D391-327B43A15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05397-94DB-32AC-B204-004FBC741E90}"/>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19368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C710-7894-05DF-5424-33DDF378F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505E93-66D2-B6A1-CD39-587642A13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552049-1895-89B7-F89E-ACF5402ED86F}"/>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DBDA36C1-EDA8-68BE-C6A8-D74E2A76A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72EF9-045C-93AA-4342-ED39CFB3A2FD}"/>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6465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4B02-58E6-1A3A-38BF-4179D14291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470ED-03C1-FA76-EE28-844EC6611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87658D-7FEA-FACA-BF93-1E733D48C0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2586DD-B55F-A01C-97E7-EE5A1F3E3F0F}"/>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73B52BD6-F034-596F-F0F4-0E40F9C509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CF291-453A-B11C-D9C5-32055A830B22}"/>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5072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8415-E135-37CC-69C9-0A2E841808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E9950-CF14-503E-1A5B-005652F21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D275A-B56B-821E-BA27-918BFBF8E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F08D21-7A41-4870-F703-32F76A62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6EE4C-4975-B0F1-6F0D-2DCC20D93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52EAC-22AF-ED56-3D66-BE4DFFE43836}"/>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8" name="Footer Placeholder 7">
            <a:extLst>
              <a:ext uri="{FF2B5EF4-FFF2-40B4-BE49-F238E27FC236}">
                <a16:creationId xmlns:a16="http://schemas.microsoft.com/office/drawing/2014/main" id="{613DC895-98B6-7A24-68AE-CEA9CA5889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91100-C492-614D-AEEE-3981B06FBB43}"/>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20472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8F73-9E65-B0FE-A076-94F127A1C2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2E05A-8E90-131E-7C6E-5942454A074B}"/>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4" name="Footer Placeholder 3">
            <a:extLst>
              <a:ext uri="{FF2B5EF4-FFF2-40B4-BE49-F238E27FC236}">
                <a16:creationId xmlns:a16="http://schemas.microsoft.com/office/drawing/2014/main" id="{B13EB2DD-278B-ECA6-8C3D-FBF183EFCB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482F11-BB44-0011-E4BF-EED8B57E662A}"/>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5479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60D98-4BFA-4674-C1FE-19B8E67A5BD9}"/>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3" name="Footer Placeholder 2">
            <a:extLst>
              <a:ext uri="{FF2B5EF4-FFF2-40B4-BE49-F238E27FC236}">
                <a16:creationId xmlns:a16="http://schemas.microsoft.com/office/drawing/2014/main" id="{CB878B23-FED9-DF71-3103-12F38D7585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11A7C8-9B57-4220-3085-06D2568888D4}"/>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12877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6D7A-EAFB-F028-3D61-D00EA1E30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78A470-3F26-1D22-A115-7D8E8CAA5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5D7E82-88D7-F995-3B62-02C060214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6AF5A-09D3-4D0A-7342-6BF398666DC6}"/>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505DF951-4477-2DBC-5092-3AECE728B3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4054C-C731-3752-C24A-3EDA5E23E71F}"/>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54228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6037-791B-9E30-E429-2D5106D1D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E5189B-CE94-F5C4-C7A0-DF208B879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36CC91-999D-31E1-C573-09A5FBA4F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EF290-F998-1E57-063C-70E923BBBD8A}"/>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9219DD93-FD5A-D397-F2B4-9B332948AE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E26FE-A6D0-C882-90C7-6996B839B4AD}"/>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83875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271D6-292F-20E0-C3FB-7FDA97382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750A2-1CCC-5B7A-DCE4-0608E5D07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C531E-1177-B662-5ADB-F4F81898D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382D733-223A-3286-D28C-25D36E927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E30107-EAE6-39FC-B464-0A95F88CD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6EA0A-0DC4-49B9-A4AA-C1BF8B96D0BF}" type="slidenum">
              <a:rPr lang="en-IN" smtClean="0"/>
              <a:t>‹#›</a:t>
            </a:fld>
            <a:endParaRPr lang="en-IN"/>
          </a:p>
        </p:txBody>
      </p:sp>
    </p:spTree>
    <p:extLst>
      <p:ext uri="{BB962C8B-B14F-4D97-AF65-F5344CB8AC3E}">
        <p14:creationId xmlns:p14="http://schemas.microsoft.com/office/powerpoint/2010/main" val="51313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av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11FE-D39F-CF44-53C1-FAEE381AAFF3}"/>
              </a:ext>
            </a:extLst>
          </p:cNvPr>
          <p:cNvSpPr>
            <a:spLocks noGrp="1"/>
          </p:cNvSpPr>
          <p:nvPr>
            <p:ph type="title"/>
          </p:nvPr>
        </p:nvSpPr>
        <p:spPr/>
        <p:txBody>
          <a:bodyPr>
            <a:normAutofit/>
          </a:bodyPr>
          <a:lstStyle/>
          <a:p>
            <a:r>
              <a:rPr lang="en-IN" sz="2400" b="1" dirty="0">
                <a:solidFill>
                  <a:srgbClr val="FF0000"/>
                </a:solidFill>
              </a:rPr>
              <a:t>Scenario- You Friend is having birthday, and he invited you for full day gathering along with 50 other people.</a:t>
            </a:r>
          </a:p>
        </p:txBody>
      </p:sp>
      <p:pic>
        <p:nvPicPr>
          <p:cNvPr id="5" name="Content Placeholder 4">
            <a:extLst>
              <a:ext uri="{FF2B5EF4-FFF2-40B4-BE49-F238E27FC236}">
                <a16:creationId xmlns:a16="http://schemas.microsoft.com/office/drawing/2014/main" id="{1DB760AA-DB6F-6207-341F-1DBD33DB9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942" y="1825625"/>
            <a:ext cx="7720115" cy="4351338"/>
          </a:xfrm>
        </p:spPr>
      </p:pic>
    </p:spTree>
    <p:extLst>
      <p:ext uri="{BB962C8B-B14F-4D97-AF65-F5344CB8AC3E}">
        <p14:creationId xmlns:p14="http://schemas.microsoft.com/office/powerpoint/2010/main" val="3789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F0FE-AEA9-338A-2EB1-9B253B634212}"/>
              </a:ext>
            </a:extLst>
          </p:cNvPr>
          <p:cNvSpPr>
            <a:spLocks noGrp="1"/>
          </p:cNvSpPr>
          <p:nvPr>
            <p:ph type="title"/>
          </p:nvPr>
        </p:nvSpPr>
        <p:spPr/>
        <p:txBody>
          <a:bodyPr/>
          <a:lstStyle/>
          <a:p>
            <a:r>
              <a:rPr lang="en-IN" dirty="0">
                <a:solidFill>
                  <a:srgbClr val="FF0000"/>
                </a:solidFill>
              </a:rPr>
              <a:t>Let’s break IP address into 4 part</a:t>
            </a:r>
          </a:p>
        </p:txBody>
      </p:sp>
      <p:sp>
        <p:nvSpPr>
          <p:cNvPr id="3" name="Content Placeholder 2">
            <a:extLst>
              <a:ext uri="{FF2B5EF4-FFF2-40B4-BE49-F238E27FC236}">
                <a16:creationId xmlns:a16="http://schemas.microsoft.com/office/drawing/2014/main" id="{932B982F-FBA7-8F22-7D10-95378E2B77C9}"/>
              </a:ext>
            </a:extLst>
          </p:cNvPr>
          <p:cNvSpPr>
            <a:spLocks noGrp="1"/>
          </p:cNvSpPr>
          <p:nvPr>
            <p:ph idx="1"/>
          </p:nvPr>
        </p:nvSpPr>
        <p:spPr/>
        <p:txBody>
          <a:bodyPr/>
          <a:lstStyle/>
          <a:p>
            <a:pPr marL="514350" indent="-514350">
              <a:buAutoNum type="arabicParenR"/>
            </a:pPr>
            <a:r>
              <a:rPr lang="en-IN" dirty="0"/>
              <a:t>The IP address is a 32 bit binary number. Dividing it into 4 parts of 8 bits each written as a decimal number (also called dotted decimal notation) </a:t>
            </a:r>
            <a:r>
              <a:rPr lang="en-IN" b="1" dirty="0"/>
              <a:t>makes it easier for the humans to read, interpret and use it</a:t>
            </a:r>
            <a:r>
              <a:rPr lang="en-IN" dirty="0"/>
              <a:t>.</a:t>
            </a:r>
          </a:p>
          <a:p>
            <a:pPr marL="514350" indent="-514350">
              <a:buAutoNum type="arabicParenR"/>
            </a:pPr>
            <a:endParaRPr lang="en-IN" dirty="0"/>
          </a:p>
          <a:p>
            <a:pPr marL="514350" indent="-514350">
              <a:buAutoNum type="arabicParenR"/>
            </a:pPr>
            <a:r>
              <a:rPr lang="en-IN" dirty="0"/>
              <a:t>Design a Network as per your Choice</a:t>
            </a:r>
          </a:p>
        </p:txBody>
      </p:sp>
    </p:spTree>
    <p:extLst>
      <p:ext uri="{BB962C8B-B14F-4D97-AF65-F5344CB8AC3E}">
        <p14:creationId xmlns:p14="http://schemas.microsoft.com/office/powerpoint/2010/main" val="6055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E2524A-1456-EE08-7BDE-7360B337CEEF}"/>
              </a:ext>
            </a:extLst>
          </p:cNvPr>
          <p:cNvPicPr>
            <a:picLocks noChangeAspect="1"/>
          </p:cNvPicPr>
          <p:nvPr/>
        </p:nvPicPr>
        <p:blipFill>
          <a:blip r:embed="rId2"/>
          <a:stretch>
            <a:fillRect/>
          </a:stretch>
        </p:blipFill>
        <p:spPr>
          <a:xfrm>
            <a:off x="903301" y="1078787"/>
            <a:ext cx="10254434" cy="4641151"/>
          </a:xfrm>
          <a:prstGeom prst="rect">
            <a:avLst/>
          </a:prstGeom>
        </p:spPr>
      </p:pic>
    </p:spTree>
    <p:extLst>
      <p:ext uri="{BB962C8B-B14F-4D97-AF65-F5344CB8AC3E}">
        <p14:creationId xmlns:p14="http://schemas.microsoft.com/office/powerpoint/2010/main" val="141060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B22-DE18-EEFF-07C6-F2F2DFB60CA4}"/>
              </a:ext>
            </a:extLst>
          </p:cNvPr>
          <p:cNvSpPr>
            <a:spLocks noGrp="1"/>
          </p:cNvSpPr>
          <p:nvPr>
            <p:ph type="title"/>
          </p:nvPr>
        </p:nvSpPr>
        <p:spPr/>
        <p:txBody>
          <a:bodyPr/>
          <a:lstStyle/>
          <a:p>
            <a:r>
              <a:rPr lang="en-IN" dirty="0">
                <a:solidFill>
                  <a:srgbClr val="FF0000"/>
                </a:solidFill>
              </a:rPr>
              <a:t>Why -2: Because below 2 Ip Can’t be used</a:t>
            </a:r>
          </a:p>
        </p:txBody>
      </p:sp>
      <p:sp>
        <p:nvSpPr>
          <p:cNvPr id="3" name="Content Placeholder 2">
            <a:extLst>
              <a:ext uri="{FF2B5EF4-FFF2-40B4-BE49-F238E27FC236}">
                <a16:creationId xmlns:a16="http://schemas.microsoft.com/office/drawing/2014/main" id="{DD78154A-5A52-9673-1EA2-D86C27095F71}"/>
              </a:ext>
            </a:extLst>
          </p:cNvPr>
          <p:cNvSpPr>
            <a:spLocks noGrp="1"/>
          </p:cNvSpPr>
          <p:nvPr>
            <p:ph idx="1"/>
          </p:nvPr>
        </p:nvSpPr>
        <p:spPr/>
        <p:txBody>
          <a:bodyPr/>
          <a:lstStyle/>
          <a:p>
            <a:pPr marL="0" indent="0">
              <a:buNone/>
            </a:pPr>
            <a:r>
              <a:rPr lang="en-US" dirty="0"/>
              <a:t>1)	The IP address number </a:t>
            </a:r>
            <a:r>
              <a:rPr lang="en-US" dirty="0">
                <a:highlight>
                  <a:srgbClr val="FFFF00"/>
                </a:highlight>
              </a:rPr>
              <a:t>0.0.0.0</a:t>
            </a:r>
            <a:r>
              <a:rPr lang="en-US" dirty="0"/>
              <a:t> is a nonroutable IPv4 address with several uses, primarily as a default or placeholder.</a:t>
            </a:r>
          </a:p>
          <a:p>
            <a:pPr marL="0" indent="0">
              <a:buNone/>
            </a:pPr>
            <a:endParaRPr lang="en-US" dirty="0"/>
          </a:p>
          <a:p>
            <a:pPr marL="0" indent="0">
              <a:buNone/>
            </a:pPr>
            <a:r>
              <a:rPr lang="en-US" dirty="0"/>
              <a:t>2)	</a:t>
            </a:r>
            <a:r>
              <a:rPr lang="en-US" dirty="0">
                <a:highlight>
                  <a:srgbClr val="FFFF00"/>
                </a:highlight>
              </a:rPr>
              <a:t>255.255.255.255 </a:t>
            </a:r>
            <a:r>
              <a:rPr lang="en-US" dirty="0"/>
              <a:t>– Represents the broadcast address, or place to route messages to be sent to every device within a network</a:t>
            </a:r>
          </a:p>
          <a:p>
            <a:pPr marL="0" indent="0">
              <a:buNone/>
            </a:pPr>
            <a:endParaRPr lang="en-IN" dirty="0"/>
          </a:p>
        </p:txBody>
      </p:sp>
    </p:spTree>
    <p:extLst>
      <p:ext uri="{BB962C8B-B14F-4D97-AF65-F5344CB8AC3E}">
        <p14:creationId xmlns:p14="http://schemas.microsoft.com/office/powerpoint/2010/main" val="29542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DCDB43-FC19-CB11-5B82-89E260074408}"/>
              </a:ext>
            </a:extLst>
          </p:cNvPr>
          <p:cNvPicPr>
            <a:picLocks noChangeAspect="1"/>
          </p:cNvPicPr>
          <p:nvPr/>
        </p:nvPicPr>
        <p:blipFill>
          <a:blip r:embed="rId2"/>
          <a:stretch>
            <a:fillRect/>
          </a:stretch>
        </p:blipFill>
        <p:spPr>
          <a:xfrm>
            <a:off x="1421953" y="1407560"/>
            <a:ext cx="10234339" cy="3040874"/>
          </a:xfrm>
          <a:prstGeom prst="rect">
            <a:avLst/>
          </a:prstGeom>
        </p:spPr>
      </p:pic>
    </p:spTree>
    <p:extLst>
      <p:ext uri="{BB962C8B-B14F-4D97-AF65-F5344CB8AC3E}">
        <p14:creationId xmlns:p14="http://schemas.microsoft.com/office/powerpoint/2010/main" val="109582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7545-0B1E-036B-43E5-70B8300F3BD1}"/>
              </a:ext>
            </a:extLst>
          </p:cNvPr>
          <p:cNvSpPr>
            <a:spLocks noGrp="1"/>
          </p:cNvSpPr>
          <p:nvPr>
            <p:ph type="title"/>
          </p:nvPr>
        </p:nvSpPr>
        <p:spPr/>
        <p:txBody>
          <a:bodyPr/>
          <a:lstStyle/>
          <a:p>
            <a:r>
              <a:rPr lang="en-IN" dirty="0"/>
              <a:t>Each ip address has </a:t>
            </a:r>
          </a:p>
        </p:txBody>
      </p:sp>
      <p:sp>
        <p:nvSpPr>
          <p:cNvPr id="3" name="Content Placeholder 2">
            <a:extLst>
              <a:ext uri="{FF2B5EF4-FFF2-40B4-BE49-F238E27FC236}">
                <a16:creationId xmlns:a16="http://schemas.microsoft.com/office/drawing/2014/main" id="{16FED2F7-A4CE-7CE3-9CA2-6060EFBC6B86}"/>
              </a:ext>
            </a:extLst>
          </p:cNvPr>
          <p:cNvSpPr>
            <a:spLocks noGrp="1"/>
          </p:cNvSpPr>
          <p:nvPr>
            <p:ph idx="1"/>
          </p:nvPr>
        </p:nvSpPr>
        <p:spPr/>
        <p:txBody>
          <a:bodyPr/>
          <a:lstStyle/>
          <a:p>
            <a:pPr marL="0" indent="0">
              <a:buNone/>
            </a:pPr>
            <a:r>
              <a:rPr lang="en-US" dirty="0"/>
              <a:t>•	</a:t>
            </a:r>
            <a:r>
              <a:rPr lang="en-US" dirty="0">
                <a:highlight>
                  <a:srgbClr val="FFFF00"/>
                </a:highlight>
              </a:rPr>
              <a:t>network id: </a:t>
            </a:r>
            <a:r>
              <a:rPr lang="en-US" dirty="0"/>
              <a:t>unique id for the network</a:t>
            </a:r>
          </a:p>
          <a:p>
            <a:pPr marL="0" indent="0">
              <a:buNone/>
            </a:pPr>
            <a:r>
              <a:rPr lang="en-US" dirty="0"/>
              <a:t>•	</a:t>
            </a:r>
            <a:r>
              <a:rPr lang="en-US" dirty="0">
                <a:highlight>
                  <a:srgbClr val="FFFF00"/>
                </a:highlight>
              </a:rPr>
              <a:t>host id: </a:t>
            </a:r>
            <a:r>
              <a:rPr lang="en-US" dirty="0"/>
              <a:t>unique id for the host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3297A67-EACF-6AAF-F3FF-7440D7DF4018}"/>
              </a:ext>
            </a:extLst>
          </p:cNvPr>
          <p:cNvPicPr>
            <a:picLocks noChangeAspect="1"/>
          </p:cNvPicPr>
          <p:nvPr/>
        </p:nvPicPr>
        <p:blipFill>
          <a:blip r:embed="rId2"/>
          <a:stretch>
            <a:fillRect/>
          </a:stretch>
        </p:blipFill>
        <p:spPr>
          <a:xfrm>
            <a:off x="2928136" y="3156940"/>
            <a:ext cx="4986124" cy="2284551"/>
          </a:xfrm>
          <a:prstGeom prst="rect">
            <a:avLst/>
          </a:prstGeom>
        </p:spPr>
      </p:pic>
    </p:spTree>
    <p:extLst>
      <p:ext uri="{BB962C8B-B14F-4D97-AF65-F5344CB8AC3E}">
        <p14:creationId xmlns:p14="http://schemas.microsoft.com/office/powerpoint/2010/main" val="161793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1D7248-483D-BC10-C4ED-50BD7CB60D74}"/>
              </a:ext>
            </a:extLst>
          </p:cNvPr>
          <p:cNvPicPr>
            <a:picLocks noChangeAspect="1"/>
          </p:cNvPicPr>
          <p:nvPr/>
        </p:nvPicPr>
        <p:blipFill>
          <a:blip r:embed="rId2"/>
          <a:stretch>
            <a:fillRect/>
          </a:stretch>
        </p:blipFill>
        <p:spPr>
          <a:xfrm>
            <a:off x="1221130" y="1294543"/>
            <a:ext cx="9749739" cy="2889189"/>
          </a:xfrm>
          <a:prstGeom prst="rect">
            <a:avLst/>
          </a:prstGeom>
        </p:spPr>
      </p:pic>
    </p:spTree>
    <p:extLst>
      <p:ext uri="{BB962C8B-B14F-4D97-AF65-F5344CB8AC3E}">
        <p14:creationId xmlns:p14="http://schemas.microsoft.com/office/powerpoint/2010/main" val="188838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828E-31B3-A5E0-577D-19BBCA818B7B}"/>
              </a:ext>
            </a:extLst>
          </p:cNvPr>
          <p:cNvSpPr>
            <a:spLocks noGrp="1"/>
          </p:cNvSpPr>
          <p:nvPr>
            <p:ph type="title"/>
          </p:nvPr>
        </p:nvSpPr>
        <p:spPr/>
        <p:txBody>
          <a:bodyPr/>
          <a:lstStyle/>
          <a:p>
            <a:r>
              <a:rPr lang="en-IN" dirty="0">
                <a:solidFill>
                  <a:srgbClr val="FF0000"/>
                </a:solidFill>
              </a:rPr>
              <a:t>How to Design a network</a:t>
            </a:r>
          </a:p>
        </p:txBody>
      </p:sp>
      <p:sp>
        <p:nvSpPr>
          <p:cNvPr id="3" name="Content Placeholder 2">
            <a:extLst>
              <a:ext uri="{FF2B5EF4-FFF2-40B4-BE49-F238E27FC236}">
                <a16:creationId xmlns:a16="http://schemas.microsoft.com/office/drawing/2014/main" id="{9CEA740F-82CB-24BB-3881-C16C1A211A2B}"/>
              </a:ext>
            </a:extLst>
          </p:cNvPr>
          <p:cNvSpPr>
            <a:spLocks noGrp="1"/>
          </p:cNvSpPr>
          <p:nvPr>
            <p:ph idx="1"/>
          </p:nvPr>
        </p:nvSpPr>
        <p:spPr/>
        <p:txBody>
          <a:bodyPr/>
          <a:lstStyle/>
          <a:p>
            <a:pPr marL="0" indent="0">
              <a:buNone/>
            </a:pPr>
            <a:r>
              <a:rPr lang="en-IN" dirty="0"/>
              <a:t>With the help of Host ID and Network ID</a:t>
            </a:r>
          </a:p>
          <a:p>
            <a:pPr marL="0" indent="0">
              <a:buNone/>
            </a:pPr>
            <a:endParaRPr lang="en-IN" dirty="0"/>
          </a:p>
          <a:p>
            <a:pPr marL="0" indent="0">
              <a:buNone/>
            </a:pPr>
            <a:r>
              <a:rPr lang="en-IN" dirty="0">
                <a:highlight>
                  <a:srgbClr val="FFFF00"/>
                </a:highlight>
              </a:rPr>
              <a:t>Rule: Subnet mask is used to block those IP from use.</a:t>
            </a:r>
          </a:p>
        </p:txBody>
      </p:sp>
    </p:spTree>
    <p:extLst>
      <p:ext uri="{BB962C8B-B14F-4D97-AF65-F5344CB8AC3E}">
        <p14:creationId xmlns:p14="http://schemas.microsoft.com/office/powerpoint/2010/main" val="149696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3D5A-46FA-FBBF-3DC4-CB94ECB64A48}"/>
              </a:ext>
            </a:extLst>
          </p:cNvPr>
          <p:cNvSpPr>
            <a:spLocks noGrp="1"/>
          </p:cNvSpPr>
          <p:nvPr>
            <p:ph type="title"/>
          </p:nvPr>
        </p:nvSpPr>
        <p:spPr/>
        <p:txBody>
          <a:bodyPr/>
          <a:lstStyle/>
          <a:p>
            <a:r>
              <a:rPr lang="en-IN" dirty="0"/>
              <a:t>Private network and CIDR range</a:t>
            </a:r>
          </a:p>
        </p:txBody>
      </p:sp>
      <p:sp>
        <p:nvSpPr>
          <p:cNvPr id="3" name="Content Placeholder 2">
            <a:extLst>
              <a:ext uri="{FF2B5EF4-FFF2-40B4-BE49-F238E27FC236}">
                <a16:creationId xmlns:a16="http://schemas.microsoft.com/office/drawing/2014/main" id="{1D104F58-80BA-B63B-931D-E307D8F43753}"/>
              </a:ext>
            </a:extLst>
          </p:cNvPr>
          <p:cNvSpPr>
            <a:spLocks noGrp="1"/>
          </p:cNvSpPr>
          <p:nvPr>
            <p:ph idx="1"/>
          </p:nvPr>
        </p:nvSpPr>
        <p:spPr/>
        <p:txBody>
          <a:bodyPr/>
          <a:lstStyle/>
          <a:p>
            <a:pPr marL="0" indent="0">
              <a:buNone/>
            </a:pPr>
            <a:r>
              <a:rPr lang="en-US" dirty="0">
                <a:highlight>
                  <a:srgbClr val="FFFF00"/>
                </a:highlight>
              </a:rPr>
              <a:t>Private networks vs public networks:</a:t>
            </a:r>
          </a:p>
          <a:p>
            <a:pPr marL="0" indent="0">
              <a:buNone/>
            </a:pPr>
            <a:r>
              <a:rPr lang="en-US" dirty="0"/>
              <a:t>	Public network is accessible from the internet</a:t>
            </a:r>
          </a:p>
          <a:p>
            <a:pPr marL="0" indent="0">
              <a:buNone/>
            </a:pPr>
            <a:r>
              <a:rPr lang="en-US" dirty="0"/>
              <a:t>	Private network cannot be accessed from internet and is designed for internal communication.</a:t>
            </a:r>
          </a:p>
          <a:p>
            <a:pPr marL="0" indent="0">
              <a:buNone/>
            </a:pPr>
            <a:r>
              <a:rPr lang="en-US" dirty="0">
                <a:highlight>
                  <a:srgbClr val="FFFF00"/>
                </a:highlight>
              </a:rPr>
              <a:t>Classless Inter-Domain Routing (CIDR):</a:t>
            </a:r>
          </a:p>
          <a:p>
            <a:pPr marL="0" indent="0">
              <a:buNone/>
            </a:pPr>
            <a:r>
              <a:rPr lang="en-US" dirty="0"/>
              <a:t>	Was introduced in 1993 to replace the classful addressing. It uses Variable length subnet masks</a:t>
            </a:r>
          </a:p>
          <a:p>
            <a:pPr marL="0" indent="0">
              <a:buNone/>
            </a:pPr>
            <a:r>
              <a:rPr lang="en-US" dirty="0"/>
              <a:t>	It has CIDR Notation which helps in representing subnet masks and ip ranges</a:t>
            </a:r>
          </a:p>
          <a:p>
            <a:pPr marL="0" indent="0">
              <a:buNone/>
            </a:pPr>
            <a:endParaRPr lang="en-IN" dirty="0"/>
          </a:p>
        </p:txBody>
      </p:sp>
    </p:spTree>
    <p:extLst>
      <p:ext uri="{BB962C8B-B14F-4D97-AF65-F5344CB8AC3E}">
        <p14:creationId xmlns:p14="http://schemas.microsoft.com/office/powerpoint/2010/main" val="349108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8091D-2140-CFF3-A761-489ED9C1448D}"/>
              </a:ext>
            </a:extLst>
          </p:cNvPr>
          <p:cNvPicPr>
            <a:picLocks noChangeAspect="1"/>
          </p:cNvPicPr>
          <p:nvPr/>
        </p:nvPicPr>
        <p:blipFill>
          <a:blip r:embed="rId2"/>
          <a:stretch>
            <a:fillRect/>
          </a:stretch>
        </p:blipFill>
        <p:spPr>
          <a:xfrm>
            <a:off x="2758903" y="1180984"/>
            <a:ext cx="6674193" cy="4496031"/>
          </a:xfrm>
          <a:prstGeom prst="rect">
            <a:avLst/>
          </a:prstGeom>
        </p:spPr>
      </p:pic>
    </p:spTree>
    <p:extLst>
      <p:ext uri="{BB962C8B-B14F-4D97-AF65-F5344CB8AC3E}">
        <p14:creationId xmlns:p14="http://schemas.microsoft.com/office/powerpoint/2010/main" val="244711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F4B2-0B36-9C67-9C6F-21C42153B93F}"/>
              </a:ext>
            </a:extLst>
          </p:cNvPr>
          <p:cNvSpPr>
            <a:spLocks noGrp="1"/>
          </p:cNvSpPr>
          <p:nvPr>
            <p:ph type="title"/>
          </p:nvPr>
        </p:nvSpPr>
        <p:spPr/>
        <p:txBody>
          <a:bodyPr/>
          <a:lstStyle/>
          <a:p>
            <a:r>
              <a:rPr lang="en-IN" dirty="0">
                <a:solidFill>
                  <a:srgbClr val="FF0000"/>
                </a:solidFill>
              </a:rPr>
              <a:t>DNS server</a:t>
            </a:r>
          </a:p>
        </p:txBody>
      </p:sp>
      <p:sp>
        <p:nvSpPr>
          <p:cNvPr id="3" name="Content Placeholder 2">
            <a:extLst>
              <a:ext uri="{FF2B5EF4-FFF2-40B4-BE49-F238E27FC236}">
                <a16:creationId xmlns:a16="http://schemas.microsoft.com/office/drawing/2014/main" id="{11BA4757-D134-6649-6972-2347D58B2DC9}"/>
              </a:ext>
            </a:extLst>
          </p:cNvPr>
          <p:cNvSpPr>
            <a:spLocks noGrp="1"/>
          </p:cNvSpPr>
          <p:nvPr>
            <p:ph idx="1"/>
          </p:nvPr>
        </p:nvSpPr>
        <p:spPr/>
        <p:txBody>
          <a:bodyPr/>
          <a:lstStyle/>
          <a:p>
            <a:pPr>
              <a:buFont typeface="Arial" panose="020B0604020202020204" pitchFamily="34" charset="0"/>
              <a:buChar char="•"/>
            </a:pPr>
            <a:r>
              <a:rPr lang="en-US" dirty="0">
                <a:highlight>
                  <a:srgbClr val="FFFF00"/>
                </a:highlight>
              </a:rPr>
              <a:t>A DNS server – short for Domain Name System server – converts web addresses into IP addresses. </a:t>
            </a:r>
          </a:p>
          <a:p>
            <a:pPr marL="0" indent="0">
              <a:buNone/>
            </a:pPr>
            <a:endParaRPr lang="en-US" dirty="0"/>
          </a:p>
          <a:p>
            <a:pPr>
              <a:buFont typeface="Arial" panose="020B0604020202020204" pitchFamily="34" charset="0"/>
              <a:buChar char="•"/>
            </a:pPr>
            <a:r>
              <a:rPr lang="en-US" dirty="0"/>
              <a:t>Without a DNS server, you won't be able to connect to any websites.</a:t>
            </a:r>
          </a:p>
          <a:p>
            <a:pPr marL="0" indent="0">
              <a:buNone/>
            </a:pPr>
            <a:endParaRPr lang="en-US" dirty="0"/>
          </a:p>
          <a:p>
            <a:pPr>
              <a:buFont typeface="Arial" panose="020B0604020202020204" pitchFamily="34" charset="0"/>
              <a:buChar char="•"/>
            </a:pPr>
            <a:r>
              <a:rPr lang="en-US" dirty="0"/>
              <a:t>If you're having issues with your default DNS server, you can change it.</a:t>
            </a:r>
          </a:p>
          <a:p>
            <a:pPr marL="0" indent="0">
              <a:buNone/>
            </a:pPr>
            <a:endParaRPr lang="en-IN" dirty="0"/>
          </a:p>
        </p:txBody>
      </p:sp>
    </p:spTree>
    <p:extLst>
      <p:ext uri="{BB962C8B-B14F-4D97-AF65-F5344CB8AC3E}">
        <p14:creationId xmlns:p14="http://schemas.microsoft.com/office/powerpoint/2010/main" val="128136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92C7-6C4C-E488-B39A-41D7A4B7D3C3}"/>
              </a:ext>
            </a:extLst>
          </p:cNvPr>
          <p:cNvSpPr>
            <a:spLocks noGrp="1"/>
          </p:cNvSpPr>
          <p:nvPr>
            <p:ph type="title"/>
          </p:nvPr>
        </p:nvSpPr>
        <p:spPr/>
        <p:txBody>
          <a:bodyPr/>
          <a:lstStyle/>
          <a:p>
            <a:r>
              <a:rPr lang="en-IN" dirty="0">
                <a:solidFill>
                  <a:srgbClr val="FF0000"/>
                </a:solidFill>
              </a:rPr>
              <a:t>You accepted invitation and went on that day</a:t>
            </a:r>
          </a:p>
        </p:txBody>
      </p:sp>
      <p:pic>
        <p:nvPicPr>
          <p:cNvPr id="5" name="Content Placeholder 4">
            <a:extLst>
              <a:ext uri="{FF2B5EF4-FFF2-40B4-BE49-F238E27FC236}">
                <a16:creationId xmlns:a16="http://schemas.microsoft.com/office/drawing/2014/main" id="{0CED473B-7663-71F2-8D75-2FE6549F5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069" y="1811404"/>
            <a:ext cx="5476218" cy="3644174"/>
          </a:xfrm>
        </p:spPr>
      </p:pic>
    </p:spTree>
    <p:extLst>
      <p:ext uri="{BB962C8B-B14F-4D97-AF65-F5344CB8AC3E}">
        <p14:creationId xmlns:p14="http://schemas.microsoft.com/office/powerpoint/2010/main" val="249082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BBD9-FC3A-8FD6-44EE-8CF3971BB42F}"/>
              </a:ext>
            </a:extLst>
          </p:cNvPr>
          <p:cNvSpPr>
            <a:spLocks noGrp="1"/>
          </p:cNvSpPr>
          <p:nvPr>
            <p:ph type="title"/>
          </p:nvPr>
        </p:nvSpPr>
        <p:spPr/>
        <p:txBody>
          <a:bodyPr/>
          <a:lstStyle/>
          <a:p>
            <a:r>
              <a:rPr lang="en-IN" dirty="0">
                <a:solidFill>
                  <a:srgbClr val="FF0000"/>
                </a:solidFill>
              </a:rPr>
              <a:t>Component of DNS server</a:t>
            </a:r>
          </a:p>
        </p:txBody>
      </p:sp>
      <p:sp>
        <p:nvSpPr>
          <p:cNvPr id="3" name="Content Placeholder 2">
            <a:extLst>
              <a:ext uri="{FF2B5EF4-FFF2-40B4-BE49-F238E27FC236}">
                <a16:creationId xmlns:a16="http://schemas.microsoft.com/office/drawing/2014/main" id="{02B00C56-293E-98C8-AEB2-038791077E97}"/>
              </a:ext>
            </a:extLst>
          </p:cNvPr>
          <p:cNvSpPr>
            <a:spLocks noGrp="1"/>
          </p:cNvSpPr>
          <p:nvPr>
            <p:ph idx="1"/>
          </p:nvPr>
        </p:nvSpPr>
        <p:spPr/>
        <p:txBody>
          <a:bodyPr/>
          <a:lstStyle/>
          <a:p>
            <a:pPr>
              <a:buFont typeface="Arial" panose="020B0604020202020204" pitchFamily="34" charset="0"/>
              <a:buChar char="•"/>
            </a:pPr>
            <a:r>
              <a:rPr lang="en-US" dirty="0"/>
              <a:t>The DNS recursive resolver(It saves local copy of DNS record)</a:t>
            </a:r>
          </a:p>
          <a:p>
            <a:pPr>
              <a:buFont typeface="Arial" panose="020B0604020202020204" pitchFamily="34" charset="0"/>
              <a:buChar char="•"/>
            </a:pPr>
            <a:r>
              <a:rPr lang="en-US" dirty="0"/>
              <a:t>The root nameservers- It can’t help, but it cam tell you who can help(TLD- top level domain server)</a:t>
            </a:r>
          </a:p>
          <a:p>
            <a:pPr>
              <a:buFont typeface="Arial" panose="020B0604020202020204" pitchFamily="34" charset="0"/>
              <a:buChar char="•"/>
            </a:pPr>
            <a:r>
              <a:rPr lang="en-US" dirty="0"/>
              <a:t>The TLD nameservers</a:t>
            </a:r>
          </a:p>
          <a:p>
            <a:pPr>
              <a:buFont typeface="Arial" panose="020B0604020202020204" pitchFamily="34" charset="0"/>
              <a:buChar char="•"/>
            </a:pPr>
            <a:r>
              <a:rPr lang="en-US" dirty="0"/>
              <a:t>The authoritative nameservers(It has all information about network)</a:t>
            </a:r>
          </a:p>
          <a:p>
            <a:pPr marL="0" indent="0">
              <a:buNone/>
            </a:pPr>
            <a:endParaRPr lang="en-IN" dirty="0"/>
          </a:p>
        </p:txBody>
      </p:sp>
    </p:spTree>
    <p:extLst>
      <p:ext uri="{BB962C8B-B14F-4D97-AF65-F5344CB8AC3E}">
        <p14:creationId xmlns:p14="http://schemas.microsoft.com/office/powerpoint/2010/main" val="85729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F8207-3D7C-CDE8-4981-FDFA8DD88815}"/>
              </a:ext>
            </a:extLst>
          </p:cNvPr>
          <p:cNvPicPr>
            <a:picLocks noChangeAspect="1"/>
          </p:cNvPicPr>
          <p:nvPr/>
        </p:nvPicPr>
        <p:blipFill>
          <a:blip r:embed="rId2"/>
          <a:stretch>
            <a:fillRect/>
          </a:stretch>
        </p:blipFill>
        <p:spPr>
          <a:xfrm>
            <a:off x="1859624" y="1077609"/>
            <a:ext cx="7872614" cy="4702782"/>
          </a:xfrm>
          <a:prstGeom prst="rect">
            <a:avLst/>
          </a:prstGeom>
        </p:spPr>
      </p:pic>
    </p:spTree>
    <p:extLst>
      <p:ext uri="{BB962C8B-B14F-4D97-AF65-F5344CB8AC3E}">
        <p14:creationId xmlns:p14="http://schemas.microsoft.com/office/powerpoint/2010/main" val="238679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67297-5EA3-CC53-434C-C96F95C3FF19}"/>
              </a:ext>
            </a:extLst>
          </p:cNvPr>
          <p:cNvPicPr>
            <a:picLocks noChangeAspect="1"/>
          </p:cNvPicPr>
          <p:nvPr/>
        </p:nvPicPr>
        <p:blipFill>
          <a:blip r:embed="rId2"/>
          <a:stretch>
            <a:fillRect/>
          </a:stretch>
        </p:blipFill>
        <p:spPr>
          <a:xfrm>
            <a:off x="1448656" y="615706"/>
            <a:ext cx="9082355" cy="5498051"/>
          </a:xfrm>
          <a:prstGeom prst="rect">
            <a:avLst/>
          </a:prstGeom>
        </p:spPr>
      </p:pic>
    </p:spTree>
    <p:extLst>
      <p:ext uri="{BB962C8B-B14F-4D97-AF65-F5344CB8AC3E}">
        <p14:creationId xmlns:p14="http://schemas.microsoft.com/office/powerpoint/2010/main" val="254531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F811-7E64-ADC2-6A62-23098A4CD8C0}"/>
              </a:ext>
            </a:extLst>
          </p:cNvPr>
          <p:cNvSpPr>
            <a:spLocks noGrp="1"/>
          </p:cNvSpPr>
          <p:nvPr>
            <p:ph type="title"/>
          </p:nvPr>
        </p:nvSpPr>
        <p:spPr/>
        <p:txBody>
          <a:bodyPr/>
          <a:lstStyle/>
          <a:p>
            <a:r>
              <a:rPr lang="en-IN" dirty="0"/>
              <a:t>How DNS server works</a:t>
            </a:r>
          </a:p>
        </p:txBody>
      </p:sp>
      <p:pic>
        <p:nvPicPr>
          <p:cNvPr id="5" name="Content Placeholder 4">
            <a:extLst>
              <a:ext uri="{FF2B5EF4-FFF2-40B4-BE49-F238E27FC236}">
                <a16:creationId xmlns:a16="http://schemas.microsoft.com/office/drawing/2014/main" id="{9BBFA0E8-3EAB-75C7-CB4F-929F14773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305" y="1825625"/>
            <a:ext cx="5541390" cy="4351338"/>
          </a:xfrm>
        </p:spPr>
      </p:pic>
    </p:spTree>
    <p:extLst>
      <p:ext uri="{BB962C8B-B14F-4D97-AF65-F5344CB8AC3E}">
        <p14:creationId xmlns:p14="http://schemas.microsoft.com/office/powerpoint/2010/main" val="475780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47AD-8712-F644-7ACC-EC18750F1A66}"/>
              </a:ext>
            </a:extLst>
          </p:cNvPr>
          <p:cNvSpPr>
            <a:spLocks noGrp="1"/>
          </p:cNvSpPr>
          <p:nvPr>
            <p:ph type="title"/>
          </p:nvPr>
        </p:nvSpPr>
        <p:spPr/>
        <p:txBody>
          <a:bodyPr/>
          <a:lstStyle/>
          <a:p>
            <a:r>
              <a:rPr lang="en-IN" dirty="0">
                <a:solidFill>
                  <a:srgbClr val="FF0000"/>
                </a:solidFill>
              </a:rPr>
              <a:t>DHCP</a:t>
            </a:r>
          </a:p>
        </p:txBody>
      </p:sp>
      <p:sp>
        <p:nvSpPr>
          <p:cNvPr id="3" name="Content Placeholder 2">
            <a:extLst>
              <a:ext uri="{FF2B5EF4-FFF2-40B4-BE49-F238E27FC236}">
                <a16:creationId xmlns:a16="http://schemas.microsoft.com/office/drawing/2014/main" id="{9676F410-BAD4-CBB7-2BE2-2627F9104E02}"/>
              </a:ext>
            </a:extLst>
          </p:cNvPr>
          <p:cNvSpPr>
            <a:spLocks noGrp="1"/>
          </p:cNvSpPr>
          <p:nvPr>
            <p:ph idx="1"/>
          </p:nvPr>
        </p:nvSpPr>
        <p:spPr/>
        <p:txBody>
          <a:bodyPr/>
          <a:lstStyle/>
          <a:p>
            <a:pPr marL="0" indent="0">
              <a:buNone/>
            </a:pPr>
            <a:r>
              <a:rPr lang="en-IN" dirty="0"/>
              <a:t>Dynamic Host Configuration Protocol (DHCP) is </a:t>
            </a:r>
            <a:r>
              <a:rPr lang="en-IN" b="1" dirty="0"/>
              <a:t>used to dynamically assign Internet Protocol (IP) addresses to each host on your organization's network</a:t>
            </a:r>
            <a:r>
              <a:rPr lang="en-IN" dirty="0"/>
              <a:t>.</a:t>
            </a:r>
          </a:p>
          <a:p>
            <a:pPr marL="0" indent="0">
              <a:buNone/>
            </a:pPr>
            <a:endParaRPr lang="en-IN" dirty="0"/>
          </a:p>
        </p:txBody>
      </p:sp>
    </p:spTree>
    <p:extLst>
      <p:ext uri="{BB962C8B-B14F-4D97-AF65-F5344CB8AC3E}">
        <p14:creationId xmlns:p14="http://schemas.microsoft.com/office/powerpoint/2010/main" val="4073201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32A20-A9B4-D5E3-25D6-8B1F9FBDB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983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2857-76B3-8A21-D0AF-1E3CA37B5919}"/>
              </a:ext>
            </a:extLst>
          </p:cNvPr>
          <p:cNvSpPr>
            <a:spLocks noGrp="1"/>
          </p:cNvSpPr>
          <p:nvPr>
            <p:ph type="title"/>
          </p:nvPr>
        </p:nvSpPr>
        <p:spPr/>
        <p:txBody>
          <a:bodyPr/>
          <a:lstStyle/>
          <a:p>
            <a:r>
              <a:rPr lang="en-IN" dirty="0">
                <a:highlight>
                  <a:srgbClr val="FFFF00"/>
                </a:highlight>
              </a:rPr>
              <a:t>CPU</a:t>
            </a:r>
          </a:p>
        </p:txBody>
      </p:sp>
      <p:sp>
        <p:nvSpPr>
          <p:cNvPr id="3" name="Content Placeholder 2">
            <a:extLst>
              <a:ext uri="{FF2B5EF4-FFF2-40B4-BE49-F238E27FC236}">
                <a16:creationId xmlns:a16="http://schemas.microsoft.com/office/drawing/2014/main" id="{9F07E706-A87F-124E-1FEB-D9FED3F34AC8}"/>
              </a:ext>
            </a:extLst>
          </p:cNvPr>
          <p:cNvSpPr>
            <a:spLocks noGrp="1"/>
          </p:cNvSpPr>
          <p:nvPr>
            <p:ph idx="1"/>
          </p:nvPr>
        </p:nvSpPr>
        <p:spPr/>
        <p:txBody>
          <a:bodyPr/>
          <a:lstStyle/>
          <a:p>
            <a:pPr marL="0" indent="0">
              <a:buNone/>
            </a:pPr>
            <a:r>
              <a:rPr lang="en-IN" dirty="0"/>
              <a:t>The CPU </a:t>
            </a:r>
            <a:r>
              <a:rPr lang="en-IN" b="1" dirty="0"/>
              <a:t>interprets, processes and executes instructions</a:t>
            </a:r>
            <a:r>
              <a:rPr lang="en-IN" dirty="0"/>
              <a:t>, most often from the hardware and software programs running on the device. The CPU performs arithmetic, logic, and other operations to transform data input into more usable information output.</a:t>
            </a:r>
          </a:p>
          <a:p>
            <a:pPr marL="0" indent="0">
              <a:buNone/>
            </a:pPr>
            <a:endParaRPr lang="en-IN" dirty="0"/>
          </a:p>
          <a:p>
            <a:pPr marL="0" indent="0">
              <a:buNone/>
            </a:pPr>
            <a:r>
              <a:rPr lang="en-IN" dirty="0">
                <a:highlight>
                  <a:srgbClr val="FFFF00"/>
                </a:highlight>
              </a:rPr>
              <a:t>It perform Input, Output, Arithmetic and logical operation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4291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3BB2-942B-CA13-2DDE-1124EBC9882E}"/>
              </a:ext>
            </a:extLst>
          </p:cNvPr>
          <p:cNvSpPr>
            <a:spLocks noGrp="1"/>
          </p:cNvSpPr>
          <p:nvPr>
            <p:ph type="title"/>
          </p:nvPr>
        </p:nvSpPr>
        <p:spPr/>
        <p:txBody>
          <a:bodyPr/>
          <a:lstStyle/>
          <a:p>
            <a:r>
              <a:rPr lang="en-IN" dirty="0"/>
              <a:t>How to check CPU details for server</a:t>
            </a:r>
          </a:p>
        </p:txBody>
      </p:sp>
      <p:pic>
        <p:nvPicPr>
          <p:cNvPr id="5" name="Content Placeholder 4">
            <a:extLst>
              <a:ext uri="{FF2B5EF4-FFF2-40B4-BE49-F238E27FC236}">
                <a16:creationId xmlns:a16="http://schemas.microsoft.com/office/drawing/2014/main" id="{914777D0-7F01-B978-427F-2FF5A5657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833" y="1825625"/>
            <a:ext cx="5860334" cy="4351338"/>
          </a:xfrm>
        </p:spPr>
      </p:pic>
    </p:spTree>
    <p:extLst>
      <p:ext uri="{BB962C8B-B14F-4D97-AF65-F5344CB8AC3E}">
        <p14:creationId xmlns:p14="http://schemas.microsoft.com/office/powerpoint/2010/main" val="9022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52E4-E348-F5A5-3B98-91793A54773B}"/>
              </a:ext>
            </a:extLst>
          </p:cNvPr>
          <p:cNvSpPr>
            <a:spLocks noGrp="1"/>
          </p:cNvSpPr>
          <p:nvPr>
            <p:ph type="title"/>
          </p:nvPr>
        </p:nvSpPr>
        <p:spPr/>
        <p:txBody>
          <a:bodyPr>
            <a:normAutofit/>
          </a:bodyPr>
          <a:lstStyle/>
          <a:p>
            <a:r>
              <a:rPr lang="en-IN" sz="3600" dirty="0">
                <a:solidFill>
                  <a:srgbClr val="FF0000"/>
                </a:solidFill>
              </a:rPr>
              <a:t>What happen when my application need more CPU?</a:t>
            </a:r>
          </a:p>
        </p:txBody>
      </p:sp>
      <p:sp>
        <p:nvSpPr>
          <p:cNvPr id="3" name="Content Placeholder 2">
            <a:extLst>
              <a:ext uri="{FF2B5EF4-FFF2-40B4-BE49-F238E27FC236}">
                <a16:creationId xmlns:a16="http://schemas.microsoft.com/office/drawing/2014/main" id="{AFFF90CB-7E09-7B07-8E04-24A19C91B742}"/>
              </a:ext>
            </a:extLst>
          </p:cNvPr>
          <p:cNvSpPr>
            <a:spLocks noGrp="1"/>
          </p:cNvSpPr>
          <p:nvPr>
            <p:ph idx="1"/>
          </p:nvPr>
        </p:nvSpPr>
        <p:spPr/>
        <p:txBody>
          <a:bodyPr/>
          <a:lstStyle/>
          <a:p>
            <a:pPr marL="0" indent="0">
              <a:buNone/>
            </a:pPr>
            <a:r>
              <a:rPr lang="en-IN" dirty="0"/>
              <a:t>Assign more then 1 CPU.</a:t>
            </a:r>
          </a:p>
          <a:p>
            <a:pPr marL="0" indent="0">
              <a:buNone/>
            </a:pPr>
            <a:endParaRPr lang="en-IN" dirty="0"/>
          </a:p>
          <a:p>
            <a:pPr marL="0" indent="0">
              <a:buNone/>
            </a:pPr>
            <a:r>
              <a:rPr lang="en-IN" dirty="0">
                <a:highlight>
                  <a:srgbClr val="FFFF00"/>
                </a:highlight>
              </a:rPr>
              <a:t>Note: A single core can be executing </a:t>
            </a:r>
            <a:r>
              <a:rPr lang="en-IN" b="1" dirty="0">
                <a:highlight>
                  <a:srgbClr val="FFFF00"/>
                </a:highlight>
              </a:rPr>
              <a:t>one instruction for one thread at a time</a:t>
            </a:r>
            <a:r>
              <a:rPr lang="en-IN" dirty="0">
                <a:highlight>
                  <a:srgbClr val="FFFF00"/>
                </a:highlight>
              </a:rPr>
              <a:t>.</a:t>
            </a:r>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748648E0-1F35-BA8A-F45B-22AC3B2856DD}"/>
              </a:ext>
            </a:extLst>
          </p:cNvPr>
          <p:cNvPicPr>
            <a:picLocks noChangeAspect="1"/>
          </p:cNvPicPr>
          <p:nvPr/>
        </p:nvPicPr>
        <p:blipFill>
          <a:blip r:embed="rId2"/>
          <a:stretch>
            <a:fillRect/>
          </a:stretch>
        </p:blipFill>
        <p:spPr>
          <a:xfrm>
            <a:off x="672573" y="4181582"/>
            <a:ext cx="10500058" cy="1084761"/>
          </a:xfrm>
          <a:prstGeom prst="rect">
            <a:avLst/>
          </a:prstGeom>
        </p:spPr>
      </p:pic>
    </p:spTree>
    <p:extLst>
      <p:ext uri="{BB962C8B-B14F-4D97-AF65-F5344CB8AC3E}">
        <p14:creationId xmlns:p14="http://schemas.microsoft.com/office/powerpoint/2010/main" val="2440363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D34E-0465-7B5C-DE53-5813517A6510}"/>
              </a:ext>
            </a:extLst>
          </p:cNvPr>
          <p:cNvSpPr>
            <a:spLocks noGrp="1"/>
          </p:cNvSpPr>
          <p:nvPr>
            <p:ph type="title"/>
          </p:nvPr>
        </p:nvSpPr>
        <p:spPr/>
        <p:txBody>
          <a:bodyPr/>
          <a:lstStyle/>
          <a:p>
            <a:r>
              <a:rPr lang="en-IN" dirty="0">
                <a:solidFill>
                  <a:srgbClr val="FF0000"/>
                </a:solidFill>
              </a:rPr>
              <a:t>ROM</a:t>
            </a:r>
          </a:p>
        </p:txBody>
      </p:sp>
      <p:sp>
        <p:nvSpPr>
          <p:cNvPr id="3" name="Content Placeholder 2">
            <a:extLst>
              <a:ext uri="{FF2B5EF4-FFF2-40B4-BE49-F238E27FC236}">
                <a16:creationId xmlns:a16="http://schemas.microsoft.com/office/drawing/2014/main" id="{3D5C98B5-9760-6DF6-F562-6C6C4B8DA573}"/>
              </a:ext>
            </a:extLst>
          </p:cNvPr>
          <p:cNvSpPr>
            <a:spLocks noGrp="1"/>
          </p:cNvSpPr>
          <p:nvPr>
            <p:ph idx="1"/>
          </p:nvPr>
        </p:nvSpPr>
        <p:spPr/>
        <p:txBody>
          <a:bodyPr/>
          <a:lstStyle/>
          <a:p>
            <a:pPr marL="0" indent="0">
              <a:buNone/>
            </a:pPr>
            <a:r>
              <a:rPr lang="en-IN" dirty="0"/>
              <a:t>ROM is a non-volatile form of memory that </a:t>
            </a:r>
            <a:r>
              <a:rPr lang="en-IN" b="1" dirty="0"/>
              <a:t>stores data permanently and cannot be written over or erased</a:t>
            </a:r>
          </a:p>
          <a:p>
            <a:pPr marL="0" indent="0">
              <a:buNone/>
            </a:pPr>
            <a:endParaRPr lang="en-IN" b="1" dirty="0"/>
          </a:p>
          <a:p>
            <a:pPr marL="0" indent="0">
              <a:buNone/>
            </a:pPr>
            <a:r>
              <a:rPr lang="en-IN" b="1" dirty="0">
                <a:highlight>
                  <a:srgbClr val="FFFF00"/>
                </a:highlight>
              </a:rPr>
              <a:t>Why we need ROM?</a:t>
            </a:r>
          </a:p>
          <a:p>
            <a:pPr marL="0" indent="0">
              <a:buNone/>
            </a:pPr>
            <a:r>
              <a:rPr lang="en-IN" b="1" dirty="0"/>
              <a:t>System uses ROM to store fixed information</a:t>
            </a:r>
          </a:p>
          <a:p>
            <a:pPr marL="0" indent="0">
              <a:buNone/>
            </a:pPr>
            <a:endParaRPr lang="en-IN" b="1" dirty="0"/>
          </a:p>
          <a:p>
            <a:pPr marL="0" indent="0">
              <a:buNone/>
            </a:pPr>
            <a:r>
              <a:rPr lang="en-IN" b="1" dirty="0">
                <a:solidFill>
                  <a:srgbClr val="FF0000"/>
                </a:solidFill>
              </a:rPr>
              <a:t>Example</a:t>
            </a:r>
            <a:r>
              <a:rPr lang="en-IN" b="1" dirty="0"/>
              <a:t>: TV remote memory or washing machine memory</a:t>
            </a:r>
          </a:p>
          <a:p>
            <a:pPr marL="0" indent="0">
              <a:buNone/>
            </a:pPr>
            <a:endParaRPr lang="en-IN" b="1" dirty="0"/>
          </a:p>
          <a:p>
            <a:pPr marL="0" indent="0">
              <a:buNone/>
            </a:pPr>
            <a:endParaRPr lang="en-IN" b="1" dirty="0"/>
          </a:p>
          <a:p>
            <a:pPr marL="0" indent="0">
              <a:buNone/>
            </a:pPr>
            <a:endParaRPr lang="en-IN" b="1" dirty="0">
              <a:highlight>
                <a:srgbClr val="FFFF00"/>
              </a:highlight>
            </a:endParaRPr>
          </a:p>
        </p:txBody>
      </p:sp>
    </p:spTree>
    <p:extLst>
      <p:ext uri="{BB962C8B-B14F-4D97-AF65-F5344CB8AC3E}">
        <p14:creationId xmlns:p14="http://schemas.microsoft.com/office/powerpoint/2010/main" val="386053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4B3C-6859-CB35-BB82-186AE56B9DBC}"/>
              </a:ext>
            </a:extLst>
          </p:cNvPr>
          <p:cNvSpPr>
            <a:spLocks noGrp="1"/>
          </p:cNvSpPr>
          <p:nvPr>
            <p:ph type="title"/>
          </p:nvPr>
        </p:nvSpPr>
        <p:spPr/>
        <p:txBody>
          <a:bodyPr/>
          <a:lstStyle/>
          <a:p>
            <a:r>
              <a:rPr lang="en-IN" dirty="0"/>
              <a:t>After few minutes</a:t>
            </a:r>
          </a:p>
        </p:txBody>
      </p:sp>
      <p:pic>
        <p:nvPicPr>
          <p:cNvPr id="5" name="Content Placeholder 4">
            <a:extLst>
              <a:ext uri="{FF2B5EF4-FFF2-40B4-BE49-F238E27FC236}">
                <a16:creationId xmlns:a16="http://schemas.microsoft.com/office/drawing/2014/main" id="{67EB9F37-7D75-63C8-298D-D1060C532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888" y="1825625"/>
            <a:ext cx="6532224" cy="4351338"/>
          </a:xfrm>
        </p:spPr>
      </p:pic>
    </p:spTree>
    <p:extLst>
      <p:ext uri="{BB962C8B-B14F-4D97-AF65-F5344CB8AC3E}">
        <p14:creationId xmlns:p14="http://schemas.microsoft.com/office/powerpoint/2010/main" val="92781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66E4-D0A9-644E-AB31-78BED1F35DF7}"/>
              </a:ext>
            </a:extLst>
          </p:cNvPr>
          <p:cNvSpPr>
            <a:spLocks noGrp="1"/>
          </p:cNvSpPr>
          <p:nvPr>
            <p:ph type="title"/>
          </p:nvPr>
        </p:nvSpPr>
        <p:spPr/>
        <p:txBody>
          <a:bodyPr/>
          <a:lstStyle/>
          <a:p>
            <a:r>
              <a:rPr lang="en-IN" dirty="0">
                <a:highlight>
                  <a:srgbClr val="FFFF00"/>
                </a:highlight>
              </a:rPr>
              <a:t>ROM Usage</a:t>
            </a:r>
          </a:p>
        </p:txBody>
      </p:sp>
      <p:sp>
        <p:nvSpPr>
          <p:cNvPr id="3" name="Content Placeholder 2">
            <a:extLst>
              <a:ext uri="{FF2B5EF4-FFF2-40B4-BE49-F238E27FC236}">
                <a16:creationId xmlns:a16="http://schemas.microsoft.com/office/drawing/2014/main" id="{CAEF9FE6-0170-243F-7BE1-AC3BDBCFFC7C}"/>
              </a:ext>
            </a:extLst>
          </p:cNvPr>
          <p:cNvSpPr>
            <a:spLocks noGrp="1"/>
          </p:cNvSpPr>
          <p:nvPr>
            <p:ph idx="1"/>
          </p:nvPr>
        </p:nvSpPr>
        <p:spPr/>
        <p:txBody>
          <a:bodyPr/>
          <a:lstStyle/>
          <a:p>
            <a:pPr marL="0" indent="0">
              <a:buNone/>
            </a:pPr>
            <a:r>
              <a:rPr lang="en-IN" dirty="0"/>
              <a:t>It’s very powerful in terms of calculation, and it will not forget when power goes down. It always start from where if left.</a:t>
            </a:r>
          </a:p>
          <a:p>
            <a:pPr marL="0" indent="0">
              <a:buNone/>
            </a:pPr>
            <a:endParaRPr lang="en-IN" dirty="0"/>
          </a:p>
          <a:p>
            <a:pPr marL="0" indent="0">
              <a:buNone/>
            </a:pPr>
            <a:r>
              <a:rPr lang="en-IN" dirty="0"/>
              <a:t>Example: Washing machine Timer</a:t>
            </a:r>
          </a:p>
        </p:txBody>
      </p:sp>
    </p:spTree>
    <p:extLst>
      <p:ext uri="{BB962C8B-B14F-4D97-AF65-F5344CB8AC3E}">
        <p14:creationId xmlns:p14="http://schemas.microsoft.com/office/powerpoint/2010/main" val="320149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E78B-8611-5B0D-AA1B-11232C3EF0FD}"/>
              </a:ext>
            </a:extLst>
          </p:cNvPr>
          <p:cNvSpPr>
            <a:spLocks noGrp="1"/>
          </p:cNvSpPr>
          <p:nvPr>
            <p:ph type="title"/>
          </p:nvPr>
        </p:nvSpPr>
        <p:spPr/>
        <p:txBody>
          <a:bodyPr/>
          <a:lstStyle/>
          <a:p>
            <a:r>
              <a:rPr lang="en-IN" dirty="0">
                <a:solidFill>
                  <a:srgbClr val="FF0000"/>
                </a:solidFill>
              </a:rPr>
              <a:t>RAM</a:t>
            </a:r>
          </a:p>
        </p:txBody>
      </p:sp>
      <p:sp>
        <p:nvSpPr>
          <p:cNvPr id="3" name="Content Placeholder 2">
            <a:extLst>
              <a:ext uri="{FF2B5EF4-FFF2-40B4-BE49-F238E27FC236}">
                <a16:creationId xmlns:a16="http://schemas.microsoft.com/office/drawing/2014/main" id="{CB849FCC-B6A4-C8C8-81D4-BBC2A0822C6D}"/>
              </a:ext>
            </a:extLst>
          </p:cNvPr>
          <p:cNvSpPr>
            <a:spLocks noGrp="1"/>
          </p:cNvSpPr>
          <p:nvPr>
            <p:ph idx="1"/>
          </p:nvPr>
        </p:nvSpPr>
        <p:spPr/>
        <p:txBody>
          <a:bodyPr/>
          <a:lstStyle/>
          <a:p>
            <a:pPr marL="0" indent="0">
              <a:buNone/>
            </a:pPr>
            <a:r>
              <a:rPr lang="en-US" dirty="0"/>
              <a:t>RAM is a temporary memory bank where your computer stores data it needs to retrieve quickly. RAM keeps data easily accessible so your processor can quickly find it without having to go into long-term storage to complete immediate processing tasks</a:t>
            </a:r>
          </a:p>
          <a:p>
            <a:pPr marL="0" indent="0">
              <a:buNone/>
            </a:pPr>
            <a:endParaRPr lang="en-US" dirty="0"/>
          </a:p>
          <a:p>
            <a:pPr marL="0" indent="0">
              <a:buNone/>
            </a:pPr>
            <a:r>
              <a:rPr lang="en-US" dirty="0">
                <a:highlight>
                  <a:srgbClr val="FFFF00"/>
                </a:highlight>
              </a:rPr>
              <a:t>More the RAM means more the system speed.</a:t>
            </a:r>
            <a:endParaRPr lang="en-IN" dirty="0">
              <a:highlight>
                <a:srgbClr val="FFFF00"/>
              </a:highlight>
            </a:endParaRPr>
          </a:p>
        </p:txBody>
      </p:sp>
    </p:spTree>
    <p:extLst>
      <p:ext uri="{BB962C8B-B14F-4D97-AF65-F5344CB8AC3E}">
        <p14:creationId xmlns:p14="http://schemas.microsoft.com/office/powerpoint/2010/main" val="115383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7DD27C-D393-7A7F-50F4-16E8AC57DFBC}"/>
              </a:ext>
            </a:extLst>
          </p:cNvPr>
          <p:cNvPicPr>
            <a:picLocks noChangeAspect="1"/>
          </p:cNvPicPr>
          <p:nvPr/>
        </p:nvPicPr>
        <p:blipFill>
          <a:blip r:embed="rId2"/>
          <a:stretch>
            <a:fillRect/>
          </a:stretch>
        </p:blipFill>
        <p:spPr>
          <a:xfrm>
            <a:off x="1857157" y="825366"/>
            <a:ext cx="8477686" cy="5207268"/>
          </a:xfrm>
          <a:prstGeom prst="rect">
            <a:avLst/>
          </a:prstGeom>
        </p:spPr>
      </p:pic>
    </p:spTree>
    <p:extLst>
      <p:ext uri="{BB962C8B-B14F-4D97-AF65-F5344CB8AC3E}">
        <p14:creationId xmlns:p14="http://schemas.microsoft.com/office/powerpoint/2010/main" val="1464516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D285-24FF-FA66-454F-1126993CC08D}"/>
              </a:ext>
            </a:extLst>
          </p:cNvPr>
          <p:cNvSpPr>
            <a:spLocks noGrp="1"/>
          </p:cNvSpPr>
          <p:nvPr>
            <p:ph type="title"/>
          </p:nvPr>
        </p:nvSpPr>
        <p:spPr/>
        <p:txBody>
          <a:bodyPr/>
          <a:lstStyle/>
          <a:p>
            <a:r>
              <a:rPr lang="en-IN" dirty="0">
                <a:solidFill>
                  <a:srgbClr val="FF0000"/>
                </a:solidFill>
              </a:rPr>
              <a:t>Storage</a:t>
            </a:r>
          </a:p>
        </p:txBody>
      </p:sp>
      <p:sp>
        <p:nvSpPr>
          <p:cNvPr id="3" name="Content Placeholder 2">
            <a:extLst>
              <a:ext uri="{FF2B5EF4-FFF2-40B4-BE49-F238E27FC236}">
                <a16:creationId xmlns:a16="http://schemas.microsoft.com/office/drawing/2014/main" id="{B0424971-F648-0B8F-23A0-80B091929B3B}"/>
              </a:ext>
            </a:extLst>
          </p:cNvPr>
          <p:cNvSpPr>
            <a:spLocks noGrp="1"/>
          </p:cNvSpPr>
          <p:nvPr>
            <p:ph idx="1"/>
          </p:nvPr>
        </p:nvSpPr>
        <p:spPr/>
        <p:txBody>
          <a:bodyPr/>
          <a:lstStyle/>
          <a:p>
            <a:pPr marL="0" indent="0">
              <a:buNone/>
            </a:pPr>
            <a:r>
              <a:rPr lang="en-US" dirty="0"/>
              <a:t>The storage unit is a part of the computer system which is employed to store the information and instructions to be processed. A storage device is an integral part of the computer hardware which stores information/data to process the result of any computational work. Without a storage device, a computer would not be able to run or even boot up. Or in other words, we can say that a storage device is hardware that is used for storing, porting, or extracting data files. It can also store information/data both temporarily and permanently. </a:t>
            </a:r>
            <a:endParaRPr lang="en-IN" dirty="0"/>
          </a:p>
        </p:txBody>
      </p:sp>
    </p:spTree>
    <p:extLst>
      <p:ext uri="{BB962C8B-B14F-4D97-AF65-F5344CB8AC3E}">
        <p14:creationId xmlns:p14="http://schemas.microsoft.com/office/powerpoint/2010/main" val="3019358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0F1-A76D-0E38-D69E-41A823C238CA}"/>
              </a:ext>
            </a:extLst>
          </p:cNvPr>
          <p:cNvSpPr>
            <a:spLocks noGrp="1"/>
          </p:cNvSpPr>
          <p:nvPr>
            <p:ph type="title"/>
          </p:nvPr>
        </p:nvSpPr>
        <p:spPr/>
        <p:txBody>
          <a:bodyPr/>
          <a:lstStyle/>
          <a:p>
            <a:r>
              <a:rPr lang="en-IN" dirty="0"/>
              <a:t>HDD: Hard Disk Drive</a:t>
            </a:r>
          </a:p>
        </p:txBody>
      </p:sp>
      <p:pic>
        <p:nvPicPr>
          <p:cNvPr id="4" name="Content Placeholder 3">
            <a:extLst>
              <a:ext uri="{FF2B5EF4-FFF2-40B4-BE49-F238E27FC236}">
                <a16:creationId xmlns:a16="http://schemas.microsoft.com/office/drawing/2014/main" id="{DB1C68A4-E891-68C1-8187-90CB639E13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6776" y="1825625"/>
            <a:ext cx="6578448" cy="4351338"/>
          </a:xfrm>
          <a:prstGeom prst="rect">
            <a:avLst/>
          </a:prstGeom>
          <a:noFill/>
          <a:ln>
            <a:noFill/>
          </a:ln>
        </p:spPr>
      </p:pic>
    </p:spTree>
    <p:extLst>
      <p:ext uri="{BB962C8B-B14F-4D97-AF65-F5344CB8AC3E}">
        <p14:creationId xmlns:p14="http://schemas.microsoft.com/office/powerpoint/2010/main" val="1403146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59B7-3B18-C1DA-85C8-DECC32DD7621}"/>
              </a:ext>
            </a:extLst>
          </p:cNvPr>
          <p:cNvSpPr>
            <a:spLocks noGrp="1"/>
          </p:cNvSpPr>
          <p:nvPr>
            <p:ph type="title"/>
          </p:nvPr>
        </p:nvSpPr>
        <p:spPr/>
        <p:txBody>
          <a:bodyPr/>
          <a:lstStyle/>
          <a:p>
            <a:r>
              <a:rPr lang="en-IN" dirty="0"/>
              <a:t>HDD properties</a:t>
            </a:r>
          </a:p>
        </p:txBody>
      </p:sp>
      <p:pic>
        <p:nvPicPr>
          <p:cNvPr id="4" name="Content Placeholder 3">
            <a:extLst>
              <a:ext uri="{FF2B5EF4-FFF2-40B4-BE49-F238E27FC236}">
                <a16:creationId xmlns:a16="http://schemas.microsoft.com/office/drawing/2014/main" id="{3A4BC604-F167-EBBB-7A08-DD864D4BB9BE}"/>
              </a:ext>
            </a:extLst>
          </p:cNvPr>
          <p:cNvPicPr>
            <a:picLocks noGrp="1" noChangeAspect="1"/>
          </p:cNvPicPr>
          <p:nvPr>
            <p:ph idx="1"/>
          </p:nvPr>
        </p:nvPicPr>
        <p:blipFill>
          <a:blip r:embed="rId2"/>
          <a:stretch>
            <a:fillRect/>
          </a:stretch>
        </p:blipFill>
        <p:spPr>
          <a:xfrm>
            <a:off x="2347389" y="2143660"/>
            <a:ext cx="7497221" cy="3715268"/>
          </a:xfrm>
          <a:prstGeom prst="rect">
            <a:avLst/>
          </a:prstGeom>
        </p:spPr>
      </p:pic>
    </p:spTree>
    <p:extLst>
      <p:ext uri="{BB962C8B-B14F-4D97-AF65-F5344CB8AC3E}">
        <p14:creationId xmlns:p14="http://schemas.microsoft.com/office/powerpoint/2010/main" val="2253398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30CE-D792-7325-2815-6B43699F23D6}"/>
              </a:ext>
            </a:extLst>
          </p:cNvPr>
          <p:cNvSpPr>
            <a:spLocks noGrp="1"/>
          </p:cNvSpPr>
          <p:nvPr>
            <p:ph type="title"/>
          </p:nvPr>
        </p:nvSpPr>
        <p:spPr/>
        <p:txBody>
          <a:bodyPr/>
          <a:lstStyle/>
          <a:p>
            <a:r>
              <a:rPr lang="en-IN" dirty="0"/>
              <a:t>SDD</a:t>
            </a:r>
          </a:p>
        </p:txBody>
      </p:sp>
      <p:pic>
        <p:nvPicPr>
          <p:cNvPr id="4" name="Content Placeholder 3">
            <a:extLst>
              <a:ext uri="{FF2B5EF4-FFF2-40B4-BE49-F238E27FC236}">
                <a16:creationId xmlns:a16="http://schemas.microsoft.com/office/drawing/2014/main" id="{684AD979-B7A4-D789-5F63-7D24772FD9DD}"/>
              </a:ext>
            </a:extLst>
          </p:cNvPr>
          <p:cNvPicPr>
            <a:picLocks noGrp="1" noChangeAspect="1"/>
          </p:cNvPicPr>
          <p:nvPr>
            <p:ph idx="1"/>
          </p:nvPr>
        </p:nvPicPr>
        <p:blipFill>
          <a:blip r:embed="rId2"/>
          <a:stretch>
            <a:fillRect/>
          </a:stretch>
        </p:blipFill>
        <p:spPr>
          <a:xfrm>
            <a:off x="2723679" y="2200817"/>
            <a:ext cx="6744641" cy="3600953"/>
          </a:xfrm>
          <a:prstGeom prst="rect">
            <a:avLst/>
          </a:prstGeom>
        </p:spPr>
      </p:pic>
    </p:spTree>
    <p:extLst>
      <p:ext uri="{BB962C8B-B14F-4D97-AF65-F5344CB8AC3E}">
        <p14:creationId xmlns:p14="http://schemas.microsoft.com/office/powerpoint/2010/main" val="1347272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AF1C-CF58-766F-A2F9-5B213736303A}"/>
              </a:ext>
            </a:extLst>
          </p:cNvPr>
          <p:cNvSpPr>
            <a:spLocks noGrp="1"/>
          </p:cNvSpPr>
          <p:nvPr>
            <p:ph type="title"/>
          </p:nvPr>
        </p:nvSpPr>
        <p:spPr/>
        <p:txBody>
          <a:bodyPr/>
          <a:lstStyle/>
          <a:p>
            <a:r>
              <a:rPr lang="en-IN" dirty="0" err="1"/>
              <a:t>lsblk</a:t>
            </a:r>
            <a:r>
              <a:rPr lang="en-IN" dirty="0"/>
              <a:t>: listing the hard disk used</a:t>
            </a:r>
          </a:p>
        </p:txBody>
      </p:sp>
      <p:pic>
        <p:nvPicPr>
          <p:cNvPr id="4" name="Content Placeholder 3">
            <a:extLst>
              <a:ext uri="{FF2B5EF4-FFF2-40B4-BE49-F238E27FC236}">
                <a16:creationId xmlns:a16="http://schemas.microsoft.com/office/drawing/2014/main" id="{64E84A9A-52ED-FB4E-4566-50D27753413D}"/>
              </a:ext>
            </a:extLst>
          </p:cNvPr>
          <p:cNvPicPr>
            <a:picLocks noGrp="1" noChangeAspect="1"/>
          </p:cNvPicPr>
          <p:nvPr>
            <p:ph idx="1"/>
          </p:nvPr>
        </p:nvPicPr>
        <p:blipFill>
          <a:blip r:embed="rId2"/>
          <a:stretch>
            <a:fillRect/>
          </a:stretch>
        </p:blipFill>
        <p:spPr>
          <a:xfrm>
            <a:off x="3352659" y="2855060"/>
            <a:ext cx="5486682" cy="2292468"/>
          </a:xfrm>
          <a:prstGeom prst="rect">
            <a:avLst/>
          </a:prstGeom>
        </p:spPr>
      </p:pic>
    </p:spTree>
    <p:extLst>
      <p:ext uri="{BB962C8B-B14F-4D97-AF65-F5344CB8AC3E}">
        <p14:creationId xmlns:p14="http://schemas.microsoft.com/office/powerpoint/2010/main" val="3185456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64FB-2BF9-0FAC-53C9-CF977495ACBF}"/>
              </a:ext>
            </a:extLst>
          </p:cNvPr>
          <p:cNvSpPr>
            <a:spLocks noGrp="1"/>
          </p:cNvSpPr>
          <p:nvPr>
            <p:ph type="title"/>
          </p:nvPr>
        </p:nvSpPr>
        <p:spPr/>
        <p:txBody>
          <a:bodyPr/>
          <a:lstStyle/>
          <a:p>
            <a:r>
              <a:rPr lang="en-IN" dirty="0">
                <a:solidFill>
                  <a:srgbClr val="FF0000"/>
                </a:solidFill>
              </a:rPr>
              <a:t>Data Type</a:t>
            </a:r>
          </a:p>
        </p:txBody>
      </p:sp>
      <p:sp>
        <p:nvSpPr>
          <p:cNvPr id="3" name="Content Placeholder 2">
            <a:extLst>
              <a:ext uri="{FF2B5EF4-FFF2-40B4-BE49-F238E27FC236}">
                <a16:creationId xmlns:a16="http://schemas.microsoft.com/office/drawing/2014/main" id="{8D8B4788-B758-A34F-79EF-E83AF23376BA}"/>
              </a:ext>
            </a:extLst>
          </p:cNvPr>
          <p:cNvSpPr>
            <a:spLocks noGrp="1"/>
          </p:cNvSpPr>
          <p:nvPr>
            <p:ph idx="1"/>
          </p:nvPr>
        </p:nvSpPr>
        <p:spPr/>
        <p:txBody>
          <a:bodyPr>
            <a:normAutofit lnSpcReduction="10000"/>
          </a:bodyPr>
          <a:lstStyle/>
          <a:p>
            <a:pPr marL="0" indent="0">
              <a:buNone/>
            </a:pPr>
            <a:r>
              <a:rPr lang="en-IN" dirty="0">
                <a:highlight>
                  <a:srgbClr val="FFFF00"/>
                </a:highlight>
              </a:rPr>
              <a:t>Structured Data</a:t>
            </a:r>
          </a:p>
          <a:p>
            <a:pPr marL="0" indent="0">
              <a:buNone/>
            </a:pPr>
            <a:r>
              <a:rPr lang="en-IN" dirty="0"/>
              <a:t>	Highly organized and easily searchable in databases</a:t>
            </a:r>
          </a:p>
          <a:p>
            <a:pPr marL="0" indent="0">
              <a:buNone/>
            </a:pPr>
            <a:r>
              <a:rPr lang="en-IN" dirty="0"/>
              <a:t>	Examples: Tables, columns, rows.</a:t>
            </a:r>
          </a:p>
          <a:p>
            <a:pPr marL="0" indent="0">
              <a:buNone/>
            </a:pPr>
            <a:r>
              <a:rPr lang="en-IN" dirty="0">
                <a:highlight>
                  <a:srgbClr val="FFFF00"/>
                </a:highlight>
              </a:rPr>
              <a:t>Unstructured Data</a:t>
            </a:r>
          </a:p>
          <a:p>
            <a:pPr marL="0" indent="0">
              <a:buNone/>
            </a:pPr>
            <a:r>
              <a:rPr lang="en-IN" dirty="0"/>
              <a:t>	Not organized in a predefined manner.</a:t>
            </a:r>
          </a:p>
          <a:p>
            <a:pPr marL="0" indent="0">
              <a:buNone/>
            </a:pPr>
            <a:r>
              <a:rPr lang="en-IN" dirty="0"/>
              <a:t>	Examples: Text documents, images, videos, social media posts.</a:t>
            </a:r>
          </a:p>
          <a:p>
            <a:pPr marL="0" indent="0">
              <a:buNone/>
            </a:pPr>
            <a:r>
              <a:rPr lang="en-IN" dirty="0">
                <a:highlight>
                  <a:srgbClr val="FFFF00"/>
                </a:highlight>
              </a:rPr>
              <a:t>Semi-Structured Data</a:t>
            </a:r>
          </a:p>
          <a:p>
            <a:pPr marL="0" indent="0">
              <a:buNone/>
            </a:pPr>
            <a:r>
              <a:rPr lang="en-IN" dirty="0"/>
              <a:t>	Contains elements of both structured and unstructured data.</a:t>
            </a:r>
          </a:p>
          <a:p>
            <a:pPr marL="0" indent="0">
              <a:buNone/>
            </a:pPr>
            <a:r>
              <a:rPr lang="en-IN" dirty="0"/>
              <a:t>	Examples: XML, JSON, HTML.</a:t>
            </a:r>
          </a:p>
        </p:txBody>
      </p:sp>
    </p:spTree>
    <p:extLst>
      <p:ext uri="{BB962C8B-B14F-4D97-AF65-F5344CB8AC3E}">
        <p14:creationId xmlns:p14="http://schemas.microsoft.com/office/powerpoint/2010/main" val="319056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C3E1-1E1B-A52D-9D9E-90ADB8A561EE}"/>
              </a:ext>
            </a:extLst>
          </p:cNvPr>
          <p:cNvSpPr>
            <a:spLocks noGrp="1"/>
          </p:cNvSpPr>
          <p:nvPr>
            <p:ph type="title"/>
          </p:nvPr>
        </p:nvSpPr>
        <p:spPr/>
        <p:txBody>
          <a:bodyPr/>
          <a:lstStyle/>
          <a:p>
            <a:r>
              <a:rPr lang="en-IN" dirty="0">
                <a:solidFill>
                  <a:srgbClr val="FF0000"/>
                </a:solidFill>
              </a:rPr>
              <a:t>Storage Type in Azure</a:t>
            </a:r>
          </a:p>
        </p:txBody>
      </p:sp>
      <p:sp>
        <p:nvSpPr>
          <p:cNvPr id="3" name="Content Placeholder 2">
            <a:extLst>
              <a:ext uri="{FF2B5EF4-FFF2-40B4-BE49-F238E27FC236}">
                <a16:creationId xmlns:a16="http://schemas.microsoft.com/office/drawing/2014/main" id="{1334C89C-E5D4-AC23-2305-3F52234BFC89}"/>
              </a:ext>
            </a:extLst>
          </p:cNvPr>
          <p:cNvSpPr>
            <a:spLocks noGrp="1"/>
          </p:cNvSpPr>
          <p:nvPr>
            <p:ph idx="1"/>
          </p:nvPr>
        </p:nvSpPr>
        <p:spPr/>
        <p:txBody>
          <a:bodyPr>
            <a:normAutofit fontScale="92500" lnSpcReduction="10000"/>
          </a:bodyPr>
          <a:lstStyle/>
          <a:p>
            <a:pPr marL="514350" indent="-514350">
              <a:buAutoNum type="arabicParenR"/>
            </a:pPr>
            <a:r>
              <a:rPr lang="en-IN" dirty="0"/>
              <a:t>Blob: Unstructured data</a:t>
            </a:r>
          </a:p>
          <a:p>
            <a:pPr marL="514350" indent="-514350">
              <a:buAutoNum type="arabicParenR"/>
            </a:pPr>
            <a:r>
              <a:rPr lang="en-IN" dirty="0"/>
              <a:t>File: Data sharing between 2 files[Connect option]</a:t>
            </a:r>
          </a:p>
          <a:p>
            <a:pPr marL="514350" indent="-514350">
              <a:buAutoNum type="arabicParenR"/>
            </a:pPr>
            <a:r>
              <a:rPr lang="en-IN" dirty="0"/>
              <a:t>Table : Structured data</a:t>
            </a:r>
          </a:p>
          <a:p>
            <a:pPr marL="514350" indent="-514350">
              <a:buAutoNum type="arabicParenR"/>
            </a:pPr>
            <a:r>
              <a:rPr lang="en-IN" dirty="0"/>
              <a:t>Queue: Messaging Queue</a:t>
            </a:r>
          </a:p>
          <a:p>
            <a:pPr marL="514350" indent="-514350">
              <a:buAutoNum type="arabicParenR"/>
            </a:pPr>
            <a:endParaRPr lang="en-IN" dirty="0"/>
          </a:p>
          <a:p>
            <a:pPr marL="0" indent="0">
              <a:buNone/>
            </a:pPr>
            <a:r>
              <a:rPr lang="en-IN" dirty="0">
                <a:highlight>
                  <a:srgbClr val="FFFF00"/>
                </a:highlight>
              </a:rPr>
              <a:t>Azure Storage Account: </a:t>
            </a:r>
          </a:p>
          <a:p>
            <a:pPr marL="0" indent="0">
              <a:buNone/>
            </a:pPr>
            <a:r>
              <a:rPr lang="en-US" dirty="0"/>
              <a:t>An Azure storage account contains all of your Azure Storage data objects: blobs, files, queues, and tables. The storage account provides a unique namespace for your Azure Storage data that's accessible from anywhere in the world over HTTP or HTTPS. Data in your storage account is durable and highly available, secure, and massively scalable.</a:t>
            </a:r>
            <a:endParaRPr lang="en-IN" dirty="0"/>
          </a:p>
        </p:txBody>
      </p:sp>
    </p:spTree>
    <p:extLst>
      <p:ext uri="{BB962C8B-B14F-4D97-AF65-F5344CB8AC3E}">
        <p14:creationId xmlns:p14="http://schemas.microsoft.com/office/powerpoint/2010/main" val="152482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48B5-AC10-9546-94B4-0E72DED62263}"/>
              </a:ext>
            </a:extLst>
          </p:cNvPr>
          <p:cNvSpPr>
            <a:spLocks noGrp="1"/>
          </p:cNvSpPr>
          <p:nvPr>
            <p:ph type="title"/>
          </p:nvPr>
        </p:nvSpPr>
        <p:spPr/>
        <p:txBody>
          <a:bodyPr/>
          <a:lstStyle/>
          <a:p>
            <a:r>
              <a:rPr lang="en-IN" dirty="0">
                <a:solidFill>
                  <a:srgbClr val="FF0000"/>
                </a:solidFill>
              </a:rPr>
              <a:t>You data is about to end</a:t>
            </a:r>
          </a:p>
        </p:txBody>
      </p:sp>
      <p:sp>
        <p:nvSpPr>
          <p:cNvPr id="3" name="Content Placeholder 2">
            <a:extLst>
              <a:ext uri="{FF2B5EF4-FFF2-40B4-BE49-F238E27FC236}">
                <a16:creationId xmlns:a16="http://schemas.microsoft.com/office/drawing/2014/main" id="{AF1EFCCE-8211-E112-D4EF-2265C040AF88}"/>
              </a:ext>
            </a:extLst>
          </p:cNvPr>
          <p:cNvSpPr>
            <a:spLocks noGrp="1"/>
          </p:cNvSpPr>
          <p:nvPr>
            <p:ph idx="1"/>
          </p:nvPr>
        </p:nvSpPr>
        <p:spPr/>
        <p:txBody>
          <a:bodyPr/>
          <a:lstStyle/>
          <a:p>
            <a:pPr marL="0" indent="0">
              <a:buNone/>
            </a:pPr>
            <a:r>
              <a:rPr lang="en-IN" dirty="0"/>
              <a:t>You have fully utilized your phone data, now phone data is 0%</a:t>
            </a:r>
          </a:p>
        </p:txBody>
      </p:sp>
    </p:spTree>
    <p:extLst>
      <p:ext uri="{BB962C8B-B14F-4D97-AF65-F5344CB8AC3E}">
        <p14:creationId xmlns:p14="http://schemas.microsoft.com/office/powerpoint/2010/main" val="1752347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7743-F1FB-9B53-C03C-8FC89B2C79E7}"/>
              </a:ext>
            </a:extLst>
          </p:cNvPr>
          <p:cNvSpPr>
            <a:spLocks noGrp="1"/>
          </p:cNvSpPr>
          <p:nvPr>
            <p:ph type="title"/>
          </p:nvPr>
        </p:nvSpPr>
        <p:spPr/>
        <p:txBody>
          <a:bodyPr/>
          <a:lstStyle/>
          <a:p>
            <a:r>
              <a:rPr lang="en-IN" dirty="0">
                <a:solidFill>
                  <a:srgbClr val="FF0000"/>
                </a:solidFill>
              </a:rPr>
              <a:t>Resource Group in Azure</a:t>
            </a:r>
          </a:p>
        </p:txBody>
      </p:sp>
      <p:sp>
        <p:nvSpPr>
          <p:cNvPr id="3" name="Content Placeholder 2">
            <a:extLst>
              <a:ext uri="{FF2B5EF4-FFF2-40B4-BE49-F238E27FC236}">
                <a16:creationId xmlns:a16="http://schemas.microsoft.com/office/drawing/2014/main" id="{B6ACB975-0B83-A67A-B54E-9FCAB38B986B}"/>
              </a:ext>
            </a:extLst>
          </p:cNvPr>
          <p:cNvSpPr>
            <a:spLocks noGrp="1"/>
          </p:cNvSpPr>
          <p:nvPr>
            <p:ph idx="1"/>
          </p:nvPr>
        </p:nvSpPr>
        <p:spPr/>
        <p:txBody>
          <a:bodyPr/>
          <a:lstStyle/>
          <a:p>
            <a:pPr marL="0" indent="0">
              <a:buNone/>
            </a:pPr>
            <a:r>
              <a:rPr lang="en-IN" dirty="0"/>
              <a:t>A resource group is </a:t>
            </a:r>
            <a:r>
              <a:rPr lang="en-IN" b="1" dirty="0"/>
              <a:t>a container that holds related resources for an Azure solution</a:t>
            </a:r>
            <a:r>
              <a:rPr lang="en-IN" dirty="0"/>
              <a:t>. The resource group can include all the resources for the solution, or only those resources that you want to manage as a group.</a:t>
            </a:r>
          </a:p>
          <a:p>
            <a:pPr marL="0" indent="0">
              <a:buNone/>
            </a:pPr>
            <a:endParaRPr lang="en-IN" dirty="0"/>
          </a:p>
          <a:p>
            <a:pPr marL="0" indent="0">
              <a:buNone/>
            </a:pPr>
            <a:r>
              <a:rPr lang="en-IN" dirty="0">
                <a:solidFill>
                  <a:srgbClr val="FF0000"/>
                </a:solidFill>
              </a:rPr>
              <a:t>Note: It’s Mandatory to have Azure resource group without that you can’t proceed.</a:t>
            </a:r>
          </a:p>
          <a:p>
            <a:pPr marL="0" indent="0">
              <a:buNone/>
            </a:pPr>
            <a:endParaRPr lang="en-IN" dirty="0"/>
          </a:p>
          <a:p>
            <a:pPr marL="0" indent="0">
              <a:buNone/>
            </a:pPr>
            <a:r>
              <a:rPr lang="en-IN" dirty="0">
                <a:highlight>
                  <a:srgbClr val="FFFF00"/>
                </a:highlight>
              </a:rPr>
              <a:t>In Simple term, it’s a folder which keep information in one place</a:t>
            </a:r>
          </a:p>
        </p:txBody>
      </p:sp>
    </p:spTree>
    <p:extLst>
      <p:ext uri="{BB962C8B-B14F-4D97-AF65-F5344CB8AC3E}">
        <p14:creationId xmlns:p14="http://schemas.microsoft.com/office/powerpoint/2010/main" val="2252598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0DDA-4DDE-565A-8B23-6B2F217AC194}"/>
              </a:ext>
            </a:extLst>
          </p:cNvPr>
          <p:cNvSpPr>
            <a:spLocks noGrp="1"/>
          </p:cNvSpPr>
          <p:nvPr>
            <p:ph type="title"/>
          </p:nvPr>
        </p:nvSpPr>
        <p:spPr/>
        <p:txBody>
          <a:bodyPr/>
          <a:lstStyle/>
          <a:p>
            <a:r>
              <a:rPr lang="en-IN" dirty="0"/>
              <a:t>VNET</a:t>
            </a:r>
          </a:p>
        </p:txBody>
      </p:sp>
      <p:sp>
        <p:nvSpPr>
          <p:cNvPr id="3" name="Content Placeholder 2">
            <a:extLst>
              <a:ext uri="{FF2B5EF4-FFF2-40B4-BE49-F238E27FC236}">
                <a16:creationId xmlns:a16="http://schemas.microsoft.com/office/drawing/2014/main" id="{34709E91-E265-31BB-5644-9A81A6F0B432}"/>
              </a:ext>
            </a:extLst>
          </p:cNvPr>
          <p:cNvSpPr>
            <a:spLocks noGrp="1"/>
          </p:cNvSpPr>
          <p:nvPr>
            <p:ph idx="1"/>
          </p:nvPr>
        </p:nvSpPr>
        <p:spPr/>
        <p:txBody>
          <a:bodyPr/>
          <a:lstStyle/>
          <a:p>
            <a:pPr marL="514350" indent="-514350">
              <a:buAutoNum type="arabicParenR"/>
            </a:pPr>
            <a:r>
              <a:rPr lang="en-IN" dirty="0"/>
              <a:t>First rule of networking is devices within network can access each other.</a:t>
            </a:r>
          </a:p>
          <a:p>
            <a:pPr marL="514350" indent="-514350">
              <a:buAutoNum type="arabicParenR"/>
            </a:pPr>
            <a:r>
              <a:rPr lang="en-IN" dirty="0"/>
              <a:t>If this is the case then if I am creating my servers in a Zone, Somone else can access it.</a:t>
            </a:r>
          </a:p>
          <a:p>
            <a:pPr marL="0" indent="0">
              <a:buNone/>
            </a:pPr>
            <a:endParaRPr lang="en-IN" dirty="0"/>
          </a:p>
          <a:p>
            <a:pPr marL="0" indent="0">
              <a:buNone/>
            </a:pPr>
            <a:r>
              <a:rPr lang="en-IN" dirty="0"/>
              <a:t>To solve this problem Azure provides ARM concept which provides a separate network </a:t>
            </a:r>
            <a:r>
              <a:rPr lang="en-IN"/>
              <a:t>within Datacenter.</a:t>
            </a:r>
            <a:endParaRPr lang="en-IN" dirty="0"/>
          </a:p>
        </p:txBody>
      </p:sp>
    </p:spTree>
    <p:extLst>
      <p:ext uri="{BB962C8B-B14F-4D97-AF65-F5344CB8AC3E}">
        <p14:creationId xmlns:p14="http://schemas.microsoft.com/office/powerpoint/2010/main" val="4026593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0903-6AD0-84E6-9449-A148346980C1}"/>
              </a:ext>
            </a:extLst>
          </p:cNvPr>
          <p:cNvSpPr>
            <a:spLocks noGrp="1"/>
          </p:cNvSpPr>
          <p:nvPr>
            <p:ph type="title"/>
          </p:nvPr>
        </p:nvSpPr>
        <p:spPr/>
        <p:txBody>
          <a:bodyPr/>
          <a:lstStyle/>
          <a:p>
            <a:r>
              <a:rPr lang="en-IN" dirty="0"/>
              <a:t>Demo for activities</a:t>
            </a:r>
          </a:p>
        </p:txBody>
      </p:sp>
      <p:sp>
        <p:nvSpPr>
          <p:cNvPr id="3" name="Content Placeholder 2">
            <a:extLst>
              <a:ext uri="{FF2B5EF4-FFF2-40B4-BE49-F238E27FC236}">
                <a16:creationId xmlns:a16="http://schemas.microsoft.com/office/drawing/2014/main" id="{C62B760D-BAFB-4F43-990B-1258098750D4}"/>
              </a:ext>
            </a:extLst>
          </p:cNvPr>
          <p:cNvSpPr>
            <a:spLocks noGrp="1"/>
          </p:cNvSpPr>
          <p:nvPr>
            <p:ph idx="1"/>
          </p:nvPr>
        </p:nvSpPr>
        <p:spPr/>
        <p:txBody>
          <a:bodyPr/>
          <a:lstStyle/>
          <a:p>
            <a:pPr marL="514350" indent="-514350">
              <a:buAutoNum type="arabicParenR"/>
            </a:pPr>
            <a:r>
              <a:rPr lang="en-IN" dirty="0"/>
              <a:t>Creating virtual machine into Azure and login into it.</a:t>
            </a:r>
          </a:p>
          <a:p>
            <a:pPr marL="514350" indent="-514350">
              <a:buAutoNum type="arabicParenR"/>
            </a:pPr>
            <a:r>
              <a:rPr lang="en-IN" dirty="0"/>
              <a:t>Creating storage account, and different type of storage.</a:t>
            </a:r>
          </a:p>
        </p:txBody>
      </p:sp>
    </p:spTree>
    <p:extLst>
      <p:ext uri="{BB962C8B-B14F-4D97-AF65-F5344CB8AC3E}">
        <p14:creationId xmlns:p14="http://schemas.microsoft.com/office/powerpoint/2010/main" val="1508534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7A4E-9886-C758-2941-67412202E5F5}"/>
              </a:ext>
            </a:extLst>
          </p:cNvPr>
          <p:cNvSpPr>
            <a:spLocks noGrp="1"/>
          </p:cNvSpPr>
          <p:nvPr>
            <p:ph type="title"/>
          </p:nvPr>
        </p:nvSpPr>
        <p:spPr/>
        <p:txBody>
          <a:bodyPr/>
          <a:lstStyle/>
          <a:p>
            <a:r>
              <a:rPr lang="en-IN" dirty="0"/>
              <a:t>Homework</a:t>
            </a:r>
          </a:p>
        </p:txBody>
      </p:sp>
      <p:sp>
        <p:nvSpPr>
          <p:cNvPr id="3" name="Content Placeholder 2">
            <a:extLst>
              <a:ext uri="{FF2B5EF4-FFF2-40B4-BE49-F238E27FC236}">
                <a16:creationId xmlns:a16="http://schemas.microsoft.com/office/drawing/2014/main" id="{D9125F66-722D-6DB8-6AF5-ED76AD53DBF7}"/>
              </a:ext>
            </a:extLst>
          </p:cNvPr>
          <p:cNvSpPr>
            <a:spLocks noGrp="1"/>
          </p:cNvSpPr>
          <p:nvPr>
            <p:ph idx="1"/>
          </p:nvPr>
        </p:nvSpPr>
        <p:spPr/>
        <p:txBody>
          <a:bodyPr/>
          <a:lstStyle/>
          <a:p>
            <a:pPr marL="514350" indent="-514350">
              <a:buAutoNum type="arabicParenR"/>
            </a:pPr>
            <a:r>
              <a:rPr lang="en-IN" dirty="0"/>
              <a:t>Terraform code to create VM</a:t>
            </a:r>
          </a:p>
          <a:p>
            <a:pPr marL="514350" indent="-514350">
              <a:buAutoNum type="arabicParenR"/>
            </a:pPr>
            <a:r>
              <a:rPr lang="en-IN" dirty="0"/>
              <a:t>Terraform code to create all types of storage in Azure</a:t>
            </a:r>
          </a:p>
          <a:p>
            <a:pPr marL="514350" indent="-514350">
              <a:buAutoNum type="arabicParenR"/>
            </a:pPr>
            <a:r>
              <a:rPr lang="en-IN" dirty="0"/>
              <a:t>Explore ARM, VNET, STORAGE and VM into azure by Microsoft link.</a:t>
            </a:r>
          </a:p>
        </p:txBody>
      </p:sp>
    </p:spTree>
    <p:extLst>
      <p:ext uri="{BB962C8B-B14F-4D97-AF65-F5344CB8AC3E}">
        <p14:creationId xmlns:p14="http://schemas.microsoft.com/office/powerpoint/2010/main" val="154692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B36B-B82A-117F-CD56-B3C9FD1D67AC}"/>
              </a:ext>
            </a:extLst>
          </p:cNvPr>
          <p:cNvSpPr>
            <a:spLocks noGrp="1"/>
          </p:cNvSpPr>
          <p:nvPr>
            <p:ph type="title"/>
          </p:nvPr>
        </p:nvSpPr>
        <p:spPr/>
        <p:txBody>
          <a:bodyPr/>
          <a:lstStyle/>
          <a:p>
            <a:r>
              <a:rPr lang="en-IN" dirty="0"/>
              <a:t>Asking Wi-Fi details</a:t>
            </a:r>
          </a:p>
        </p:txBody>
      </p:sp>
      <p:pic>
        <p:nvPicPr>
          <p:cNvPr id="7" name="Picture 6">
            <a:extLst>
              <a:ext uri="{FF2B5EF4-FFF2-40B4-BE49-F238E27FC236}">
                <a16:creationId xmlns:a16="http://schemas.microsoft.com/office/drawing/2014/main" id="{B35431AC-B951-CCE3-3BCB-32CC85A91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650" y="2533650"/>
            <a:ext cx="2552700" cy="1790700"/>
          </a:xfrm>
          <a:prstGeom prst="rect">
            <a:avLst/>
          </a:prstGeom>
        </p:spPr>
      </p:pic>
    </p:spTree>
    <p:extLst>
      <p:ext uri="{BB962C8B-B14F-4D97-AF65-F5344CB8AC3E}">
        <p14:creationId xmlns:p14="http://schemas.microsoft.com/office/powerpoint/2010/main" val="339193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FBAC-E9CB-C7C7-5A51-17DF83C59572}"/>
              </a:ext>
            </a:extLst>
          </p:cNvPr>
          <p:cNvSpPr>
            <a:spLocks noGrp="1"/>
          </p:cNvSpPr>
          <p:nvPr>
            <p:ph type="title"/>
          </p:nvPr>
        </p:nvSpPr>
        <p:spPr/>
        <p:txBody>
          <a:bodyPr/>
          <a:lstStyle/>
          <a:p>
            <a:r>
              <a:rPr lang="en-IN" dirty="0">
                <a:solidFill>
                  <a:srgbClr val="FF0000"/>
                </a:solidFill>
              </a:rPr>
              <a:t>Wi-Fi connection stage</a:t>
            </a:r>
          </a:p>
        </p:txBody>
      </p:sp>
      <p:sp>
        <p:nvSpPr>
          <p:cNvPr id="3" name="Content Placeholder 2">
            <a:extLst>
              <a:ext uri="{FF2B5EF4-FFF2-40B4-BE49-F238E27FC236}">
                <a16:creationId xmlns:a16="http://schemas.microsoft.com/office/drawing/2014/main" id="{4EA986DD-2C26-CFF9-0505-D36B90555ABD}"/>
              </a:ext>
            </a:extLst>
          </p:cNvPr>
          <p:cNvSpPr>
            <a:spLocks noGrp="1"/>
          </p:cNvSpPr>
          <p:nvPr>
            <p:ph idx="1"/>
          </p:nvPr>
        </p:nvSpPr>
        <p:spPr/>
        <p:txBody>
          <a:bodyPr/>
          <a:lstStyle/>
          <a:p>
            <a:pPr marL="514350" indent="-514350">
              <a:buAutoNum type="arabicParenR"/>
            </a:pPr>
            <a:r>
              <a:rPr lang="en-IN" dirty="0"/>
              <a:t>Getting Wi-Fi details</a:t>
            </a:r>
          </a:p>
          <a:p>
            <a:pPr marL="514350" indent="-514350">
              <a:buAutoNum type="arabicParenR"/>
            </a:pPr>
            <a:endParaRPr lang="en-IN" dirty="0"/>
          </a:p>
          <a:p>
            <a:pPr marL="514350" indent="-514350">
              <a:buAutoNum type="arabicParenR"/>
            </a:pPr>
            <a:r>
              <a:rPr lang="en-IN" dirty="0"/>
              <a:t>Getting user id and password to make sure you are authorized person</a:t>
            </a:r>
          </a:p>
          <a:p>
            <a:pPr marL="514350" indent="-514350">
              <a:buAutoNum type="arabicParenR"/>
            </a:pPr>
            <a:endParaRPr lang="en-IN" dirty="0"/>
          </a:p>
          <a:p>
            <a:pPr marL="514350" indent="-514350">
              <a:buAutoNum type="arabicParenR"/>
            </a:pPr>
            <a:r>
              <a:rPr lang="en-IN" dirty="0"/>
              <a:t>Connected to network, Obtaining IP address</a:t>
            </a:r>
          </a:p>
          <a:p>
            <a:pPr marL="514350" indent="-514350">
              <a:buAutoNum type="arabicParenR"/>
            </a:pPr>
            <a:endParaRPr lang="en-IN" dirty="0"/>
          </a:p>
          <a:p>
            <a:pPr marL="514350" indent="-514350">
              <a:buAutoNum type="arabicParenR"/>
            </a:pPr>
            <a:r>
              <a:rPr lang="en-IN" dirty="0"/>
              <a:t>connected</a:t>
            </a:r>
          </a:p>
        </p:txBody>
      </p:sp>
    </p:spTree>
    <p:extLst>
      <p:ext uri="{BB962C8B-B14F-4D97-AF65-F5344CB8AC3E}">
        <p14:creationId xmlns:p14="http://schemas.microsoft.com/office/powerpoint/2010/main" val="149276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F8F539-84E5-B727-1363-0BBC8B84F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522" y="741442"/>
            <a:ext cx="4652641" cy="4907580"/>
          </a:xfrm>
          <a:prstGeom prst="rect">
            <a:avLst/>
          </a:prstGeom>
        </p:spPr>
      </p:pic>
    </p:spTree>
    <p:extLst>
      <p:ext uri="{BB962C8B-B14F-4D97-AF65-F5344CB8AC3E}">
        <p14:creationId xmlns:p14="http://schemas.microsoft.com/office/powerpoint/2010/main" val="420855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4F62-6A37-D33A-1234-3B69AA3FDC38}"/>
              </a:ext>
            </a:extLst>
          </p:cNvPr>
          <p:cNvSpPr>
            <a:spLocks noGrp="1"/>
          </p:cNvSpPr>
          <p:nvPr>
            <p:ph type="title"/>
          </p:nvPr>
        </p:nvSpPr>
        <p:spPr/>
        <p:txBody>
          <a:bodyPr/>
          <a:lstStyle/>
          <a:p>
            <a:r>
              <a:rPr lang="en-IN" dirty="0"/>
              <a:t>What is IP address</a:t>
            </a:r>
          </a:p>
        </p:txBody>
      </p:sp>
      <p:sp>
        <p:nvSpPr>
          <p:cNvPr id="3" name="Content Placeholder 2">
            <a:extLst>
              <a:ext uri="{FF2B5EF4-FFF2-40B4-BE49-F238E27FC236}">
                <a16:creationId xmlns:a16="http://schemas.microsoft.com/office/drawing/2014/main" id="{A2E5CE61-87ED-BC9B-9F92-C6178EEF5DE7}"/>
              </a:ext>
            </a:extLst>
          </p:cNvPr>
          <p:cNvSpPr>
            <a:spLocks noGrp="1"/>
          </p:cNvSpPr>
          <p:nvPr>
            <p:ph idx="1"/>
          </p:nvPr>
        </p:nvSpPr>
        <p:spPr/>
        <p:txBody>
          <a:bodyPr/>
          <a:lstStyle/>
          <a:p>
            <a:pPr marL="0" indent="0">
              <a:buNone/>
            </a:pPr>
            <a:r>
              <a:rPr lang="en-IN" dirty="0"/>
              <a:t>IP address is a number assigned to device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E3DC574-CF77-A14E-C430-64183D9DA099}"/>
              </a:ext>
            </a:extLst>
          </p:cNvPr>
          <p:cNvPicPr>
            <a:picLocks noChangeAspect="1"/>
          </p:cNvPicPr>
          <p:nvPr/>
        </p:nvPicPr>
        <p:blipFill>
          <a:blip r:embed="rId2"/>
          <a:stretch>
            <a:fillRect/>
          </a:stretch>
        </p:blipFill>
        <p:spPr>
          <a:xfrm>
            <a:off x="2120615" y="2335016"/>
            <a:ext cx="6902805" cy="3841947"/>
          </a:xfrm>
          <a:prstGeom prst="rect">
            <a:avLst/>
          </a:prstGeom>
        </p:spPr>
      </p:pic>
    </p:spTree>
    <p:extLst>
      <p:ext uri="{BB962C8B-B14F-4D97-AF65-F5344CB8AC3E}">
        <p14:creationId xmlns:p14="http://schemas.microsoft.com/office/powerpoint/2010/main" val="17597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5235-E447-F325-EF9B-00D9B2B64C4C}"/>
              </a:ext>
            </a:extLst>
          </p:cNvPr>
          <p:cNvSpPr>
            <a:spLocks noGrp="1"/>
          </p:cNvSpPr>
          <p:nvPr>
            <p:ph type="title"/>
          </p:nvPr>
        </p:nvSpPr>
        <p:spPr/>
        <p:txBody>
          <a:bodyPr/>
          <a:lstStyle/>
          <a:p>
            <a:r>
              <a:rPr lang="en-IN" dirty="0">
                <a:solidFill>
                  <a:srgbClr val="FF0000"/>
                </a:solidFill>
              </a:rPr>
              <a:t>How many devices we can connected?</a:t>
            </a:r>
          </a:p>
        </p:txBody>
      </p:sp>
      <p:sp>
        <p:nvSpPr>
          <p:cNvPr id="3" name="Content Placeholder 2">
            <a:extLst>
              <a:ext uri="{FF2B5EF4-FFF2-40B4-BE49-F238E27FC236}">
                <a16:creationId xmlns:a16="http://schemas.microsoft.com/office/drawing/2014/main" id="{B5C3AEDD-7B6B-55E2-D3F6-5E1BBB99B405}"/>
              </a:ext>
            </a:extLst>
          </p:cNvPr>
          <p:cNvSpPr>
            <a:spLocks noGrp="1"/>
          </p:cNvSpPr>
          <p:nvPr>
            <p:ph idx="1"/>
          </p:nvPr>
        </p:nvSpPr>
        <p:spPr/>
        <p:txBody>
          <a:bodyPr/>
          <a:lstStyle/>
          <a:p>
            <a:pPr marL="0" indent="0">
              <a:buNone/>
            </a:pPr>
            <a:r>
              <a:rPr lang="en-IN" dirty="0"/>
              <a:t>2 (power 32) -2  = 4294967294</a:t>
            </a:r>
          </a:p>
        </p:txBody>
      </p:sp>
      <p:pic>
        <p:nvPicPr>
          <p:cNvPr id="5" name="Picture 4">
            <a:extLst>
              <a:ext uri="{FF2B5EF4-FFF2-40B4-BE49-F238E27FC236}">
                <a16:creationId xmlns:a16="http://schemas.microsoft.com/office/drawing/2014/main" id="{64738602-CF1F-241E-6896-C32B091ED094}"/>
              </a:ext>
            </a:extLst>
          </p:cNvPr>
          <p:cNvPicPr>
            <a:picLocks noChangeAspect="1"/>
          </p:cNvPicPr>
          <p:nvPr/>
        </p:nvPicPr>
        <p:blipFill>
          <a:blip r:embed="rId2"/>
          <a:stretch>
            <a:fillRect/>
          </a:stretch>
        </p:blipFill>
        <p:spPr>
          <a:xfrm>
            <a:off x="2291137" y="2588040"/>
            <a:ext cx="6215865" cy="3588923"/>
          </a:xfrm>
          <a:prstGeom prst="rect">
            <a:avLst/>
          </a:prstGeom>
        </p:spPr>
      </p:pic>
    </p:spTree>
    <p:extLst>
      <p:ext uri="{BB962C8B-B14F-4D97-AF65-F5344CB8AC3E}">
        <p14:creationId xmlns:p14="http://schemas.microsoft.com/office/powerpoint/2010/main" val="178588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1157</Words>
  <Application>Microsoft Office PowerPoint</Application>
  <PresentationFormat>Widescreen</PresentationFormat>
  <Paragraphs>122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Scenario- You Friend is having birthday, and he invited you for full day gathering along with 50 other people.</vt:lpstr>
      <vt:lpstr>You accepted invitation and went on that day</vt:lpstr>
      <vt:lpstr>After few minutes</vt:lpstr>
      <vt:lpstr>You data is about to end</vt:lpstr>
      <vt:lpstr>Asking Wi-Fi details</vt:lpstr>
      <vt:lpstr>Wi-Fi connection stage</vt:lpstr>
      <vt:lpstr>PowerPoint Presentation</vt:lpstr>
      <vt:lpstr>What is IP address</vt:lpstr>
      <vt:lpstr>How many devices we can connected?</vt:lpstr>
      <vt:lpstr>Let’s break IP address into 4 part</vt:lpstr>
      <vt:lpstr>PowerPoint Presentation</vt:lpstr>
      <vt:lpstr>Why -2: Because below 2 Ip Can’t be used</vt:lpstr>
      <vt:lpstr>PowerPoint Presentation</vt:lpstr>
      <vt:lpstr>Each ip address has </vt:lpstr>
      <vt:lpstr>PowerPoint Presentation</vt:lpstr>
      <vt:lpstr>How to Design a network</vt:lpstr>
      <vt:lpstr>Private network and CIDR range</vt:lpstr>
      <vt:lpstr>PowerPoint Presentation</vt:lpstr>
      <vt:lpstr>DNS server</vt:lpstr>
      <vt:lpstr>Component of DNS server</vt:lpstr>
      <vt:lpstr>PowerPoint Presentation</vt:lpstr>
      <vt:lpstr>PowerPoint Presentation</vt:lpstr>
      <vt:lpstr>How DNS server works</vt:lpstr>
      <vt:lpstr>DHCP</vt:lpstr>
      <vt:lpstr>PowerPoint Presentation</vt:lpstr>
      <vt:lpstr>CPU</vt:lpstr>
      <vt:lpstr>How to check CPU details for server</vt:lpstr>
      <vt:lpstr>What happen when my application need more CPU?</vt:lpstr>
      <vt:lpstr>ROM</vt:lpstr>
      <vt:lpstr>ROM Usage</vt:lpstr>
      <vt:lpstr>RAM</vt:lpstr>
      <vt:lpstr>PowerPoint Presentation</vt:lpstr>
      <vt:lpstr>Storage</vt:lpstr>
      <vt:lpstr>HDD: Hard Disk Drive</vt:lpstr>
      <vt:lpstr>HDD properties</vt:lpstr>
      <vt:lpstr>SDD</vt:lpstr>
      <vt:lpstr>lsblk: listing the hard disk used</vt:lpstr>
      <vt:lpstr>Data Type</vt:lpstr>
      <vt:lpstr>Storage Type in Azure</vt:lpstr>
      <vt:lpstr>Resource Group in Azure</vt:lpstr>
      <vt:lpstr>VNET</vt:lpstr>
      <vt:lpstr>Demo for activities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28</cp:revision>
  <dcterms:created xsi:type="dcterms:W3CDTF">2024-06-14T02:50:34Z</dcterms:created>
  <dcterms:modified xsi:type="dcterms:W3CDTF">2024-06-14T04:37:44Z</dcterms:modified>
</cp:coreProperties>
</file>