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63" r:id="rId3"/>
    <p:sldId id="294" r:id="rId4"/>
    <p:sldId id="264" r:id="rId5"/>
    <p:sldId id="266" r:id="rId6"/>
    <p:sldId id="258" r:id="rId7"/>
    <p:sldId id="267" r:id="rId8"/>
    <p:sldId id="256" r:id="rId9"/>
    <p:sldId id="271" r:id="rId10"/>
    <p:sldId id="272" r:id="rId11"/>
    <p:sldId id="273" r:id="rId12"/>
    <p:sldId id="268" r:id="rId13"/>
    <p:sldId id="260" r:id="rId14"/>
    <p:sldId id="261" r:id="rId15"/>
    <p:sldId id="262" r:id="rId16"/>
    <p:sldId id="275" r:id="rId17"/>
    <p:sldId id="274" r:id="rId18"/>
    <p:sldId id="276" r:id="rId19"/>
    <p:sldId id="277" r:id="rId20"/>
    <p:sldId id="278" r:id="rId21"/>
    <p:sldId id="283" r:id="rId22"/>
    <p:sldId id="280" r:id="rId23"/>
    <p:sldId id="282" r:id="rId24"/>
    <p:sldId id="295" r:id="rId25"/>
    <p:sldId id="292" r:id="rId26"/>
    <p:sldId id="284" r:id="rId27"/>
    <p:sldId id="285" r:id="rId28"/>
    <p:sldId id="286" r:id="rId29"/>
    <p:sldId id="287" r:id="rId30"/>
    <p:sldId id="290" r:id="rId31"/>
    <p:sldId id="297" r:id="rId32"/>
    <p:sldId id="298" r:id="rId33"/>
    <p:sldId id="299" r:id="rId34"/>
    <p:sldId id="300" r:id="rId35"/>
    <p:sldId id="301" r:id="rId36"/>
    <p:sldId id="302" r:id="rId37"/>
    <p:sldId id="303" r:id="rId38"/>
    <p:sldId id="30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FB43-9440-0CE3-DB77-05004A1D4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E77554-EE92-5567-840E-E26EED915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9DA5A3-1F7E-F1A1-8EAD-9755D6E3478C}"/>
              </a:ext>
            </a:extLst>
          </p:cNvPr>
          <p:cNvSpPr>
            <a:spLocks noGrp="1"/>
          </p:cNvSpPr>
          <p:nvPr>
            <p:ph type="dt" sz="half" idx="10"/>
          </p:nvPr>
        </p:nvSpPr>
        <p:spPr/>
        <p:txBody>
          <a:bodyPr/>
          <a:lstStyle/>
          <a:p>
            <a:fld id="{8FDE8FA8-64A6-4236-87AE-B1645533A214}" type="datetimeFigureOut">
              <a:rPr lang="en-IN" smtClean="0"/>
              <a:t>13-07-2024</a:t>
            </a:fld>
            <a:endParaRPr lang="en-IN"/>
          </a:p>
        </p:txBody>
      </p:sp>
      <p:sp>
        <p:nvSpPr>
          <p:cNvPr id="5" name="Footer Placeholder 4">
            <a:extLst>
              <a:ext uri="{FF2B5EF4-FFF2-40B4-BE49-F238E27FC236}">
                <a16:creationId xmlns:a16="http://schemas.microsoft.com/office/drawing/2014/main" id="{3E374690-8DD8-1D53-4F71-E5CB84C7E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107D7-FB72-2776-7701-AB6F5DAD504D}"/>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69344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F643-8925-B430-8E29-2A4EAF9F5D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A979F9-3308-84C2-C3BD-7876B8F678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97407-493C-33AA-6258-61154595C74A}"/>
              </a:ext>
            </a:extLst>
          </p:cNvPr>
          <p:cNvSpPr>
            <a:spLocks noGrp="1"/>
          </p:cNvSpPr>
          <p:nvPr>
            <p:ph type="dt" sz="half" idx="10"/>
          </p:nvPr>
        </p:nvSpPr>
        <p:spPr/>
        <p:txBody>
          <a:bodyPr/>
          <a:lstStyle/>
          <a:p>
            <a:fld id="{8FDE8FA8-64A6-4236-87AE-B1645533A214}" type="datetimeFigureOut">
              <a:rPr lang="en-IN" smtClean="0"/>
              <a:t>13-07-2024</a:t>
            </a:fld>
            <a:endParaRPr lang="en-IN"/>
          </a:p>
        </p:txBody>
      </p:sp>
      <p:sp>
        <p:nvSpPr>
          <p:cNvPr id="5" name="Footer Placeholder 4">
            <a:extLst>
              <a:ext uri="{FF2B5EF4-FFF2-40B4-BE49-F238E27FC236}">
                <a16:creationId xmlns:a16="http://schemas.microsoft.com/office/drawing/2014/main" id="{7BE85C75-A667-BE3F-754B-D8556A330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6E18B-BEB8-A0FB-BA93-6C8A09678B02}"/>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409054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2D0DF-F078-0ED4-DF6C-98448050E7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767F6A-A9E3-D51F-516B-CA44414FE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A481D-A1B9-3557-A33E-2BE0F85ECBA1}"/>
              </a:ext>
            </a:extLst>
          </p:cNvPr>
          <p:cNvSpPr>
            <a:spLocks noGrp="1"/>
          </p:cNvSpPr>
          <p:nvPr>
            <p:ph type="dt" sz="half" idx="10"/>
          </p:nvPr>
        </p:nvSpPr>
        <p:spPr/>
        <p:txBody>
          <a:bodyPr/>
          <a:lstStyle/>
          <a:p>
            <a:fld id="{8FDE8FA8-64A6-4236-87AE-B1645533A214}" type="datetimeFigureOut">
              <a:rPr lang="en-IN" smtClean="0"/>
              <a:t>13-07-2024</a:t>
            </a:fld>
            <a:endParaRPr lang="en-IN"/>
          </a:p>
        </p:txBody>
      </p:sp>
      <p:sp>
        <p:nvSpPr>
          <p:cNvPr id="5" name="Footer Placeholder 4">
            <a:extLst>
              <a:ext uri="{FF2B5EF4-FFF2-40B4-BE49-F238E27FC236}">
                <a16:creationId xmlns:a16="http://schemas.microsoft.com/office/drawing/2014/main" id="{50F164BE-B5FB-BBB9-30F4-5ECFA96F9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D12ED-AA2D-8968-406C-191449A1CF60}"/>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39411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05E1-04AA-6D25-8041-9B9D9940C3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0A520-DD35-D08E-11A7-E84918F0B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E477A4-A8BC-56BA-FCA4-E1EDB66F4A9F}"/>
              </a:ext>
            </a:extLst>
          </p:cNvPr>
          <p:cNvSpPr>
            <a:spLocks noGrp="1"/>
          </p:cNvSpPr>
          <p:nvPr>
            <p:ph type="dt" sz="half" idx="10"/>
          </p:nvPr>
        </p:nvSpPr>
        <p:spPr/>
        <p:txBody>
          <a:bodyPr/>
          <a:lstStyle/>
          <a:p>
            <a:fld id="{8FDE8FA8-64A6-4236-87AE-B1645533A214}" type="datetimeFigureOut">
              <a:rPr lang="en-IN" smtClean="0"/>
              <a:t>13-07-2024</a:t>
            </a:fld>
            <a:endParaRPr lang="en-IN"/>
          </a:p>
        </p:txBody>
      </p:sp>
      <p:sp>
        <p:nvSpPr>
          <p:cNvPr id="5" name="Footer Placeholder 4">
            <a:extLst>
              <a:ext uri="{FF2B5EF4-FFF2-40B4-BE49-F238E27FC236}">
                <a16:creationId xmlns:a16="http://schemas.microsoft.com/office/drawing/2014/main" id="{16A965CF-F3A3-CD32-F621-D73D34C35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F38E9-C1C4-9C53-08DF-729B2D4D3960}"/>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21031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CB28-91D3-D027-0D39-7C0D5150D6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B7AD3A-AD6F-D52C-D294-D20940C7F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E70739-74B8-CA92-3B74-CD7B13AD9D0C}"/>
              </a:ext>
            </a:extLst>
          </p:cNvPr>
          <p:cNvSpPr>
            <a:spLocks noGrp="1"/>
          </p:cNvSpPr>
          <p:nvPr>
            <p:ph type="dt" sz="half" idx="10"/>
          </p:nvPr>
        </p:nvSpPr>
        <p:spPr/>
        <p:txBody>
          <a:bodyPr/>
          <a:lstStyle/>
          <a:p>
            <a:fld id="{8FDE8FA8-64A6-4236-87AE-B1645533A214}" type="datetimeFigureOut">
              <a:rPr lang="en-IN" smtClean="0"/>
              <a:t>13-07-2024</a:t>
            </a:fld>
            <a:endParaRPr lang="en-IN"/>
          </a:p>
        </p:txBody>
      </p:sp>
      <p:sp>
        <p:nvSpPr>
          <p:cNvPr id="5" name="Footer Placeholder 4">
            <a:extLst>
              <a:ext uri="{FF2B5EF4-FFF2-40B4-BE49-F238E27FC236}">
                <a16:creationId xmlns:a16="http://schemas.microsoft.com/office/drawing/2014/main" id="{1D852F77-2E99-6C90-A7C5-87E105B49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DE22B-6904-C08B-BB82-74CCA0A88524}"/>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76974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1832-C356-7BAE-0AB7-EEE318C832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93491A-EA80-286D-67AD-E6FE5B3F4A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C1F87A-C1AE-C364-8F04-747BD91254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F96127-74AC-0DF7-01C7-6CE0E2A2AE47}"/>
              </a:ext>
            </a:extLst>
          </p:cNvPr>
          <p:cNvSpPr>
            <a:spLocks noGrp="1"/>
          </p:cNvSpPr>
          <p:nvPr>
            <p:ph type="dt" sz="half" idx="10"/>
          </p:nvPr>
        </p:nvSpPr>
        <p:spPr/>
        <p:txBody>
          <a:bodyPr/>
          <a:lstStyle/>
          <a:p>
            <a:fld id="{8FDE8FA8-64A6-4236-87AE-B1645533A214}" type="datetimeFigureOut">
              <a:rPr lang="en-IN" smtClean="0"/>
              <a:t>13-07-2024</a:t>
            </a:fld>
            <a:endParaRPr lang="en-IN"/>
          </a:p>
        </p:txBody>
      </p:sp>
      <p:sp>
        <p:nvSpPr>
          <p:cNvPr id="6" name="Footer Placeholder 5">
            <a:extLst>
              <a:ext uri="{FF2B5EF4-FFF2-40B4-BE49-F238E27FC236}">
                <a16:creationId xmlns:a16="http://schemas.microsoft.com/office/drawing/2014/main" id="{5DF26E99-9114-1023-BF53-E5B6A1DF4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A16611-D4AD-EDEE-22FD-F60206D5312D}"/>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208548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036E-3A0B-891A-C81E-6586C56BA3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6BEEBF-3B01-FC89-13F0-135E8851A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85D70-F29B-12E0-4EDC-2C0803E04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DE7C66-87D5-C988-D108-C4AD91C3D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512811-D5C4-EA0B-8AE0-2D3D0010B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12CC38-9FF2-ED24-EA79-C2098381C15F}"/>
              </a:ext>
            </a:extLst>
          </p:cNvPr>
          <p:cNvSpPr>
            <a:spLocks noGrp="1"/>
          </p:cNvSpPr>
          <p:nvPr>
            <p:ph type="dt" sz="half" idx="10"/>
          </p:nvPr>
        </p:nvSpPr>
        <p:spPr/>
        <p:txBody>
          <a:bodyPr/>
          <a:lstStyle/>
          <a:p>
            <a:fld id="{8FDE8FA8-64A6-4236-87AE-B1645533A214}" type="datetimeFigureOut">
              <a:rPr lang="en-IN" smtClean="0"/>
              <a:t>13-07-2024</a:t>
            </a:fld>
            <a:endParaRPr lang="en-IN"/>
          </a:p>
        </p:txBody>
      </p:sp>
      <p:sp>
        <p:nvSpPr>
          <p:cNvPr id="8" name="Footer Placeholder 7">
            <a:extLst>
              <a:ext uri="{FF2B5EF4-FFF2-40B4-BE49-F238E27FC236}">
                <a16:creationId xmlns:a16="http://schemas.microsoft.com/office/drawing/2014/main" id="{32584235-9196-C40E-2A9A-664DC3B119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850406-581D-9170-CB18-23EE09B79E4D}"/>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253405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4C00-0ED9-60B5-93CE-B8BD500E27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E45AD8-E63D-62E9-289D-DA2D33658863}"/>
              </a:ext>
            </a:extLst>
          </p:cNvPr>
          <p:cNvSpPr>
            <a:spLocks noGrp="1"/>
          </p:cNvSpPr>
          <p:nvPr>
            <p:ph type="dt" sz="half" idx="10"/>
          </p:nvPr>
        </p:nvSpPr>
        <p:spPr/>
        <p:txBody>
          <a:bodyPr/>
          <a:lstStyle/>
          <a:p>
            <a:fld id="{8FDE8FA8-64A6-4236-87AE-B1645533A214}" type="datetimeFigureOut">
              <a:rPr lang="en-IN" smtClean="0"/>
              <a:t>13-07-2024</a:t>
            </a:fld>
            <a:endParaRPr lang="en-IN"/>
          </a:p>
        </p:txBody>
      </p:sp>
      <p:sp>
        <p:nvSpPr>
          <p:cNvPr id="4" name="Footer Placeholder 3">
            <a:extLst>
              <a:ext uri="{FF2B5EF4-FFF2-40B4-BE49-F238E27FC236}">
                <a16:creationId xmlns:a16="http://schemas.microsoft.com/office/drawing/2014/main" id="{DEA4F8DB-C2FA-9991-40AE-61D125EDA0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3780C8-0AAD-7FBA-F8C1-F6D321D2D417}"/>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113256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62363-5A41-58FE-5F59-EB177B58B190}"/>
              </a:ext>
            </a:extLst>
          </p:cNvPr>
          <p:cNvSpPr>
            <a:spLocks noGrp="1"/>
          </p:cNvSpPr>
          <p:nvPr>
            <p:ph type="dt" sz="half" idx="10"/>
          </p:nvPr>
        </p:nvSpPr>
        <p:spPr/>
        <p:txBody>
          <a:bodyPr/>
          <a:lstStyle/>
          <a:p>
            <a:fld id="{8FDE8FA8-64A6-4236-87AE-B1645533A214}" type="datetimeFigureOut">
              <a:rPr lang="en-IN" smtClean="0"/>
              <a:t>13-07-2024</a:t>
            </a:fld>
            <a:endParaRPr lang="en-IN"/>
          </a:p>
        </p:txBody>
      </p:sp>
      <p:sp>
        <p:nvSpPr>
          <p:cNvPr id="3" name="Footer Placeholder 2">
            <a:extLst>
              <a:ext uri="{FF2B5EF4-FFF2-40B4-BE49-F238E27FC236}">
                <a16:creationId xmlns:a16="http://schemas.microsoft.com/office/drawing/2014/main" id="{BCC95C0A-57D1-57DA-E4C9-9F27F7C30D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D874DE-752A-FF5D-F447-034FC999FE10}"/>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08753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288A-9D16-C455-5A6D-1E85F77B3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76D40D-BD6F-54AF-C5B8-54A8ED08A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043C20-176E-B06B-6DF9-6555DF997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A29EB-E661-223B-9867-CC8BF54DC224}"/>
              </a:ext>
            </a:extLst>
          </p:cNvPr>
          <p:cNvSpPr>
            <a:spLocks noGrp="1"/>
          </p:cNvSpPr>
          <p:nvPr>
            <p:ph type="dt" sz="half" idx="10"/>
          </p:nvPr>
        </p:nvSpPr>
        <p:spPr/>
        <p:txBody>
          <a:bodyPr/>
          <a:lstStyle/>
          <a:p>
            <a:fld id="{8FDE8FA8-64A6-4236-87AE-B1645533A214}" type="datetimeFigureOut">
              <a:rPr lang="en-IN" smtClean="0"/>
              <a:t>13-07-2024</a:t>
            </a:fld>
            <a:endParaRPr lang="en-IN"/>
          </a:p>
        </p:txBody>
      </p:sp>
      <p:sp>
        <p:nvSpPr>
          <p:cNvPr id="6" name="Footer Placeholder 5">
            <a:extLst>
              <a:ext uri="{FF2B5EF4-FFF2-40B4-BE49-F238E27FC236}">
                <a16:creationId xmlns:a16="http://schemas.microsoft.com/office/drawing/2014/main" id="{7D4DC6C2-CE51-6A00-AB14-8BD25CF93D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521FA8-B5B5-48A9-C6B1-1B53C01C0C3E}"/>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160230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5356-77BD-99EE-20B3-A09C53E14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C2502A-D4EC-63FF-FDC3-536BA1A90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4F74F3-5833-E331-2CAC-19D175AD1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15373-1A7A-5D62-4B2B-AC4087D79197}"/>
              </a:ext>
            </a:extLst>
          </p:cNvPr>
          <p:cNvSpPr>
            <a:spLocks noGrp="1"/>
          </p:cNvSpPr>
          <p:nvPr>
            <p:ph type="dt" sz="half" idx="10"/>
          </p:nvPr>
        </p:nvSpPr>
        <p:spPr/>
        <p:txBody>
          <a:bodyPr/>
          <a:lstStyle/>
          <a:p>
            <a:fld id="{8FDE8FA8-64A6-4236-87AE-B1645533A214}" type="datetimeFigureOut">
              <a:rPr lang="en-IN" smtClean="0"/>
              <a:t>13-07-2024</a:t>
            </a:fld>
            <a:endParaRPr lang="en-IN"/>
          </a:p>
        </p:txBody>
      </p:sp>
      <p:sp>
        <p:nvSpPr>
          <p:cNvPr id="6" name="Footer Placeholder 5">
            <a:extLst>
              <a:ext uri="{FF2B5EF4-FFF2-40B4-BE49-F238E27FC236}">
                <a16:creationId xmlns:a16="http://schemas.microsoft.com/office/drawing/2014/main" id="{8D3DA630-DACB-1C13-E8F4-F42B1E15FF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CF616A-8142-1083-A049-B410CE0E5A42}"/>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184548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EE0464-3A61-EE29-C73E-2D75A3A68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A8A6DA-1023-399C-4694-1C693FE67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B58F10-BC17-F717-ECA2-B229207A8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E8FA8-64A6-4236-87AE-B1645533A214}" type="datetimeFigureOut">
              <a:rPr lang="en-IN" smtClean="0"/>
              <a:t>13-07-2024</a:t>
            </a:fld>
            <a:endParaRPr lang="en-IN"/>
          </a:p>
        </p:txBody>
      </p:sp>
      <p:sp>
        <p:nvSpPr>
          <p:cNvPr id="5" name="Footer Placeholder 4">
            <a:extLst>
              <a:ext uri="{FF2B5EF4-FFF2-40B4-BE49-F238E27FC236}">
                <a16:creationId xmlns:a16="http://schemas.microsoft.com/office/drawing/2014/main" id="{CCC3AB49-8B59-DD21-98B2-CB15FD3BA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9B0C95-C9C1-1588-6D5D-FD9F810EF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D900D-14F5-41A9-8F2F-6F87BC48BB76}" type="slidenum">
              <a:rPr lang="en-IN" smtClean="0"/>
              <a:t>‹#›</a:t>
            </a:fld>
            <a:endParaRPr lang="en-IN"/>
          </a:p>
        </p:txBody>
      </p:sp>
    </p:spTree>
    <p:extLst>
      <p:ext uri="{BB962C8B-B14F-4D97-AF65-F5344CB8AC3E}">
        <p14:creationId xmlns:p14="http://schemas.microsoft.com/office/powerpoint/2010/main" val="139323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atlassian.com/continuous-delivery/continuous-integration/trunk-based-developmen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ithub.com/en/authentication/keeping-your-account-and-data-secure/managing-your-personal-access-toke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AF70-DF8B-B018-1EF1-E21E988A1BA5}"/>
              </a:ext>
            </a:extLst>
          </p:cNvPr>
          <p:cNvSpPr>
            <a:spLocks noGrp="1"/>
          </p:cNvSpPr>
          <p:nvPr>
            <p:ph type="title"/>
          </p:nvPr>
        </p:nvSpPr>
        <p:spPr/>
        <p:txBody>
          <a:bodyPr/>
          <a:lstStyle/>
          <a:p>
            <a:r>
              <a:rPr lang="en-IN" dirty="0">
                <a:solidFill>
                  <a:srgbClr val="FF0000"/>
                </a:solidFill>
              </a:rPr>
              <a:t>git repo icon</a:t>
            </a:r>
          </a:p>
        </p:txBody>
      </p:sp>
      <p:pic>
        <p:nvPicPr>
          <p:cNvPr id="5" name="Content Placeholder 4">
            <a:extLst>
              <a:ext uri="{FF2B5EF4-FFF2-40B4-BE49-F238E27FC236}">
                <a16:creationId xmlns:a16="http://schemas.microsoft.com/office/drawing/2014/main" id="{7EDEB509-D395-F22E-10EA-41CAEE8586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1411" y="1904126"/>
            <a:ext cx="4588749" cy="4588749"/>
          </a:xfrm>
        </p:spPr>
      </p:pic>
    </p:spTree>
    <p:extLst>
      <p:ext uri="{BB962C8B-B14F-4D97-AF65-F5344CB8AC3E}">
        <p14:creationId xmlns:p14="http://schemas.microsoft.com/office/powerpoint/2010/main" val="36921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D62B-DFE1-A852-FD4B-3B81D2653316}"/>
              </a:ext>
            </a:extLst>
          </p:cNvPr>
          <p:cNvSpPr>
            <a:spLocks noGrp="1"/>
          </p:cNvSpPr>
          <p:nvPr>
            <p:ph type="title"/>
          </p:nvPr>
        </p:nvSpPr>
        <p:spPr/>
        <p:txBody>
          <a:bodyPr/>
          <a:lstStyle/>
          <a:p>
            <a:r>
              <a:rPr lang="en-US" dirty="0">
                <a:solidFill>
                  <a:srgbClr val="FF0000"/>
                </a:solidFill>
              </a:rPr>
              <a:t>Command to establish connection</a:t>
            </a:r>
            <a:endParaRPr lang="en-IN" dirty="0">
              <a:solidFill>
                <a:srgbClr val="FF0000"/>
              </a:solidFill>
            </a:endParaRPr>
          </a:p>
        </p:txBody>
      </p:sp>
      <p:sp>
        <p:nvSpPr>
          <p:cNvPr id="3" name="Content Placeholder 2">
            <a:extLst>
              <a:ext uri="{FF2B5EF4-FFF2-40B4-BE49-F238E27FC236}">
                <a16:creationId xmlns:a16="http://schemas.microsoft.com/office/drawing/2014/main" id="{093AC4A0-F47E-F9B6-075A-01EED7995604}"/>
              </a:ext>
            </a:extLst>
          </p:cNvPr>
          <p:cNvSpPr>
            <a:spLocks noGrp="1"/>
          </p:cNvSpPr>
          <p:nvPr>
            <p:ph idx="1"/>
          </p:nvPr>
        </p:nvSpPr>
        <p:spPr/>
        <p:txBody>
          <a:bodyPr/>
          <a:lstStyle/>
          <a:p>
            <a:pPr marL="0" indent="0">
              <a:buNone/>
            </a:pPr>
            <a:r>
              <a:rPr lang="en-IN" sz="1600" dirty="0"/>
              <a:t>git remote set-</a:t>
            </a:r>
            <a:r>
              <a:rPr lang="en-IN" sz="1600" dirty="0" err="1"/>
              <a:t>url</a:t>
            </a:r>
            <a:r>
              <a:rPr lang="en-IN" sz="1600" dirty="0"/>
              <a:t> origin https://&lt;GITHUB_ACCESS_TOKEN&gt;@github.com/&lt;GITHUB_USERNAME&gt;/&lt;REPOSITORY_NAME&gt;.git</a:t>
            </a:r>
          </a:p>
          <a:p>
            <a:pPr marL="0" indent="0">
              <a:buNone/>
            </a:pPr>
            <a:endParaRPr lang="en-IN" dirty="0"/>
          </a:p>
        </p:txBody>
      </p:sp>
      <p:pic>
        <p:nvPicPr>
          <p:cNvPr id="5" name="Picture 4">
            <a:extLst>
              <a:ext uri="{FF2B5EF4-FFF2-40B4-BE49-F238E27FC236}">
                <a16:creationId xmlns:a16="http://schemas.microsoft.com/office/drawing/2014/main" id="{6DEA552F-F8D2-D41E-F2BE-94AEE8888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735" y="2650732"/>
            <a:ext cx="6096000" cy="3429000"/>
          </a:xfrm>
          <a:prstGeom prst="rect">
            <a:avLst/>
          </a:prstGeom>
        </p:spPr>
      </p:pic>
    </p:spTree>
    <p:extLst>
      <p:ext uri="{BB962C8B-B14F-4D97-AF65-F5344CB8AC3E}">
        <p14:creationId xmlns:p14="http://schemas.microsoft.com/office/powerpoint/2010/main" val="275926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7B09-50F5-D560-A4B1-5513934BD248}"/>
              </a:ext>
            </a:extLst>
          </p:cNvPr>
          <p:cNvSpPr>
            <a:spLocks noGrp="1"/>
          </p:cNvSpPr>
          <p:nvPr>
            <p:ph type="title"/>
          </p:nvPr>
        </p:nvSpPr>
        <p:spPr/>
        <p:txBody>
          <a:bodyPr>
            <a:normAutofit/>
          </a:bodyPr>
          <a:lstStyle/>
          <a:p>
            <a:r>
              <a:rPr lang="en-US" sz="3600" dirty="0">
                <a:solidFill>
                  <a:srgbClr val="FF0000"/>
                </a:solidFill>
              </a:rPr>
              <a:t>Command to push the change from local to remote</a:t>
            </a:r>
            <a:endParaRPr lang="en-IN" sz="3600" dirty="0">
              <a:solidFill>
                <a:srgbClr val="FF0000"/>
              </a:solidFill>
            </a:endParaRPr>
          </a:p>
        </p:txBody>
      </p:sp>
      <p:sp>
        <p:nvSpPr>
          <p:cNvPr id="3" name="Content Placeholder 2">
            <a:extLst>
              <a:ext uri="{FF2B5EF4-FFF2-40B4-BE49-F238E27FC236}">
                <a16:creationId xmlns:a16="http://schemas.microsoft.com/office/drawing/2014/main" id="{0A3068B5-F1A1-D414-17B2-3A8A10F0EF76}"/>
              </a:ext>
            </a:extLst>
          </p:cNvPr>
          <p:cNvSpPr>
            <a:spLocks noGrp="1"/>
          </p:cNvSpPr>
          <p:nvPr>
            <p:ph idx="1"/>
          </p:nvPr>
        </p:nvSpPr>
        <p:spPr/>
        <p:txBody>
          <a:bodyPr/>
          <a:lstStyle/>
          <a:p>
            <a:pPr marL="0" indent="0">
              <a:buNone/>
            </a:pPr>
            <a:r>
              <a:rPr lang="en-US" dirty="0"/>
              <a:t>git add</a:t>
            </a:r>
          </a:p>
          <a:p>
            <a:pPr marL="0" indent="0">
              <a:buNone/>
            </a:pPr>
            <a:endParaRPr lang="en-US" dirty="0"/>
          </a:p>
          <a:p>
            <a:pPr marL="0" indent="0">
              <a:buNone/>
            </a:pPr>
            <a:r>
              <a:rPr lang="en-US" dirty="0"/>
              <a:t>git commit -m “message”</a:t>
            </a:r>
          </a:p>
          <a:p>
            <a:pPr marL="0" indent="0">
              <a:buNone/>
            </a:pPr>
            <a:endParaRPr lang="en-US" dirty="0"/>
          </a:p>
          <a:p>
            <a:pPr marL="0" indent="0">
              <a:buNone/>
            </a:pPr>
            <a:r>
              <a:rPr lang="en-US" dirty="0"/>
              <a:t>git push // git push -u origin main</a:t>
            </a:r>
          </a:p>
          <a:p>
            <a:pPr marL="0" indent="0">
              <a:buNone/>
            </a:pPr>
            <a:r>
              <a:rPr lang="en-US" dirty="0"/>
              <a:t>git push // git push origin HEAD:/refs/for/master</a:t>
            </a:r>
            <a:endParaRPr lang="en-IN" dirty="0"/>
          </a:p>
        </p:txBody>
      </p:sp>
    </p:spTree>
    <p:extLst>
      <p:ext uri="{BB962C8B-B14F-4D97-AF65-F5344CB8AC3E}">
        <p14:creationId xmlns:p14="http://schemas.microsoft.com/office/powerpoint/2010/main" val="3845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0A09-80A6-9D09-BAAA-DBA9F8ABC61D}"/>
              </a:ext>
            </a:extLst>
          </p:cNvPr>
          <p:cNvSpPr>
            <a:spLocks noGrp="1"/>
          </p:cNvSpPr>
          <p:nvPr>
            <p:ph type="title"/>
          </p:nvPr>
        </p:nvSpPr>
        <p:spPr/>
        <p:txBody>
          <a:bodyPr/>
          <a:lstStyle/>
          <a:p>
            <a:r>
              <a:rPr lang="en-US" dirty="0">
                <a:solidFill>
                  <a:srgbClr val="FF0000"/>
                </a:solidFill>
              </a:rPr>
              <a:t>What is VCS</a:t>
            </a:r>
            <a:endParaRPr lang="en-IN" dirty="0">
              <a:solidFill>
                <a:srgbClr val="FF0000"/>
              </a:solidFill>
            </a:endParaRPr>
          </a:p>
        </p:txBody>
      </p:sp>
      <p:sp>
        <p:nvSpPr>
          <p:cNvPr id="3" name="Content Placeholder 2">
            <a:extLst>
              <a:ext uri="{FF2B5EF4-FFF2-40B4-BE49-F238E27FC236}">
                <a16:creationId xmlns:a16="http://schemas.microsoft.com/office/drawing/2014/main" id="{6CB0D4BA-211C-905E-10B7-FA40F571FEEC}"/>
              </a:ext>
            </a:extLst>
          </p:cNvPr>
          <p:cNvSpPr>
            <a:spLocks noGrp="1"/>
          </p:cNvSpPr>
          <p:nvPr>
            <p:ph idx="1"/>
          </p:nvPr>
        </p:nvSpPr>
        <p:spPr/>
        <p:txBody>
          <a:bodyPr/>
          <a:lstStyle/>
          <a:p>
            <a:pPr marL="0" indent="0">
              <a:buNone/>
            </a:pPr>
            <a:r>
              <a:rPr lang="en-US" dirty="0"/>
              <a:t>It’s a mechanism to track the file change details</a:t>
            </a:r>
            <a:endParaRPr lang="en-IN" dirty="0"/>
          </a:p>
        </p:txBody>
      </p:sp>
      <p:pic>
        <p:nvPicPr>
          <p:cNvPr id="5" name="Picture 4">
            <a:extLst>
              <a:ext uri="{FF2B5EF4-FFF2-40B4-BE49-F238E27FC236}">
                <a16:creationId xmlns:a16="http://schemas.microsoft.com/office/drawing/2014/main" id="{BE9789A6-229D-7CAF-EF40-04E7DC2D2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386" y="2344059"/>
            <a:ext cx="5096737" cy="4351339"/>
          </a:xfrm>
          <a:prstGeom prst="rect">
            <a:avLst/>
          </a:prstGeom>
        </p:spPr>
      </p:pic>
    </p:spTree>
    <p:extLst>
      <p:ext uri="{BB962C8B-B14F-4D97-AF65-F5344CB8AC3E}">
        <p14:creationId xmlns:p14="http://schemas.microsoft.com/office/powerpoint/2010/main" val="1417722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A06894-7F85-CC95-B4C8-90925B723B68}"/>
              </a:ext>
            </a:extLst>
          </p:cNvPr>
          <p:cNvPicPr>
            <a:picLocks noChangeAspect="1"/>
          </p:cNvPicPr>
          <p:nvPr/>
        </p:nvPicPr>
        <p:blipFill>
          <a:blip r:embed="rId2"/>
          <a:stretch>
            <a:fillRect/>
          </a:stretch>
        </p:blipFill>
        <p:spPr>
          <a:xfrm>
            <a:off x="0" y="619783"/>
            <a:ext cx="12192000" cy="5618433"/>
          </a:xfrm>
          <a:prstGeom prst="rect">
            <a:avLst/>
          </a:prstGeom>
        </p:spPr>
      </p:pic>
    </p:spTree>
    <p:extLst>
      <p:ext uri="{BB962C8B-B14F-4D97-AF65-F5344CB8AC3E}">
        <p14:creationId xmlns:p14="http://schemas.microsoft.com/office/powerpoint/2010/main" val="2265970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2E28CE-EF28-0F1F-6C3C-7C5F52460FD1}"/>
              </a:ext>
            </a:extLst>
          </p:cNvPr>
          <p:cNvPicPr>
            <a:picLocks noChangeAspect="1"/>
          </p:cNvPicPr>
          <p:nvPr/>
        </p:nvPicPr>
        <p:blipFill>
          <a:blip r:embed="rId2"/>
          <a:stretch>
            <a:fillRect/>
          </a:stretch>
        </p:blipFill>
        <p:spPr>
          <a:xfrm>
            <a:off x="775545" y="1861919"/>
            <a:ext cx="10640910" cy="3134162"/>
          </a:xfrm>
          <a:prstGeom prst="rect">
            <a:avLst/>
          </a:prstGeom>
        </p:spPr>
      </p:pic>
    </p:spTree>
    <p:extLst>
      <p:ext uri="{BB962C8B-B14F-4D97-AF65-F5344CB8AC3E}">
        <p14:creationId xmlns:p14="http://schemas.microsoft.com/office/powerpoint/2010/main" val="412360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79208E-6931-DBEF-34C5-1701FCD182B7}"/>
              </a:ext>
            </a:extLst>
          </p:cNvPr>
          <p:cNvPicPr>
            <a:picLocks noChangeAspect="1"/>
          </p:cNvPicPr>
          <p:nvPr/>
        </p:nvPicPr>
        <p:blipFill>
          <a:blip r:embed="rId2"/>
          <a:stretch>
            <a:fillRect/>
          </a:stretch>
        </p:blipFill>
        <p:spPr>
          <a:xfrm>
            <a:off x="494518" y="1090286"/>
            <a:ext cx="11202963" cy="4677428"/>
          </a:xfrm>
          <a:prstGeom prst="rect">
            <a:avLst/>
          </a:prstGeom>
        </p:spPr>
      </p:pic>
    </p:spTree>
    <p:extLst>
      <p:ext uri="{BB962C8B-B14F-4D97-AF65-F5344CB8AC3E}">
        <p14:creationId xmlns:p14="http://schemas.microsoft.com/office/powerpoint/2010/main" val="43844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2BAF-A7A9-18AB-B6D1-E9F6A2619CB1}"/>
              </a:ext>
            </a:extLst>
          </p:cNvPr>
          <p:cNvSpPr>
            <a:spLocks noGrp="1"/>
          </p:cNvSpPr>
          <p:nvPr>
            <p:ph type="title"/>
          </p:nvPr>
        </p:nvSpPr>
        <p:spPr/>
        <p:txBody>
          <a:bodyPr/>
          <a:lstStyle/>
          <a:p>
            <a:r>
              <a:rPr lang="en-IN" dirty="0">
                <a:solidFill>
                  <a:srgbClr val="FF0000"/>
                </a:solidFill>
              </a:rPr>
              <a:t>How to install/uninstall and version check</a:t>
            </a:r>
          </a:p>
        </p:txBody>
      </p:sp>
      <p:sp>
        <p:nvSpPr>
          <p:cNvPr id="3" name="Content Placeholder 2">
            <a:extLst>
              <a:ext uri="{FF2B5EF4-FFF2-40B4-BE49-F238E27FC236}">
                <a16:creationId xmlns:a16="http://schemas.microsoft.com/office/drawing/2014/main" id="{B4697A30-2839-2D4D-46DB-D2B8A7C40470}"/>
              </a:ext>
            </a:extLst>
          </p:cNvPr>
          <p:cNvSpPr>
            <a:spLocks noGrp="1"/>
          </p:cNvSpPr>
          <p:nvPr>
            <p:ph idx="1"/>
          </p:nvPr>
        </p:nvSpPr>
        <p:spPr/>
        <p:txBody>
          <a:bodyPr/>
          <a:lstStyle/>
          <a:p>
            <a:pPr marL="0" indent="0">
              <a:buNone/>
            </a:pPr>
            <a:r>
              <a:rPr lang="en-IN" dirty="0"/>
              <a:t>apt-get update</a:t>
            </a:r>
          </a:p>
          <a:p>
            <a:pPr marL="0" indent="0">
              <a:buNone/>
            </a:pPr>
            <a:r>
              <a:rPr lang="en-IN" dirty="0"/>
              <a:t>apt install git  --y</a:t>
            </a:r>
          </a:p>
          <a:p>
            <a:pPr marL="0" indent="0">
              <a:buNone/>
            </a:pPr>
            <a:endParaRPr lang="en-IN" dirty="0"/>
          </a:p>
          <a:p>
            <a:pPr marL="0" indent="0">
              <a:buNone/>
            </a:pPr>
            <a:r>
              <a:rPr lang="en-IN" dirty="0"/>
              <a:t>apt-get update</a:t>
            </a:r>
          </a:p>
          <a:p>
            <a:pPr marL="0" indent="0">
              <a:buNone/>
            </a:pPr>
            <a:r>
              <a:rPr lang="en-IN" dirty="0"/>
              <a:t>apt remove git  --y</a:t>
            </a:r>
          </a:p>
          <a:p>
            <a:pPr marL="0" indent="0">
              <a:buNone/>
            </a:pPr>
            <a:endParaRPr lang="en-IN" dirty="0"/>
          </a:p>
          <a:p>
            <a:pPr marL="0" indent="0">
              <a:buNone/>
            </a:pPr>
            <a:r>
              <a:rPr lang="en-IN" dirty="0"/>
              <a:t>git --version</a:t>
            </a:r>
          </a:p>
          <a:p>
            <a:pPr marL="0" indent="0">
              <a:buNone/>
            </a:pPr>
            <a:endParaRPr lang="en-IN" dirty="0"/>
          </a:p>
        </p:txBody>
      </p:sp>
    </p:spTree>
    <p:extLst>
      <p:ext uri="{BB962C8B-B14F-4D97-AF65-F5344CB8AC3E}">
        <p14:creationId xmlns:p14="http://schemas.microsoft.com/office/powerpoint/2010/main" val="1295643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FB91-F2FE-0075-372B-9B713ADE5221}"/>
              </a:ext>
            </a:extLst>
          </p:cNvPr>
          <p:cNvSpPr>
            <a:spLocks noGrp="1"/>
          </p:cNvSpPr>
          <p:nvPr>
            <p:ph type="title"/>
          </p:nvPr>
        </p:nvSpPr>
        <p:spPr/>
        <p:txBody>
          <a:bodyPr/>
          <a:lstStyle/>
          <a:p>
            <a:r>
              <a:rPr lang="en-US" dirty="0"/>
              <a:t>Working tree in GIT</a:t>
            </a:r>
            <a:endParaRPr lang="en-IN" dirty="0"/>
          </a:p>
        </p:txBody>
      </p:sp>
      <p:pic>
        <p:nvPicPr>
          <p:cNvPr id="5" name="Content Placeholder 4">
            <a:extLst>
              <a:ext uri="{FF2B5EF4-FFF2-40B4-BE49-F238E27FC236}">
                <a16:creationId xmlns:a16="http://schemas.microsoft.com/office/drawing/2014/main" id="{4CBD93E7-9FDA-AA88-5262-71CC2EE14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864" y="1825625"/>
            <a:ext cx="7972272" cy="4351338"/>
          </a:xfrm>
        </p:spPr>
      </p:pic>
    </p:spTree>
    <p:extLst>
      <p:ext uri="{BB962C8B-B14F-4D97-AF65-F5344CB8AC3E}">
        <p14:creationId xmlns:p14="http://schemas.microsoft.com/office/powerpoint/2010/main" val="208445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7848-D7FB-64E6-3015-A7E4DED2B850}"/>
              </a:ext>
            </a:extLst>
          </p:cNvPr>
          <p:cNvSpPr>
            <a:spLocks noGrp="1"/>
          </p:cNvSpPr>
          <p:nvPr>
            <p:ph type="title"/>
          </p:nvPr>
        </p:nvSpPr>
        <p:spPr/>
        <p:txBody>
          <a:bodyPr/>
          <a:lstStyle/>
          <a:p>
            <a:r>
              <a:rPr lang="en-IN" dirty="0">
                <a:solidFill>
                  <a:srgbClr val="FF0000"/>
                </a:solidFill>
              </a:rPr>
              <a:t>Working directory</a:t>
            </a:r>
          </a:p>
        </p:txBody>
      </p:sp>
      <p:sp>
        <p:nvSpPr>
          <p:cNvPr id="3" name="Content Placeholder 2">
            <a:extLst>
              <a:ext uri="{FF2B5EF4-FFF2-40B4-BE49-F238E27FC236}">
                <a16:creationId xmlns:a16="http://schemas.microsoft.com/office/drawing/2014/main" id="{46B56EE9-11A1-0590-7609-A44BB70BEFC3}"/>
              </a:ext>
            </a:extLst>
          </p:cNvPr>
          <p:cNvSpPr>
            <a:spLocks noGrp="1"/>
          </p:cNvSpPr>
          <p:nvPr>
            <p:ph idx="1"/>
          </p:nvPr>
        </p:nvSpPr>
        <p:spPr/>
        <p:txBody>
          <a:bodyPr/>
          <a:lstStyle/>
          <a:p>
            <a:pPr marL="0" indent="0">
              <a:buNone/>
            </a:pPr>
            <a:r>
              <a:rPr lang="en-US" dirty="0"/>
              <a:t>In Git, the working directory (or working tree) is the directory on your computer where you have checked out your project's files from the repository. It consists of the current state of the files you are working on and allows you to make changes, add new files, and remove files. Here's a breakdown of some key concepts related to the working directory in Git:</a:t>
            </a:r>
            <a:endParaRPr lang="en-IN" dirty="0"/>
          </a:p>
        </p:txBody>
      </p:sp>
    </p:spTree>
    <p:extLst>
      <p:ext uri="{BB962C8B-B14F-4D97-AF65-F5344CB8AC3E}">
        <p14:creationId xmlns:p14="http://schemas.microsoft.com/office/powerpoint/2010/main" val="185532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E531-75BE-E25B-2336-E11405273153}"/>
              </a:ext>
            </a:extLst>
          </p:cNvPr>
          <p:cNvSpPr>
            <a:spLocks noGrp="1"/>
          </p:cNvSpPr>
          <p:nvPr>
            <p:ph type="title"/>
          </p:nvPr>
        </p:nvSpPr>
        <p:spPr/>
        <p:txBody>
          <a:bodyPr/>
          <a:lstStyle/>
          <a:p>
            <a:r>
              <a:rPr lang="en-IN" dirty="0">
                <a:solidFill>
                  <a:srgbClr val="FF0000"/>
                </a:solidFill>
              </a:rPr>
              <a:t>Stagging area</a:t>
            </a:r>
          </a:p>
        </p:txBody>
      </p:sp>
      <p:sp>
        <p:nvSpPr>
          <p:cNvPr id="3" name="Content Placeholder 2">
            <a:extLst>
              <a:ext uri="{FF2B5EF4-FFF2-40B4-BE49-F238E27FC236}">
                <a16:creationId xmlns:a16="http://schemas.microsoft.com/office/drawing/2014/main" id="{0457D5B9-BBAB-4D61-967D-6C4720919FEE}"/>
              </a:ext>
            </a:extLst>
          </p:cNvPr>
          <p:cNvSpPr>
            <a:spLocks noGrp="1"/>
          </p:cNvSpPr>
          <p:nvPr>
            <p:ph idx="1"/>
          </p:nvPr>
        </p:nvSpPr>
        <p:spPr/>
        <p:txBody>
          <a:bodyPr/>
          <a:lstStyle/>
          <a:p>
            <a:pPr marL="0" indent="0">
              <a:buNone/>
            </a:pPr>
            <a:r>
              <a:rPr lang="en-US" dirty="0"/>
              <a:t>Staging Area (Index): Before committing changes to the repository, you first need to stage them. This area is a middle stage between the working directory and the repository. You use the git add command to add changes from the working directory to the staging area.</a:t>
            </a:r>
            <a:endParaRPr lang="en-IN" dirty="0"/>
          </a:p>
          <a:p>
            <a:pPr marL="0" indent="0">
              <a:buNone/>
            </a:pPr>
            <a:endParaRPr lang="en-IN" dirty="0"/>
          </a:p>
          <a:p>
            <a:pPr marL="0" indent="0">
              <a:buNone/>
            </a:pPr>
            <a:r>
              <a:rPr lang="en-IN" dirty="0"/>
              <a:t>It perform two activity-</a:t>
            </a:r>
          </a:p>
          <a:p>
            <a:pPr marL="0" indent="0">
              <a:buNone/>
            </a:pPr>
            <a:r>
              <a:rPr lang="en-IN" dirty="0"/>
              <a:t>1) Encryption,   2) Compression</a:t>
            </a:r>
          </a:p>
        </p:txBody>
      </p:sp>
    </p:spTree>
    <p:extLst>
      <p:ext uri="{BB962C8B-B14F-4D97-AF65-F5344CB8AC3E}">
        <p14:creationId xmlns:p14="http://schemas.microsoft.com/office/powerpoint/2010/main" val="195605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259-C32C-922F-BE78-1892696BBE8B}"/>
              </a:ext>
            </a:extLst>
          </p:cNvPr>
          <p:cNvSpPr>
            <a:spLocks noGrp="1"/>
          </p:cNvSpPr>
          <p:nvPr>
            <p:ph type="title"/>
          </p:nvPr>
        </p:nvSpPr>
        <p:spPr/>
        <p:txBody>
          <a:bodyPr/>
          <a:lstStyle/>
          <a:p>
            <a:r>
              <a:rPr lang="en-US" dirty="0">
                <a:solidFill>
                  <a:srgbClr val="FF0000"/>
                </a:solidFill>
              </a:rPr>
              <a:t>How to create local repository</a:t>
            </a:r>
            <a:endParaRPr lang="en-IN" dirty="0">
              <a:solidFill>
                <a:srgbClr val="FF0000"/>
              </a:solidFill>
            </a:endParaRPr>
          </a:p>
        </p:txBody>
      </p:sp>
      <p:sp>
        <p:nvSpPr>
          <p:cNvPr id="3" name="Content Placeholder 2">
            <a:extLst>
              <a:ext uri="{FF2B5EF4-FFF2-40B4-BE49-F238E27FC236}">
                <a16:creationId xmlns:a16="http://schemas.microsoft.com/office/drawing/2014/main" id="{ECCDD650-F95E-0EF1-D2C5-43F701E8BA82}"/>
              </a:ext>
            </a:extLst>
          </p:cNvPr>
          <p:cNvSpPr>
            <a:spLocks noGrp="1"/>
          </p:cNvSpPr>
          <p:nvPr>
            <p:ph idx="1"/>
          </p:nvPr>
        </p:nvSpPr>
        <p:spPr/>
        <p:txBody>
          <a:bodyPr/>
          <a:lstStyle/>
          <a:p>
            <a:pPr marL="0" indent="0">
              <a:buNone/>
            </a:pPr>
            <a:r>
              <a:rPr lang="en-US" dirty="0"/>
              <a:t>What is GIT[local repository], how to create local repository</a:t>
            </a:r>
          </a:p>
          <a:p>
            <a:pPr marL="0" indent="0">
              <a:buNone/>
            </a:pPr>
            <a:r>
              <a:rPr lang="en-US" dirty="0"/>
              <a:t>         &gt;&gt;&gt; create one directory[</a:t>
            </a:r>
            <a:r>
              <a:rPr lang="en-US" dirty="0" err="1"/>
              <a:t>mkdir</a:t>
            </a:r>
            <a:r>
              <a:rPr lang="en-US" dirty="0"/>
              <a:t> &lt;</a:t>
            </a:r>
            <a:r>
              <a:rPr lang="en-US" dirty="0" err="1"/>
              <a:t>directoryname</a:t>
            </a:r>
            <a:r>
              <a:rPr lang="en-US" dirty="0"/>
              <a:t>&gt; ; cd &lt;</a:t>
            </a:r>
            <a:r>
              <a:rPr lang="en-US" dirty="0" err="1"/>
              <a:t>directoryname</a:t>
            </a:r>
            <a:r>
              <a:rPr lang="en-US" dirty="0"/>
              <a:t>&gt; ] then  run "git init" command</a:t>
            </a:r>
            <a:endParaRPr lang="en-IN" dirty="0"/>
          </a:p>
        </p:txBody>
      </p:sp>
      <p:pic>
        <p:nvPicPr>
          <p:cNvPr id="4" name="Picture 3">
            <a:extLst>
              <a:ext uri="{FF2B5EF4-FFF2-40B4-BE49-F238E27FC236}">
                <a16:creationId xmlns:a16="http://schemas.microsoft.com/office/drawing/2014/main" id="{21B0D284-931A-81BB-8211-CE9D69F7B3DE}"/>
              </a:ext>
            </a:extLst>
          </p:cNvPr>
          <p:cNvPicPr>
            <a:picLocks noChangeAspect="1"/>
          </p:cNvPicPr>
          <p:nvPr/>
        </p:nvPicPr>
        <p:blipFill>
          <a:blip r:embed="rId2"/>
          <a:stretch>
            <a:fillRect/>
          </a:stretch>
        </p:blipFill>
        <p:spPr>
          <a:xfrm>
            <a:off x="1761601" y="3887942"/>
            <a:ext cx="8278380" cy="1876687"/>
          </a:xfrm>
          <a:prstGeom prst="rect">
            <a:avLst/>
          </a:prstGeom>
        </p:spPr>
      </p:pic>
    </p:spTree>
    <p:extLst>
      <p:ext uri="{BB962C8B-B14F-4D97-AF65-F5344CB8AC3E}">
        <p14:creationId xmlns:p14="http://schemas.microsoft.com/office/powerpoint/2010/main" val="489840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9329-6DB2-1F7A-CA52-DE9352511CBE}"/>
              </a:ext>
            </a:extLst>
          </p:cNvPr>
          <p:cNvSpPr>
            <a:spLocks noGrp="1"/>
          </p:cNvSpPr>
          <p:nvPr>
            <p:ph type="title"/>
          </p:nvPr>
        </p:nvSpPr>
        <p:spPr/>
        <p:txBody>
          <a:bodyPr/>
          <a:lstStyle/>
          <a:p>
            <a:r>
              <a:rPr lang="en-IN" dirty="0"/>
              <a:t>git pull and git push</a:t>
            </a:r>
          </a:p>
        </p:txBody>
      </p:sp>
      <p:sp>
        <p:nvSpPr>
          <p:cNvPr id="3" name="Content Placeholder 2">
            <a:extLst>
              <a:ext uri="{FF2B5EF4-FFF2-40B4-BE49-F238E27FC236}">
                <a16:creationId xmlns:a16="http://schemas.microsoft.com/office/drawing/2014/main" id="{4A37A830-EBAD-F8D0-3DF9-6DF13A82102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A0E55662-2091-2086-EE70-5F2E6FD03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381381"/>
            <a:ext cx="12190476" cy="6095238"/>
          </a:xfrm>
          <a:prstGeom prst="rect">
            <a:avLst/>
          </a:prstGeom>
        </p:spPr>
      </p:pic>
    </p:spTree>
    <p:extLst>
      <p:ext uri="{BB962C8B-B14F-4D97-AF65-F5344CB8AC3E}">
        <p14:creationId xmlns:p14="http://schemas.microsoft.com/office/powerpoint/2010/main" val="3388233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884F-F0C4-F464-FA9A-4A80C806175F}"/>
              </a:ext>
            </a:extLst>
          </p:cNvPr>
          <p:cNvSpPr>
            <a:spLocks noGrp="1"/>
          </p:cNvSpPr>
          <p:nvPr>
            <p:ph type="title"/>
          </p:nvPr>
        </p:nvSpPr>
        <p:spPr/>
        <p:txBody>
          <a:bodyPr/>
          <a:lstStyle/>
          <a:p>
            <a:r>
              <a:rPr lang="en-IN" dirty="0">
                <a:solidFill>
                  <a:srgbClr val="FF0000"/>
                </a:solidFill>
              </a:rPr>
              <a:t>git fetch</a:t>
            </a:r>
          </a:p>
        </p:txBody>
      </p:sp>
      <p:sp>
        <p:nvSpPr>
          <p:cNvPr id="3" name="Content Placeholder 2">
            <a:extLst>
              <a:ext uri="{FF2B5EF4-FFF2-40B4-BE49-F238E27FC236}">
                <a16:creationId xmlns:a16="http://schemas.microsoft.com/office/drawing/2014/main" id="{5FC45B1C-1931-7FD5-A678-02366A827402}"/>
              </a:ext>
            </a:extLst>
          </p:cNvPr>
          <p:cNvSpPr>
            <a:spLocks noGrp="1"/>
          </p:cNvSpPr>
          <p:nvPr>
            <p:ph idx="1"/>
          </p:nvPr>
        </p:nvSpPr>
        <p:spPr/>
        <p:txBody>
          <a:bodyPr/>
          <a:lstStyle/>
          <a:p>
            <a:pPr marL="0" indent="0">
              <a:buNone/>
            </a:pPr>
            <a:r>
              <a:rPr lang="en-US" dirty="0"/>
              <a:t>The git fetch command is used to download commits, files, and refs from a remote repository into your local repository. It retrieves data from the remote repository without modifying your working directory. This allows you to see what others have been working on without merging their changes into your current branch.</a:t>
            </a:r>
            <a:endParaRPr lang="en-IN" dirty="0"/>
          </a:p>
        </p:txBody>
      </p:sp>
    </p:spTree>
    <p:extLst>
      <p:ext uri="{BB962C8B-B14F-4D97-AF65-F5344CB8AC3E}">
        <p14:creationId xmlns:p14="http://schemas.microsoft.com/office/powerpoint/2010/main" val="2429903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32C833-F391-EB85-E324-AFD260E50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95" y="623058"/>
            <a:ext cx="9149902" cy="5897398"/>
          </a:xfrm>
          <a:prstGeom prst="rect">
            <a:avLst/>
          </a:prstGeom>
        </p:spPr>
      </p:pic>
    </p:spTree>
    <p:extLst>
      <p:ext uri="{BB962C8B-B14F-4D97-AF65-F5344CB8AC3E}">
        <p14:creationId xmlns:p14="http://schemas.microsoft.com/office/powerpoint/2010/main" val="418057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532E-AFDB-90DC-61FF-FD98BE62AAF3}"/>
              </a:ext>
            </a:extLst>
          </p:cNvPr>
          <p:cNvSpPr>
            <a:spLocks noGrp="1"/>
          </p:cNvSpPr>
          <p:nvPr>
            <p:ph type="title"/>
          </p:nvPr>
        </p:nvSpPr>
        <p:spPr/>
        <p:txBody>
          <a:bodyPr/>
          <a:lstStyle/>
          <a:p>
            <a:r>
              <a:rPr lang="en-IN" dirty="0">
                <a:solidFill>
                  <a:srgbClr val="FF0000"/>
                </a:solidFill>
              </a:rPr>
              <a:t>git fork</a:t>
            </a:r>
          </a:p>
        </p:txBody>
      </p:sp>
      <p:sp>
        <p:nvSpPr>
          <p:cNvPr id="3" name="Content Placeholder 2">
            <a:extLst>
              <a:ext uri="{FF2B5EF4-FFF2-40B4-BE49-F238E27FC236}">
                <a16:creationId xmlns:a16="http://schemas.microsoft.com/office/drawing/2014/main" id="{76792554-A9E3-E185-8BD4-E9A45F9EDD04}"/>
              </a:ext>
            </a:extLst>
          </p:cNvPr>
          <p:cNvSpPr>
            <a:spLocks noGrp="1"/>
          </p:cNvSpPr>
          <p:nvPr>
            <p:ph idx="1"/>
          </p:nvPr>
        </p:nvSpPr>
        <p:spPr>
          <a:xfrm>
            <a:off x="916112" y="1846173"/>
            <a:ext cx="10515600" cy="4351338"/>
          </a:xfrm>
        </p:spPr>
        <p:txBody>
          <a:bodyPr/>
          <a:lstStyle/>
          <a:p>
            <a:pPr marL="0" indent="0">
              <a:buNone/>
            </a:pPr>
            <a:r>
              <a:rPr lang="en-US" dirty="0"/>
              <a:t>A fork in Git is a personal copy of someone else's repository. A fork allows you to freely experiment with changes without affecting the original project. Forks are often used in open source projects, where developers can fork a repository, make changes, and then submit those changes back to the original project through a pull request.</a:t>
            </a:r>
            <a:endParaRPr lang="en-IN" dirty="0"/>
          </a:p>
        </p:txBody>
      </p:sp>
    </p:spTree>
    <p:extLst>
      <p:ext uri="{BB962C8B-B14F-4D97-AF65-F5344CB8AC3E}">
        <p14:creationId xmlns:p14="http://schemas.microsoft.com/office/powerpoint/2010/main" val="1614404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5056-573B-9ABF-78E8-58F81CCEC4A2}"/>
              </a:ext>
            </a:extLst>
          </p:cNvPr>
          <p:cNvSpPr>
            <a:spLocks noGrp="1"/>
          </p:cNvSpPr>
          <p:nvPr>
            <p:ph type="title"/>
          </p:nvPr>
        </p:nvSpPr>
        <p:spPr/>
        <p:txBody>
          <a:bodyPr/>
          <a:lstStyle/>
          <a:p>
            <a:r>
              <a:rPr lang="en-IN" dirty="0">
                <a:solidFill>
                  <a:srgbClr val="FF0000"/>
                </a:solidFill>
              </a:rPr>
              <a:t>git status</a:t>
            </a:r>
          </a:p>
        </p:txBody>
      </p:sp>
      <p:sp>
        <p:nvSpPr>
          <p:cNvPr id="3" name="Content Placeholder 2">
            <a:extLst>
              <a:ext uri="{FF2B5EF4-FFF2-40B4-BE49-F238E27FC236}">
                <a16:creationId xmlns:a16="http://schemas.microsoft.com/office/drawing/2014/main" id="{097E4230-9948-9A76-DDC8-33E19B3EF4C2}"/>
              </a:ext>
            </a:extLst>
          </p:cNvPr>
          <p:cNvSpPr>
            <a:spLocks noGrp="1"/>
          </p:cNvSpPr>
          <p:nvPr>
            <p:ph idx="1"/>
          </p:nvPr>
        </p:nvSpPr>
        <p:spPr/>
        <p:txBody>
          <a:bodyPr>
            <a:normAutofit fontScale="70000" lnSpcReduction="20000"/>
          </a:bodyPr>
          <a:lstStyle/>
          <a:p>
            <a:pPr marL="0" indent="0">
              <a:buNone/>
            </a:pPr>
            <a:r>
              <a:rPr lang="en-US" dirty="0"/>
              <a:t>git status command is used to display the state of the working directory and the staging area. It lets you see which changes have been staged, which haven't, and which files aren't being tracked by Git.</a:t>
            </a:r>
          </a:p>
          <a:p>
            <a:pPr marL="0" indent="0">
              <a:buNone/>
            </a:pPr>
            <a:endParaRPr lang="en-US" dirty="0"/>
          </a:p>
          <a:p>
            <a:pPr marL="0" indent="0">
              <a:buNone/>
            </a:pPr>
            <a:r>
              <a:rPr lang="en-US" dirty="0"/>
              <a:t>Here's what you might see when you run git status:</a:t>
            </a:r>
          </a:p>
          <a:p>
            <a:pPr marL="0" indent="0">
              <a:buNone/>
            </a:pPr>
            <a:endParaRPr lang="en-US" dirty="0"/>
          </a:p>
          <a:p>
            <a:pPr marL="0" indent="0">
              <a:buNone/>
            </a:pPr>
            <a:r>
              <a:rPr lang="en-US" dirty="0"/>
              <a:t>    On branch: This tells you which branch you're currently on.</a:t>
            </a:r>
          </a:p>
          <a:p>
            <a:pPr marL="0" indent="0">
              <a:buNone/>
            </a:pPr>
            <a:r>
              <a:rPr lang="en-US" dirty="0"/>
              <a:t>    Your branch is up to date: Indicates if your branch is up to date with its remote counterpart.</a:t>
            </a:r>
          </a:p>
          <a:p>
            <a:pPr marL="0" indent="0">
              <a:buNone/>
            </a:pPr>
            <a:r>
              <a:rPr lang="en-US" dirty="0"/>
              <a:t>    Changes to be committed: These are the changes that are in the staging area and will be included in the next commit.</a:t>
            </a:r>
          </a:p>
          <a:p>
            <a:pPr marL="0" indent="0">
              <a:buNone/>
            </a:pPr>
            <a:r>
              <a:rPr lang="en-US" dirty="0"/>
              <a:t>    Changes not staged for commit: These are changes that have been made but not yet added to the staging area.</a:t>
            </a:r>
          </a:p>
          <a:p>
            <a:pPr marL="0" indent="0">
              <a:buNone/>
            </a:pPr>
            <a:r>
              <a:rPr lang="en-US" dirty="0"/>
              <a:t>    Untracked files: These are files in your working directory that are not being tracked by Git.</a:t>
            </a:r>
            <a:endParaRPr lang="en-IN" dirty="0"/>
          </a:p>
        </p:txBody>
      </p:sp>
    </p:spTree>
    <p:extLst>
      <p:ext uri="{BB962C8B-B14F-4D97-AF65-F5344CB8AC3E}">
        <p14:creationId xmlns:p14="http://schemas.microsoft.com/office/powerpoint/2010/main" val="2902920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B778-D5A6-5EC5-9244-285F6CF89F18}"/>
              </a:ext>
            </a:extLst>
          </p:cNvPr>
          <p:cNvSpPr>
            <a:spLocks noGrp="1"/>
          </p:cNvSpPr>
          <p:nvPr>
            <p:ph type="title"/>
          </p:nvPr>
        </p:nvSpPr>
        <p:spPr/>
        <p:txBody>
          <a:bodyPr/>
          <a:lstStyle/>
          <a:p>
            <a:r>
              <a:rPr lang="en-IN" dirty="0">
                <a:solidFill>
                  <a:srgbClr val="FF0000"/>
                </a:solidFill>
              </a:rPr>
              <a:t>Azure Repo</a:t>
            </a:r>
          </a:p>
        </p:txBody>
      </p:sp>
      <p:sp>
        <p:nvSpPr>
          <p:cNvPr id="3" name="Content Placeholder 2">
            <a:extLst>
              <a:ext uri="{FF2B5EF4-FFF2-40B4-BE49-F238E27FC236}">
                <a16:creationId xmlns:a16="http://schemas.microsoft.com/office/drawing/2014/main" id="{DD699ABB-9ADB-2AA6-40C8-506D2CFE5A34}"/>
              </a:ext>
            </a:extLst>
          </p:cNvPr>
          <p:cNvSpPr>
            <a:spLocks noGrp="1"/>
          </p:cNvSpPr>
          <p:nvPr>
            <p:ph idx="1"/>
          </p:nvPr>
        </p:nvSpPr>
        <p:spPr/>
        <p:txBody>
          <a:bodyPr/>
          <a:lstStyle/>
          <a:p>
            <a:pPr marL="0" indent="0">
              <a:buNone/>
            </a:pPr>
            <a:r>
              <a:rPr lang="en-US" dirty="0"/>
              <a:t>Azure Repos is a set of version control tools provided by Microsoft Azure that you can use to manage your code. It supports both Git (distributed version control) and Team Foundation Version Control (TFVC). Most developers prefer Git due to its distributed nature and flexibility.</a:t>
            </a:r>
          </a:p>
          <a:p>
            <a:pPr marL="0" indent="0">
              <a:buNone/>
            </a:pPr>
            <a:endParaRPr lang="en-IN" dirty="0"/>
          </a:p>
        </p:txBody>
      </p:sp>
    </p:spTree>
    <p:extLst>
      <p:ext uri="{BB962C8B-B14F-4D97-AF65-F5344CB8AC3E}">
        <p14:creationId xmlns:p14="http://schemas.microsoft.com/office/powerpoint/2010/main" val="2815314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03E6-4097-350A-E597-7B6FE72D9897}"/>
              </a:ext>
            </a:extLst>
          </p:cNvPr>
          <p:cNvSpPr>
            <a:spLocks noGrp="1"/>
          </p:cNvSpPr>
          <p:nvPr>
            <p:ph type="title"/>
          </p:nvPr>
        </p:nvSpPr>
        <p:spPr/>
        <p:txBody>
          <a:bodyPr/>
          <a:lstStyle/>
          <a:p>
            <a:r>
              <a:rPr lang="en-IN" dirty="0">
                <a:solidFill>
                  <a:srgbClr val="FF0000"/>
                </a:solidFill>
              </a:rPr>
              <a:t>Branching</a:t>
            </a:r>
          </a:p>
        </p:txBody>
      </p:sp>
      <p:sp>
        <p:nvSpPr>
          <p:cNvPr id="3" name="Content Placeholder 2">
            <a:extLst>
              <a:ext uri="{FF2B5EF4-FFF2-40B4-BE49-F238E27FC236}">
                <a16:creationId xmlns:a16="http://schemas.microsoft.com/office/drawing/2014/main" id="{2FC37B33-ECA1-C16C-78E7-9993E1E274D4}"/>
              </a:ext>
            </a:extLst>
          </p:cNvPr>
          <p:cNvSpPr>
            <a:spLocks noGrp="1"/>
          </p:cNvSpPr>
          <p:nvPr>
            <p:ph idx="1"/>
          </p:nvPr>
        </p:nvSpPr>
        <p:spPr/>
        <p:txBody>
          <a:bodyPr/>
          <a:lstStyle/>
          <a:p>
            <a:pPr marL="0" indent="0">
              <a:buNone/>
            </a:pPr>
            <a:r>
              <a:rPr lang="en-US" dirty="0"/>
              <a:t>Branching in Git allows you to create separate lines of development within a repository. Each branch can have its own commits and changes, allowing you to work on multiple features or fixes simultaneously without interfering with the main codebase.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645399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4CE6-76C8-DCEE-C694-6F72DF329C3C}"/>
              </a:ext>
            </a:extLst>
          </p:cNvPr>
          <p:cNvSpPr>
            <a:spLocks noGrp="1"/>
          </p:cNvSpPr>
          <p:nvPr>
            <p:ph type="title"/>
          </p:nvPr>
        </p:nvSpPr>
        <p:spPr/>
        <p:txBody>
          <a:bodyPr/>
          <a:lstStyle/>
          <a:p>
            <a:r>
              <a:rPr lang="en-IN" dirty="0">
                <a:solidFill>
                  <a:srgbClr val="FF0000"/>
                </a:solidFill>
              </a:rPr>
              <a:t>Branching command</a:t>
            </a:r>
          </a:p>
        </p:txBody>
      </p:sp>
      <p:sp>
        <p:nvSpPr>
          <p:cNvPr id="3" name="Content Placeholder 2">
            <a:extLst>
              <a:ext uri="{FF2B5EF4-FFF2-40B4-BE49-F238E27FC236}">
                <a16:creationId xmlns:a16="http://schemas.microsoft.com/office/drawing/2014/main" id="{289E466B-E5A2-1012-C0A8-B8D472B9C8D6}"/>
              </a:ext>
            </a:extLst>
          </p:cNvPr>
          <p:cNvSpPr>
            <a:spLocks noGrp="1"/>
          </p:cNvSpPr>
          <p:nvPr>
            <p:ph idx="1"/>
          </p:nvPr>
        </p:nvSpPr>
        <p:spPr>
          <a:xfrm>
            <a:off x="838199" y="1825625"/>
            <a:ext cx="10740775" cy="4667250"/>
          </a:xfrm>
        </p:spPr>
        <p:txBody>
          <a:bodyPr>
            <a:normAutofit fontScale="92500" lnSpcReduction="20000"/>
          </a:bodyPr>
          <a:lstStyle/>
          <a:p>
            <a:pPr marL="0" indent="0">
              <a:buNone/>
            </a:pPr>
            <a:r>
              <a:rPr lang="en-IN" dirty="0"/>
              <a:t>Create a branch: git checkout branch name</a:t>
            </a:r>
          </a:p>
          <a:p>
            <a:pPr marL="0" indent="0">
              <a:buNone/>
            </a:pPr>
            <a:endParaRPr lang="en-IN" dirty="0"/>
          </a:p>
          <a:p>
            <a:pPr marL="0" indent="0">
              <a:buNone/>
            </a:pPr>
            <a:r>
              <a:rPr lang="en-IN" dirty="0"/>
              <a:t>Switch to a branch: git branch </a:t>
            </a:r>
            <a:r>
              <a:rPr lang="en-IN" dirty="0" err="1"/>
              <a:t>branch</a:t>
            </a:r>
            <a:r>
              <a:rPr lang="en-IN" dirty="0"/>
              <a:t> name</a:t>
            </a:r>
          </a:p>
          <a:p>
            <a:pPr marL="0" indent="0">
              <a:buNone/>
            </a:pPr>
            <a:endParaRPr lang="en-IN" dirty="0"/>
          </a:p>
          <a:p>
            <a:pPr marL="0" indent="0">
              <a:buNone/>
            </a:pPr>
            <a:r>
              <a:rPr lang="en-IN" dirty="0"/>
              <a:t>Create and switch to branch: git checkout –b </a:t>
            </a:r>
            <a:r>
              <a:rPr lang="en-IN" dirty="0" err="1"/>
              <a:t>branchname</a:t>
            </a:r>
            <a:endParaRPr lang="en-IN" dirty="0"/>
          </a:p>
          <a:p>
            <a:pPr marL="0" indent="0">
              <a:buNone/>
            </a:pPr>
            <a:endParaRPr lang="en-IN" dirty="0"/>
          </a:p>
          <a:p>
            <a:pPr marL="0" indent="0">
              <a:buNone/>
            </a:pPr>
            <a:r>
              <a:rPr lang="en-IN" dirty="0"/>
              <a:t>Delete a branch: git branch -d &lt;branch-name&gt;</a:t>
            </a:r>
          </a:p>
          <a:p>
            <a:pPr marL="0" indent="0">
              <a:buNone/>
            </a:pPr>
            <a:endParaRPr lang="en-IN" dirty="0"/>
          </a:p>
          <a:p>
            <a:pPr marL="0" indent="0">
              <a:buNone/>
            </a:pPr>
            <a:r>
              <a:rPr lang="en-IN" dirty="0"/>
              <a:t>Deleting a branch forcefully: git branch -D &lt;branch-name&gt; </a:t>
            </a:r>
          </a:p>
          <a:p>
            <a:pPr marL="0" indent="0">
              <a:buNone/>
            </a:pPr>
            <a:endParaRPr lang="en-IN" dirty="0"/>
          </a:p>
          <a:p>
            <a:pPr marL="0" indent="0">
              <a:buNone/>
            </a:pPr>
            <a:r>
              <a:rPr lang="en-IN" dirty="0"/>
              <a:t>Listing branches: git branch</a:t>
            </a:r>
          </a:p>
        </p:txBody>
      </p:sp>
    </p:spTree>
    <p:extLst>
      <p:ext uri="{BB962C8B-B14F-4D97-AF65-F5344CB8AC3E}">
        <p14:creationId xmlns:p14="http://schemas.microsoft.com/office/powerpoint/2010/main" val="1512174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4F82-F72C-D52E-422F-686EA25635BC}"/>
              </a:ext>
            </a:extLst>
          </p:cNvPr>
          <p:cNvSpPr>
            <a:spLocks noGrp="1"/>
          </p:cNvSpPr>
          <p:nvPr>
            <p:ph type="title"/>
          </p:nvPr>
        </p:nvSpPr>
        <p:spPr/>
        <p:txBody>
          <a:bodyPr/>
          <a:lstStyle/>
          <a:p>
            <a:r>
              <a:rPr lang="en-IN" dirty="0">
                <a:solidFill>
                  <a:srgbClr val="FF0000"/>
                </a:solidFill>
              </a:rPr>
              <a:t>main branch in git</a:t>
            </a:r>
          </a:p>
        </p:txBody>
      </p:sp>
      <p:sp>
        <p:nvSpPr>
          <p:cNvPr id="3" name="Content Placeholder 2">
            <a:extLst>
              <a:ext uri="{FF2B5EF4-FFF2-40B4-BE49-F238E27FC236}">
                <a16:creationId xmlns:a16="http://schemas.microsoft.com/office/drawing/2014/main" id="{0987B7AB-96D2-5CD5-60E3-B48BFBA49DD2}"/>
              </a:ext>
            </a:extLst>
          </p:cNvPr>
          <p:cNvSpPr>
            <a:spLocks noGrp="1"/>
          </p:cNvSpPr>
          <p:nvPr>
            <p:ph idx="1"/>
          </p:nvPr>
        </p:nvSpPr>
        <p:spPr/>
        <p:txBody>
          <a:bodyPr/>
          <a:lstStyle/>
          <a:p>
            <a:pPr marL="0" indent="0">
              <a:buNone/>
            </a:pPr>
            <a:r>
              <a:rPr lang="en-US" dirty="0"/>
              <a:t>The main branch in Git (previously, the default branch was often named master) is typically the primary branch where the source code of your project is considered to be in a stable state. This branch is used for deploying production-ready code and is the branch that most collaborators will work from or base their branches off of.</a:t>
            </a:r>
            <a:endParaRPr lang="en-IN" dirty="0"/>
          </a:p>
        </p:txBody>
      </p:sp>
    </p:spTree>
    <p:extLst>
      <p:ext uri="{BB962C8B-B14F-4D97-AF65-F5344CB8AC3E}">
        <p14:creationId xmlns:p14="http://schemas.microsoft.com/office/powerpoint/2010/main" val="3464862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66E1-CE39-E880-1457-4857C9A9E7F0}"/>
              </a:ext>
            </a:extLst>
          </p:cNvPr>
          <p:cNvSpPr>
            <a:spLocks noGrp="1"/>
          </p:cNvSpPr>
          <p:nvPr>
            <p:ph type="title"/>
          </p:nvPr>
        </p:nvSpPr>
        <p:spPr/>
        <p:txBody>
          <a:bodyPr/>
          <a:lstStyle/>
          <a:p>
            <a:r>
              <a:rPr lang="en-IN" dirty="0">
                <a:solidFill>
                  <a:srgbClr val="FF0000"/>
                </a:solidFill>
              </a:rPr>
              <a:t>Merging</a:t>
            </a:r>
          </a:p>
        </p:txBody>
      </p:sp>
      <p:sp>
        <p:nvSpPr>
          <p:cNvPr id="3" name="Content Placeholder 2">
            <a:extLst>
              <a:ext uri="{FF2B5EF4-FFF2-40B4-BE49-F238E27FC236}">
                <a16:creationId xmlns:a16="http://schemas.microsoft.com/office/drawing/2014/main" id="{CCA1844D-28B0-2D78-EC24-B2C4B41E5AC7}"/>
              </a:ext>
            </a:extLst>
          </p:cNvPr>
          <p:cNvSpPr>
            <a:spLocks noGrp="1"/>
          </p:cNvSpPr>
          <p:nvPr>
            <p:ph idx="1"/>
          </p:nvPr>
        </p:nvSpPr>
        <p:spPr/>
        <p:txBody>
          <a:bodyPr/>
          <a:lstStyle/>
          <a:p>
            <a:pPr marL="0" indent="0">
              <a:buNone/>
            </a:pPr>
            <a:r>
              <a:rPr lang="en-US" dirty="0"/>
              <a:t>Merging in Git is the process of combining changes from one branch into another. This is typically done when you want to incorporate the work done in a feature branch into the main branch or another branch. Merging can be straightforward if there are no conflicts, or it can require manual intervention if there are conflicting changes.</a:t>
            </a:r>
            <a:endParaRPr lang="en-IN" dirty="0"/>
          </a:p>
        </p:txBody>
      </p:sp>
    </p:spTree>
    <p:extLst>
      <p:ext uri="{BB962C8B-B14F-4D97-AF65-F5344CB8AC3E}">
        <p14:creationId xmlns:p14="http://schemas.microsoft.com/office/powerpoint/2010/main" val="412287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8850-5CFF-22A0-010B-ABEEECD3FD97}"/>
              </a:ext>
            </a:extLst>
          </p:cNvPr>
          <p:cNvSpPr>
            <a:spLocks noGrp="1"/>
          </p:cNvSpPr>
          <p:nvPr>
            <p:ph type="title"/>
          </p:nvPr>
        </p:nvSpPr>
        <p:spPr/>
        <p:txBody>
          <a:bodyPr/>
          <a:lstStyle/>
          <a:p>
            <a:r>
              <a:rPr lang="en-IN" dirty="0">
                <a:solidFill>
                  <a:srgbClr val="FF0000"/>
                </a:solidFill>
              </a:rPr>
              <a:t>Adding user details</a:t>
            </a:r>
          </a:p>
        </p:txBody>
      </p:sp>
      <p:sp>
        <p:nvSpPr>
          <p:cNvPr id="3" name="Content Placeholder 2">
            <a:extLst>
              <a:ext uri="{FF2B5EF4-FFF2-40B4-BE49-F238E27FC236}">
                <a16:creationId xmlns:a16="http://schemas.microsoft.com/office/drawing/2014/main" id="{A3D03953-DCED-E448-D977-AE4443FA4EFB}"/>
              </a:ext>
            </a:extLst>
          </p:cNvPr>
          <p:cNvSpPr>
            <a:spLocks noGrp="1"/>
          </p:cNvSpPr>
          <p:nvPr>
            <p:ph idx="1"/>
          </p:nvPr>
        </p:nvSpPr>
        <p:spPr/>
        <p:txBody>
          <a:bodyPr/>
          <a:lstStyle/>
          <a:p>
            <a:pPr marL="0" indent="0">
              <a:buNone/>
            </a:pPr>
            <a:r>
              <a:rPr lang="en-IN" dirty="0"/>
              <a:t>  git config --global user.name </a:t>
            </a:r>
            <a:r>
              <a:rPr lang="en-IN" dirty="0" err="1"/>
              <a:t>umesh</a:t>
            </a:r>
            <a:endParaRPr lang="en-IN" dirty="0"/>
          </a:p>
          <a:p>
            <a:pPr marL="0" indent="0">
              <a:buNone/>
            </a:pPr>
            <a:r>
              <a:rPr lang="en-IN" dirty="0"/>
              <a:t>  git config --global </a:t>
            </a:r>
            <a:r>
              <a:rPr lang="en-IN" dirty="0" err="1"/>
              <a:t>user.email</a:t>
            </a:r>
            <a:r>
              <a:rPr lang="en-IN" dirty="0"/>
              <a:t> umesh@gmail.com</a:t>
            </a:r>
          </a:p>
        </p:txBody>
      </p:sp>
    </p:spTree>
    <p:extLst>
      <p:ext uri="{BB962C8B-B14F-4D97-AF65-F5344CB8AC3E}">
        <p14:creationId xmlns:p14="http://schemas.microsoft.com/office/powerpoint/2010/main" val="2368353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61FFAD-64B9-018E-09F3-257A78470C27}"/>
              </a:ext>
            </a:extLst>
          </p:cNvPr>
          <p:cNvPicPr>
            <a:picLocks noChangeAspect="1"/>
          </p:cNvPicPr>
          <p:nvPr/>
        </p:nvPicPr>
        <p:blipFill>
          <a:blip r:embed="rId2"/>
          <a:stretch>
            <a:fillRect/>
          </a:stretch>
        </p:blipFill>
        <p:spPr>
          <a:xfrm>
            <a:off x="1703419" y="736454"/>
            <a:ext cx="7142630" cy="5658775"/>
          </a:xfrm>
          <a:prstGeom prst="rect">
            <a:avLst/>
          </a:prstGeom>
        </p:spPr>
      </p:pic>
    </p:spTree>
    <p:extLst>
      <p:ext uri="{BB962C8B-B14F-4D97-AF65-F5344CB8AC3E}">
        <p14:creationId xmlns:p14="http://schemas.microsoft.com/office/powerpoint/2010/main" val="1001380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7A93-3440-FDB5-FC4C-4942BD775FD1}"/>
              </a:ext>
            </a:extLst>
          </p:cNvPr>
          <p:cNvSpPr>
            <a:spLocks noGrp="1"/>
          </p:cNvSpPr>
          <p:nvPr>
            <p:ph type="title"/>
          </p:nvPr>
        </p:nvSpPr>
        <p:spPr/>
        <p:txBody>
          <a:bodyPr/>
          <a:lstStyle/>
          <a:p>
            <a:r>
              <a:rPr lang="en-IN" dirty="0"/>
              <a:t>Importing a repository</a:t>
            </a:r>
          </a:p>
        </p:txBody>
      </p:sp>
      <p:pic>
        <p:nvPicPr>
          <p:cNvPr id="5" name="Content Placeholder 4">
            <a:extLst>
              <a:ext uri="{FF2B5EF4-FFF2-40B4-BE49-F238E27FC236}">
                <a16:creationId xmlns:a16="http://schemas.microsoft.com/office/drawing/2014/main" id="{ECD6D919-7E32-170C-4B22-7DDE23CB399B}"/>
              </a:ext>
            </a:extLst>
          </p:cNvPr>
          <p:cNvPicPr>
            <a:picLocks noGrp="1" noChangeAspect="1"/>
          </p:cNvPicPr>
          <p:nvPr>
            <p:ph idx="1"/>
          </p:nvPr>
        </p:nvPicPr>
        <p:blipFill>
          <a:blip r:embed="rId2"/>
          <a:stretch>
            <a:fillRect/>
          </a:stretch>
        </p:blipFill>
        <p:spPr>
          <a:xfrm>
            <a:off x="2766738" y="1825625"/>
            <a:ext cx="6658523" cy="4351338"/>
          </a:xfrm>
        </p:spPr>
      </p:pic>
    </p:spTree>
    <p:extLst>
      <p:ext uri="{BB962C8B-B14F-4D97-AF65-F5344CB8AC3E}">
        <p14:creationId xmlns:p14="http://schemas.microsoft.com/office/powerpoint/2010/main" val="1109040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E55E-5089-F26B-EA62-6D1AF31E03C3}"/>
              </a:ext>
            </a:extLst>
          </p:cNvPr>
          <p:cNvSpPr>
            <a:spLocks noGrp="1"/>
          </p:cNvSpPr>
          <p:nvPr>
            <p:ph type="title"/>
          </p:nvPr>
        </p:nvSpPr>
        <p:spPr/>
        <p:txBody>
          <a:bodyPr/>
          <a:lstStyle/>
          <a:p>
            <a:r>
              <a:rPr lang="en-IN" dirty="0"/>
              <a:t>git hub advance security</a:t>
            </a:r>
          </a:p>
        </p:txBody>
      </p:sp>
      <p:pic>
        <p:nvPicPr>
          <p:cNvPr id="5" name="Content Placeholder 4">
            <a:extLst>
              <a:ext uri="{FF2B5EF4-FFF2-40B4-BE49-F238E27FC236}">
                <a16:creationId xmlns:a16="http://schemas.microsoft.com/office/drawing/2014/main" id="{3787CF0E-BB45-B437-8D97-8C771567F1B9}"/>
              </a:ext>
            </a:extLst>
          </p:cNvPr>
          <p:cNvPicPr>
            <a:picLocks noGrp="1" noChangeAspect="1"/>
          </p:cNvPicPr>
          <p:nvPr>
            <p:ph idx="1"/>
          </p:nvPr>
        </p:nvPicPr>
        <p:blipFill>
          <a:blip r:embed="rId2"/>
          <a:stretch>
            <a:fillRect/>
          </a:stretch>
        </p:blipFill>
        <p:spPr>
          <a:xfrm>
            <a:off x="2629363" y="1825625"/>
            <a:ext cx="6933274" cy="4351338"/>
          </a:xfrm>
        </p:spPr>
      </p:pic>
    </p:spTree>
    <p:extLst>
      <p:ext uri="{BB962C8B-B14F-4D97-AF65-F5344CB8AC3E}">
        <p14:creationId xmlns:p14="http://schemas.microsoft.com/office/powerpoint/2010/main" val="4002496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944C-56C7-C8DA-C195-838F0C791CFF}"/>
              </a:ext>
            </a:extLst>
          </p:cNvPr>
          <p:cNvSpPr>
            <a:spLocks noGrp="1"/>
          </p:cNvSpPr>
          <p:nvPr>
            <p:ph type="title"/>
          </p:nvPr>
        </p:nvSpPr>
        <p:spPr/>
        <p:txBody>
          <a:bodyPr/>
          <a:lstStyle/>
          <a:p>
            <a:r>
              <a:rPr lang="en-IN" dirty="0">
                <a:solidFill>
                  <a:srgbClr val="FF0000"/>
                </a:solidFill>
              </a:rPr>
              <a:t>git Head</a:t>
            </a:r>
          </a:p>
        </p:txBody>
      </p:sp>
      <p:sp>
        <p:nvSpPr>
          <p:cNvPr id="3" name="Content Placeholder 2">
            <a:extLst>
              <a:ext uri="{FF2B5EF4-FFF2-40B4-BE49-F238E27FC236}">
                <a16:creationId xmlns:a16="http://schemas.microsoft.com/office/drawing/2014/main" id="{CB7C1B6B-1BEC-CF3F-2D9D-A4B7E9D906F2}"/>
              </a:ext>
            </a:extLst>
          </p:cNvPr>
          <p:cNvSpPr>
            <a:spLocks noGrp="1"/>
          </p:cNvSpPr>
          <p:nvPr>
            <p:ph idx="1"/>
          </p:nvPr>
        </p:nvSpPr>
        <p:spPr>
          <a:xfrm>
            <a:off x="838200" y="1815351"/>
            <a:ext cx="10515600" cy="4351338"/>
          </a:xfrm>
        </p:spPr>
        <p:txBody>
          <a:bodyPr/>
          <a:lstStyle/>
          <a:p>
            <a:pPr marL="0" indent="0">
              <a:buNone/>
            </a:pPr>
            <a:r>
              <a:rPr lang="en-IN" dirty="0"/>
              <a:t>Head is a pointer to latest commit</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EC0E44FE-6973-216A-AFD0-D2C452063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359" y="3027614"/>
            <a:ext cx="5485714" cy="2590476"/>
          </a:xfrm>
          <a:prstGeom prst="rect">
            <a:avLst/>
          </a:prstGeom>
        </p:spPr>
      </p:pic>
    </p:spTree>
    <p:extLst>
      <p:ext uri="{BB962C8B-B14F-4D97-AF65-F5344CB8AC3E}">
        <p14:creationId xmlns:p14="http://schemas.microsoft.com/office/powerpoint/2010/main" val="2635541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D6D0-28D7-46B1-4359-94B552BBB0DA}"/>
              </a:ext>
            </a:extLst>
          </p:cNvPr>
          <p:cNvSpPr>
            <a:spLocks noGrp="1"/>
          </p:cNvSpPr>
          <p:nvPr>
            <p:ph type="title"/>
          </p:nvPr>
        </p:nvSpPr>
        <p:spPr/>
        <p:txBody>
          <a:bodyPr/>
          <a:lstStyle/>
          <a:p>
            <a:r>
              <a:rPr lang="en-IN" dirty="0">
                <a:solidFill>
                  <a:srgbClr val="FF0000"/>
                </a:solidFill>
              </a:rPr>
              <a:t>git reset</a:t>
            </a:r>
          </a:p>
        </p:txBody>
      </p:sp>
      <p:pic>
        <p:nvPicPr>
          <p:cNvPr id="5" name="Content Placeholder 4">
            <a:extLst>
              <a:ext uri="{FF2B5EF4-FFF2-40B4-BE49-F238E27FC236}">
                <a16:creationId xmlns:a16="http://schemas.microsoft.com/office/drawing/2014/main" id="{4D961F94-0BCD-1889-8206-689C00C025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2521" y="2134578"/>
            <a:ext cx="5393932" cy="4358297"/>
          </a:xfrm>
        </p:spPr>
      </p:pic>
    </p:spTree>
    <p:extLst>
      <p:ext uri="{BB962C8B-B14F-4D97-AF65-F5344CB8AC3E}">
        <p14:creationId xmlns:p14="http://schemas.microsoft.com/office/powerpoint/2010/main" val="3338884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AB44-A2E2-3C16-1143-2F2AEE0CE411}"/>
              </a:ext>
            </a:extLst>
          </p:cNvPr>
          <p:cNvSpPr>
            <a:spLocks noGrp="1"/>
          </p:cNvSpPr>
          <p:nvPr>
            <p:ph type="title"/>
          </p:nvPr>
        </p:nvSpPr>
        <p:spPr/>
        <p:txBody>
          <a:bodyPr/>
          <a:lstStyle/>
          <a:p>
            <a:r>
              <a:rPr lang="en-IN" dirty="0">
                <a:solidFill>
                  <a:srgbClr val="FF0000"/>
                </a:solidFill>
              </a:rPr>
              <a:t>git tag</a:t>
            </a:r>
          </a:p>
        </p:txBody>
      </p:sp>
      <p:sp>
        <p:nvSpPr>
          <p:cNvPr id="3" name="Content Placeholder 2">
            <a:extLst>
              <a:ext uri="{FF2B5EF4-FFF2-40B4-BE49-F238E27FC236}">
                <a16:creationId xmlns:a16="http://schemas.microsoft.com/office/drawing/2014/main" id="{ECE45E84-0D65-19C5-86BC-95CCC49D7D4B}"/>
              </a:ext>
            </a:extLst>
          </p:cNvPr>
          <p:cNvSpPr>
            <a:spLocks noGrp="1"/>
          </p:cNvSpPr>
          <p:nvPr>
            <p:ph idx="1"/>
          </p:nvPr>
        </p:nvSpPr>
        <p:spPr/>
        <p:txBody>
          <a:bodyPr/>
          <a:lstStyle/>
          <a:p>
            <a:pPr marL="0" indent="0">
              <a:buNone/>
            </a:pPr>
            <a:r>
              <a:rPr lang="en-US" dirty="0"/>
              <a:t>Git tags are used to mark specific points in a repository's history, usually to denote release versions or other significant milestones. Tags are similar to branches, but unlike branches, they do not change. Once a tag is created, it remains fixed at the specific commit it points to.</a:t>
            </a:r>
          </a:p>
          <a:p>
            <a:pPr marL="0" indent="0">
              <a:buNone/>
            </a:pPr>
            <a:endParaRPr lang="en-US" dirty="0"/>
          </a:p>
          <a:p>
            <a:pPr marL="0" indent="0">
              <a:buNone/>
            </a:pPr>
            <a:r>
              <a:rPr lang="en-US" dirty="0"/>
              <a:t>Example: Once spring x is done we will make it as application version-x</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8909B4D5-ECF4-F878-E0E1-5AAA18C764FA}"/>
              </a:ext>
            </a:extLst>
          </p:cNvPr>
          <p:cNvPicPr>
            <a:picLocks noChangeAspect="1"/>
          </p:cNvPicPr>
          <p:nvPr/>
        </p:nvPicPr>
        <p:blipFill>
          <a:blip r:embed="rId2"/>
          <a:stretch>
            <a:fillRect/>
          </a:stretch>
        </p:blipFill>
        <p:spPr>
          <a:xfrm>
            <a:off x="1022745" y="4927556"/>
            <a:ext cx="8909505" cy="682134"/>
          </a:xfrm>
          <a:prstGeom prst="rect">
            <a:avLst/>
          </a:prstGeom>
        </p:spPr>
      </p:pic>
    </p:spTree>
    <p:extLst>
      <p:ext uri="{BB962C8B-B14F-4D97-AF65-F5344CB8AC3E}">
        <p14:creationId xmlns:p14="http://schemas.microsoft.com/office/powerpoint/2010/main" val="2751243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94EC-77B9-092C-BA6A-8914C00AB15B}"/>
              </a:ext>
            </a:extLst>
          </p:cNvPr>
          <p:cNvSpPr>
            <a:spLocks noGrp="1"/>
          </p:cNvSpPr>
          <p:nvPr>
            <p:ph type="title"/>
          </p:nvPr>
        </p:nvSpPr>
        <p:spPr/>
        <p:txBody>
          <a:bodyPr/>
          <a:lstStyle/>
          <a:p>
            <a:r>
              <a:rPr lang="en-IN" dirty="0">
                <a:solidFill>
                  <a:srgbClr val="FF0000"/>
                </a:solidFill>
              </a:rPr>
              <a:t>Branching strategy</a:t>
            </a:r>
          </a:p>
        </p:txBody>
      </p:sp>
      <p:sp>
        <p:nvSpPr>
          <p:cNvPr id="3" name="Content Placeholder 2">
            <a:extLst>
              <a:ext uri="{FF2B5EF4-FFF2-40B4-BE49-F238E27FC236}">
                <a16:creationId xmlns:a16="http://schemas.microsoft.com/office/drawing/2014/main" id="{99C39746-7FEC-3598-6A7E-EB6E5CCFCCFA}"/>
              </a:ext>
            </a:extLst>
          </p:cNvPr>
          <p:cNvSpPr>
            <a:spLocks noGrp="1"/>
          </p:cNvSpPr>
          <p:nvPr>
            <p:ph idx="1"/>
          </p:nvPr>
        </p:nvSpPr>
        <p:spPr/>
        <p:txBody>
          <a:bodyPr/>
          <a:lstStyle/>
          <a:p>
            <a:pPr marL="0" indent="0">
              <a:buNone/>
            </a:pPr>
            <a:r>
              <a:rPr lang="en-IN" dirty="0"/>
              <a:t>Trunk based development</a:t>
            </a:r>
          </a:p>
          <a:p>
            <a:pPr marL="0" indent="0">
              <a:buNone/>
            </a:pPr>
            <a:endParaRPr lang="en-IN" dirty="0"/>
          </a:p>
          <a:p>
            <a:pPr marL="0" indent="0">
              <a:buNone/>
            </a:pPr>
            <a:r>
              <a:rPr lang="en-IN" dirty="0">
                <a:hlinkClick r:id="rId2"/>
              </a:rPr>
              <a:t>https://www.atlassian.com/continuous-delivery/continuous-integration/trunk-based-development</a:t>
            </a:r>
            <a:endParaRPr lang="en-IN" dirty="0"/>
          </a:p>
          <a:p>
            <a:pPr marL="0" indent="0">
              <a:buNone/>
            </a:pPr>
            <a:endParaRPr lang="en-IN" dirty="0"/>
          </a:p>
        </p:txBody>
      </p:sp>
    </p:spTree>
    <p:extLst>
      <p:ext uri="{BB962C8B-B14F-4D97-AF65-F5344CB8AC3E}">
        <p14:creationId xmlns:p14="http://schemas.microsoft.com/office/powerpoint/2010/main" val="1282666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24C5-82E5-49E0-4ECA-73D1F8C40A57}"/>
              </a:ext>
            </a:extLst>
          </p:cNvPr>
          <p:cNvSpPr>
            <a:spLocks noGrp="1"/>
          </p:cNvSpPr>
          <p:nvPr>
            <p:ph type="title"/>
          </p:nvPr>
        </p:nvSpPr>
        <p:spPr/>
        <p:txBody>
          <a:bodyPr/>
          <a:lstStyle/>
          <a:p>
            <a:r>
              <a:rPr lang="en-IN" dirty="0">
                <a:solidFill>
                  <a:srgbClr val="FF0000"/>
                </a:solidFill>
              </a:rPr>
              <a:t>git </a:t>
            </a:r>
            <a:r>
              <a:rPr lang="en-IN" dirty="0" err="1">
                <a:solidFill>
                  <a:srgbClr val="FF0000"/>
                </a:solidFill>
              </a:rPr>
              <a:t>cherrypick</a:t>
            </a:r>
            <a:endParaRPr lang="en-IN" dirty="0">
              <a:solidFill>
                <a:srgbClr val="FF0000"/>
              </a:solidFill>
            </a:endParaRPr>
          </a:p>
        </p:txBody>
      </p:sp>
      <p:sp>
        <p:nvSpPr>
          <p:cNvPr id="3" name="Content Placeholder 2">
            <a:extLst>
              <a:ext uri="{FF2B5EF4-FFF2-40B4-BE49-F238E27FC236}">
                <a16:creationId xmlns:a16="http://schemas.microsoft.com/office/drawing/2014/main" id="{C360A980-FFE4-5323-123A-97A945474F72}"/>
              </a:ext>
            </a:extLst>
          </p:cNvPr>
          <p:cNvSpPr>
            <a:spLocks noGrp="1"/>
          </p:cNvSpPr>
          <p:nvPr>
            <p:ph idx="1"/>
          </p:nvPr>
        </p:nvSpPr>
        <p:spPr/>
        <p:txBody>
          <a:bodyPr/>
          <a:lstStyle/>
          <a:p>
            <a:pPr marL="0" indent="0">
              <a:buNone/>
            </a:pPr>
            <a:r>
              <a:rPr lang="en-US" dirty="0"/>
              <a:t>git cherry-pick is a Git command that allows you to apply the changes from a specific commit (or multiple commits) to your current branch. This can be useful when you want to selectively apply changes from one branch to another without merging the entire branch.</a:t>
            </a:r>
            <a:endParaRPr lang="en-IN" dirty="0"/>
          </a:p>
        </p:txBody>
      </p:sp>
      <p:pic>
        <p:nvPicPr>
          <p:cNvPr id="5" name="Picture 4">
            <a:extLst>
              <a:ext uri="{FF2B5EF4-FFF2-40B4-BE49-F238E27FC236}">
                <a16:creationId xmlns:a16="http://schemas.microsoft.com/office/drawing/2014/main" id="{0B4B98F4-F194-1704-269C-DD23F2170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999" y="3317482"/>
            <a:ext cx="7081035" cy="3540518"/>
          </a:xfrm>
          <a:prstGeom prst="rect">
            <a:avLst/>
          </a:prstGeom>
        </p:spPr>
      </p:pic>
    </p:spTree>
    <p:extLst>
      <p:ext uri="{BB962C8B-B14F-4D97-AF65-F5344CB8AC3E}">
        <p14:creationId xmlns:p14="http://schemas.microsoft.com/office/powerpoint/2010/main" val="1242414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9651-47AA-6EAF-87CB-F2A88EE7931F}"/>
              </a:ext>
            </a:extLst>
          </p:cNvPr>
          <p:cNvSpPr>
            <a:spLocks noGrp="1"/>
          </p:cNvSpPr>
          <p:nvPr>
            <p:ph type="title"/>
          </p:nvPr>
        </p:nvSpPr>
        <p:spPr/>
        <p:txBody>
          <a:bodyPr/>
          <a:lstStyle/>
          <a:p>
            <a:r>
              <a:rPr lang="en-IN" dirty="0">
                <a:solidFill>
                  <a:srgbClr val="FF0000"/>
                </a:solidFill>
              </a:rPr>
              <a:t>Pull request</a:t>
            </a:r>
          </a:p>
        </p:txBody>
      </p:sp>
      <p:sp>
        <p:nvSpPr>
          <p:cNvPr id="3" name="Content Placeholder 2">
            <a:extLst>
              <a:ext uri="{FF2B5EF4-FFF2-40B4-BE49-F238E27FC236}">
                <a16:creationId xmlns:a16="http://schemas.microsoft.com/office/drawing/2014/main" id="{EBA2476E-56D9-86E8-F986-88AAEE430249}"/>
              </a:ext>
            </a:extLst>
          </p:cNvPr>
          <p:cNvSpPr>
            <a:spLocks noGrp="1"/>
          </p:cNvSpPr>
          <p:nvPr>
            <p:ph idx="1"/>
          </p:nvPr>
        </p:nvSpPr>
        <p:spPr/>
        <p:txBody>
          <a:bodyPr/>
          <a:lstStyle/>
          <a:p>
            <a:pPr marL="0" indent="0">
              <a:buNone/>
            </a:pPr>
            <a:r>
              <a:rPr lang="en-IN" dirty="0"/>
              <a:t>Getting code review before you submit your change</a:t>
            </a:r>
          </a:p>
        </p:txBody>
      </p:sp>
    </p:spTree>
    <p:extLst>
      <p:ext uri="{BB962C8B-B14F-4D97-AF65-F5344CB8AC3E}">
        <p14:creationId xmlns:p14="http://schemas.microsoft.com/office/powerpoint/2010/main" val="24960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C415-8078-81D6-A15C-C9FEF9077104}"/>
              </a:ext>
            </a:extLst>
          </p:cNvPr>
          <p:cNvSpPr>
            <a:spLocks noGrp="1"/>
          </p:cNvSpPr>
          <p:nvPr>
            <p:ph type="title"/>
          </p:nvPr>
        </p:nvSpPr>
        <p:spPr/>
        <p:txBody>
          <a:bodyPr/>
          <a:lstStyle/>
          <a:p>
            <a:r>
              <a:rPr lang="en-US" dirty="0">
                <a:solidFill>
                  <a:srgbClr val="FF0000"/>
                </a:solidFill>
              </a:rPr>
              <a:t>How to create remote repository in GIT</a:t>
            </a:r>
            <a:endParaRPr lang="en-IN" dirty="0">
              <a:solidFill>
                <a:srgbClr val="FF0000"/>
              </a:solidFill>
            </a:endParaRPr>
          </a:p>
        </p:txBody>
      </p:sp>
      <p:sp>
        <p:nvSpPr>
          <p:cNvPr id="3" name="Content Placeholder 2">
            <a:extLst>
              <a:ext uri="{FF2B5EF4-FFF2-40B4-BE49-F238E27FC236}">
                <a16:creationId xmlns:a16="http://schemas.microsoft.com/office/drawing/2014/main" id="{C089E623-D3F4-4302-403C-8F9A06237933}"/>
              </a:ext>
            </a:extLst>
          </p:cNvPr>
          <p:cNvSpPr>
            <a:spLocks noGrp="1"/>
          </p:cNvSpPr>
          <p:nvPr>
            <p:ph idx="1"/>
          </p:nvPr>
        </p:nvSpPr>
        <p:spPr/>
        <p:txBody>
          <a:bodyPr/>
          <a:lstStyle/>
          <a:p>
            <a:r>
              <a:rPr lang="en-US" b="1" dirty="0"/>
              <a:t>Create a Repository on GitHub</a:t>
            </a:r>
            <a:r>
              <a:rPr lang="en-US" dirty="0"/>
              <a:t>:</a:t>
            </a:r>
          </a:p>
          <a:p>
            <a:pPr>
              <a:buFont typeface="Arial" panose="020B0604020202020204" pitchFamily="34" charset="0"/>
              <a:buChar char="•"/>
            </a:pPr>
            <a:r>
              <a:rPr lang="en-US" dirty="0"/>
              <a:t>Log in to your GitHub account.</a:t>
            </a:r>
          </a:p>
          <a:p>
            <a:pPr>
              <a:buFont typeface="Arial" panose="020B0604020202020204" pitchFamily="34" charset="0"/>
              <a:buChar char="•"/>
            </a:pPr>
            <a:r>
              <a:rPr lang="en-US" dirty="0"/>
              <a:t>Click on the "+" icon in the upper right corner and select "New repository".</a:t>
            </a:r>
          </a:p>
          <a:p>
            <a:pPr>
              <a:buFont typeface="Arial" panose="020B0604020202020204" pitchFamily="34" charset="0"/>
              <a:buChar char="•"/>
            </a:pPr>
            <a:r>
              <a:rPr lang="en-US" dirty="0"/>
              <a:t>Fill in the repository name, description (optional), and choose whether it should be public or private.</a:t>
            </a:r>
          </a:p>
          <a:p>
            <a:pPr>
              <a:buFont typeface="Arial" panose="020B0604020202020204" pitchFamily="34" charset="0"/>
              <a:buChar char="•"/>
            </a:pPr>
            <a:r>
              <a:rPr lang="en-US" dirty="0"/>
              <a:t>Click "Create repository".</a:t>
            </a:r>
          </a:p>
          <a:p>
            <a:pPr marL="0" indent="0">
              <a:buNone/>
            </a:pPr>
            <a:endParaRPr lang="en-IN" dirty="0"/>
          </a:p>
        </p:txBody>
      </p:sp>
    </p:spTree>
    <p:extLst>
      <p:ext uri="{BB962C8B-B14F-4D97-AF65-F5344CB8AC3E}">
        <p14:creationId xmlns:p14="http://schemas.microsoft.com/office/powerpoint/2010/main" val="308515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2D58B7-D672-1D6B-7E9D-23363092FB7A}"/>
              </a:ext>
            </a:extLst>
          </p:cNvPr>
          <p:cNvPicPr>
            <a:picLocks noChangeAspect="1"/>
          </p:cNvPicPr>
          <p:nvPr/>
        </p:nvPicPr>
        <p:blipFill>
          <a:blip r:embed="rId2"/>
          <a:stretch>
            <a:fillRect/>
          </a:stretch>
        </p:blipFill>
        <p:spPr>
          <a:xfrm>
            <a:off x="171145" y="898395"/>
            <a:ext cx="11849709" cy="5061210"/>
          </a:xfrm>
          <a:prstGeom prst="rect">
            <a:avLst/>
          </a:prstGeom>
        </p:spPr>
      </p:pic>
    </p:spTree>
    <p:extLst>
      <p:ext uri="{BB962C8B-B14F-4D97-AF65-F5344CB8AC3E}">
        <p14:creationId xmlns:p14="http://schemas.microsoft.com/office/powerpoint/2010/main" val="112499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4BA-6E90-7D2F-DF1A-3599864B9E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4ACE5DE-AF55-29B4-8DFD-4BAB0FBC65B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FABBA36-00E4-0DC8-C6DA-0EF1FFEB4471}"/>
              </a:ext>
            </a:extLst>
          </p:cNvPr>
          <p:cNvPicPr>
            <a:picLocks noChangeAspect="1"/>
          </p:cNvPicPr>
          <p:nvPr/>
        </p:nvPicPr>
        <p:blipFill>
          <a:blip r:embed="rId2"/>
          <a:stretch>
            <a:fillRect/>
          </a:stretch>
        </p:blipFill>
        <p:spPr>
          <a:xfrm>
            <a:off x="0" y="450657"/>
            <a:ext cx="12192000" cy="5956685"/>
          </a:xfrm>
          <a:prstGeom prst="rect">
            <a:avLst/>
          </a:prstGeom>
        </p:spPr>
      </p:pic>
    </p:spTree>
    <p:extLst>
      <p:ext uri="{BB962C8B-B14F-4D97-AF65-F5344CB8AC3E}">
        <p14:creationId xmlns:p14="http://schemas.microsoft.com/office/powerpoint/2010/main" val="325426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3276-09F3-E20A-6042-88267F394C16}"/>
              </a:ext>
            </a:extLst>
          </p:cNvPr>
          <p:cNvSpPr>
            <a:spLocks noGrp="1"/>
          </p:cNvSpPr>
          <p:nvPr>
            <p:ph type="title"/>
          </p:nvPr>
        </p:nvSpPr>
        <p:spPr/>
        <p:txBody>
          <a:bodyPr/>
          <a:lstStyle/>
          <a:p>
            <a:r>
              <a:rPr lang="en-US" dirty="0">
                <a:solidFill>
                  <a:srgbClr val="FF0000"/>
                </a:solidFill>
              </a:rPr>
              <a:t>Local to remote communication</a:t>
            </a:r>
            <a:endParaRPr lang="en-IN" dirty="0">
              <a:solidFill>
                <a:srgbClr val="FF0000"/>
              </a:solidFill>
            </a:endParaRPr>
          </a:p>
        </p:txBody>
      </p:sp>
      <p:sp>
        <p:nvSpPr>
          <p:cNvPr id="3" name="Content Placeholder 2">
            <a:extLst>
              <a:ext uri="{FF2B5EF4-FFF2-40B4-BE49-F238E27FC236}">
                <a16:creationId xmlns:a16="http://schemas.microsoft.com/office/drawing/2014/main" id="{95739198-98DB-C2D5-F97E-6A7FEE0387AC}"/>
              </a:ext>
            </a:extLst>
          </p:cNvPr>
          <p:cNvSpPr>
            <a:spLocks noGrp="1"/>
          </p:cNvSpPr>
          <p:nvPr>
            <p:ph idx="1"/>
          </p:nvPr>
        </p:nvSpPr>
        <p:spPr/>
        <p:txBody>
          <a:bodyPr/>
          <a:lstStyle/>
          <a:p>
            <a:pPr marL="0" indent="0">
              <a:buNone/>
            </a:pPr>
            <a:r>
              <a:rPr lang="en-US" dirty="0"/>
              <a:t>We need to generate token for it.</a:t>
            </a:r>
          </a:p>
          <a:p>
            <a:pPr marL="0" indent="0">
              <a:buNone/>
            </a:pPr>
            <a:endParaRPr lang="en-US" dirty="0"/>
          </a:p>
          <a:p>
            <a:pPr marL="0" indent="0">
              <a:buNone/>
            </a:pPr>
            <a:r>
              <a:rPr lang="en-US" dirty="0">
                <a:solidFill>
                  <a:srgbClr val="FF0000"/>
                </a:solidFill>
              </a:rPr>
              <a:t>Token based authentication: </a:t>
            </a:r>
            <a:r>
              <a:rPr lang="en-US" dirty="0">
                <a:hlinkClick r:id="rId2"/>
              </a:rPr>
              <a:t>https://docs.github.com/en/authentication/keeping-your-account-and-data-secure/managing-your-personal-access-tokens</a:t>
            </a:r>
            <a:endParaRPr lang="en-US" dirty="0"/>
          </a:p>
          <a:p>
            <a:pPr marL="0" indent="0">
              <a:buNone/>
            </a:pPr>
            <a:endParaRPr lang="en-US" dirty="0"/>
          </a:p>
          <a:p>
            <a:pPr marL="0" indent="0">
              <a:buNone/>
            </a:pPr>
            <a:r>
              <a:rPr lang="en-US" dirty="0"/>
              <a:t>Please follow above steps to generate token, please see next step and generate classic token only.</a:t>
            </a:r>
          </a:p>
          <a:p>
            <a:pPr marL="0" indent="0">
              <a:buNone/>
            </a:pPr>
            <a:endParaRPr lang="en-IN" dirty="0"/>
          </a:p>
        </p:txBody>
      </p:sp>
    </p:spTree>
    <p:extLst>
      <p:ext uri="{BB962C8B-B14F-4D97-AF65-F5344CB8AC3E}">
        <p14:creationId xmlns:p14="http://schemas.microsoft.com/office/powerpoint/2010/main" val="72390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C2D5F-6749-B470-BA23-ABEC0591577D}"/>
              </a:ext>
            </a:extLst>
          </p:cNvPr>
          <p:cNvPicPr>
            <a:picLocks noChangeAspect="1"/>
          </p:cNvPicPr>
          <p:nvPr/>
        </p:nvPicPr>
        <p:blipFill>
          <a:blip r:embed="rId2"/>
          <a:stretch>
            <a:fillRect/>
          </a:stretch>
        </p:blipFill>
        <p:spPr>
          <a:xfrm>
            <a:off x="133043" y="707885"/>
            <a:ext cx="11925913" cy="5442230"/>
          </a:xfrm>
          <a:prstGeom prst="rect">
            <a:avLst/>
          </a:prstGeom>
        </p:spPr>
      </p:pic>
    </p:spTree>
    <p:extLst>
      <p:ext uri="{BB962C8B-B14F-4D97-AF65-F5344CB8AC3E}">
        <p14:creationId xmlns:p14="http://schemas.microsoft.com/office/powerpoint/2010/main" val="131800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8861-0910-D72D-3EB3-4D9AD7D2F983}"/>
              </a:ext>
            </a:extLst>
          </p:cNvPr>
          <p:cNvSpPr>
            <a:spLocks noGrp="1"/>
          </p:cNvSpPr>
          <p:nvPr>
            <p:ph type="title"/>
          </p:nvPr>
        </p:nvSpPr>
        <p:spPr/>
        <p:txBody>
          <a:bodyPr/>
          <a:lstStyle/>
          <a:p>
            <a:r>
              <a:rPr lang="en-US" dirty="0">
                <a:solidFill>
                  <a:srgbClr val="FF0000"/>
                </a:solidFill>
              </a:rPr>
              <a:t>Sample token</a:t>
            </a:r>
            <a:endParaRPr lang="en-IN" dirty="0">
              <a:solidFill>
                <a:srgbClr val="FF0000"/>
              </a:solidFill>
            </a:endParaRPr>
          </a:p>
        </p:txBody>
      </p:sp>
      <p:sp>
        <p:nvSpPr>
          <p:cNvPr id="3" name="Content Placeholder 2">
            <a:extLst>
              <a:ext uri="{FF2B5EF4-FFF2-40B4-BE49-F238E27FC236}">
                <a16:creationId xmlns:a16="http://schemas.microsoft.com/office/drawing/2014/main" id="{5D281B39-7AFE-450B-2DA3-044E3C4CAF50}"/>
              </a:ext>
            </a:extLst>
          </p:cNvPr>
          <p:cNvSpPr>
            <a:spLocks noGrp="1"/>
          </p:cNvSpPr>
          <p:nvPr>
            <p:ph idx="1"/>
          </p:nvPr>
        </p:nvSpPr>
        <p:spPr/>
        <p:txBody>
          <a:bodyPr/>
          <a:lstStyle/>
          <a:p>
            <a:pPr marL="0" indent="0">
              <a:buNone/>
            </a:pPr>
            <a:r>
              <a:rPr lang="en-IN" dirty="0" err="1"/>
              <a:t>ghp_ABCDEFGHIJKLMNOPQRSTUVWXYZ</a:t>
            </a:r>
            <a:endParaRPr lang="en-IN" dirty="0"/>
          </a:p>
        </p:txBody>
      </p:sp>
      <p:pic>
        <p:nvPicPr>
          <p:cNvPr id="5" name="Picture 4">
            <a:extLst>
              <a:ext uri="{FF2B5EF4-FFF2-40B4-BE49-F238E27FC236}">
                <a16:creationId xmlns:a16="http://schemas.microsoft.com/office/drawing/2014/main" id="{A795F044-B952-1EBA-2CDB-A22E6118E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35224"/>
            <a:ext cx="6069565" cy="3641739"/>
          </a:xfrm>
          <a:prstGeom prst="rect">
            <a:avLst/>
          </a:prstGeom>
        </p:spPr>
      </p:pic>
    </p:spTree>
    <p:extLst>
      <p:ext uri="{BB962C8B-B14F-4D97-AF65-F5344CB8AC3E}">
        <p14:creationId xmlns:p14="http://schemas.microsoft.com/office/powerpoint/2010/main" val="1207616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1162</Words>
  <Application>Microsoft Office PowerPoint</Application>
  <PresentationFormat>Widescreen</PresentationFormat>
  <Paragraphs>100</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git repo icon</vt:lpstr>
      <vt:lpstr>How to create local repository</vt:lpstr>
      <vt:lpstr>Adding user details</vt:lpstr>
      <vt:lpstr>How to create remote repository in GIT</vt:lpstr>
      <vt:lpstr>PowerPoint Presentation</vt:lpstr>
      <vt:lpstr>PowerPoint Presentation</vt:lpstr>
      <vt:lpstr>Local to remote communication</vt:lpstr>
      <vt:lpstr>PowerPoint Presentation</vt:lpstr>
      <vt:lpstr>Sample token</vt:lpstr>
      <vt:lpstr>Command to establish connection</vt:lpstr>
      <vt:lpstr>Command to push the change from local to remote</vt:lpstr>
      <vt:lpstr>What is VCS</vt:lpstr>
      <vt:lpstr>PowerPoint Presentation</vt:lpstr>
      <vt:lpstr>PowerPoint Presentation</vt:lpstr>
      <vt:lpstr>PowerPoint Presentation</vt:lpstr>
      <vt:lpstr>How to install/uninstall and version check</vt:lpstr>
      <vt:lpstr>Working tree in GIT</vt:lpstr>
      <vt:lpstr>Working directory</vt:lpstr>
      <vt:lpstr>Stagging area</vt:lpstr>
      <vt:lpstr>git pull and git push</vt:lpstr>
      <vt:lpstr>git fetch</vt:lpstr>
      <vt:lpstr>PowerPoint Presentation</vt:lpstr>
      <vt:lpstr>git fork</vt:lpstr>
      <vt:lpstr>git status</vt:lpstr>
      <vt:lpstr>Azure Repo</vt:lpstr>
      <vt:lpstr>Branching</vt:lpstr>
      <vt:lpstr>Branching command</vt:lpstr>
      <vt:lpstr>main branch in git</vt:lpstr>
      <vt:lpstr>Merging</vt:lpstr>
      <vt:lpstr>PowerPoint Presentation</vt:lpstr>
      <vt:lpstr>Importing a repository</vt:lpstr>
      <vt:lpstr>git hub advance security</vt:lpstr>
      <vt:lpstr>git Head</vt:lpstr>
      <vt:lpstr>git reset</vt:lpstr>
      <vt:lpstr>git tag</vt:lpstr>
      <vt:lpstr>Branching strategy</vt:lpstr>
      <vt:lpstr>git cherrypick</vt:lpstr>
      <vt:lpstr>Pull request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53</cp:revision>
  <dcterms:created xsi:type="dcterms:W3CDTF">2024-07-11T15:24:51Z</dcterms:created>
  <dcterms:modified xsi:type="dcterms:W3CDTF">2024-07-13T04:58:16Z</dcterms:modified>
</cp:coreProperties>
</file>