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1" r:id="rId7"/>
    <p:sldId id="260" r:id="rId8"/>
    <p:sldId id="263" r:id="rId9"/>
    <p:sldId id="264" r:id="rId10"/>
    <p:sldId id="265" r:id="rId11"/>
    <p:sldId id="266" r:id="rId12"/>
    <p:sldId id="267" r:id="rId13"/>
    <p:sldId id="270" r:id="rId14"/>
    <p:sldId id="272" r:id="rId15"/>
    <p:sldId id="271"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29C5-34C7-4F7C-EEA8-A9C3F3EF7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B6F0F7-991C-3D7A-72C5-CDBCEC30D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6E1886-2551-32AA-FC81-1BACA9A23D5D}"/>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5" name="Footer Placeholder 4">
            <a:extLst>
              <a:ext uri="{FF2B5EF4-FFF2-40B4-BE49-F238E27FC236}">
                <a16:creationId xmlns:a16="http://schemas.microsoft.com/office/drawing/2014/main" id="{2AEF1281-88DA-E1F0-62D8-0738AF909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E07A4-81C2-F3E5-3AD6-E6397B553D23}"/>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201058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E7A9-66FB-9BD1-322A-A79F4DA0D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76FC20-E170-0E96-293F-9E80449A2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EDCFC-FAAF-847D-0161-F11FDAB75D0B}"/>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5" name="Footer Placeholder 4">
            <a:extLst>
              <a:ext uri="{FF2B5EF4-FFF2-40B4-BE49-F238E27FC236}">
                <a16:creationId xmlns:a16="http://schemas.microsoft.com/office/drawing/2014/main" id="{38D6E453-F3C1-EB09-7E48-E03BD66B1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768F3-6FAC-17B7-B358-A9AAC10E8522}"/>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39340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67D28-06FC-1BC4-4081-7CAFDDA7CB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EA32C-36F2-BE5E-2C48-90DE4601E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A3775-D7D3-EC03-775E-011957B7E6E6}"/>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5" name="Footer Placeholder 4">
            <a:extLst>
              <a:ext uri="{FF2B5EF4-FFF2-40B4-BE49-F238E27FC236}">
                <a16:creationId xmlns:a16="http://schemas.microsoft.com/office/drawing/2014/main" id="{5EC4383E-C7E8-3A10-CDC1-3E6395620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68238-C0D0-3B96-5B50-BA31036EA910}"/>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22119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C7EA-289B-9EDF-52EB-B0246BEAE7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45775A-C057-C09F-88D3-ECDF75904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6D041-4B7B-6663-3E82-5C59E755CD01}"/>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5" name="Footer Placeholder 4">
            <a:extLst>
              <a:ext uri="{FF2B5EF4-FFF2-40B4-BE49-F238E27FC236}">
                <a16:creationId xmlns:a16="http://schemas.microsoft.com/office/drawing/2014/main" id="{C99A2D35-5D0E-A0E3-AF24-F7F9DCBFD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91CA2-44F4-0EEF-AC8B-5247CE9FAFAE}"/>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16877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80B8-70BB-12C6-016A-5B1E69065A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21FBE3-7849-D4D6-2EF5-1A660B8CA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568845-B0CD-E86C-31D7-A0C2788DA247}"/>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5" name="Footer Placeholder 4">
            <a:extLst>
              <a:ext uri="{FF2B5EF4-FFF2-40B4-BE49-F238E27FC236}">
                <a16:creationId xmlns:a16="http://schemas.microsoft.com/office/drawing/2014/main" id="{8F306231-A08E-AA39-E5D9-C098C4FBE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49BAA-14DF-0F6B-175B-F6E19A8C90A9}"/>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133788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A161-EBCA-6EFF-CECF-B5089DA012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C86E1A-0FD4-EC43-257E-3A466738B0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86ED38-C004-B23F-2A6A-93D4EC594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B6EE22-90C5-4502-6317-D3C9EA13A496}"/>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6" name="Footer Placeholder 5">
            <a:extLst>
              <a:ext uri="{FF2B5EF4-FFF2-40B4-BE49-F238E27FC236}">
                <a16:creationId xmlns:a16="http://schemas.microsoft.com/office/drawing/2014/main" id="{B3ADE811-993B-476B-2ACF-698123F29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62752-DDEB-0B66-6878-CFCC36998E2A}"/>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387183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6503-CE13-6727-C34B-04ABC7D189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168270-108B-62EC-64B6-27E89C413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CB514-B3B3-AE62-D973-CD4F95E92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46232A-4443-D645-96AA-E4FD2BCC7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209BC-4D9C-1AB6-60D5-058E4979A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ADDF07-434A-C837-AC37-6776DB1BBAD3}"/>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8" name="Footer Placeholder 7">
            <a:extLst>
              <a:ext uri="{FF2B5EF4-FFF2-40B4-BE49-F238E27FC236}">
                <a16:creationId xmlns:a16="http://schemas.microsoft.com/office/drawing/2014/main" id="{56EF1EE1-61E7-A898-BD25-A5554A2BCA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3673A4-2A64-C3AE-EEC9-3E7B83B33D4C}"/>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266777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E9F3-1427-17C4-A328-70C2057703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AE3E43-7393-28F7-9B66-50A61EEDFC38}"/>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4" name="Footer Placeholder 3">
            <a:extLst>
              <a:ext uri="{FF2B5EF4-FFF2-40B4-BE49-F238E27FC236}">
                <a16:creationId xmlns:a16="http://schemas.microsoft.com/office/drawing/2014/main" id="{6A4DF447-2779-1328-F3D0-884A7ECD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764587-7AAF-15EE-C5EC-3EE526725403}"/>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393776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B55AA-9149-0730-FBC0-F2762158F8DA}"/>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3" name="Footer Placeholder 2">
            <a:extLst>
              <a:ext uri="{FF2B5EF4-FFF2-40B4-BE49-F238E27FC236}">
                <a16:creationId xmlns:a16="http://schemas.microsoft.com/office/drawing/2014/main" id="{9198083C-565A-91F8-A28B-2BF6EA156E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8AC675-9A4B-B6BE-E1CE-2529503363E7}"/>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218660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294B-364E-4638-00FD-A67DBDC52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2A2E47-1D50-9BDC-D81C-47D28A58A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D429E4-7DA2-F33A-1BCE-E042E1472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AD748-FFA2-9832-9BA3-3ACBDBBC2FD2}"/>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6" name="Footer Placeholder 5">
            <a:extLst>
              <a:ext uri="{FF2B5EF4-FFF2-40B4-BE49-F238E27FC236}">
                <a16:creationId xmlns:a16="http://schemas.microsoft.com/office/drawing/2014/main" id="{1F8A9063-D1AF-EF79-46C4-F5C417EE55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5E78A-4FC9-038F-2979-154ABC99F399}"/>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130096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61CB-CCF4-BC0A-5ED3-74E6398E6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EF51E2-D47C-5097-D376-164AC087B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C28EB6-7D02-86A9-61A8-8E2078DC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0AD3E-836D-6A2B-4BCA-E9456FDA83C0}"/>
              </a:ext>
            </a:extLst>
          </p:cNvPr>
          <p:cNvSpPr>
            <a:spLocks noGrp="1"/>
          </p:cNvSpPr>
          <p:nvPr>
            <p:ph type="dt" sz="half" idx="10"/>
          </p:nvPr>
        </p:nvSpPr>
        <p:spPr/>
        <p:txBody>
          <a:bodyPr/>
          <a:lstStyle/>
          <a:p>
            <a:fld id="{D705575C-80FC-4D2E-AAEE-FE1A0CDAB06E}" type="datetimeFigureOut">
              <a:rPr lang="en-IN" smtClean="0"/>
              <a:t>17-06-2024</a:t>
            </a:fld>
            <a:endParaRPr lang="en-IN"/>
          </a:p>
        </p:txBody>
      </p:sp>
      <p:sp>
        <p:nvSpPr>
          <p:cNvPr id="6" name="Footer Placeholder 5">
            <a:extLst>
              <a:ext uri="{FF2B5EF4-FFF2-40B4-BE49-F238E27FC236}">
                <a16:creationId xmlns:a16="http://schemas.microsoft.com/office/drawing/2014/main" id="{23045D4B-CC9E-631B-2067-DB6E13078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CCB9A-B187-F943-4898-924557AC3C31}"/>
              </a:ext>
            </a:extLst>
          </p:cNvPr>
          <p:cNvSpPr>
            <a:spLocks noGrp="1"/>
          </p:cNvSpPr>
          <p:nvPr>
            <p:ph type="sldNum" sz="quarter" idx="12"/>
          </p:nvPr>
        </p:nvSpPr>
        <p:spPr/>
        <p:txBody>
          <a:bodyPr/>
          <a:lstStyle/>
          <a:p>
            <a:fld id="{70EFF9F2-A276-4945-AFBE-1B45B60A3B90}" type="slidenum">
              <a:rPr lang="en-IN" smtClean="0"/>
              <a:t>‹#›</a:t>
            </a:fld>
            <a:endParaRPr lang="en-IN"/>
          </a:p>
        </p:txBody>
      </p:sp>
    </p:spTree>
    <p:extLst>
      <p:ext uri="{BB962C8B-B14F-4D97-AF65-F5344CB8AC3E}">
        <p14:creationId xmlns:p14="http://schemas.microsoft.com/office/powerpoint/2010/main" val="34336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8E8E1D-1F2B-DA13-42C8-0588AA187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7152EB-25C9-0293-4139-4878FD465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D61C4-BB98-4386-AD77-80EC83F60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5575C-80FC-4D2E-AAEE-FE1A0CDAB06E}" type="datetimeFigureOut">
              <a:rPr lang="en-IN" smtClean="0"/>
              <a:t>17-06-2024</a:t>
            </a:fld>
            <a:endParaRPr lang="en-IN"/>
          </a:p>
        </p:txBody>
      </p:sp>
      <p:sp>
        <p:nvSpPr>
          <p:cNvPr id="5" name="Footer Placeholder 4">
            <a:extLst>
              <a:ext uri="{FF2B5EF4-FFF2-40B4-BE49-F238E27FC236}">
                <a16:creationId xmlns:a16="http://schemas.microsoft.com/office/drawing/2014/main" id="{889AF217-8D21-D15A-7EFC-5153E056C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D3AC42-7FA0-B409-DFEA-1A3757D34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FF9F2-A276-4945-AFBE-1B45B60A3B90}" type="slidenum">
              <a:rPr lang="en-IN" smtClean="0"/>
              <a:t>‹#›</a:t>
            </a:fld>
            <a:endParaRPr lang="en-IN"/>
          </a:p>
        </p:txBody>
      </p:sp>
    </p:spTree>
    <p:extLst>
      <p:ext uri="{BB962C8B-B14F-4D97-AF65-F5344CB8AC3E}">
        <p14:creationId xmlns:p14="http://schemas.microsoft.com/office/powerpoint/2010/main" val="677661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azure/azure-resource-manager/management/tag-resourc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earn.microsoft.com/en-us/azure/azure-resource-manager/management/ov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5873-6235-6008-3F68-1E604AC57514}"/>
              </a:ext>
            </a:extLst>
          </p:cNvPr>
          <p:cNvSpPr>
            <a:spLocks noGrp="1"/>
          </p:cNvSpPr>
          <p:nvPr>
            <p:ph type="title"/>
          </p:nvPr>
        </p:nvSpPr>
        <p:spPr/>
        <p:txBody>
          <a:bodyPr/>
          <a:lstStyle/>
          <a:p>
            <a:r>
              <a:rPr lang="en-IN" dirty="0">
                <a:solidFill>
                  <a:srgbClr val="FF0000"/>
                </a:solidFill>
              </a:rPr>
              <a:t>CURD</a:t>
            </a:r>
          </a:p>
        </p:txBody>
      </p:sp>
      <p:sp>
        <p:nvSpPr>
          <p:cNvPr id="3" name="Content Placeholder 2">
            <a:extLst>
              <a:ext uri="{FF2B5EF4-FFF2-40B4-BE49-F238E27FC236}">
                <a16:creationId xmlns:a16="http://schemas.microsoft.com/office/drawing/2014/main" id="{56014E75-8F3A-2DE3-366F-7EC48BD392D6}"/>
              </a:ext>
            </a:extLst>
          </p:cNvPr>
          <p:cNvSpPr>
            <a:spLocks noGrp="1"/>
          </p:cNvSpPr>
          <p:nvPr>
            <p:ph idx="1"/>
          </p:nvPr>
        </p:nvSpPr>
        <p:spPr/>
        <p:txBody>
          <a:bodyPr/>
          <a:lstStyle/>
          <a:p>
            <a:pPr marL="0" indent="0">
              <a:buNone/>
            </a:pPr>
            <a:r>
              <a:rPr lang="en-IN" dirty="0"/>
              <a:t>C – Create  </a:t>
            </a:r>
          </a:p>
          <a:p>
            <a:pPr marL="0" indent="0">
              <a:buNone/>
            </a:pPr>
            <a:endParaRPr lang="en-IN" dirty="0"/>
          </a:p>
          <a:p>
            <a:pPr marL="0" indent="0">
              <a:buNone/>
            </a:pPr>
            <a:r>
              <a:rPr lang="en-IN" dirty="0"/>
              <a:t>U- Update</a:t>
            </a:r>
          </a:p>
          <a:p>
            <a:pPr marL="0" indent="0">
              <a:buNone/>
            </a:pPr>
            <a:endParaRPr lang="en-IN" dirty="0"/>
          </a:p>
          <a:p>
            <a:pPr marL="0" indent="0">
              <a:buNone/>
            </a:pPr>
            <a:r>
              <a:rPr lang="en-IN" dirty="0"/>
              <a:t>R- Retrieve</a:t>
            </a:r>
          </a:p>
          <a:p>
            <a:pPr marL="0" indent="0">
              <a:buNone/>
            </a:pPr>
            <a:endParaRPr lang="en-IN" dirty="0"/>
          </a:p>
          <a:p>
            <a:pPr marL="0" indent="0">
              <a:buNone/>
            </a:pPr>
            <a:r>
              <a:rPr lang="en-IN" dirty="0"/>
              <a:t>D- delete</a:t>
            </a:r>
          </a:p>
        </p:txBody>
      </p:sp>
    </p:spTree>
    <p:extLst>
      <p:ext uri="{BB962C8B-B14F-4D97-AF65-F5344CB8AC3E}">
        <p14:creationId xmlns:p14="http://schemas.microsoft.com/office/powerpoint/2010/main" val="319385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477D-2C93-0D0E-C7EA-19569C48DE70}"/>
              </a:ext>
            </a:extLst>
          </p:cNvPr>
          <p:cNvSpPr>
            <a:spLocks noGrp="1"/>
          </p:cNvSpPr>
          <p:nvPr>
            <p:ph type="title"/>
          </p:nvPr>
        </p:nvSpPr>
        <p:spPr/>
        <p:txBody>
          <a:bodyPr/>
          <a:lstStyle/>
          <a:p>
            <a:r>
              <a:rPr lang="en-IN" dirty="0"/>
              <a:t>REST API</a:t>
            </a:r>
          </a:p>
        </p:txBody>
      </p:sp>
      <p:sp>
        <p:nvSpPr>
          <p:cNvPr id="3" name="Content Placeholder 2">
            <a:extLst>
              <a:ext uri="{FF2B5EF4-FFF2-40B4-BE49-F238E27FC236}">
                <a16:creationId xmlns:a16="http://schemas.microsoft.com/office/drawing/2014/main" id="{7F73383A-74F8-C87D-ED4F-9CA07550DC0A}"/>
              </a:ext>
            </a:extLst>
          </p:cNvPr>
          <p:cNvSpPr>
            <a:spLocks noGrp="1"/>
          </p:cNvSpPr>
          <p:nvPr>
            <p:ph idx="1"/>
          </p:nvPr>
        </p:nvSpPr>
        <p:spPr/>
        <p:txBody>
          <a:bodyPr/>
          <a:lstStyle/>
          <a:p>
            <a:pPr marL="0" indent="0">
              <a:buNone/>
            </a:pPr>
            <a:r>
              <a:rPr lang="en-IN" dirty="0">
                <a:solidFill>
                  <a:srgbClr val="FF0000"/>
                </a:solidFill>
              </a:rPr>
              <a:t>REST API is a programming way to create, update, retrieve and delete the data.</a:t>
            </a:r>
          </a:p>
          <a:p>
            <a:pPr marL="0" indent="0">
              <a:buNone/>
            </a:pPr>
            <a:endParaRPr lang="en-IN" dirty="0"/>
          </a:p>
          <a:p>
            <a:pPr marL="0" indent="0">
              <a:buNone/>
            </a:pPr>
            <a:r>
              <a:rPr lang="en-IN" dirty="0"/>
              <a:t>A RESTful API is </a:t>
            </a:r>
            <a:r>
              <a:rPr lang="en-IN" b="1" dirty="0"/>
              <a:t>an architectural style for an application programming interface that uses HTTP requests to access and use data</a:t>
            </a:r>
            <a:r>
              <a:rPr lang="en-IN" dirty="0"/>
              <a:t>. That data can be used to GET , PUT , POST and DELETE data types, which refers to reading, updating, creating and deleting operations related to resources.</a:t>
            </a:r>
          </a:p>
        </p:txBody>
      </p:sp>
    </p:spTree>
    <p:extLst>
      <p:ext uri="{BB962C8B-B14F-4D97-AF65-F5344CB8AC3E}">
        <p14:creationId xmlns:p14="http://schemas.microsoft.com/office/powerpoint/2010/main" val="167608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8B9F-8616-5326-EB48-B48D532614C0}"/>
              </a:ext>
            </a:extLst>
          </p:cNvPr>
          <p:cNvSpPr>
            <a:spLocks noGrp="1"/>
          </p:cNvSpPr>
          <p:nvPr>
            <p:ph type="title"/>
          </p:nvPr>
        </p:nvSpPr>
        <p:spPr/>
        <p:txBody>
          <a:bodyPr>
            <a:normAutofit/>
          </a:bodyPr>
          <a:lstStyle/>
          <a:p>
            <a:r>
              <a:rPr lang="en-IN" sz="3200" dirty="0"/>
              <a:t>Link: https://dotnet.microsoft.com/en-us/apps/aspnet/apis</a:t>
            </a:r>
          </a:p>
        </p:txBody>
      </p:sp>
      <p:sp>
        <p:nvSpPr>
          <p:cNvPr id="3" name="Content Placeholder 2">
            <a:extLst>
              <a:ext uri="{FF2B5EF4-FFF2-40B4-BE49-F238E27FC236}">
                <a16:creationId xmlns:a16="http://schemas.microsoft.com/office/drawing/2014/main" id="{57822B9A-5136-B2EC-6149-CFC2F875F9B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04673C-1EE4-39C1-E5DB-186BB5D36EF9}"/>
              </a:ext>
            </a:extLst>
          </p:cNvPr>
          <p:cNvPicPr>
            <a:picLocks noChangeAspect="1"/>
          </p:cNvPicPr>
          <p:nvPr/>
        </p:nvPicPr>
        <p:blipFill>
          <a:blip r:embed="rId2"/>
          <a:stretch>
            <a:fillRect/>
          </a:stretch>
        </p:blipFill>
        <p:spPr>
          <a:xfrm>
            <a:off x="670910" y="1518560"/>
            <a:ext cx="10274828" cy="4807197"/>
          </a:xfrm>
          <a:prstGeom prst="rect">
            <a:avLst/>
          </a:prstGeom>
        </p:spPr>
      </p:pic>
    </p:spTree>
    <p:extLst>
      <p:ext uri="{BB962C8B-B14F-4D97-AF65-F5344CB8AC3E}">
        <p14:creationId xmlns:p14="http://schemas.microsoft.com/office/powerpoint/2010/main" val="2562939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4D3E-1F4E-0B98-7A23-240158EBDA6B}"/>
              </a:ext>
            </a:extLst>
          </p:cNvPr>
          <p:cNvSpPr>
            <a:spLocks noGrp="1"/>
          </p:cNvSpPr>
          <p:nvPr>
            <p:ph type="title"/>
          </p:nvPr>
        </p:nvSpPr>
        <p:spPr/>
        <p:txBody>
          <a:bodyPr/>
          <a:lstStyle/>
          <a:p>
            <a:r>
              <a:rPr lang="en-IN" dirty="0"/>
              <a:t>SDK</a:t>
            </a:r>
          </a:p>
        </p:txBody>
      </p:sp>
      <p:sp>
        <p:nvSpPr>
          <p:cNvPr id="3" name="Content Placeholder 2">
            <a:extLst>
              <a:ext uri="{FF2B5EF4-FFF2-40B4-BE49-F238E27FC236}">
                <a16:creationId xmlns:a16="http://schemas.microsoft.com/office/drawing/2014/main" id="{0A655627-AA48-E75F-C4D6-962DDCFAD663}"/>
              </a:ext>
            </a:extLst>
          </p:cNvPr>
          <p:cNvSpPr>
            <a:spLocks noGrp="1"/>
          </p:cNvSpPr>
          <p:nvPr>
            <p:ph idx="1"/>
          </p:nvPr>
        </p:nvSpPr>
        <p:spPr/>
        <p:txBody>
          <a:bodyPr/>
          <a:lstStyle/>
          <a:p>
            <a:pPr marL="0" indent="0">
              <a:buNone/>
            </a:pPr>
            <a:r>
              <a:rPr lang="en-IN" dirty="0"/>
              <a:t>A software development kit (SDK) is </a:t>
            </a:r>
            <a:r>
              <a:rPr lang="en-IN" b="1" dirty="0"/>
              <a:t>a set of platform-specific building tools for developers</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9668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0990-06F2-809F-C44B-73A4A688D216}"/>
              </a:ext>
            </a:extLst>
          </p:cNvPr>
          <p:cNvSpPr>
            <a:spLocks noGrp="1"/>
          </p:cNvSpPr>
          <p:nvPr>
            <p:ph type="title"/>
          </p:nvPr>
        </p:nvSpPr>
        <p:spPr/>
        <p:txBody>
          <a:bodyPr/>
          <a:lstStyle/>
          <a:p>
            <a:r>
              <a:rPr lang="en-IN" dirty="0"/>
              <a:t>lock</a:t>
            </a:r>
          </a:p>
        </p:txBody>
      </p:sp>
      <p:sp>
        <p:nvSpPr>
          <p:cNvPr id="3" name="Content Placeholder 2">
            <a:extLst>
              <a:ext uri="{FF2B5EF4-FFF2-40B4-BE49-F238E27FC236}">
                <a16:creationId xmlns:a16="http://schemas.microsoft.com/office/drawing/2014/main" id="{246AC624-8BE7-AF0C-F162-9E54A27AD26C}"/>
              </a:ext>
            </a:extLst>
          </p:cNvPr>
          <p:cNvSpPr>
            <a:spLocks noGrp="1"/>
          </p:cNvSpPr>
          <p:nvPr>
            <p:ph idx="1"/>
          </p:nvPr>
        </p:nvSpPr>
        <p:spPr/>
        <p:txBody>
          <a:bodyPr/>
          <a:lstStyle/>
          <a:p>
            <a:pPr marL="0" indent="0">
              <a:buNone/>
            </a:pPr>
            <a:r>
              <a:rPr lang="en-IN" dirty="0"/>
              <a:t>Same person shouldn’t be doing same activity.</a:t>
            </a:r>
          </a:p>
          <a:p>
            <a:pPr marL="0" indent="0">
              <a:buNone/>
            </a:pPr>
            <a:endParaRPr lang="en-IN" dirty="0"/>
          </a:p>
          <a:p>
            <a:pPr marL="0" indent="0">
              <a:buNone/>
            </a:pPr>
            <a:r>
              <a:rPr lang="en-IN" dirty="0"/>
              <a:t>Example: Let say me and my colleague trying to create same things in same time. So one would be pass one would be fail.</a:t>
            </a:r>
          </a:p>
          <a:p>
            <a:pPr marL="0" indent="0">
              <a:buNone/>
            </a:pPr>
            <a:endParaRPr lang="en-IN" dirty="0"/>
          </a:p>
          <a:p>
            <a:pPr marL="0" indent="0">
              <a:buNone/>
            </a:pPr>
            <a:r>
              <a:rPr lang="en-IN" dirty="0"/>
              <a:t>To avoid this confusion we have lock, so who would be doing first would be locking the resource.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7959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372D-83BC-1AD8-0A74-B8612DDB9A74}"/>
              </a:ext>
            </a:extLst>
          </p:cNvPr>
          <p:cNvSpPr>
            <a:spLocks noGrp="1"/>
          </p:cNvSpPr>
          <p:nvPr>
            <p:ph type="title"/>
          </p:nvPr>
        </p:nvSpPr>
        <p:spPr/>
        <p:txBody>
          <a:bodyPr/>
          <a:lstStyle/>
          <a:p>
            <a:r>
              <a:rPr lang="en-IN" dirty="0">
                <a:solidFill>
                  <a:srgbClr val="FF0000"/>
                </a:solidFill>
              </a:rPr>
              <a:t>metadata</a:t>
            </a:r>
          </a:p>
        </p:txBody>
      </p:sp>
      <p:sp>
        <p:nvSpPr>
          <p:cNvPr id="3" name="Content Placeholder 2">
            <a:extLst>
              <a:ext uri="{FF2B5EF4-FFF2-40B4-BE49-F238E27FC236}">
                <a16:creationId xmlns:a16="http://schemas.microsoft.com/office/drawing/2014/main" id="{C93988F3-2C9D-44C5-8290-80DF6E2D436C}"/>
              </a:ext>
            </a:extLst>
          </p:cNvPr>
          <p:cNvSpPr>
            <a:spLocks noGrp="1"/>
          </p:cNvSpPr>
          <p:nvPr>
            <p:ph idx="1"/>
          </p:nvPr>
        </p:nvSpPr>
        <p:spPr/>
        <p:txBody>
          <a:bodyPr/>
          <a:lstStyle/>
          <a:p>
            <a:pPr marL="0" indent="0">
              <a:buNone/>
            </a:pPr>
            <a:r>
              <a:rPr lang="en-IN" dirty="0"/>
              <a:t>It’s basically used to create filter mechanism</a:t>
            </a:r>
          </a:p>
          <a:p>
            <a:pPr marL="0" indent="0">
              <a:buNone/>
            </a:pPr>
            <a:endParaRPr lang="en-IN" dirty="0"/>
          </a:p>
          <a:p>
            <a:pPr marL="0" indent="0">
              <a:buNone/>
            </a:pPr>
            <a:r>
              <a:rPr lang="en-IN" dirty="0"/>
              <a:t>Mobile &gt; Redmi &gt; Redmi13C</a:t>
            </a:r>
          </a:p>
          <a:p>
            <a:pPr marL="0" indent="0">
              <a:buNone/>
            </a:pPr>
            <a:endParaRPr lang="en-IN" dirty="0"/>
          </a:p>
          <a:p>
            <a:pPr marL="0" indent="0">
              <a:buNone/>
            </a:pPr>
            <a:r>
              <a:rPr lang="en-IN" dirty="0"/>
              <a:t>Category: Mobile</a:t>
            </a:r>
          </a:p>
          <a:p>
            <a:pPr marL="0" indent="0">
              <a:buNone/>
            </a:pPr>
            <a:r>
              <a:rPr lang="en-IN" dirty="0"/>
              <a:t>Brand: Redmi</a:t>
            </a:r>
          </a:p>
          <a:p>
            <a:pPr marL="0" indent="0">
              <a:buNone/>
            </a:pPr>
            <a:r>
              <a:rPr lang="en-IN" dirty="0"/>
              <a:t>Model: Redmi13C</a:t>
            </a:r>
          </a:p>
        </p:txBody>
      </p:sp>
    </p:spTree>
    <p:extLst>
      <p:ext uri="{BB962C8B-B14F-4D97-AF65-F5344CB8AC3E}">
        <p14:creationId xmlns:p14="http://schemas.microsoft.com/office/powerpoint/2010/main" val="370869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BDA7-70DA-5AE1-7C23-9B5B938A645F}"/>
              </a:ext>
            </a:extLst>
          </p:cNvPr>
          <p:cNvSpPr>
            <a:spLocks noGrp="1"/>
          </p:cNvSpPr>
          <p:nvPr>
            <p:ph type="title"/>
          </p:nvPr>
        </p:nvSpPr>
        <p:spPr/>
        <p:txBody>
          <a:bodyPr/>
          <a:lstStyle/>
          <a:p>
            <a:r>
              <a:rPr lang="en-IN" dirty="0"/>
              <a:t>tag</a:t>
            </a:r>
          </a:p>
        </p:txBody>
      </p:sp>
      <p:sp>
        <p:nvSpPr>
          <p:cNvPr id="3" name="Content Placeholder 2">
            <a:extLst>
              <a:ext uri="{FF2B5EF4-FFF2-40B4-BE49-F238E27FC236}">
                <a16:creationId xmlns:a16="http://schemas.microsoft.com/office/drawing/2014/main" id="{DCE8AE86-5C54-91BA-875B-12D121D967D4}"/>
              </a:ext>
            </a:extLst>
          </p:cNvPr>
          <p:cNvSpPr>
            <a:spLocks noGrp="1"/>
          </p:cNvSpPr>
          <p:nvPr>
            <p:ph idx="1"/>
          </p:nvPr>
        </p:nvSpPr>
        <p:spPr/>
        <p:txBody>
          <a:bodyPr/>
          <a:lstStyle/>
          <a:p>
            <a:pPr marL="0" indent="0">
              <a:buNone/>
            </a:pPr>
            <a:r>
              <a:rPr lang="en-IN" dirty="0"/>
              <a:t>Meta data given to resource</a:t>
            </a:r>
          </a:p>
          <a:p>
            <a:pPr marL="0" indent="0">
              <a:buNone/>
            </a:pPr>
            <a:endParaRPr lang="en-IN" dirty="0"/>
          </a:p>
          <a:p>
            <a:pPr marL="0" indent="0">
              <a:buNone/>
            </a:pPr>
            <a:r>
              <a:rPr lang="en-IN" dirty="0"/>
              <a:t>Environment: Dev</a:t>
            </a:r>
          </a:p>
          <a:p>
            <a:pPr marL="0" indent="0">
              <a:buNone/>
            </a:pPr>
            <a:r>
              <a:rPr lang="en-IN" dirty="0"/>
              <a:t>Owner: Umesh</a:t>
            </a:r>
          </a:p>
          <a:p>
            <a:pPr marL="0" indent="0">
              <a:buNone/>
            </a:pPr>
            <a:r>
              <a:rPr lang="en-IN" dirty="0"/>
              <a:t>Batch: Batch1</a:t>
            </a:r>
          </a:p>
          <a:p>
            <a:pPr marL="0" indent="0">
              <a:buNone/>
            </a:pPr>
            <a:endParaRPr lang="en-IN" dirty="0"/>
          </a:p>
          <a:p>
            <a:pPr marL="0" indent="0">
              <a:buNone/>
            </a:pPr>
            <a:r>
              <a:rPr lang="en-IN" dirty="0">
                <a:hlinkClick r:id="rId2"/>
              </a:rPr>
              <a:t>https://learn.microsoft.com/en-us/azure/azure-resource-manager/management/tag-resources</a:t>
            </a:r>
            <a:endParaRPr lang="en-IN" dirty="0"/>
          </a:p>
          <a:p>
            <a:pPr marL="0" indent="0">
              <a:buNone/>
            </a:pPr>
            <a:endParaRPr lang="en-IN" dirty="0"/>
          </a:p>
        </p:txBody>
      </p:sp>
    </p:spTree>
    <p:extLst>
      <p:ext uri="{BB962C8B-B14F-4D97-AF65-F5344CB8AC3E}">
        <p14:creationId xmlns:p14="http://schemas.microsoft.com/office/powerpoint/2010/main" val="270563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56B2-DD81-716A-8D6C-FDF51F5D9668}"/>
              </a:ext>
            </a:extLst>
          </p:cNvPr>
          <p:cNvSpPr>
            <a:spLocks noGrp="1"/>
          </p:cNvSpPr>
          <p:nvPr>
            <p:ph type="title"/>
          </p:nvPr>
        </p:nvSpPr>
        <p:spPr/>
        <p:txBody>
          <a:bodyPr/>
          <a:lstStyle/>
          <a:p>
            <a:r>
              <a:rPr lang="en-IN" dirty="0"/>
              <a:t>ARM diagram</a:t>
            </a:r>
          </a:p>
        </p:txBody>
      </p:sp>
      <p:pic>
        <p:nvPicPr>
          <p:cNvPr id="5" name="Content Placeholder 4">
            <a:extLst>
              <a:ext uri="{FF2B5EF4-FFF2-40B4-BE49-F238E27FC236}">
                <a16:creationId xmlns:a16="http://schemas.microsoft.com/office/drawing/2014/main" id="{A24553C3-96CC-6C76-D82C-F082ADB7F84E}"/>
              </a:ext>
            </a:extLst>
          </p:cNvPr>
          <p:cNvPicPr>
            <a:picLocks noGrp="1" noChangeAspect="1"/>
          </p:cNvPicPr>
          <p:nvPr>
            <p:ph idx="1"/>
          </p:nvPr>
        </p:nvPicPr>
        <p:blipFill>
          <a:blip r:embed="rId2"/>
          <a:stretch>
            <a:fillRect/>
          </a:stretch>
        </p:blipFill>
        <p:spPr>
          <a:xfrm>
            <a:off x="1510301" y="1617322"/>
            <a:ext cx="7541776" cy="3920751"/>
          </a:xfrm>
        </p:spPr>
      </p:pic>
    </p:spTree>
    <p:extLst>
      <p:ext uri="{BB962C8B-B14F-4D97-AF65-F5344CB8AC3E}">
        <p14:creationId xmlns:p14="http://schemas.microsoft.com/office/powerpoint/2010/main" val="14847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65B8-5099-448F-73F4-9207D1176361}"/>
              </a:ext>
            </a:extLst>
          </p:cNvPr>
          <p:cNvSpPr>
            <a:spLocks noGrp="1"/>
          </p:cNvSpPr>
          <p:nvPr>
            <p:ph type="title"/>
          </p:nvPr>
        </p:nvSpPr>
        <p:spPr/>
        <p:txBody>
          <a:bodyPr/>
          <a:lstStyle/>
          <a:p>
            <a:r>
              <a:rPr lang="en-IN" dirty="0"/>
              <a:t>What is ARM</a:t>
            </a:r>
          </a:p>
        </p:txBody>
      </p:sp>
      <p:sp>
        <p:nvSpPr>
          <p:cNvPr id="3" name="Content Placeholder 2">
            <a:extLst>
              <a:ext uri="{FF2B5EF4-FFF2-40B4-BE49-F238E27FC236}">
                <a16:creationId xmlns:a16="http://schemas.microsoft.com/office/drawing/2014/main" id="{49FD8260-A79D-3521-C53F-0C9FC29AF60B}"/>
              </a:ext>
            </a:extLst>
          </p:cNvPr>
          <p:cNvSpPr>
            <a:spLocks noGrp="1"/>
          </p:cNvSpPr>
          <p:nvPr>
            <p:ph idx="1"/>
          </p:nvPr>
        </p:nvSpPr>
        <p:spPr/>
        <p:txBody>
          <a:bodyPr>
            <a:normAutofit lnSpcReduction="10000"/>
          </a:bodyPr>
          <a:lstStyle/>
          <a:p>
            <a:endParaRPr lang="en-IN" dirty="0"/>
          </a:p>
          <a:p>
            <a:pPr marL="0" indent="0">
              <a:buNone/>
            </a:pPr>
            <a:r>
              <a:rPr lang="en-US" dirty="0"/>
              <a:t>Azure Resource Manager is the deployment and management service for Azure. It provides a management layer that enables you to create, update, and delete resources in your Azure account. You use management features, like access control, locks, and tags, to secure and organize your resources after deployment.</a:t>
            </a:r>
            <a:endParaRPr lang="en-IN" dirty="0"/>
          </a:p>
          <a:p>
            <a:endParaRPr lang="en-IN" dirty="0"/>
          </a:p>
          <a:p>
            <a:pPr marL="0" indent="0">
              <a:buNone/>
            </a:pPr>
            <a:endParaRPr lang="en-IN" dirty="0"/>
          </a:p>
          <a:p>
            <a:pPr marL="0" indent="0">
              <a:buNone/>
            </a:pPr>
            <a:r>
              <a:rPr lang="en-IN" dirty="0"/>
              <a:t>Link: </a:t>
            </a:r>
            <a:r>
              <a:rPr lang="en-IN" dirty="0">
                <a:hlinkClick r:id="rId2"/>
              </a:rPr>
              <a:t>https://learn.microsoft.com/en-us/azure/azure-resource-manager/management/overview</a:t>
            </a:r>
            <a:r>
              <a:rPr lang="en-IN" dirty="0"/>
              <a:t> </a:t>
            </a:r>
          </a:p>
        </p:txBody>
      </p:sp>
    </p:spTree>
    <p:extLst>
      <p:ext uri="{BB962C8B-B14F-4D97-AF65-F5344CB8AC3E}">
        <p14:creationId xmlns:p14="http://schemas.microsoft.com/office/powerpoint/2010/main" val="254359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6E9C-8873-62FD-EC8B-2E963F49A8AA}"/>
              </a:ext>
            </a:extLst>
          </p:cNvPr>
          <p:cNvSpPr>
            <a:spLocks noGrp="1"/>
          </p:cNvSpPr>
          <p:nvPr>
            <p:ph type="title"/>
          </p:nvPr>
        </p:nvSpPr>
        <p:spPr/>
        <p:txBody>
          <a:bodyPr/>
          <a:lstStyle/>
          <a:p>
            <a:r>
              <a:rPr lang="en-IN" dirty="0">
                <a:solidFill>
                  <a:srgbClr val="FF0000"/>
                </a:solidFill>
              </a:rPr>
              <a:t>Deployment</a:t>
            </a:r>
          </a:p>
        </p:txBody>
      </p:sp>
      <p:sp>
        <p:nvSpPr>
          <p:cNvPr id="3" name="Content Placeholder 2">
            <a:extLst>
              <a:ext uri="{FF2B5EF4-FFF2-40B4-BE49-F238E27FC236}">
                <a16:creationId xmlns:a16="http://schemas.microsoft.com/office/drawing/2014/main" id="{91F83519-5C3B-1866-2A1E-26D00E175F3C}"/>
              </a:ext>
            </a:extLst>
          </p:cNvPr>
          <p:cNvSpPr>
            <a:spLocks noGrp="1"/>
          </p:cNvSpPr>
          <p:nvPr>
            <p:ph idx="1"/>
          </p:nvPr>
        </p:nvSpPr>
        <p:spPr/>
        <p:txBody>
          <a:bodyPr/>
          <a:lstStyle/>
          <a:p>
            <a:pPr marL="0" indent="0">
              <a:buNone/>
            </a:pPr>
            <a:r>
              <a:rPr lang="en-IN" dirty="0"/>
              <a:t>Whenever we are creating, updating, retrieving and deleting any resource, it referred as deployment</a:t>
            </a:r>
          </a:p>
        </p:txBody>
      </p:sp>
    </p:spTree>
    <p:extLst>
      <p:ext uri="{BB962C8B-B14F-4D97-AF65-F5344CB8AC3E}">
        <p14:creationId xmlns:p14="http://schemas.microsoft.com/office/powerpoint/2010/main" val="4766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DFE5-0227-21B0-C1AD-F8D3D24FD026}"/>
              </a:ext>
            </a:extLst>
          </p:cNvPr>
          <p:cNvSpPr>
            <a:spLocks noGrp="1"/>
          </p:cNvSpPr>
          <p:nvPr>
            <p:ph type="title"/>
          </p:nvPr>
        </p:nvSpPr>
        <p:spPr/>
        <p:txBody>
          <a:bodyPr/>
          <a:lstStyle/>
          <a:p>
            <a:r>
              <a:rPr lang="en-IN" dirty="0">
                <a:solidFill>
                  <a:srgbClr val="FF0000"/>
                </a:solidFill>
              </a:rPr>
              <a:t>Management</a:t>
            </a:r>
          </a:p>
        </p:txBody>
      </p:sp>
      <p:sp>
        <p:nvSpPr>
          <p:cNvPr id="3" name="Content Placeholder 2">
            <a:extLst>
              <a:ext uri="{FF2B5EF4-FFF2-40B4-BE49-F238E27FC236}">
                <a16:creationId xmlns:a16="http://schemas.microsoft.com/office/drawing/2014/main" id="{F227C24B-DE5E-5F49-5C19-78AA764F0FE6}"/>
              </a:ext>
            </a:extLst>
          </p:cNvPr>
          <p:cNvSpPr>
            <a:spLocks noGrp="1"/>
          </p:cNvSpPr>
          <p:nvPr>
            <p:ph idx="1"/>
          </p:nvPr>
        </p:nvSpPr>
        <p:spPr/>
        <p:txBody>
          <a:bodyPr/>
          <a:lstStyle/>
          <a:p>
            <a:pPr marL="0" indent="0">
              <a:buNone/>
            </a:pPr>
            <a:r>
              <a:rPr lang="en-IN" dirty="0"/>
              <a:t>Arranging resources in a proper way </a:t>
            </a:r>
          </a:p>
          <a:p>
            <a:pPr marL="0" indent="0">
              <a:buNone/>
            </a:pPr>
            <a:endParaRPr lang="en-IN" dirty="0"/>
          </a:p>
          <a:p>
            <a:pPr marL="0" indent="0">
              <a:buNone/>
            </a:pPr>
            <a:r>
              <a:rPr lang="en-IN" dirty="0"/>
              <a:t>Example: Lets say, I have study notes, then I would be managing them in a folder instead of keeping all of them in one place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AAD7925-1846-ECE1-1943-2C4D6E7D3D6F}"/>
              </a:ext>
            </a:extLst>
          </p:cNvPr>
          <p:cNvPicPr>
            <a:picLocks noChangeAspect="1"/>
          </p:cNvPicPr>
          <p:nvPr/>
        </p:nvPicPr>
        <p:blipFill>
          <a:blip r:embed="rId2"/>
          <a:stretch>
            <a:fillRect/>
          </a:stretch>
        </p:blipFill>
        <p:spPr>
          <a:xfrm>
            <a:off x="1682463" y="3870948"/>
            <a:ext cx="6732072" cy="2518803"/>
          </a:xfrm>
          <a:prstGeom prst="rect">
            <a:avLst/>
          </a:prstGeom>
        </p:spPr>
      </p:pic>
    </p:spTree>
    <p:extLst>
      <p:ext uri="{BB962C8B-B14F-4D97-AF65-F5344CB8AC3E}">
        <p14:creationId xmlns:p14="http://schemas.microsoft.com/office/powerpoint/2010/main" val="121294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FECFC3-FE4C-3BA9-D80B-02888CD02F8B}"/>
              </a:ext>
            </a:extLst>
          </p:cNvPr>
          <p:cNvPicPr>
            <a:picLocks noChangeAspect="1"/>
          </p:cNvPicPr>
          <p:nvPr/>
        </p:nvPicPr>
        <p:blipFill>
          <a:blip r:embed="rId2"/>
          <a:stretch>
            <a:fillRect/>
          </a:stretch>
        </p:blipFill>
        <p:spPr>
          <a:xfrm>
            <a:off x="5110025" y="1780945"/>
            <a:ext cx="1971950" cy="3296110"/>
          </a:xfrm>
          <a:prstGeom prst="rect">
            <a:avLst/>
          </a:prstGeom>
        </p:spPr>
      </p:pic>
    </p:spTree>
    <p:extLst>
      <p:ext uri="{BB962C8B-B14F-4D97-AF65-F5344CB8AC3E}">
        <p14:creationId xmlns:p14="http://schemas.microsoft.com/office/powerpoint/2010/main" val="250854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430C-1CEB-50D2-97E7-2F938039E6DB}"/>
              </a:ext>
            </a:extLst>
          </p:cNvPr>
          <p:cNvSpPr>
            <a:spLocks noGrp="1"/>
          </p:cNvSpPr>
          <p:nvPr>
            <p:ph type="title"/>
          </p:nvPr>
        </p:nvSpPr>
        <p:spPr/>
        <p:txBody>
          <a:bodyPr/>
          <a:lstStyle/>
          <a:p>
            <a:r>
              <a:rPr lang="en-IN" dirty="0">
                <a:solidFill>
                  <a:srgbClr val="FF0000"/>
                </a:solidFill>
              </a:rPr>
              <a:t>Resource group</a:t>
            </a:r>
          </a:p>
        </p:txBody>
      </p:sp>
      <p:sp>
        <p:nvSpPr>
          <p:cNvPr id="3" name="Content Placeholder 2">
            <a:extLst>
              <a:ext uri="{FF2B5EF4-FFF2-40B4-BE49-F238E27FC236}">
                <a16:creationId xmlns:a16="http://schemas.microsoft.com/office/drawing/2014/main" id="{9A830B96-4FE5-F661-22AE-BBA886C7528C}"/>
              </a:ext>
            </a:extLst>
          </p:cNvPr>
          <p:cNvSpPr>
            <a:spLocks noGrp="1"/>
          </p:cNvSpPr>
          <p:nvPr>
            <p:ph idx="1"/>
          </p:nvPr>
        </p:nvSpPr>
        <p:spPr/>
        <p:txBody>
          <a:bodyPr/>
          <a:lstStyle/>
          <a:p>
            <a:pPr marL="0" indent="0">
              <a:buNone/>
            </a:pPr>
            <a:r>
              <a:rPr lang="en-IN" dirty="0"/>
              <a:t>Resource group is just a folder which keep your data organize.</a:t>
            </a:r>
          </a:p>
          <a:p>
            <a:pPr marL="0" indent="0">
              <a:buNone/>
            </a:pPr>
            <a:endParaRPr lang="en-IN" dirty="0"/>
          </a:p>
          <a:p>
            <a:pPr marL="0" indent="0">
              <a:buNone/>
            </a:pPr>
            <a:r>
              <a:rPr lang="en-IN" dirty="0"/>
              <a:t>Note: Resource group is mandatory in Azure, if you are not creating resource group then Azure will create for you by default.</a:t>
            </a:r>
          </a:p>
        </p:txBody>
      </p:sp>
    </p:spTree>
    <p:extLst>
      <p:ext uri="{BB962C8B-B14F-4D97-AF65-F5344CB8AC3E}">
        <p14:creationId xmlns:p14="http://schemas.microsoft.com/office/powerpoint/2010/main" val="410291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B548-D927-174C-0622-3017B1419E77}"/>
              </a:ext>
            </a:extLst>
          </p:cNvPr>
          <p:cNvSpPr>
            <a:spLocks noGrp="1"/>
          </p:cNvSpPr>
          <p:nvPr>
            <p:ph type="title"/>
          </p:nvPr>
        </p:nvSpPr>
        <p:spPr/>
        <p:txBody>
          <a:bodyPr/>
          <a:lstStyle/>
          <a:p>
            <a:r>
              <a:rPr lang="en-US" b="1" dirty="0">
                <a:solidFill>
                  <a:srgbClr val="FF0000"/>
                </a:solidFill>
              </a:rPr>
              <a:t>Create resource groups</a:t>
            </a:r>
            <a:br>
              <a:rPr lang="en-US" dirty="0"/>
            </a:br>
            <a:endParaRPr lang="en-IN" dirty="0"/>
          </a:p>
        </p:txBody>
      </p:sp>
      <p:sp>
        <p:nvSpPr>
          <p:cNvPr id="3" name="Content Placeholder 2">
            <a:extLst>
              <a:ext uri="{FF2B5EF4-FFF2-40B4-BE49-F238E27FC236}">
                <a16:creationId xmlns:a16="http://schemas.microsoft.com/office/drawing/2014/main" id="{59F279F9-3F82-CED1-E7A8-BC1AF6A6E116}"/>
              </a:ext>
            </a:extLst>
          </p:cNvPr>
          <p:cNvSpPr>
            <a:spLocks noGrp="1"/>
          </p:cNvSpPr>
          <p:nvPr>
            <p:ph idx="1"/>
          </p:nvPr>
        </p:nvSpPr>
        <p:spPr/>
        <p:txBody>
          <a:bodyPr>
            <a:normAutofit/>
          </a:bodyPr>
          <a:lstStyle/>
          <a:p>
            <a:pPr>
              <a:buFont typeface="+mj-lt"/>
              <a:buAutoNum type="arabicPeriod"/>
            </a:pPr>
            <a:r>
              <a:rPr lang="en-US" dirty="0"/>
              <a:t>Sign in to the Azure portal.</a:t>
            </a:r>
          </a:p>
          <a:p>
            <a:pPr>
              <a:buFont typeface="+mj-lt"/>
              <a:buAutoNum type="arabicPeriod"/>
            </a:pPr>
            <a:r>
              <a:rPr lang="en-US" dirty="0"/>
              <a:t>Select Resource groups.</a:t>
            </a:r>
          </a:p>
          <a:p>
            <a:pPr>
              <a:buFont typeface="+mj-lt"/>
              <a:buAutoNum type="arabicPeriod"/>
            </a:pPr>
            <a:r>
              <a:rPr lang="en-US" dirty="0"/>
              <a:t>Select Create.</a:t>
            </a:r>
          </a:p>
          <a:p>
            <a:pPr>
              <a:buFont typeface="+mj-lt"/>
              <a:buAutoNum type="arabicPeriod"/>
            </a:pPr>
            <a:r>
              <a:rPr lang="en-US" dirty="0"/>
              <a:t>Enter the following values: ... </a:t>
            </a:r>
          </a:p>
          <a:p>
            <a:pPr>
              <a:buFont typeface="+mj-lt"/>
              <a:buAutoNum type="arabicPeriod"/>
            </a:pPr>
            <a:r>
              <a:rPr lang="en-US" dirty="0"/>
              <a:t>Select Review + Create.</a:t>
            </a:r>
          </a:p>
          <a:p>
            <a:pPr>
              <a:buFont typeface="+mj-lt"/>
              <a:buAutoNum type="arabicPeriod"/>
            </a:pPr>
            <a:r>
              <a:rPr lang="en-US" dirty="0"/>
              <a:t>Select Create. ... </a:t>
            </a:r>
          </a:p>
          <a:p>
            <a:pPr>
              <a:buFont typeface="+mj-lt"/>
              <a:buAutoNum type="arabicPeriod"/>
            </a:pPr>
            <a:r>
              <a:rPr lang="en-US" dirty="0"/>
              <a:t>Select Refresh from the top menu to refresh the resource group list, and then select the newly created resource group to open it.</a:t>
            </a:r>
          </a:p>
          <a:p>
            <a:endParaRPr lang="en-IN" dirty="0"/>
          </a:p>
        </p:txBody>
      </p:sp>
    </p:spTree>
    <p:extLst>
      <p:ext uri="{BB962C8B-B14F-4D97-AF65-F5344CB8AC3E}">
        <p14:creationId xmlns:p14="http://schemas.microsoft.com/office/powerpoint/2010/main" val="187078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25013C-300A-444B-BB01-BAAE4509FCAD}"/>
              </a:ext>
            </a:extLst>
          </p:cNvPr>
          <p:cNvPicPr>
            <a:picLocks noChangeAspect="1"/>
          </p:cNvPicPr>
          <p:nvPr/>
        </p:nvPicPr>
        <p:blipFill>
          <a:blip r:embed="rId2"/>
          <a:stretch>
            <a:fillRect/>
          </a:stretch>
        </p:blipFill>
        <p:spPr>
          <a:xfrm>
            <a:off x="832207" y="775460"/>
            <a:ext cx="10262162" cy="5173277"/>
          </a:xfrm>
          <a:prstGeom prst="rect">
            <a:avLst/>
          </a:prstGeom>
        </p:spPr>
      </p:pic>
    </p:spTree>
    <p:extLst>
      <p:ext uri="{BB962C8B-B14F-4D97-AF65-F5344CB8AC3E}">
        <p14:creationId xmlns:p14="http://schemas.microsoft.com/office/powerpoint/2010/main" val="324849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8352-6E94-CF0C-EDEA-9BF6AD97B99E}"/>
              </a:ext>
            </a:extLst>
          </p:cNvPr>
          <p:cNvSpPr>
            <a:spLocks noGrp="1"/>
          </p:cNvSpPr>
          <p:nvPr>
            <p:ph type="title"/>
          </p:nvPr>
        </p:nvSpPr>
        <p:spPr/>
        <p:txBody>
          <a:bodyPr>
            <a:normAutofit/>
          </a:bodyPr>
          <a:lstStyle/>
          <a:p>
            <a:r>
              <a:rPr lang="en-US" sz="3600" dirty="0">
                <a:solidFill>
                  <a:srgbClr val="FF0000"/>
                </a:solidFill>
              </a:rPr>
              <a:t>Example Naming Convention for Azure Resource Groups</a:t>
            </a:r>
            <a:endParaRPr lang="en-IN" sz="3600" dirty="0">
              <a:solidFill>
                <a:srgbClr val="FF0000"/>
              </a:solidFill>
            </a:endParaRPr>
          </a:p>
        </p:txBody>
      </p:sp>
      <p:sp>
        <p:nvSpPr>
          <p:cNvPr id="3" name="Content Placeholder 2">
            <a:extLst>
              <a:ext uri="{FF2B5EF4-FFF2-40B4-BE49-F238E27FC236}">
                <a16:creationId xmlns:a16="http://schemas.microsoft.com/office/drawing/2014/main" id="{BE7841F7-DCE1-6048-4D22-FFB9E5AF8499}"/>
              </a:ext>
            </a:extLst>
          </p:cNvPr>
          <p:cNvSpPr>
            <a:spLocks noGrp="1"/>
          </p:cNvSpPr>
          <p:nvPr>
            <p:ph idx="1"/>
          </p:nvPr>
        </p:nvSpPr>
        <p:spPr/>
        <p:txBody>
          <a:bodyPr/>
          <a:lstStyle/>
          <a:p>
            <a:pPr marL="0" indent="0">
              <a:buNone/>
            </a:pPr>
            <a:r>
              <a:rPr lang="fr-FR" dirty="0"/>
              <a:t>Format: </a:t>
            </a:r>
            <a:r>
              <a:rPr lang="fr-FR" dirty="0" err="1"/>
              <a:t>rg</a:t>
            </a:r>
            <a:r>
              <a:rPr lang="fr-FR" dirty="0"/>
              <a:t>-&lt;</a:t>
            </a:r>
            <a:r>
              <a:rPr lang="fr-FR" dirty="0" err="1"/>
              <a:t>Environment</a:t>
            </a:r>
            <a:r>
              <a:rPr lang="fr-FR" dirty="0"/>
              <a:t>&gt;-&lt;</a:t>
            </a:r>
            <a:r>
              <a:rPr lang="fr-FR" dirty="0" err="1"/>
              <a:t>Department</a:t>
            </a:r>
            <a:r>
              <a:rPr lang="fr-FR" dirty="0"/>
              <a:t>&gt;-&lt;Project&gt;-&lt;Location&gt;-&lt;</a:t>
            </a:r>
            <a:r>
              <a:rPr lang="fr-FR" dirty="0" err="1"/>
              <a:t>UniqueID</a:t>
            </a:r>
            <a:r>
              <a:rPr lang="fr-FR" dirty="0"/>
              <a:t>&gt;</a:t>
            </a:r>
          </a:p>
          <a:p>
            <a:pPr marL="0" indent="0">
              <a:buNone/>
            </a:pPr>
            <a:endParaRPr lang="fr-FR" dirty="0"/>
          </a:p>
          <a:p>
            <a:pPr marL="0" indent="0">
              <a:buNone/>
            </a:pPr>
            <a:r>
              <a:rPr lang="en-IN" dirty="0">
                <a:highlight>
                  <a:srgbClr val="FFFF00"/>
                </a:highlight>
              </a:rPr>
              <a:t>rg-dev-Learning-resourcegroup-euw1-001</a:t>
            </a:r>
          </a:p>
        </p:txBody>
      </p:sp>
    </p:spTree>
    <p:extLst>
      <p:ext uri="{BB962C8B-B14F-4D97-AF65-F5344CB8AC3E}">
        <p14:creationId xmlns:p14="http://schemas.microsoft.com/office/powerpoint/2010/main" val="291211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CF63-CBE3-805F-2657-1353B37B4C33}"/>
              </a:ext>
            </a:extLst>
          </p:cNvPr>
          <p:cNvSpPr>
            <a:spLocks noGrp="1"/>
          </p:cNvSpPr>
          <p:nvPr>
            <p:ph type="title"/>
          </p:nvPr>
        </p:nvSpPr>
        <p:spPr/>
        <p:txBody>
          <a:bodyPr>
            <a:normAutofit/>
          </a:bodyPr>
          <a:lstStyle/>
          <a:p>
            <a:r>
              <a:rPr lang="en-IN" sz="4000" dirty="0">
                <a:solidFill>
                  <a:srgbClr val="FF0000"/>
                </a:solidFill>
              </a:rPr>
              <a:t>Authentication and authorization[Access control]</a:t>
            </a:r>
          </a:p>
        </p:txBody>
      </p:sp>
      <p:sp>
        <p:nvSpPr>
          <p:cNvPr id="3" name="Content Placeholder 2">
            <a:extLst>
              <a:ext uri="{FF2B5EF4-FFF2-40B4-BE49-F238E27FC236}">
                <a16:creationId xmlns:a16="http://schemas.microsoft.com/office/drawing/2014/main" id="{AA95FD0D-80DE-25A7-7E83-10D82C2B2C6D}"/>
              </a:ext>
            </a:extLst>
          </p:cNvPr>
          <p:cNvSpPr>
            <a:spLocks noGrp="1"/>
          </p:cNvSpPr>
          <p:nvPr>
            <p:ph idx="1"/>
          </p:nvPr>
        </p:nvSpPr>
        <p:spPr/>
        <p:txBody>
          <a:bodyPr>
            <a:normAutofit lnSpcReduction="10000"/>
          </a:bodyPr>
          <a:lstStyle/>
          <a:p>
            <a:pPr marL="0" indent="0">
              <a:buNone/>
            </a:pPr>
            <a:r>
              <a:rPr lang="en-IN" dirty="0"/>
              <a:t>Authentication? Who are you</a:t>
            </a:r>
          </a:p>
          <a:p>
            <a:pPr marL="0" indent="0">
              <a:buNone/>
            </a:pPr>
            <a:r>
              <a:rPr lang="en-IN" dirty="0"/>
              <a:t>Authorization? What you can do</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It means you are account admin, and you can create resource under free subscription.</a:t>
            </a:r>
          </a:p>
        </p:txBody>
      </p:sp>
      <p:pic>
        <p:nvPicPr>
          <p:cNvPr id="5" name="Picture 4">
            <a:extLst>
              <a:ext uri="{FF2B5EF4-FFF2-40B4-BE49-F238E27FC236}">
                <a16:creationId xmlns:a16="http://schemas.microsoft.com/office/drawing/2014/main" id="{D95F7058-BEFA-435F-8C9B-63583B8AEA94}"/>
              </a:ext>
            </a:extLst>
          </p:cNvPr>
          <p:cNvPicPr>
            <a:picLocks noChangeAspect="1"/>
          </p:cNvPicPr>
          <p:nvPr/>
        </p:nvPicPr>
        <p:blipFill>
          <a:blip r:embed="rId2"/>
          <a:stretch>
            <a:fillRect/>
          </a:stretch>
        </p:blipFill>
        <p:spPr>
          <a:xfrm>
            <a:off x="143666" y="3531741"/>
            <a:ext cx="11568558" cy="1325563"/>
          </a:xfrm>
          <a:prstGeom prst="rect">
            <a:avLst/>
          </a:prstGeom>
        </p:spPr>
      </p:pic>
    </p:spTree>
    <p:extLst>
      <p:ext uri="{BB962C8B-B14F-4D97-AF65-F5344CB8AC3E}">
        <p14:creationId xmlns:p14="http://schemas.microsoft.com/office/powerpoint/2010/main" val="353171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513</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CURD</vt:lpstr>
      <vt:lpstr>Deployment</vt:lpstr>
      <vt:lpstr>Management</vt:lpstr>
      <vt:lpstr>PowerPoint Presentation</vt:lpstr>
      <vt:lpstr>Resource group</vt:lpstr>
      <vt:lpstr>Create resource groups </vt:lpstr>
      <vt:lpstr>PowerPoint Presentation</vt:lpstr>
      <vt:lpstr>Example Naming Convention for Azure Resource Groups</vt:lpstr>
      <vt:lpstr>Authentication and authorization[Access control]</vt:lpstr>
      <vt:lpstr>REST API</vt:lpstr>
      <vt:lpstr>Link: https://dotnet.microsoft.com/en-us/apps/aspnet/apis</vt:lpstr>
      <vt:lpstr>SDK</vt:lpstr>
      <vt:lpstr>lock</vt:lpstr>
      <vt:lpstr>metadata</vt:lpstr>
      <vt:lpstr>tag</vt:lpstr>
      <vt:lpstr>ARM diagram</vt:lpstr>
      <vt:lpstr>What is ARM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10</cp:revision>
  <dcterms:created xsi:type="dcterms:W3CDTF">2024-06-15T07:30:36Z</dcterms:created>
  <dcterms:modified xsi:type="dcterms:W3CDTF">2024-06-17T18:17:56Z</dcterms:modified>
</cp:coreProperties>
</file>