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7" r:id="rId14"/>
    <p:sldId id="269" r:id="rId15"/>
    <p:sldId id="270" r:id="rId16"/>
    <p:sldId id="271" r:id="rId17"/>
    <p:sldId id="272" r:id="rId18"/>
    <p:sldId id="278" r:id="rId19"/>
    <p:sldId id="273" r:id="rId20"/>
    <p:sldId id="274" r:id="rId21"/>
    <p:sldId id="275" r:id="rId22"/>
    <p:sldId id="276" r:id="rId23"/>
    <p:sldId id="277"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7C0C0-79E8-AE63-E817-2ECA125A15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D57ED50-0C0E-1E31-0098-94511C3631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9E74BB0-9389-8827-BBC3-A29AA221143A}"/>
              </a:ext>
            </a:extLst>
          </p:cNvPr>
          <p:cNvSpPr>
            <a:spLocks noGrp="1"/>
          </p:cNvSpPr>
          <p:nvPr>
            <p:ph type="dt" sz="half" idx="10"/>
          </p:nvPr>
        </p:nvSpPr>
        <p:spPr/>
        <p:txBody>
          <a:bodyPr/>
          <a:lstStyle/>
          <a:p>
            <a:fld id="{EDA5CC8C-6F68-4728-A40E-33617EB9329E}" type="datetimeFigureOut">
              <a:rPr lang="en-IN" smtClean="0"/>
              <a:t>19-06-2024</a:t>
            </a:fld>
            <a:endParaRPr lang="en-IN"/>
          </a:p>
        </p:txBody>
      </p:sp>
      <p:sp>
        <p:nvSpPr>
          <p:cNvPr id="5" name="Footer Placeholder 4">
            <a:extLst>
              <a:ext uri="{FF2B5EF4-FFF2-40B4-BE49-F238E27FC236}">
                <a16:creationId xmlns:a16="http://schemas.microsoft.com/office/drawing/2014/main" id="{52C89C31-60B9-DAB2-36DB-DCA274B437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94C440-321F-B40C-B81F-3E6659DEAB30}"/>
              </a:ext>
            </a:extLst>
          </p:cNvPr>
          <p:cNvSpPr>
            <a:spLocks noGrp="1"/>
          </p:cNvSpPr>
          <p:nvPr>
            <p:ph type="sldNum" sz="quarter" idx="12"/>
          </p:nvPr>
        </p:nvSpPr>
        <p:spPr/>
        <p:txBody>
          <a:bodyPr/>
          <a:lstStyle/>
          <a:p>
            <a:fld id="{C896D419-A476-4831-98F1-875DDB3342A0}" type="slidenum">
              <a:rPr lang="en-IN" smtClean="0"/>
              <a:t>‹#›</a:t>
            </a:fld>
            <a:endParaRPr lang="en-IN"/>
          </a:p>
        </p:txBody>
      </p:sp>
    </p:spTree>
    <p:extLst>
      <p:ext uri="{BB962C8B-B14F-4D97-AF65-F5344CB8AC3E}">
        <p14:creationId xmlns:p14="http://schemas.microsoft.com/office/powerpoint/2010/main" val="2380180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98445-AEAF-9510-2AA5-3D128E58D60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108E60-18C7-4301-FEEF-DCB057754A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AFA890-CBE9-4D6E-593D-4C5EC55D96E0}"/>
              </a:ext>
            </a:extLst>
          </p:cNvPr>
          <p:cNvSpPr>
            <a:spLocks noGrp="1"/>
          </p:cNvSpPr>
          <p:nvPr>
            <p:ph type="dt" sz="half" idx="10"/>
          </p:nvPr>
        </p:nvSpPr>
        <p:spPr/>
        <p:txBody>
          <a:bodyPr/>
          <a:lstStyle/>
          <a:p>
            <a:fld id="{EDA5CC8C-6F68-4728-A40E-33617EB9329E}" type="datetimeFigureOut">
              <a:rPr lang="en-IN" smtClean="0"/>
              <a:t>19-06-2024</a:t>
            </a:fld>
            <a:endParaRPr lang="en-IN"/>
          </a:p>
        </p:txBody>
      </p:sp>
      <p:sp>
        <p:nvSpPr>
          <p:cNvPr id="5" name="Footer Placeholder 4">
            <a:extLst>
              <a:ext uri="{FF2B5EF4-FFF2-40B4-BE49-F238E27FC236}">
                <a16:creationId xmlns:a16="http://schemas.microsoft.com/office/drawing/2014/main" id="{E20C2361-4606-A9B3-38BE-4DE415E6DF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B0EBD5-8E2F-6C38-46F2-1078F7C39E52}"/>
              </a:ext>
            </a:extLst>
          </p:cNvPr>
          <p:cNvSpPr>
            <a:spLocks noGrp="1"/>
          </p:cNvSpPr>
          <p:nvPr>
            <p:ph type="sldNum" sz="quarter" idx="12"/>
          </p:nvPr>
        </p:nvSpPr>
        <p:spPr/>
        <p:txBody>
          <a:bodyPr/>
          <a:lstStyle/>
          <a:p>
            <a:fld id="{C896D419-A476-4831-98F1-875DDB3342A0}" type="slidenum">
              <a:rPr lang="en-IN" smtClean="0"/>
              <a:t>‹#›</a:t>
            </a:fld>
            <a:endParaRPr lang="en-IN"/>
          </a:p>
        </p:txBody>
      </p:sp>
    </p:spTree>
    <p:extLst>
      <p:ext uri="{BB962C8B-B14F-4D97-AF65-F5344CB8AC3E}">
        <p14:creationId xmlns:p14="http://schemas.microsoft.com/office/powerpoint/2010/main" val="3213746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6B1981-3C01-0DBE-E193-E20A3E21CF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6B5E455-45EE-5478-E8B1-3F882EEEEB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E32DCE-C50D-D714-C542-531AE0E1B055}"/>
              </a:ext>
            </a:extLst>
          </p:cNvPr>
          <p:cNvSpPr>
            <a:spLocks noGrp="1"/>
          </p:cNvSpPr>
          <p:nvPr>
            <p:ph type="dt" sz="half" idx="10"/>
          </p:nvPr>
        </p:nvSpPr>
        <p:spPr/>
        <p:txBody>
          <a:bodyPr/>
          <a:lstStyle/>
          <a:p>
            <a:fld id="{EDA5CC8C-6F68-4728-A40E-33617EB9329E}" type="datetimeFigureOut">
              <a:rPr lang="en-IN" smtClean="0"/>
              <a:t>19-06-2024</a:t>
            </a:fld>
            <a:endParaRPr lang="en-IN"/>
          </a:p>
        </p:txBody>
      </p:sp>
      <p:sp>
        <p:nvSpPr>
          <p:cNvPr id="5" name="Footer Placeholder 4">
            <a:extLst>
              <a:ext uri="{FF2B5EF4-FFF2-40B4-BE49-F238E27FC236}">
                <a16:creationId xmlns:a16="http://schemas.microsoft.com/office/drawing/2014/main" id="{1D9878DE-9219-D1F1-CC59-041DB37115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B66486-F5F0-D597-D20A-0157E715E369}"/>
              </a:ext>
            </a:extLst>
          </p:cNvPr>
          <p:cNvSpPr>
            <a:spLocks noGrp="1"/>
          </p:cNvSpPr>
          <p:nvPr>
            <p:ph type="sldNum" sz="quarter" idx="12"/>
          </p:nvPr>
        </p:nvSpPr>
        <p:spPr/>
        <p:txBody>
          <a:bodyPr/>
          <a:lstStyle/>
          <a:p>
            <a:fld id="{C896D419-A476-4831-98F1-875DDB3342A0}" type="slidenum">
              <a:rPr lang="en-IN" smtClean="0"/>
              <a:t>‹#›</a:t>
            </a:fld>
            <a:endParaRPr lang="en-IN"/>
          </a:p>
        </p:txBody>
      </p:sp>
    </p:spTree>
    <p:extLst>
      <p:ext uri="{BB962C8B-B14F-4D97-AF65-F5344CB8AC3E}">
        <p14:creationId xmlns:p14="http://schemas.microsoft.com/office/powerpoint/2010/main" val="1838372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4EE8F-61B4-ACBF-3CC6-0EF9FD93522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C57C7B-94C5-E8AB-CE1F-8E5103A3D7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8F4AF1-DF45-605D-4AB5-0B12E8C33B68}"/>
              </a:ext>
            </a:extLst>
          </p:cNvPr>
          <p:cNvSpPr>
            <a:spLocks noGrp="1"/>
          </p:cNvSpPr>
          <p:nvPr>
            <p:ph type="dt" sz="half" idx="10"/>
          </p:nvPr>
        </p:nvSpPr>
        <p:spPr/>
        <p:txBody>
          <a:bodyPr/>
          <a:lstStyle/>
          <a:p>
            <a:fld id="{EDA5CC8C-6F68-4728-A40E-33617EB9329E}" type="datetimeFigureOut">
              <a:rPr lang="en-IN" smtClean="0"/>
              <a:t>19-06-2024</a:t>
            </a:fld>
            <a:endParaRPr lang="en-IN"/>
          </a:p>
        </p:txBody>
      </p:sp>
      <p:sp>
        <p:nvSpPr>
          <p:cNvPr id="5" name="Footer Placeholder 4">
            <a:extLst>
              <a:ext uri="{FF2B5EF4-FFF2-40B4-BE49-F238E27FC236}">
                <a16:creationId xmlns:a16="http://schemas.microsoft.com/office/drawing/2014/main" id="{FB11F364-C026-DA35-2DFC-888A527E90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3F7836-C930-4C89-5BB1-E051607ED0FD}"/>
              </a:ext>
            </a:extLst>
          </p:cNvPr>
          <p:cNvSpPr>
            <a:spLocks noGrp="1"/>
          </p:cNvSpPr>
          <p:nvPr>
            <p:ph type="sldNum" sz="quarter" idx="12"/>
          </p:nvPr>
        </p:nvSpPr>
        <p:spPr/>
        <p:txBody>
          <a:bodyPr/>
          <a:lstStyle/>
          <a:p>
            <a:fld id="{C896D419-A476-4831-98F1-875DDB3342A0}" type="slidenum">
              <a:rPr lang="en-IN" smtClean="0"/>
              <a:t>‹#›</a:t>
            </a:fld>
            <a:endParaRPr lang="en-IN"/>
          </a:p>
        </p:txBody>
      </p:sp>
    </p:spTree>
    <p:extLst>
      <p:ext uri="{BB962C8B-B14F-4D97-AF65-F5344CB8AC3E}">
        <p14:creationId xmlns:p14="http://schemas.microsoft.com/office/powerpoint/2010/main" val="1147999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D5E85-D7B7-AB83-5102-9BAA9DC64C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BF82210-4034-5E1B-D4A2-6F1F632449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C84E41-085F-9854-C82E-FFA7368E1807}"/>
              </a:ext>
            </a:extLst>
          </p:cNvPr>
          <p:cNvSpPr>
            <a:spLocks noGrp="1"/>
          </p:cNvSpPr>
          <p:nvPr>
            <p:ph type="dt" sz="half" idx="10"/>
          </p:nvPr>
        </p:nvSpPr>
        <p:spPr/>
        <p:txBody>
          <a:bodyPr/>
          <a:lstStyle/>
          <a:p>
            <a:fld id="{EDA5CC8C-6F68-4728-A40E-33617EB9329E}" type="datetimeFigureOut">
              <a:rPr lang="en-IN" smtClean="0"/>
              <a:t>19-06-2024</a:t>
            </a:fld>
            <a:endParaRPr lang="en-IN"/>
          </a:p>
        </p:txBody>
      </p:sp>
      <p:sp>
        <p:nvSpPr>
          <p:cNvPr id="5" name="Footer Placeholder 4">
            <a:extLst>
              <a:ext uri="{FF2B5EF4-FFF2-40B4-BE49-F238E27FC236}">
                <a16:creationId xmlns:a16="http://schemas.microsoft.com/office/drawing/2014/main" id="{4C569BC4-5261-3E0C-CE5C-536967EF6B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7E95E8-6713-5AB8-532D-4FB119AA6D3C}"/>
              </a:ext>
            </a:extLst>
          </p:cNvPr>
          <p:cNvSpPr>
            <a:spLocks noGrp="1"/>
          </p:cNvSpPr>
          <p:nvPr>
            <p:ph type="sldNum" sz="quarter" idx="12"/>
          </p:nvPr>
        </p:nvSpPr>
        <p:spPr/>
        <p:txBody>
          <a:bodyPr/>
          <a:lstStyle/>
          <a:p>
            <a:fld id="{C896D419-A476-4831-98F1-875DDB3342A0}" type="slidenum">
              <a:rPr lang="en-IN" smtClean="0"/>
              <a:t>‹#›</a:t>
            </a:fld>
            <a:endParaRPr lang="en-IN"/>
          </a:p>
        </p:txBody>
      </p:sp>
    </p:spTree>
    <p:extLst>
      <p:ext uri="{BB962C8B-B14F-4D97-AF65-F5344CB8AC3E}">
        <p14:creationId xmlns:p14="http://schemas.microsoft.com/office/powerpoint/2010/main" val="1872330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D5C2A-CCA4-15ED-D99D-270A50658A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58140B-39CC-0237-27A0-344785132B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D6DFC1B-1DA7-AAD9-A44E-34CA8B3701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6EAB985-3E1E-B58D-82C7-48DFF7B8A445}"/>
              </a:ext>
            </a:extLst>
          </p:cNvPr>
          <p:cNvSpPr>
            <a:spLocks noGrp="1"/>
          </p:cNvSpPr>
          <p:nvPr>
            <p:ph type="dt" sz="half" idx="10"/>
          </p:nvPr>
        </p:nvSpPr>
        <p:spPr/>
        <p:txBody>
          <a:bodyPr/>
          <a:lstStyle/>
          <a:p>
            <a:fld id="{EDA5CC8C-6F68-4728-A40E-33617EB9329E}" type="datetimeFigureOut">
              <a:rPr lang="en-IN" smtClean="0"/>
              <a:t>19-06-2024</a:t>
            </a:fld>
            <a:endParaRPr lang="en-IN"/>
          </a:p>
        </p:txBody>
      </p:sp>
      <p:sp>
        <p:nvSpPr>
          <p:cNvPr id="6" name="Footer Placeholder 5">
            <a:extLst>
              <a:ext uri="{FF2B5EF4-FFF2-40B4-BE49-F238E27FC236}">
                <a16:creationId xmlns:a16="http://schemas.microsoft.com/office/drawing/2014/main" id="{CA71CBF2-8063-8A64-9AED-8B103C9498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EE7734-CE37-D139-AA61-3A3C66EB99F6}"/>
              </a:ext>
            </a:extLst>
          </p:cNvPr>
          <p:cNvSpPr>
            <a:spLocks noGrp="1"/>
          </p:cNvSpPr>
          <p:nvPr>
            <p:ph type="sldNum" sz="quarter" idx="12"/>
          </p:nvPr>
        </p:nvSpPr>
        <p:spPr/>
        <p:txBody>
          <a:bodyPr/>
          <a:lstStyle/>
          <a:p>
            <a:fld id="{C896D419-A476-4831-98F1-875DDB3342A0}" type="slidenum">
              <a:rPr lang="en-IN" smtClean="0"/>
              <a:t>‹#›</a:t>
            </a:fld>
            <a:endParaRPr lang="en-IN"/>
          </a:p>
        </p:txBody>
      </p:sp>
    </p:spTree>
    <p:extLst>
      <p:ext uri="{BB962C8B-B14F-4D97-AF65-F5344CB8AC3E}">
        <p14:creationId xmlns:p14="http://schemas.microsoft.com/office/powerpoint/2010/main" val="340916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6B0F7-B59A-E897-443D-4DC2379068D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8A37FC-FD03-188D-18BA-CB379FE85A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6380FB-CEB2-E508-6B41-E78B7217A1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52AF766-C9B5-1AB6-49C2-AE9BE17C35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37C4FF-CF3F-3D19-6F6E-AC0B9F66B1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89918B3-73A3-11D7-27ED-63F31C90B2F3}"/>
              </a:ext>
            </a:extLst>
          </p:cNvPr>
          <p:cNvSpPr>
            <a:spLocks noGrp="1"/>
          </p:cNvSpPr>
          <p:nvPr>
            <p:ph type="dt" sz="half" idx="10"/>
          </p:nvPr>
        </p:nvSpPr>
        <p:spPr/>
        <p:txBody>
          <a:bodyPr/>
          <a:lstStyle/>
          <a:p>
            <a:fld id="{EDA5CC8C-6F68-4728-A40E-33617EB9329E}" type="datetimeFigureOut">
              <a:rPr lang="en-IN" smtClean="0"/>
              <a:t>19-06-2024</a:t>
            </a:fld>
            <a:endParaRPr lang="en-IN"/>
          </a:p>
        </p:txBody>
      </p:sp>
      <p:sp>
        <p:nvSpPr>
          <p:cNvPr id="8" name="Footer Placeholder 7">
            <a:extLst>
              <a:ext uri="{FF2B5EF4-FFF2-40B4-BE49-F238E27FC236}">
                <a16:creationId xmlns:a16="http://schemas.microsoft.com/office/drawing/2014/main" id="{34BE9534-A83D-2AFA-C447-32B087C1E2E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41A418D-9744-2F17-AD3C-A9A0A52BF3D3}"/>
              </a:ext>
            </a:extLst>
          </p:cNvPr>
          <p:cNvSpPr>
            <a:spLocks noGrp="1"/>
          </p:cNvSpPr>
          <p:nvPr>
            <p:ph type="sldNum" sz="quarter" idx="12"/>
          </p:nvPr>
        </p:nvSpPr>
        <p:spPr/>
        <p:txBody>
          <a:bodyPr/>
          <a:lstStyle/>
          <a:p>
            <a:fld id="{C896D419-A476-4831-98F1-875DDB3342A0}" type="slidenum">
              <a:rPr lang="en-IN" smtClean="0"/>
              <a:t>‹#›</a:t>
            </a:fld>
            <a:endParaRPr lang="en-IN"/>
          </a:p>
        </p:txBody>
      </p:sp>
    </p:spTree>
    <p:extLst>
      <p:ext uri="{BB962C8B-B14F-4D97-AF65-F5344CB8AC3E}">
        <p14:creationId xmlns:p14="http://schemas.microsoft.com/office/powerpoint/2010/main" val="4042721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272D6-380B-02E8-5F25-EF7E2FF6B9F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970C6A4-7814-FB10-0418-DFBD59399597}"/>
              </a:ext>
            </a:extLst>
          </p:cNvPr>
          <p:cNvSpPr>
            <a:spLocks noGrp="1"/>
          </p:cNvSpPr>
          <p:nvPr>
            <p:ph type="dt" sz="half" idx="10"/>
          </p:nvPr>
        </p:nvSpPr>
        <p:spPr/>
        <p:txBody>
          <a:bodyPr/>
          <a:lstStyle/>
          <a:p>
            <a:fld id="{EDA5CC8C-6F68-4728-A40E-33617EB9329E}" type="datetimeFigureOut">
              <a:rPr lang="en-IN" smtClean="0"/>
              <a:t>19-06-2024</a:t>
            </a:fld>
            <a:endParaRPr lang="en-IN"/>
          </a:p>
        </p:txBody>
      </p:sp>
      <p:sp>
        <p:nvSpPr>
          <p:cNvPr id="4" name="Footer Placeholder 3">
            <a:extLst>
              <a:ext uri="{FF2B5EF4-FFF2-40B4-BE49-F238E27FC236}">
                <a16:creationId xmlns:a16="http://schemas.microsoft.com/office/drawing/2014/main" id="{6985EB26-4F64-598D-AB55-AD0F5BB210A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5C0F0A4-58EE-BA64-F51A-B9FE6F7436FD}"/>
              </a:ext>
            </a:extLst>
          </p:cNvPr>
          <p:cNvSpPr>
            <a:spLocks noGrp="1"/>
          </p:cNvSpPr>
          <p:nvPr>
            <p:ph type="sldNum" sz="quarter" idx="12"/>
          </p:nvPr>
        </p:nvSpPr>
        <p:spPr/>
        <p:txBody>
          <a:bodyPr/>
          <a:lstStyle/>
          <a:p>
            <a:fld id="{C896D419-A476-4831-98F1-875DDB3342A0}" type="slidenum">
              <a:rPr lang="en-IN" smtClean="0"/>
              <a:t>‹#›</a:t>
            </a:fld>
            <a:endParaRPr lang="en-IN"/>
          </a:p>
        </p:txBody>
      </p:sp>
    </p:spTree>
    <p:extLst>
      <p:ext uri="{BB962C8B-B14F-4D97-AF65-F5344CB8AC3E}">
        <p14:creationId xmlns:p14="http://schemas.microsoft.com/office/powerpoint/2010/main" val="3161345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E1D9AD-8F84-4F6C-63B3-3C41A0FCC3ED}"/>
              </a:ext>
            </a:extLst>
          </p:cNvPr>
          <p:cNvSpPr>
            <a:spLocks noGrp="1"/>
          </p:cNvSpPr>
          <p:nvPr>
            <p:ph type="dt" sz="half" idx="10"/>
          </p:nvPr>
        </p:nvSpPr>
        <p:spPr/>
        <p:txBody>
          <a:bodyPr/>
          <a:lstStyle/>
          <a:p>
            <a:fld id="{EDA5CC8C-6F68-4728-A40E-33617EB9329E}" type="datetimeFigureOut">
              <a:rPr lang="en-IN" smtClean="0"/>
              <a:t>19-06-2024</a:t>
            </a:fld>
            <a:endParaRPr lang="en-IN"/>
          </a:p>
        </p:txBody>
      </p:sp>
      <p:sp>
        <p:nvSpPr>
          <p:cNvPr id="3" name="Footer Placeholder 2">
            <a:extLst>
              <a:ext uri="{FF2B5EF4-FFF2-40B4-BE49-F238E27FC236}">
                <a16:creationId xmlns:a16="http://schemas.microsoft.com/office/drawing/2014/main" id="{40FC1BEC-40C5-5B46-1BE9-BE653F1D3FA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F9841E5-95E8-3CFB-1A7C-5865BDC56441}"/>
              </a:ext>
            </a:extLst>
          </p:cNvPr>
          <p:cNvSpPr>
            <a:spLocks noGrp="1"/>
          </p:cNvSpPr>
          <p:nvPr>
            <p:ph type="sldNum" sz="quarter" idx="12"/>
          </p:nvPr>
        </p:nvSpPr>
        <p:spPr/>
        <p:txBody>
          <a:bodyPr/>
          <a:lstStyle/>
          <a:p>
            <a:fld id="{C896D419-A476-4831-98F1-875DDB3342A0}" type="slidenum">
              <a:rPr lang="en-IN" smtClean="0"/>
              <a:t>‹#›</a:t>
            </a:fld>
            <a:endParaRPr lang="en-IN"/>
          </a:p>
        </p:txBody>
      </p:sp>
    </p:spTree>
    <p:extLst>
      <p:ext uri="{BB962C8B-B14F-4D97-AF65-F5344CB8AC3E}">
        <p14:creationId xmlns:p14="http://schemas.microsoft.com/office/powerpoint/2010/main" val="132915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6475F-3365-EF38-1411-542B0FAC74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9C2AE5-B26E-2055-62AE-8837BC2609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50CD8BD-5282-1D98-8F62-ED27A7C36A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CF590F-FD8E-98AF-687F-76C2DA818DF4}"/>
              </a:ext>
            </a:extLst>
          </p:cNvPr>
          <p:cNvSpPr>
            <a:spLocks noGrp="1"/>
          </p:cNvSpPr>
          <p:nvPr>
            <p:ph type="dt" sz="half" idx="10"/>
          </p:nvPr>
        </p:nvSpPr>
        <p:spPr/>
        <p:txBody>
          <a:bodyPr/>
          <a:lstStyle/>
          <a:p>
            <a:fld id="{EDA5CC8C-6F68-4728-A40E-33617EB9329E}" type="datetimeFigureOut">
              <a:rPr lang="en-IN" smtClean="0"/>
              <a:t>19-06-2024</a:t>
            </a:fld>
            <a:endParaRPr lang="en-IN"/>
          </a:p>
        </p:txBody>
      </p:sp>
      <p:sp>
        <p:nvSpPr>
          <p:cNvPr id="6" name="Footer Placeholder 5">
            <a:extLst>
              <a:ext uri="{FF2B5EF4-FFF2-40B4-BE49-F238E27FC236}">
                <a16:creationId xmlns:a16="http://schemas.microsoft.com/office/drawing/2014/main" id="{FE03F929-9D52-C264-4C11-E63AA20E66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0C5DA5-C7C9-F3DF-A53F-A83CFA48ACB0}"/>
              </a:ext>
            </a:extLst>
          </p:cNvPr>
          <p:cNvSpPr>
            <a:spLocks noGrp="1"/>
          </p:cNvSpPr>
          <p:nvPr>
            <p:ph type="sldNum" sz="quarter" idx="12"/>
          </p:nvPr>
        </p:nvSpPr>
        <p:spPr/>
        <p:txBody>
          <a:bodyPr/>
          <a:lstStyle/>
          <a:p>
            <a:fld id="{C896D419-A476-4831-98F1-875DDB3342A0}" type="slidenum">
              <a:rPr lang="en-IN" smtClean="0"/>
              <a:t>‹#›</a:t>
            </a:fld>
            <a:endParaRPr lang="en-IN"/>
          </a:p>
        </p:txBody>
      </p:sp>
    </p:spTree>
    <p:extLst>
      <p:ext uri="{BB962C8B-B14F-4D97-AF65-F5344CB8AC3E}">
        <p14:creationId xmlns:p14="http://schemas.microsoft.com/office/powerpoint/2010/main" val="2454505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C65A2-F7C6-F2A3-3044-FBA018E802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F6FF0E5-CF86-4A69-02C4-C4856938B2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3A839B8-C4B9-CA3E-B45F-422A4E4567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742C4D-C683-AECD-9D14-2EF9F04DF31E}"/>
              </a:ext>
            </a:extLst>
          </p:cNvPr>
          <p:cNvSpPr>
            <a:spLocks noGrp="1"/>
          </p:cNvSpPr>
          <p:nvPr>
            <p:ph type="dt" sz="half" idx="10"/>
          </p:nvPr>
        </p:nvSpPr>
        <p:spPr/>
        <p:txBody>
          <a:bodyPr/>
          <a:lstStyle/>
          <a:p>
            <a:fld id="{EDA5CC8C-6F68-4728-A40E-33617EB9329E}" type="datetimeFigureOut">
              <a:rPr lang="en-IN" smtClean="0"/>
              <a:t>19-06-2024</a:t>
            </a:fld>
            <a:endParaRPr lang="en-IN"/>
          </a:p>
        </p:txBody>
      </p:sp>
      <p:sp>
        <p:nvSpPr>
          <p:cNvPr id="6" name="Footer Placeholder 5">
            <a:extLst>
              <a:ext uri="{FF2B5EF4-FFF2-40B4-BE49-F238E27FC236}">
                <a16:creationId xmlns:a16="http://schemas.microsoft.com/office/drawing/2014/main" id="{C5ADD2C4-6D7F-ABC7-9458-E4B2341E58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9D6374-0DAC-2F84-302E-B5C6F9C75172}"/>
              </a:ext>
            </a:extLst>
          </p:cNvPr>
          <p:cNvSpPr>
            <a:spLocks noGrp="1"/>
          </p:cNvSpPr>
          <p:nvPr>
            <p:ph type="sldNum" sz="quarter" idx="12"/>
          </p:nvPr>
        </p:nvSpPr>
        <p:spPr/>
        <p:txBody>
          <a:bodyPr/>
          <a:lstStyle/>
          <a:p>
            <a:fld id="{C896D419-A476-4831-98F1-875DDB3342A0}" type="slidenum">
              <a:rPr lang="en-IN" smtClean="0"/>
              <a:t>‹#›</a:t>
            </a:fld>
            <a:endParaRPr lang="en-IN"/>
          </a:p>
        </p:txBody>
      </p:sp>
    </p:spTree>
    <p:extLst>
      <p:ext uri="{BB962C8B-B14F-4D97-AF65-F5344CB8AC3E}">
        <p14:creationId xmlns:p14="http://schemas.microsoft.com/office/powerpoint/2010/main" val="881826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F1D697-EE57-A063-93E9-4D397DC6D6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2B706D-FFC5-8C85-BEB7-1D6D64847B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0CB8B2-7B00-C336-9D05-FBEABEB2C8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A5CC8C-6F68-4728-A40E-33617EB9329E}" type="datetimeFigureOut">
              <a:rPr lang="en-IN" smtClean="0"/>
              <a:t>19-06-2024</a:t>
            </a:fld>
            <a:endParaRPr lang="en-IN"/>
          </a:p>
        </p:txBody>
      </p:sp>
      <p:sp>
        <p:nvSpPr>
          <p:cNvPr id="5" name="Footer Placeholder 4">
            <a:extLst>
              <a:ext uri="{FF2B5EF4-FFF2-40B4-BE49-F238E27FC236}">
                <a16:creationId xmlns:a16="http://schemas.microsoft.com/office/drawing/2014/main" id="{55D60CE4-BF65-F8C5-E954-74E8A28088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4C7E513-3CF3-A083-BBEF-006CA509D6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96D419-A476-4831-98F1-875DDB3342A0}" type="slidenum">
              <a:rPr lang="en-IN" smtClean="0"/>
              <a:t>‹#›</a:t>
            </a:fld>
            <a:endParaRPr lang="en-IN"/>
          </a:p>
        </p:txBody>
      </p:sp>
    </p:spTree>
    <p:extLst>
      <p:ext uri="{BB962C8B-B14F-4D97-AF65-F5344CB8AC3E}">
        <p14:creationId xmlns:p14="http://schemas.microsoft.com/office/powerpoint/2010/main" val="1731400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ocs.docker.com/reference/dockerfile/"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github.com/JanbaskDevops/dockerCompos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BC54C-03C0-B5A3-E18D-AA9CB5C23F22}"/>
              </a:ext>
            </a:extLst>
          </p:cNvPr>
          <p:cNvSpPr>
            <a:spLocks noGrp="1"/>
          </p:cNvSpPr>
          <p:nvPr>
            <p:ph type="title"/>
          </p:nvPr>
        </p:nvSpPr>
        <p:spPr/>
        <p:txBody>
          <a:bodyPr/>
          <a:lstStyle/>
          <a:p>
            <a:r>
              <a:rPr lang="en-IN" dirty="0">
                <a:solidFill>
                  <a:srgbClr val="FF0000"/>
                </a:solidFill>
              </a:rPr>
              <a:t>Docker image Instruction</a:t>
            </a:r>
          </a:p>
        </p:txBody>
      </p:sp>
      <p:sp>
        <p:nvSpPr>
          <p:cNvPr id="3" name="Content Placeholder 2">
            <a:extLst>
              <a:ext uri="{FF2B5EF4-FFF2-40B4-BE49-F238E27FC236}">
                <a16:creationId xmlns:a16="http://schemas.microsoft.com/office/drawing/2014/main" id="{D2E4754F-F10B-7D45-E611-519FEB5D8FB8}"/>
              </a:ext>
            </a:extLst>
          </p:cNvPr>
          <p:cNvSpPr>
            <a:spLocks noGrp="1"/>
          </p:cNvSpPr>
          <p:nvPr>
            <p:ph idx="1"/>
          </p:nvPr>
        </p:nvSpPr>
        <p:spPr/>
        <p:txBody>
          <a:bodyPr/>
          <a:lstStyle/>
          <a:p>
            <a:pPr marL="0" indent="0">
              <a:buNone/>
            </a:pPr>
            <a:r>
              <a:rPr lang="en-IN" dirty="0"/>
              <a:t>Link: </a:t>
            </a:r>
            <a:r>
              <a:rPr lang="en-IN" dirty="0">
                <a:hlinkClick r:id="rId2"/>
              </a:rPr>
              <a:t>https://docs.docker.com/reference/dockerfile/</a:t>
            </a:r>
            <a:endParaRPr lang="en-IN" dirty="0"/>
          </a:p>
          <a:p>
            <a:pPr marL="0" indent="0">
              <a:buNone/>
            </a:pPr>
            <a:endParaRPr lang="en-IN" dirty="0"/>
          </a:p>
        </p:txBody>
      </p:sp>
    </p:spTree>
    <p:extLst>
      <p:ext uri="{BB962C8B-B14F-4D97-AF65-F5344CB8AC3E}">
        <p14:creationId xmlns:p14="http://schemas.microsoft.com/office/powerpoint/2010/main" val="3200808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9C146-5339-73FA-03AB-EC54E2CD0364}"/>
              </a:ext>
            </a:extLst>
          </p:cNvPr>
          <p:cNvSpPr>
            <a:spLocks noGrp="1"/>
          </p:cNvSpPr>
          <p:nvPr>
            <p:ph type="title"/>
          </p:nvPr>
        </p:nvSpPr>
        <p:spPr/>
        <p:txBody>
          <a:bodyPr/>
          <a:lstStyle/>
          <a:p>
            <a:r>
              <a:rPr lang="en-IN" dirty="0">
                <a:solidFill>
                  <a:srgbClr val="FF0000"/>
                </a:solidFill>
              </a:rPr>
              <a:t>USER</a:t>
            </a:r>
          </a:p>
        </p:txBody>
      </p:sp>
      <p:sp>
        <p:nvSpPr>
          <p:cNvPr id="3" name="Content Placeholder 2">
            <a:extLst>
              <a:ext uri="{FF2B5EF4-FFF2-40B4-BE49-F238E27FC236}">
                <a16:creationId xmlns:a16="http://schemas.microsoft.com/office/drawing/2014/main" id="{BAD4DE38-9BAD-9709-3658-E52E317C7A90}"/>
              </a:ext>
            </a:extLst>
          </p:cNvPr>
          <p:cNvSpPr>
            <a:spLocks noGrp="1"/>
          </p:cNvSpPr>
          <p:nvPr>
            <p:ph idx="1"/>
          </p:nvPr>
        </p:nvSpPr>
        <p:spPr/>
        <p:txBody>
          <a:bodyPr/>
          <a:lstStyle/>
          <a:p>
            <a:pPr marL="0" indent="0">
              <a:buNone/>
            </a:pPr>
            <a:r>
              <a:rPr lang="en-IN" dirty="0"/>
              <a:t>To assign owner of image.</a:t>
            </a:r>
          </a:p>
          <a:p>
            <a:pPr marL="0" indent="0">
              <a:buNone/>
            </a:pPr>
            <a:endParaRPr lang="en-IN" dirty="0"/>
          </a:p>
          <a:p>
            <a:pPr marL="0" indent="0">
              <a:buNone/>
            </a:pPr>
            <a:r>
              <a:rPr lang="en-IN" dirty="0"/>
              <a:t>Background: By default docker run with root user, so if we need to assign any user as owner of docker image then we need to use USER</a:t>
            </a:r>
          </a:p>
          <a:p>
            <a:pPr marL="0" indent="0">
              <a:buNone/>
            </a:pPr>
            <a:endParaRPr lang="en-IN" dirty="0"/>
          </a:p>
          <a:p>
            <a:pPr marL="0" indent="0">
              <a:buNone/>
            </a:pPr>
            <a:r>
              <a:rPr lang="en-IN" dirty="0">
                <a:highlight>
                  <a:srgbClr val="FFFF00"/>
                </a:highlight>
              </a:rPr>
              <a:t>Syntax: USER &lt;user&gt;</a:t>
            </a:r>
          </a:p>
        </p:txBody>
      </p:sp>
    </p:spTree>
    <p:extLst>
      <p:ext uri="{BB962C8B-B14F-4D97-AF65-F5344CB8AC3E}">
        <p14:creationId xmlns:p14="http://schemas.microsoft.com/office/powerpoint/2010/main" val="1317876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3CDC-39A0-7228-BB1B-E2E7AE3D015C}"/>
              </a:ext>
            </a:extLst>
          </p:cNvPr>
          <p:cNvSpPr>
            <a:spLocks noGrp="1"/>
          </p:cNvSpPr>
          <p:nvPr>
            <p:ph type="title"/>
          </p:nvPr>
        </p:nvSpPr>
        <p:spPr/>
        <p:txBody>
          <a:bodyPr/>
          <a:lstStyle/>
          <a:p>
            <a:r>
              <a:rPr lang="en-IN" dirty="0">
                <a:solidFill>
                  <a:srgbClr val="FF0000"/>
                </a:solidFill>
              </a:rPr>
              <a:t>EXPOSE</a:t>
            </a:r>
          </a:p>
        </p:txBody>
      </p:sp>
      <p:sp>
        <p:nvSpPr>
          <p:cNvPr id="3" name="Content Placeholder 2">
            <a:extLst>
              <a:ext uri="{FF2B5EF4-FFF2-40B4-BE49-F238E27FC236}">
                <a16:creationId xmlns:a16="http://schemas.microsoft.com/office/drawing/2014/main" id="{77BD65F9-C3A9-F15F-07B3-43FEB9D4BAEE}"/>
              </a:ext>
            </a:extLst>
          </p:cNvPr>
          <p:cNvSpPr>
            <a:spLocks noGrp="1"/>
          </p:cNvSpPr>
          <p:nvPr>
            <p:ph idx="1"/>
          </p:nvPr>
        </p:nvSpPr>
        <p:spPr/>
        <p:txBody>
          <a:bodyPr/>
          <a:lstStyle/>
          <a:p>
            <a:pPr marL="0" indent="0">
              <a:buNone/>
            </a:pPr>
            <a:r>
              <a:rPr lang="en-IN" dirty="0"/>
              <a:t>To open any port</a:t>
            </a:r>
          </a:p>
          <a:p>
            <a:pPr marL="0" indent="0">
              <a:buNone/>
            </a:pPr>
            <a:endParaRPr lang="en-IN" dirty="0"/>
          </a:p>
          <a:p>
            <a:pPr marL="0" indent="0">
              <a:buNone/>
            </a:pPr>
            <a:r>
              <a:rPr lang="en-IN" dirty="0"/>
              <a:t>Syntax: EXPOSE &lt;Port&gt;</a:t>
            </a:r>
          </a:p>
          <a:p>
            <a:pPr marL="0" indent="0">
              <a:buNone/>
            </a:pPr>
            <a:endParaRPr lang="en-IN" dirty="0"/>
          </a:p>
          <a:p>
            <a:pPr marL="0" indent="0">
              <a:buNone/>
            </a:pPr>
            <a:r>
              <a:rPr lang="en-IN" dirty="0"/>
              <a:t>Note: If we are not exposing port then docker will randomly assign the port.</a:t>
            </a:r>
          </a:p>
        </p:txBody>
      </p:sp>
    </p:spTree>
    <p:extLst>
      <p:ext uri="{BB962C8B-B14F-4D97-AF65-F5344CB8AC3E}">
        <p14:creationId xmlns:p14="http://schemas.microsoft.com/office/powerpoint/2010/main" val="4057497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4AD5D-237F-41C2-BF5C-68829FF433EE}"/>
              </a:ext>
            </a:extLst>
          </p:cNvPr>
          <p:cNvSpPr>
            <a:spLocks noGrp="1"/>
          </p:cNvSpPr>
          <p:nvPr>
            <p:ph type="title"/>
          </p:nvPr>
        </p:nvSpPr>
        <p:spPr/>
        <p:txBody>
          <a:bodyPr/>
          <a:lstStyle/>
          <a:p>
            <a:r>
              <a:rPr lang="en-IN" dirty="0">
                <a:solidFill>
                  <a:srgbClr val="FF0000"/>
                </a:solidFill>
              </a:rPr>
              <a:t>ADD</a:t>
            </a:r>
          </a:p>
        </p:txBody>
      </p:sp>
      <p:sp>
        <p:nvSpPr>
          <p:cNvPr id="3" name="Content Placeholder 2">
            <a:extLst>
              <a:ext uri="{FF2B5EF4-FFF2-40B4-BE49-F238E27FC236}">
                <a16:creationId xmlns:a16="http://schemas.microsoft.com/office/drawing/2014/main" id="{EA9EA6F3-A899-E422-BFD8-1A6158188461}"/>
              </a:ext>
            </a:extLst>
          </p:cNvPr>
          <p:cNvSpPr>
            <a:spLocks noGrp="1"/>
          </p:cNvSpPr>
          <p:nvPr>
            <p:ph idx="1"/>
          </p:nvPr>
        </p:nvSpPr>
        <p:spPr>
          <a:xfrm>
            <a:off x="606175" y="1825625"/>
            <a:ext cx="10747625" cy="4351338"/>
          </a:xfrm>
        </p:spPr>
        <p:txBody>
          <a:bodyPr/>
          <a:lstStyle/>
          <a:p>
            <a:pPr marL="0" indent="0">
              <a:buNone/>
            </a:pPr>
            <a:r>
              <a:rPr lang="en-IN" sz="2000" dirty="0"/>
              <a:t>FROM ubuntu</a:t>
            </a:r>
          </a:p>
          <a:p>
            <a:pPr marL="0" indent="0">
              <a:buNone/>
            </a:pPr>
            <a:r>
              <a:rPr lang="en-IN" sz="2000" dirty="0"/>
              <a:t>RUN apt-get update</a:t>
            </a:r>
          </a:p>
          <a:p>
            <a:pPr marL="0" indent="0">
              <a:buNone/>
            </a:pPr>
            <a:r>
              <a:rPr lang="en-IN" sz="2000" dirty="0"/>
              <a:t>RUN apt install unzip -y</a:t>
            </a:r>
          </a:p>
          <a:p>
            <a:pPr marL="0" indent="0">
              <a:buNone/>
            </a:pPr>
            <a:r>
              <a:rPr lang="en-IN" sz="2000" dirty="0"/>
              <a:t>ADD https://releases.hashicorp.com/terraform/1.8.5/terraform_1.8.5_linux_386.zip .</a:t>
            </a:r>
          </a:p>
          <a:p>
            <a:pPr marL="0" indent="0">
              <a:buNone/>
            </a:pPr>
            <a:r>
              <a:rPr lang="en-IN" sz="2000" dirty="0"/>
              <a:t>RUN unzip terraform_1.8.5_linux_386.zip</a:t>
            </a:r>
          </a:p>
          <a:p>
            <a:pPr marL="0" indent="0">
              <a:buNone/>
            </a:pPr>
            <a:endParaRPr lang="en-IN" dirty="0"/>
          </a:p>
          <a:p>
            <a:pPr marL="0" indent="0">
              <a:buNone/>
            </a:pPr>
            <a:r>
              <a:rPr lang="en-IN" dirty="0">
                <a:solidFill>
                  <a:srgbClr val="FF0000"/>
                </a:solidFill>
              </a:rPr>
              <a:t>Note: As a part of Docker image optimization we need to remove zip file as well.</a:t>
            </a:r>
          </a:p>
        </p:txBody>
      </p:sp>
    </p:spTree>
    <p:extLst>
      <p:ext uri="{BB962C8B-B14F-4D97-AF65-F5344CB8AC3E}">
        <p14:creationId xmlns:p14="http://schemas.microsoft.com/office/powerpoint/2010/main" val="582979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72422-C6B9-8A44-DED5-6A01A2E40A44}"/>
              </a:ext>
            </a:extLst>
          </p:cNvPr>
          <p:cNvSpPr>
            <a:spLocks noGrp="1"/>
          </p:cNvSpPr>
          <p:nvPr>
            <p:ph type="title"/>
          </p:nvPr>
        </p:nvSpPr>
        <p:spPr/>
        <p:txBody>
          <a:bodyPr/>
          <a:lstStyle/>
          <a:p>
            <a:r>
              <a:rPr lang="en-IN" dirty="0">
                <a:solidFill>
                  <a:srgbClr val="FF0000"/>
                </a:solidFill>
              </a:rPr>
              <a:t>COPY</a:t>
            </a:r>
          </a:p>
        </p:txBody>
      </p:sp>
      <p:sp>
        <p:nvSpPr>
          <p:cNvPr id="3" name="Content Placeholder 2">
            <a:extLst>
              <a:ext uri="{FF2B5EF4-FFF2-40B4-BE49-F238E27FC236}">
                <a16:creationId xmlns:a16="http://schemas.microsoft.com/office/drawing/2014/main" id="{74A7EC65-844D-5DA9-7B12-3E78C4AA1D09}"/>
              </a:ext>
            </a:extLst>
          </p:cNvPr>
          <p:cNvSpPr>
            <a:spLocks noGrp="1"/>
          </p:cNvSpPr>
          <p:nvPr>
            <p:ph idx="1"/>
          </p:nvPr>
        </p:nvSpPr>
        <p:spPr/>
        <p:txBody>
          <a:bodyPr>
            <a:normAutofit fontScale="85000" lnSpcReduction="20000"/>
          </a:bodyPr>
          <a:lstStyle/>
          <a:p>
            <a:pPr marL="0" indent="0">
              <a:buNone/>
            </a:pPr>
            <a:r>
              <a:rPr lang="en-US" dirty="0"/>
              <a:t># Use the official Nginx image as a parent image</a:t>
            </a:r>
          </a:p>
          <a:p>
            <a:pPr marL="0" indent="0">
              <a:buNone/>
            </a:pPr>
            <a:r>
              <a:rPr lang="en-US" dirty="0"/>
              <a:t>FROM </a:t>
            </a:r>
            <a:r>
              <a:rPr lang="en-US" dirty="0" err="1"/>
              <a:t>nginx:alpine</a:t>
            </a:r>
            <a:endParaRPr lang="en-US" dirty="0"/>
          </a:p>
          <a:p>
            <a:pPr marL="0" indent="0">
              <a:buNone/>
            </a:pPr>
            <a:endParaRPr lang="en-US" dirty="0"/>
          </a:p>
          <a:p>
            <a:pPr marL="0" indent="0">
              <a:buNone/>
            </a:pPr>
            <a:r>
              <a:rPr lang="en-US" dirty="0"/>
              <a:t># Set the working directory</a:t>
            </a:r>
          </a:p>
          <a:p>
            <a:pPr marL="0" indent="0">
              <a:buNone/>
            </a:pPr>
            <a:r>
              <a:rPr lang="en-US" dirty="0"/>
              <a:t>WORKDIR /</a:t>
            </a:r>
            <a:r>
              <a:rPr lang="en-US" dirty="0" err="1"/>
              <a:t>usr</a:t>
            </a:r>
            <a:r>
              <a:rPr lang="en-US" dirty="0"/>
              <a:t>/share/nginx/html</a:t>
            </a:r>
          </a:p>
          <a:p>
            <a:pPr marL="0" indent="0">
              <a:buNone/>
            </a:pPr>
            <a:endParaRPr lang="en-US" dirty="0"/>
          </a:p>
          <a:p>
            <a:pPr marL="0" indent="0">
              <a:buNone/>
            </a:pPr>
            <a:r>
              <a:rPr lang="en-US" dirty="0"/>
              <a:t># Copy the index.html file to the working directory in the container</a:t>
            </a:r>
          </a:p>
          <a:p>
            <a:pPr marL="0" indent="0">
              <a:buNone/>
            </a:pPr>
            <a:r>
              <a:rPr lang="en-US" dirty="0"/>
              <a:t>COPY html/index.html .</a:t>
            </a:r>
          </a:p>
          <a:p>
            <a:pPr marL="0" indent="0">
              <a:buNone/>
            </a:pPr>
            <a:endParaRPr lang="en-US" dirty="0"/>
          </a:p>
          <a:p>
            <a:pPr marL="0" indent="0">
              <a:buNone/>
            </a:pPr>
            <a:r>
              <a:rPr lang="en-US" dirty="0"/>
              <a:t># Expose port 80 to the outside world</a:t>
            </a:r>
          </a:p>
          <a:p>
            <a:pPr marL="0" indent="0">
              <a:buNone/>
            </a:pPr>
            <a:r>
              <a:rPr lang="en-US" dirty="0"/>
              <a:t>EXPOSE 80</a:t>
            </a:r>
          </a:p>
          <a:p>
            <a:pPr marL="0" indent="0">
              <a:buNone/>
            </a:pPr>
            <a:endParaRPr lang="en-IN" dirty="0"/>
          </a:p>
        </p:txBody>
      </p:sp>
    </p:spTree>
    <p:extLst>
      <p:ext uri="{BB962C8B-B14F-4D97-AF65-F5344CB8AC3E}">
        <p14:creationId xmlns:p14="http://schemas.microsoft.com/office/powerpoint/2010/main" val="4037633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31837-047F-B274-F519-B0DA8E49244D}"/>
              </a:ext>
            </a:extLst>
          </p:cNvPr>
          <p:cNvSpPr>
            <a:spLocks noGrp="1"/>
          </p:cNvSpPr>
          <p:nvPr>
            <p:ph type="title"/>
          </p:nvPr>
        </p:nvSpPr>
        <p:spPr/>
        <p:txBody>
          <a:bodyPr/>
          <a:lstStyle/>
          <a:p>
            <a:r>
              <a:rPr lang="en-IN" dirty="0">
                <a:solidFill>
                  <a:srgbClr val="FF0000"/>
                </a:solidFill>
              </a:rPr>
              <a:t>ARG</a:t>
            </a:r>
          </a:p>
        </p:txBody>
      </p:sp>
      <p:sp>
        <p:nvSpPr>
          <p:cNvPr id="3" name="Content Placeholder 2">
            <a:extLst>
              <a:ext uri="{FF2B5EF4-FFF2-40B4-BE49-F238E27FC236}">
                <a16:creationId xmlns:a16="http://schemas.microsoft.com/office/drawing/2014/main" id="{ECAAA6B5-041F-B3FB-E4BF-55497B6CB61B}"/>
              </a:ext>
            </a:extLst>
          </p:cNvPr>
          <p:cNvSpPr>
            <a:spLocks noGrp="1"/>
          </p:cNvSpPr>
          <p:nvPr>
            <p:ph idx="1"/>
          </p:nvPr>
        </p:nvSpPr>
        <p:spPr/>
        <p:txBody>
          <a:bodyPr>
            <a:normAutofit fontScale="92500" lnSpcReduction="20000"/>
          </a:bodyPr>
          <a:lstStyle/>
          <a:p>
            <a:pPr marL="0" indent="0">
              <a:buNone/>
            </a:pPr>
            <a:r>
              <a:rPr lang="en-IN" dirty="0"/>
              <a:t>The ARG instruction defines a variable that users can pass at build-time to the builder with the docker build command using the --build-</a:t>
            </a:r>
            <a:r>
              <a:rPr lang="en-IN" dirty="0" err="1"/>
              <a:t>arg</a:t>
            </a:r>
            <a:r>
              <a:rPr lang="en-IN" dirty="0"/>
              <a:t> &lt;</a:t>
            </a:r>
            <a:r>
              <a:rPr lang="en-IN" dirty="0" err="1"/>
              <a:t>varname</a:t>
            </a:r>
            <a:r>
              <a:rPr lang="en-IN" dirty="0"/>
              <a:t>&gt;=&lt;value&gt; flag.</a:t>
            </a:r>
          </a:p>
          <a:p>
            <a:pPr marL="0" indent="0">
              <a:buNone/>
            </a:pPr>
            <a:endParaRPr lang="en-IN" dirty="0"/>
          </a:p>
          <a:p>
            <a:pPr marL="0" indent="0">
              <a:buNone/>
            </a:pPr>
            <a:r>
              <a:rPr lang="en-IN" dirty="0"/>
              <a:t>ARG BASE_IMAGE=</a:t>
            </a:r>
            <a:r>
              <a:rPr lang="en-IN" dirty="0" err="1"/>
              <a:t>nginx:alpine</a:t>
            </a:r>
            <a:endParaRPr lang="en-IN" dirty="0"/>
          </a:p>
          <a:p>
            <a:pPr marL="0" indent="0">
              <a:buNone/>
            </a:pPr>
            <a:r>
              <a:rPr lang="en-IN" dirty="0"/>
              <a:t>FROM ${BASE_IMAGE}</a:t>
            </a:r>
          </a:p>
          <a:p>
            <a:pPr marL="0" indent="0">
              <a:buNone/>
            </a:pPr>
            <a:r>
              <a:rPr lang="en-IN" dirty="0"/>
              <a:t>WORKDIR /</a:t>
            </a:r>
            <a:r>
              <a:rPr lang="en-IN" dirty="0" err="1"/>
              <a:t>usr</a:t>
            </a:r>
            <a:r>
              <a:rPr lang="en-IN" dirty="0"/>
              <a:t>/share/nginx/html</a:t>
            </a:r>
          </a:p>
          <a:p>
            <a:pPr marL="0" indent="0">
              <a:buNone/>
            </a:pPr>
            <a:r>
              <a:rPr lang="en-IN" dirty="0"/>
              <a:t>COPY html/index.html .</a:t>
            </a:r>
          </a:p>
          <a:p>
            <a:pPr marL="0" indent="0">
              <a:buNone/>
            </a:pPr>
            <a:r>
              <a:rPr lang="en-IN" dirty="0"/>
              <a:t>EXPOSE 80</a:t>
            </a:r>
          </a:p>
          <a:p>
            <a:pPr marL="0" indent="0">
              <a:buNone/>
            </a:pPr>
            <a:endParaRPr lang="en-IN" dirty="0"/>
          </a:p>
          <a:p>
            <a:pPr marL="0" indent="0">
              <a:buNone/>
            </a:pPr>
            <a:r>
              <a:rPr lang="en-IN" dirty="0"/>
              <a:t>docker build -t my-nginx-app --build-</a:t>
            </a:r>
            <a:r>
              <a:rPr lang="en-IN" dirty="0" err="1"/>
              <a:t>arg</a:t>
            </a:r>
            <a:r>
              <a:rPr lang="en-IN" dirty="0"/>
              <a:t> BASE_IMAGE=</a:t>
            </a:r>
            <a:r>
              <a:rPr lang="en-IN" dirty="0" err="1"/>
              <a:t>nginx:latest</a:t>
            </a:r>
            <a:r>
              <a:rPr lang="en-IN" dirty="0"/>
              <a:t> .</a:t>
            </a:r>
          </a:p>
          <a:p>
            <a:pPr marL="0" indent="0">
              <a:buNone/>
            </a:pPr>
            <a:endParaRPr lang="en-IN" dirty="0"/>
          </a:p>
        </p:txBody>
      </p:sp>
    </p:spTree>
    <p:extLst>
      <p:ext uri="{BB962C8B-B14F-4D97-AF65-F5344CB8AC3E}">
        <p14:creationId xmlns:p14="http://schemas.microsoft.com/office/powerpoint/2010/main" val="786312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67729-2238-52EC-A20C-14DA184D03C5}"/>
              </a:ext>
            </a:extLst>
          </p:cNvPr>
          <p:cNvSpPr>
            <a:spLocks noGrp="1"/>
          </p:cNvSpPr>
          <p:nvPr>
            <p:ph type="title"/>
          </p:nvPr>
        </p:nvSpPr>
        <p:spPr/>
        <p:txBody>
          <a:bodyPr/>
          <a:lstStyle/>
          <a:p>
            <a:r>
              <a:rPr lang="en-IN" dirty="0">
                <a:solidFill>
                  <a:srgbClr val="FF0000"/>
                </a:solidFill>
              </a:rPr>
              <a:t>ENV &gt; To set environment variable</a:t>
            </a:r>
          </a:p>
        </p:txBody>
      </p:sp>
      <p:sp>
        <p:nvSpPr>
          <p:cNvPr id="3" name="Content Placeholder 2">
            <a:extLst>
              <a:ext uri="{FF2B5EF4-FFF2-40B4-BE49-F238E27FC236}">
                <a16:creationId xmlns:a16="http://schemas.microsoft.com/office/drawing/2014/main" id="{DD2E1593-1E23-5DCE-2160-3BE824B402B3}"/>
              </a:ext>
            </a:extLst>
          </p:cNvPr>
          <p:cNvSpPr>
            <a:spLocks noGrp="1"/>
          </p:cNvSpPr>
          <p:nvPr>
            <p:ph idx="1"/>
          </p:nvPr>
        </p:nvSpPr>
        <p:spPr/>
        <p:txBody>
          <a:bodyPr>
            <a:normAutofit fontScale="77500" lnSpcReduction="20000"/>
          </a:bodyPr>
          <a:lstStyle/>
          <a:p>
            <a:pPr marL="0" indent="0">
              <a:buNone/>
            </a:pPr>
            <a:r>
              <a:rPr lang="en-IN" dirty="0"/>
              <a:t># Use the official MySQL image</a:t>
            </a:r>
          </a:p>
          <a:p>
            <a:pPr marL="0" indent="0">
              <a:buNone/>
            </a:pPr>
            <a:r>
              <a:rPr lang="en-IN" dirty="0"/>
              <a:t>FROM mysql:8.0</a:t>
            </a:r>
          </a:p>
          <a:p>
            <a:pPr marL="0" indent="0">
              <a:buNone/>
            </a:pPr>
            <a:endParaRPr lang="en-IN" dirty="0"/>
          </a:p>
          <a:p>
            <a:pPr marL="0" indent="0">
              <a:buNone/>
            </a:pPr>
            <a:r>
              <a:rPr lang="en-IN" dirty="0"/>
              <a:t># Set environment variables for MySQL</a:t>
            </a:r>
          </a:p>
          <a:p>
            <a:pPr marL="0" indent="0">
              <a:buNone/>
            </a:pPr>
            <a:r>
              <a:rPr lang="en-IN" dirty="0"/>
              <a:t>ENV MYSQL_ROOT_PASSWORD=root</a:t>
            </a:r>
          </a:p>
          <a:p>
            <a:pPr marL="0" indent="0">
              <a:buNone/>
            </a:pPr>
            <a:r>
              <a:rPr lang="en-IN" dirty="0"/>
              <a:t>ENV MYSQL_DATABASE=</a:t>
            </a:r>
            <a:r>
              <a:rPr lang="en-IN" dirty="0" err="1"/>
              <a:t>mydb</a:t>
            </a:r>
            <a:endParaRPr lang="en-IN" dirty="0"/>
          </a:p>
          <a:p>
            <a:pPr marL="0" indent="0">
              <a:buNone/>
            </a:pPr>
            <a:endParaRPr lang="en-IN" dirty="0"/>
          </a:p>
          <a:p>
            <a:pPr marL="0" indent="0">
              <a:buNone/>
            </a:pPr>
            <a:r>
              <a:rPr lang="en-IN" dirty="0"/>
              <a:t># Expose port 3306</a:t>
            </a:r>
          </a:p>
          <a:p>
            <a:pPr marL="0" indent="0">
              <a:buNone/>
            </a:pPr>
            <a:r>
              <a:rPr lang="en-IN" dirty="0"/>
              <a:t>EXPOSE 3306</a:t>
            </a:r>
          </a:p>
          <a:p>
            <a:pPr marL="0" indent="0">
              <a:buNone/>
            </a:pPr>
            <a:endParaRPr lang="en-IN" dirty="0"/>
          </a:p>
          <a:p>
            <a:pPr marL="0" indent="0">
              <a:buNone/>
            </a:pPr>
            <a:r>
              <a:rPr lang="en-IN" dirty="0"/>
              <a:t># Start MySQL</a:t>
            </a:r>
          </a:p>
          <a:p>
            <a:pPr marL="0" indent="0">
              <a:buNone/>
            </a:pPr>
            <a:r>
              <a:rPr lang="en-IN" dirty="0"/>
              <a:t>CMD ["</a:t>
            </a:r>
            <a:r>
              <a:rPr lang="en-IN" dirty="0" err="1"/>
              <a:t>mysqld</a:t>
            </a:r>
            <a:r>
              <a:rPr lang="en-IN" dirty="0"/>
              <a:t>"]</a:t>
            </a:r>
          </a:p>
        </p:txBody>
      </p:sp>
    </p:spTree>
    <p:extLst>
      <p:ext uri="{BB962C8B-B14F-4D97-AF65-F5344CB8AC3E}">
        <p14:creationId xmlns:p14="http://schemas.microsoft.com/office/powerpoint/2010/main" val="3912496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0824A-60C8-A4FE-1FAC-B0032D3BECFD}"/>
              </a:ext>
            </a:extLst>
          </p:cNvPr>
          <p:cNvSpPr>
            <a:spLocks noGrp="1"/>
          </p:cNvSpPr>
          <p:nvPr>
            <p:ph type="title"/>
          </p:nvPr>
        </p:nvSpPr>
        <p:spPr/>
        <p:txBody>
          <a:bodyPr/>
          <a:lstStyle/>
          <a:p>
            <a:r>
              <a:rPr lang="en-IN" dirty="0">
                <a:solidFill>
                  <a:srgbClr val="FF0000"/>
                </a:solidFill>
              </a:rPr>
              <a:t>LABEL</a:t>
            </a:r>
          </a:p>
        </p:txBody>
      </p:sp>
      <p:sp>
        <p:nvSpPr>
          <p:cNvPr id="3" name="Content Placeholder 2">
            <a:extLst>
              <a:ext uri="{FF2B5EF4-FFF2-40B4-BE49-F238E27FC236}">
                <a16:creationId xmlns:a16="http://schemas.microsoft.com/office/drawing/2014/main" id="{5653BAC9-A0BB-F0C0-4036-11B288B0F071}"/>
              </a:ext>
            </a:extLst>
          </p:cNvPr>
          <p:cNvSpPr>
            <a:spLocks noGrp="1"/>
          </p:cNvSpPr>
          <p:nvPr>
            <p:ph idx="1"/>
          </p:nvPr>
        </p:nvSpPr>
        <p:spPr/>
        <p:txBody>
          <a:bodyPr/>
          <a:lstStyle/>
          <a:p>
            <a:pPr marL="0" indent="0">
              <a:buNone/>
            </a:pPr>
            <a:r>
              <a:rPr lang="en-US" dirty="0"/>
              <a:t>The LABEL instruction adds metadata to an image. A LABEL is a key-value pair. To include spaces within a LABEL value, use quotes and backslashes as you would in command-line parsing. A few usage examples:</a:t>
            </a:r>
          </a:p>
          <a:p>
            <a:pPr marL="0" indent="0">
              <a:buNone/>
            </a:pPr>
            <a:endParaRPr lang="en-US" dirty="0"/>
          </a:p>
          <a:p>
            <a:pPr marL="0" indent="0">
              <a:buNone/>
            </a:pPr>
            <a:r>
              <a:rPr lang="en-US" dirty="0"/>
              <a:t>LABEL "</a:t>
            </a:r>
            <a:r>
              <a:rPr lang="en-US" dirty="0" err="1"/>
              <a:t>com.example.vendor</a:t>
            </a:r>
            <a:r>
              <a:rPr lang="en-US" dirty="0"/>
              <a:t>"="ACME Incorporated"</a:t>
            </a:r>
          </a:p>
          <a:p>
            <a:pPr marL="0" indent="0">
              <a:buNone/>
            </a:pPr>
            <a:r>
              <a:rPr lang="en-US" dirty="0"/>
              <a:t>LABEL </a:t>
            </a:r>
            <a:r>
              <a:rPr lang="en-US" dirty="0" err="1"/>
              <a:t>com.example.label</a:t>
            </a:r>
            <a:r>
              <a:rPr lang="en-US" dirty="0"/>
              <a:t>-with-value="foo"</a:t>
            </a:r>
          </a:p>
          <a:p>
            <a:pPr marL="0" indent="0">
              <a:buNone/>
            </a:pPr>
            <a:r>
              <a:rPr lang="en-US" dirty="0"/>
              <a:t>LABEL version="1.0"</a:t>
            </a:r>
            <a:endParaRPr lang="en-IN" dirty="0"/>
          </a:p>
        </p:txBody>
      </p:sp>
    </p:spTree>
    <p:extLst>
      <p:ext uri="{BB962C8B-B14F-4D97-AF65-F5344CB8AC3E}">
        <p14:creationId xmlns:p14="http://schemas.microsoft.com/office/powerpoint/2010/main" val="2705279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F70AB-79D1-3B62-88C4-0D4198DEF8D5}"/>
              </a:ext>
            </a:extLst>
          </p:cNvPr>
          <p:cNvSpPr>
            <a:spLocks noGrp="1"/>
          </p:cNvSpPr>
          <p:nvPr>
            <p:ph type="title"/>
          </p:nvPr>
        </p:nvSpPr>
        <p:spPr/>
        <p:txBody>
          <a:bodyPr/>
          <a:lstStyle/>
          <a:p>
            <a:r>
              <a:rPr lang="en-IN" dirty="0">
                <a:solidFill>
                  <a:srgbClr val="FF0000"/>
                </a:solidFill>
              </a:rPr>
              <a:t>HEALTHCHECK</a:t>
            </a:r>
          </a:p>
        </p:txBody>
      </p:sp>
      <p:sp>
        <p:nvSpPr>
          <p:cNvPr id="3" name="Content Placeholder 2">
            <a:extLst>
              <a:ext uri="{FF2B5EF4-FFF2-40B4-BE49-F238E27FC236}">
                <a16:creationId xmlns:a16="http://schemas.microsoft.com/office/drawing/2014/main" id="{8BFB5FFB-94E1-803D-39CB-E2BF2BC7272F}"/>
              </a:ext>
            </a:extLst>
          </p:cNvPr>
          <p:cNvSpPr>
            <a:spLocks noGrp="1"/>
          </p:cNvSpPr>
          <p:nvPr>
            <p:ph idx="1"/>
          </p:nvPr>
        </p:nvSpPr>
        <p:spPr/>
        <p:txBody>
          <a:bodyPr/>
          <a:lstStyle/>
          <a:p>
            <a:pPr marL="0" indent="0">
              <a:buNone/>
            </a:pPr>
            <a:r>
              <a:rPr lang="en-US" dirty="0"/>
              <a:t>HEALTHCHECK --interval=5m --timeout=3s \</a:t>
            </a:r>
          </a:p>
          <a:p>
            <a:pPr marL="0" indent="0">
              <a:buNone/>
            </a:pPr>
            <a:r>
              <a:rPr lang="en-US" dirty="0"/>
              <a:t>  CMD curl -f http://localhost/ || exit 1</a:t>
            </a:r>
            <a:endParaRPr lang="en-IN" dirty="0"/>
          </a:p>
          <a:p>
            <a:pPr marL="0" indent="0">
              <a:buNone/>
            </a:pPr>
            <a:endParaRPr lang="en-IN" dirty="0"/>
          </a:p>
          <a:p>
            <a:pPr marL="0" indent="0">
              <a:buNone/>
            </a:pPr>
            <a:r>
              <a:rPr lang="en-IN" dirty="0">
                <a:solidFill>
                  <a:srgbClr val="FF0000"/>
                </a:solidFill>
              </a:rPr>
              <a:t>&lt;Not using in </a:t>
            </a:r>
            <a:r>
              <a:rPr lang="en-IN" dirty="0" err="1">
                <a:solidFill>
                  <a:srgbClr val="FF0000"/>
                </a:solidFill>
              </a:rPr>
              <a:t>realtime</a:t>
            </a:r>
            <a:r>
              <a:rPr lang="en-IN" dirty="0">
                <a:solidFill>
                  <a:srgbClr val="FF0000"/>
                </a:solidFill>
              </a:rPr>
              <a:t>&gt;</a:t>
            </a:r>
          </a:p>
        </p:txBody>
      </p:sp>
    </p:spTree>
    <p:extLst>
      <p:ext uri="{BB962C8B-B14F-4D97-AF65-F5344CB8AC3E}">
        <p14:creationId xmlns:p14="http://schemas.microsoft.com/office/powerpoint/2010/main" val="2648698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F062A-17FF-5942-858E-501F14F5C4E4}"/>
              </a:ext>
            </a:extLst>
          </p:cNvPr>
          <p:cNvSpPr>
            <a:spLocks noGrp="1"/>
          </p:cNvSpPr>
          <p:nvPr>
            <p:ph type="title"/>
          </p:nvPr>
        </p:nvSpPr>
        <p:spPr/>
        <p:txBody>
          <a:bodyPr/>
          <a:lstStyle/>
          <a:p>
            <a:r>
              <a:rPr lang="en-IN" dirty="0">
                <a:solidFill>
                  <a:srgbClr val="FF0000"/>
                </a:solidFill>
              </a:rPr>
              <a:t>STOPSIGNAL</a:t>
            </a:r>
          </a:p>
        </p:txBody>
      </p:sp>
      <p:sp>
        <p:nvSpPr>
          <p:cNvPr id="3" name="Content Placeholder 2">
            <a:extLst>
              <a:ext uri="{FF2B5EF4-FFF2-40B4-BE49-F238E27FC236}">
                <a16:creationId xmlns:a16="http://schemas.microsoft.com/office/drawing/2014/main" id="{D2A8C053-55BD-5F27-B543-8B02D52FC0A5}"/>
              </a:ext>
            </a:extLst>
          </p:cNvPr>
          <p:cNvSpPr>
            <a:spLocks noGrp="1"/>
          </p:cNvSpPr>
          <p:nvPr>
            <p:ph idx="1"/>
          </p:nvPr>
        </p:nvSpPr>
        <p:spPr/>
        <p:txBody>
          <a:bodyPr/>
          <a:lstStyle/>
          <a:p>
            <a:pPr marL="0" indent="0">
              <a:buNone/>
            </a:pPr>
            <a:r>
              <a:rPr lang="en-US" dirty="0"/>
              <a:t>The STOPSIGNAL instruction sets the system call signal that will be sent to the container to exit. This signal can be a signal name in the format SIG&lt;NAME&gt;, for instance SIGKILL, or an unsigned number that matches a position in the kernel's </a:t>
            </a:r>
            <a:r>
              <a:rPr lang="en-US" dirty="0" err="1"/>
              <a:t>syscall</a:t>
            </a:r>
            <a:r>
              <a:rPr lang="en-US" dirty="0"/>
              <a:t> table, for instance 9. The default is SIGTERM if not defined.</a:t>
            </a:r>
            <a:endParaRPr lang="en-IN" dirty="0"/>
          </a:p>
        </p:txBody>
      </p:sp>
    </p:spTree>
    <p:extLst>
      <p:ext uri="{BB962C8B-B14F-4D97-AF65-F5344CB8AC3E}">
        <p14:creationId xmlns:p14="http://schemas.microsoft.com/office/powerpoint/2010/main" val="3046333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7DB71-488F-D51F-FE39-4834AFC23C43}"/>
              </a:ext>
            </a:extLst>
          </p:cNvPr>
          <p:cNvSpPr>
            <a:spLocks noGrp="1"/>
          </p:cNvSpPr>
          <p:nvPr>
            <p:ph type="title"/>
          </p:nvPr>
        </p:nvSpPr>
        <p:spPr/>
        <p:txBody>
          <a:bodyPr/>
          <a:lstStyle/>
          <a:p>
            <a:r>
              <a:rPr lang="en-IN" dirty="0">
                <a:solidFill>
                  <a:srgbClr val="FF0000"/>
                </a:solidFill>
              </a:rPr>
              <a:t>MAINTAINER (deprecated)</a:t>
            </a:r>
          </a:p>
        </p:txBody>
      </p:sp>
      <p:sp>
        <p:nvSpPr>
          <p:cNvPr id="3" name="Content Placeholder 2">
            <a:extLst>
              <a:ext uri="{FF2B5EF4-FFF2-40B4-BE49-F238E27FC236}">
                <a16:creationId xmlns:a16="http://schemas.microsoft.com/office/drawing/2014/main" id="{9C36B5E4-8109-87AB-478D-A77F30A93710}"/>
              </a:ext>
            </a:extLst>
          </p:cNvPr>
          <p:cNvSpPr>
            <a:spLocks noGrp="1"/>
          </p:cNvSpPr>
          <p:nvPr>
            <p:ph idx="1"/>
          </p:nvPr>
        </p:nvSpPr>
        <p:spPr/>
        <p:txBody>
          <a:bodyPr>
            <a:normAutofit/>
          </a:bodyPr>
          <a:lstStyle/>
          <a:p>
            <a:pPr marL="0" indent="0">
              <a:buNone/>
            </a:pPr>
            <a:r>
              <a:rPr lang="en-US" dirty="0"/>
              <a:t>The MAINTAINER instruction sets the Author field of the generated images. The LABEL instruction is a much more flexible version of this and you should use it instead, as it enables setting any metadata you require, and can be viewed easily, for example with docker inspect. To set a label corresponding to the MAINTAINER field you could use:</a:t>
            </a:r>
          </a:p>
          <a:p>
            <a:pPr marL="0" indent="0">
              <a:buNone/>
            </a:pPr>
            <a:endParaRPr lang="en-US" dirty="0"/>
          </a:p>
          <a:p>
            <a:pPr marL="0" indent="0">
              <a:buNone/>
            </a:pPr>
            <a:r>
              <a:rPr lang="en-US" dirty="0"/>
              <a:t>MAINTAINER &lt;name&gt;</a:t>
            </a:r>
          </a:p>
          <a:p>
            <a:pPr marL="0" indent="0">
              <a:buNone/>
            </a:pPr>
            <a:endParaRPr lang="en-US" dirty="0"/>
          </a:p>
          <a:p>
            <a:pPr marL="0" indent="0">
              <a:buNone/>
            </a:pPr>
            <a:r>
              <a:rPr lang="en-US" dirty="0"/>
              <a:t>LABEL authors="SvenDowideit@home.org.au"</a:t>
            </a:r>
            <a:endParaRPr lang="en-IN" dirty="0"/>
          </a:p>
        </p:txBody>
      </p:sp>
    </p:spTree>
    <p:extLst>
      <p:ext uri="{BB962C8B-B14F-4D97-AF65-F5344CB8AC3E}">
        <p14:creationId xmlns:p14="http://schemas.microsoft.com/office/powerpoint/2010/main" val="645714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1089C-2B0E-760D-8AC4-5052BA1FCAB4}"/>
              </a:ext>
            </a:extLst>
          </p:cNvPr>
          <p:cNvSpPr>
            <a:spLocks noGrp="1"/>
          </p:cNvSpPr>
          <p:nvPr>
            <p:ph type="title"/>
          </p:nvPr>
        </p:nvSpPr>
        <p:spPr/>
        <p:txBody>
          <a:bodyPr/>
          <a:lstStyle/>
          <a:p>
            <a:r>
              <a:rPr lang="en-IN" dirty="0">
                <a:solidFill>
                  <a:srgbClr val="FF0000"/>
                </a:solidFill>
              </a:rPr>
              <a:t>Build Context</a:t>
            </a:r>
          </a:p>
        </p:txBody>
      </p:sp>
      <p:sp>
        <p:nvSpPr>
          <p:cNvPr id="3" name="Content Placeholder 2">
            <a:extLst>
              <a:ext uri="{FF2B5EF4-FFF2-40B4-BE49-F238E27FC236}">
                <a16:creationId xmlns:a16="http://schemas.microsoft.com/office/drawing/2014/main" id="{3D6F0B50-2C98-D4D7-7F55-0755A036A3C9}"/>
              </a:ext>
            </a:extLst>
          </p:cNvPr>
          <p:cNvSpPr>
            <a:spLocks noGrp="1"/>
          </p:cNvSpPr>
          <p:nvPr>
            <p:ph idx="1"/>
          </p:nvPr>
        </p:nvSpPr>
        <p:spPr/>
        <p:txBody>
          <a:bodyPr/>
          <a:lstStyle/>
          <a:p>
            <a:pPr marL="0" indent="0">
              <a:buNone/>
            </a:pPr>
            <a:r>
              <a:rPr lang="en-IN" dirty="0"/>
              <a:t>Text file that we use to create docker Image[Dockerfile]</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460096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8F7E1-0D58-CD7C-5B21-06FC433EF5F6}"/>
              </a:ext>
            </a:extLst>
          </p:cNvPr>
          <p:cNvSpPr>
            <a:spLocks noGrp="1"/>
          </p:cNvSpPr>
          <p:nvPr>
            <p:ph type="title"/>
          </p:nvPr>
        </p:nvSpPr>
        <p:spPr/>
        <p:txBody>
          <a:bodyPr/>
          <a:lstStyle/>
          <a:p>
            <a:r>
              <a:rPr lang="en-IN" dirty="0">
                <a:solidFill>
                  <a:srgbClr val="FF0000"/>
                </a:solidFill>
              </a:rPr>
              <a:t>ONBUILD</a:t>
            </a:r>
          </a:p>
        </p:txBody>
      </p:sp>
      <p:sp>
        <p:nvSpPr>
          <p:cNvPr id="3" name="Content Placeholder 2">
            <a:extLst>
              <a:ext uri="{FF2B5EF4-FFF2-40B4-BE49-F238E27FC236}">
                <a16:creationId xmlns:a16="http://schemas.microsoft.com/office/drawing/2014/main" id="{FCD4CFE2-B037-37DA-4B0B-FAFDDF070011}"/>
              </a:ext>
            </a:extLst>
          </p:cNvPr>
          <p:cNvSpPr>
            <a:spLocks noGrp="1"/>
          </p:cNvSpPr>
          <p:nvPr>
            <p:ph idx="1"/>
          </p:nvPr>
        </p:nvSpPr>
        <p:spPr/>
        <p:txBody>
          <a:bodyPr>
            <a:normAutofit lnSpcReduction="10000"/>
          </a:bodyPr>
          <a:lstStyle/>
          <a:p>
            <a:pPr marL="0" indent="0">
              <a:buNone/>
            </a:pPr>
            <a:r>
              <a:rPr lang="en-US" dirty="0"/>
              <a:t>The ONBUILD instruction adds to the image a trigger instruction to be executed at a later time, when the image is used as the base for another build. The trigger will be executed in the context of the downstream build, as if it had been inserted immediately after the FROM instruction in the downstream Dockerfile.</a:t>
            </a:r>
          </a:p>
          <a:p>
            <a:pPr marL="0" indent="0">
              <a:buNone/>
            </a:pPr>
            <a:endParaRPr lang="en-US" dirty="0"/>
          </a:p>
          <a:p>
            <a:pPr marL="0" indent="0">
              <a:buNone/>
            </a:pPr>
            <a:r>
              <a:rPr lang="en-US" dirty="0"/>
              <a:t>ONBUILD ADD . /app/</a:t>
            </a:r>
            <a:r>
              <a:rPr lang="en-US" dirty="0" err="1"/>
              <a:t>srcONBUILD</a:t>
            </a:r>
            <a:r>
              <a:rPr lang="en-US" dirty="0"/>
              <a:t> </a:t>
            </a:r>
          </a:p>
          <a:p>
            <a:pPr marL="0" indent="0">
              <a:buNone/>
            </a:pPr>
            <a:r>
              <a:rPr lang="en-US" dirty="0"/>
              <a:t>RUN /</a:t>
            </a:r>
            <a:r>
              <a:rPr lang="en-US" dirty="0" err="1"/>
              <a:t>usr</a:t>
            </a:r>
            <a:r>
              <a:rPr lang="en-US" dirty="0"/>
              <a:t>/local/bin/python-build --</a:t>
            </a:r>
            <a:r>
              <a:rPr lang="en-US" dirty="0" err="1"/>
              <a:t>dir</a:t>
            </a:r>
            <a:r>
              <a:rPr lang="en-US" dirty="0"/>
              <a:t> /app/</a:t>
            </a:r>
            <a:r>
              <a:rPr lang="en-US" dirty="0" err="1"/>
              <a:t>src</a:t>
            </a:r>
            <a:endParaRPr lang="en-US" dirty="0"/>
          </a:p>
          <a:p>
            <a:pPr marL="0" indent="0">
              <a:buNone/>
            </a:pPr>
            <a:endParaRPr lang="en-IN" dirty="0"/>
          </a:p>
          <a:p>
            <a:pPr marL="0" indent="0">
              <a:buNone/>
            </a:pPr>
            <a:r>
              <a:rPr lang="en-IN" dirty="0">
                <a:solidFill>
                  <a:srgbClr val="FF0000"/>
                </a:solidFill>
              </a:rPr>
              <a:t>Never seen it use in real world</a:t>
            </a:r>
          </a:p>
        </p:txBody>
      </p:sp>
    </p:spTree>
    <p:extLst>
      <p:ext uri="{BB962C8B-B14F-4D97-AF65-F5344CB8AC3E}">
        <p14:creationId xmlns:p14="http://schemas.microsoft.com/office/powerpoint/2010/main" val="1947018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3CE8E-C4A2-351F-0697-3335232BE73E}"/>
              </a:ext>
            </a:extLst>
          </p:cNvPr>
          <p:cNvSpPr>
            <a:spLocks noGrp="1"/>
          </p:cNvSpPr>
          <p:nvPr>
            <p:ph type="title"/>
          </p:nvPr>
        </p:nvSpPr>
        <p:spPr/>
        <p:txBody>
          <a:bodyPr/>
          <a:lstStyle/>
          <a:p>
            <a:r>
              <a:rPr lang="en-IN" dirty="0">
                <a:solidFill>
                  <a:srgbClr val="FF0000"/>
                </a:solidFill>
              </a:rPr>
              <a:t>SHELL</a:t>
            </a:r>
          </a:p>
        </p:txBody>
      </p:sp>
      <p:sp>
        <p:nvSpPr>
          <p:cNvPr id="3" name="Content Placeholder 2">
            <a:extLst>
              <a:ext uri="{FF2B5EF4-FFF2-40B4-BE49-F238E27FC236}">
                <a16:creationId xmlns:a16="http://schemas.microsoft.com/office/drawing/2014/main" id="{79D4F016-D779-CD91-7FE3-5D69FB05E63E}"/>
              </a:ext>
            </a:extLst>
          </p:cNvPr>
          <p:cNvSpPr>
            <a:spLocks noGrp="1"/>
          </p:cNvSpPr>
          <p:nvPr>
            <p:ph idx="1"/>
          </p:nvPr>
        </p:nvSpPr>
        <p:spPr/>
        <p:txBody>
          <a:bodyPr/>
          <a:lstStyle/>
          <a:p>
            <a:pPr marL="0" indent="0">
              <a:buNone/>
            </a:pPr>
            <a:r>
              <a:rPr lang="en-US" dirty="0"/>
              <a:t>The SHELL instruction allows the default shell used for the shell form of commands to be overridden. The default shell on Linux is ["/bin/</a:t>
            </a:r>
            <a:r>
              <a:rPr lang="en-US" dirty="0" err="1"/>
              <a:t>sh</a:t>
            </a:r>
            <a:r>
              <a:rPr lang="en-US" dirty="0"/>
              <a:t>", "-c"], and on Windows is ["</a:t>
            </a:r>
            <a:r>
              <a:rPr lang="en-US" dirty="0" err="1"/>
              <a:t>cmd</a:t>
            </a:r>
            <a:r>
              <a:rPr lang="en-US" dirty="0"/>
              <a:t>", "/S", "/C"]. The SHELL instruction must be written in JSON form in a Dockerfile.</a:t>
            </a:r>
            <a:endParaRPr lang="en-IN" dirty="0"/>
          </a:p>
        </p:txBody>
      </p:sp>
    </p:spTree>
    <p:extLst>
      <p:ext uri="{BB962C8B-B14F-4D97-AF65-F5344CB8AC3E}">
        <p14:creationId xmlns:p14="http://schemas.microsoft.com/office/powerpoint/2010/main" val="7322806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3236B-B911-EE6E-263C-19AF2B3BD277}"/>
              </a:ext>
            </a:extLst>
          </p:cNvPr>
          <p:cNvSpPr>
            <a:spLocks noGrp="1"/>
          </p:cNvSpPr>
          <p:nvPr>
            <p:ph type="title"/>
          </p:nvPr>
        </p:nvSpPr>
        <p:spPr/>
        <p:txBody>
          <a:bodyPr/>
          <a:lstStyle/>
          <a:p>
            <a:r>
              <a:rPr lang="en-IN" dirty="0">
                <a:solidFill>
                  <a:srgbClr val="FF0000"/>
                </a:solidFill>
              </a:rPr>
              <a:t>Shell</a:t>
            </a:r>
          </a:p>
        </p:txBody>
      </p:sp>
      <p:pic>
        <p:nvPicPr>
          <p:cNvPr id="5" name="Content Placeholder 4">
            <a:extLst>
              <a:ext uri="{FF2B5EF4-FFF2-40B4-BE49-F238E27FC236}">
                <a16:creationId xmlns:a16="http://schemas.microsoft.com/office/drawing/2014/main" id="{B510B558-E7E6-4A55-A2B1-72BB0F1D42EE}"/>
              </a:ext>
            </a:extLst>
          </p:cNvPr>
          <p:cNvPicPr>
            <a:picLocks noGrp="1" noChangeAspect="1"/>
          </p:cNvPicPr>
          <p:nvPr>
            <p:ph idx="1"/>
          </p:nvPr>
        </p:nvPicPr>
        <p:blipFill>
          <a:blip r:embed="rId2"/>
          <a:stretch>
            <a:fillRect/>
          </a:stretch>
        </p:blipFill>
        <p:spPr>
          <a:xfrm>
            <a:off x="1726059" y="1451392"/>
            <a:ext cx="7373646" cy="4302592"/>
          </a:xfrm>
        </p:spPr>
      </p:pic>
    </p:spTree>
    <p:extLst>
      <p:ext uri="{BB962C8B-B14F-4D97-AF65-F5344CB8AC3E}">
        <p14:creationId xmlns:p14="http://schemas.microsoft.com/office/powerpoint/2010/main" val="7954843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7C66D-3842-1F4E-ED18-67EDB5CE53AB}"/>
              </a:ext>
            </a:extLst>
          </p:cNvPr>
          <p:cNvSpPr>
            <a:spLocks noGrp="1"/>
          </p:cNvSpPr>
          <p:nvPr>
            <p:ph type="title"/>
          </p:nvPr>
        </p:nvSpPr>
        <p:spPr/>
        <p:txBody>
          <a:bodyPr/>
          <a:lstStyle/>
          <a:p>
            <a:r>
              <a:rPr lang="en-IN" dirty="0">
                <a:solidFill>
                  <a:srgbClr val="FF0000"/>
                </a:solidFill>
              </a:rPr>
              <a:t>VOLUME</a:t>
            </a:r>
          </a:p>
        </p:txBody>
      </p:sp>
      <p:sp>
        <p:nvSpPr>
          <p:cNvPr id="3" name="Content Placeholder 2">
            <a:extLst>
              <a:ext uri="{FF2B5EF4-FFF2-40B4-BE49-F238E27FC236}">
                <a16:creationId xmlns:a16="http://schemas.microsoft.com/office/drawing/2014/main" id="{DDAD0127-A029-7C51-1021-B25270C849C4}"/>
              </a:ext>
            </a:extLst>
          </p:cNvPr>
          <p:cNvSpPr>
            <a:spLocks noGrp="1"/>
          </p:cNvSpPr>
          <p:nvPr>
            <p:ph idx="1"/>
          </p:nvPr>
        </p:nvSpPr>
        <p:spPr/>
        <p:txBody>
          <a:bodyPr/>
          <a:lstStyle/>
          <a:p>
            <a:pPr marL="0" indent="0">
              <a:buNone/>
            </a:pPr>
            <a:r>
              <a:rPr lang="en-US" dirty="0"/>
              <a:t>The VOLUME instruction creates a mount point with the specified name and marks it as holding externally mounted volumes from native host or other containers.</a:t>
            </a:r>
          </a:p>
          <a:p>
            <a:pPr marL="0" indent="0">
              <a:buNone/>
            </a:pPr>
            <a:endParaRPr lang="en-US" dirty="0"/>
          </a:p>
          <a:p>
            <a:pPr marL="0" indent="0">
              <a:buNone/>
            </a:pPr>
            <a:r>
              <a:rPr lang="en-IN" dirty="0"/>
              <a:t>FROM ubuntu</a:t>
            </a:r>
          </a:p>
          <a:p>
            <a:pPr marL="0" indent="0">
              <a:buNone/>
            </a:pPr>
            <a:r>
              <a:rPr lang="en-IN" dirty="0"/>
              <a:t>RUN </a:t>
            </a:r>
            <a:r>
              <a:rPr lang="en-IN" dirty="0" err="1"/>
              <a:t>mkdir</a:t>
            </a:r>
            <a:r>
              <a:rPr lang="en-IN" dirty="0"/>
              <a:t> /</a:t>
            </a:r>
            <a:r>
              <a:rPr lang="en-IN" dirty="0" err="1"/>
              <a:t>myvol</a:t>
            </a:r>
            <a:endParaRPr lang="en-IN" dirty="0"/>
          </a:p>
          <a:p>
            <a:pPr marL="0" indent="0">
              <a:buNone/>
            </a:pPr>
            <a:r>
              <a:rPr lang="en-IN" dirty="0"/>
              <a:t>RUN echo "hello world" &gt; /</a:t>
            </a:r>
            <a:r>
              <a:rPr lang="en-IN" dirty="0" err="1"/>
              <a:t>myvol</a:t>
            </a:r>
            <a:r>
              <a:rPr lang="en-IN" dirty="0"/>
              <a:t>/greeting</a:t>
            </a:r>
          </a:p>
          <a:p>
            <a:pPr marL="0" indent="0">
              <a:buNone/>
            </a:pPr>
            <a:r>
              <a:rPr lang="en-IN" dirty="0"/>
              <a:t>VOLUME /</a:t>
            </a:r>
            <a:r>
              <a:rPr lang="en-IN" dirty="0" err="1"/>
              <a:t>myvol</a:t>
            </a:r>
            <a:endParaRPr lang="en-IN" dirty="0"/>
          </a:p>
        </p:txBody>
      </p:sp>
    </p:spTree>
    <p:extLst>
      <p:ext uri="{BB962C8B-B14F-4D97-AF65-F5344CB8AC3E}">
        <p14:creationId xmlns:p14="http://schemas.microsoft.com/office/powerpoint/2010/main" val="899913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47CD9-4579-0255-0860-4F377513F52A}"/>
              </a:ext>
            </a:extLst>
          </p:cNvPr>
          <p:cNvSpPr>
            <a:spLocks noGrp="1"/>
          </p:cNvSpPr>
          <p:nvPr>
            <p:ph type="title"/>
          </p:nvPr>
        </p:nvSpPr>
        <p:spPr/>
        <p:txBody>
          <a:bodyPr/>
          <a:lstStyle/>
          <a:p>
            <a:r>
              <a:rPr lang="en-IN" dirty="0" err="1">
                <a:solidFill>
                  <a:srgbClr val="FF0000"/>
                </a:solidFill>
              </a:rPr>
              <a:t>MultiStage</a:t>
            </a:r>
            <a:r>
              <a:rPr lang="en-IN" dirty="0">
                <a:solidFill>
                  <a:srgbClr val="FF0000"/>
                </a:solidFill>
              </a:rPr>
              <a:t> Docker build</a:t>
            </a:r>
          </a:p>
        </p:txBody>
      </p:sp>
      <p:sp>
        <p:nvSpPr>
          <p:cNvPr id="3" name="Content Placeholder 2">
            <a:extLst>
              <a:ext uri="{FF2B5EF4-FFF2-40B4-BE49-F238E27FC236}">
                <a16:creationId xmlns:a16="http://schemas.microsoft.com/office/drawing/2014/main" id="{305CF187-D73F-3424-9571-8EB1BD465449}"/>
              </a:ext>
            </a:extLst>
          </p:cNvPr>
          <p:cNvSpPr>
            <a:spLocks noGrp="1"/>
          </p:cNvSpPr>
          <p:nvPr>
            <p:ph idx="1"/>
          </p:nvPr>
        </p:nvSpPr>
        <p:spPr/>
        <p:txBody>
          <a:bodyPr/>
          <a:lstStyle/>
          <a:p>
            <a:pPr marL="0" indent="0">
              <a:buNone/>
            </a:pPr>
            <a:r>
              <a:rPr lang="en-US" dirty="0"/>
              <a:t>Multi-stage builds are useful to anyone who has struggled to optimize </a:t>
            </a:r>
            <a:r>
              <a:rPr lang="en-US" dirty="0" err="1"/>
              <a:t>Dockerfiles</a:t>
            </a:r>
            <a:r>
              <a:rPr lang="en-US" dirty="0"/>
              <a:t> while keeping them easy to read and maintain.</a:t>
            </a:r>
          </a:p>
          <a:p>
            <a:pPr marL="0" indent="0">
              <a:buNone/>
            </a:pPr>
            <a:endParaRPr lang="en-US" dirty="0"/>
          </a:p>
          <a:p>
            <a:pPr marL="0" indent="0">
              <a:buNone/>
            </a:pPr>
            <a:r>
              <a:rPr lang="en-US" dirty="0"/>
              <a:t>With multi-stage builds, you use multiple FROM statements in your Dockerfile. Each FROM instruction can use a different base, and each of them begins a new stage of the build. You can selectively copy artifacts from one stage to another, leaving behind everything you don't want in the final image.</a:t>
            </a:r>
            <a:endParaRPr lang="en-IN" dirty="0"/>
          </a:p>
        </p:txBody>
      </p:sp>
    </p:spTree>
    <p:extLst>
      <p:ext uri="{BB962C8B-B14F-4D97-AF65-F5344CB8AC3E}">
        <p14:creationId xmlns:p14="http://schemas.microsoft.com/office/powerpoint/2010/main" val="491324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F5A5F-4ED7-2440-0D3B-024C6C45CDDF}"/>
              </a:ext>
            </a:extLst>
          </p:cNvPr>
          <p:cNvSpPr>
            <a:spLocks noGrp="1"/>
          </p:cNvSpPr>
          <p:nvPr>
            <p:ph type="title"/>
          </p:nvPr>
        </p:nvSpPr>
        <p:spPr/>
        <p:txBody>
          <a:bodyPr/>
          <a:lstStyle/>
          <a:p>
            <a:r>
              <a:rPr lang="en-IN" dirty="0">
                <a:solidFill>
                  <a:srgbClr val="FF0000"/>
                </a:solidFill>
              </a:rPr>
              <a:t>Multistage </a:t>
            </a:r>
            <a:r>
              <a:rPr lang="en-IN" dirty="0" err="1">
                <a:solidFill>
                  <a:srgbClr val="FF0000"/>
                </a:solidFill>
              </a:rPr>
              <a:t>dockerfile</a:t>
            </a:r>
            <a:endParaRPr lang="en-IN" dirty="0">
              <a:solidFill>
                <a:srgbClr val="FF0000"/>
              </a:solidFill>
            </a:endParaRPr>
          </a:p>
        </p:txBody>
      </p:sp>
      <p:sp>
        <p:nvSpPr>
          <p:cNvPr id="3" name="Content Placeholder 2">
            <a:extLst>
              <a:ext uri="{FF2B5EF4-FFF2-40B4-BE49-F238E27FC236}">
                <a16:creationId xmlns:a16="http://schemas.microsoft.com/office/drawing/2014/main" id="{2564832C-D4F3-6E5F-09A3-6BD61BDBD9AA}"/>
              </a:ext>
            </a:extLst>
          </p:cNvPr>
          <p:cNvSpPr>
            <a:spLocks noGrp="1"/>
          </p:cNvSpPr>
          <p:nvPr>
            <p:ph idx="1"/>
          </p:nvPr>
        </p:nvSpPr>
        <p:spPr/>
        <p:txBody>
          <a:bodyPr>
            <a:normAutofit fontScale="92500" lnSpcReduction="20000"/>
          </a:bodyPr>
          <a:lstStyle/>
          <a:p>
            <a:pPr marL="0" indent="0">
              <a:buNone/>
            </a:pPr>
            <a:r>
              <a:rPr lang="en-IN" dirty="0">
                <a:latin typeface="Calibri" panose="020F0502020204030204" pitchFamily="34" charset="0"/>
              </a:rPr>
              <a:t>FROM ubuntu as </a:t>
            </a:r>
            <a:r>
              <a:rPr lang="en-IN" dirty="0" err="1">
                <a:latin typeface="Calibri" panose="020F0502020204030204" pitchFamily="34" charset="0"/>
              </a:rPr>
              <a:t>mvn</a:t>
            </a:r>
            <a:br>
              <a:rPr lang="en-IN" dirty="0">
                <a:latin typeface="Calibri" panose="020F0502020204030204" pitchFamily="34" charset="0"/>
              </a:rPr>
            </a:br>
            <a:r>
              <a:rPr lang="en-IN" dirty="0">
                <a:latin typeface="Calibri" panose="020F0502020204030204" pitchFamily="34" charset="0"/>
              </a:rPr>
              <a:t>RUN apt update</a:t>
            </a:r>
            <a:br>
              <a:rPr lang="en-IN" dirty="0">
                <a:latin typeface="Calibri" panose="020F0502020204030204" pitchFamily="34" charset="0"/>
              </a:rPr>
            </a:br>
            <a:r>
              <a:rPr lang="en-IN" dirty="0">
                <a:latin typeface="Calibri" panose="020F0502020204030204" pitchFamily="34" charset="0"/>
              </a:rPr>
              <a:t>RUN apt install -y git</a:t>
            </a:r>
            <a:br>
              <a:rPr lang="en-IN" dirty="0">
                <a:latin typeface="Calibri" panose="020F0502020204030204" pitchFamily="34" charset="0"/>
              </a:rPr>
            </a:br>
            <a:r>
              <a:rPr lang="en-IN" dirty="0">
                <a:latin typeface="Calibri" panose="020F0502020204030204" pitchFamily="34" charset="0"/>
              </a:rPr>
              <a:t>RUN apt-get update</a:t>
            </a:r>
            <a:br>
              <a:rPr lang="en-IN" dirty="0">
                <a:latin typeface="Calibri" panose="020F0502020204030204" pitchFamily="34" charset="0"/>
              </a:rPr>
            </a:br>
            <a:r>
              <a:rPr lang="en-IN" dirty="0">
                <a:latin typeface="Calibri" panose="020F0502020204030204" pitchFamily="34" charset="0"/>
              </a:rPr>
              <a:t>RUN apt install openjdk-17-jre-headless -y</a:t>
            </a:r>
            <a:br>
              <a:rPr lang="en-IN" dirty="0">
                <a:latin typeface="Calibri" panose="020F0502020204030204" pitchFamily="34" charset="0"/>
              </a:rPr>
            </a:br>
            <a:r>
              <a:rPr lang="en-IN" dirty="0">
                <a:latin typeface="Calibri" panose="020F0502020204030204" pitchFamily="34" charset="0"/>
              </a:rPr>
              <a:t>RUN git clone https://github.com/spring-projects/spring-petclinic.git</a:t>
            </a:r>
            <a:br>
              <a:rPr lang="en-IN" dirty="0">
                <a:latin typeface="Calibri" panose="020F0502020204030204" pitchFamily="34" charset="0"/>
              </a:rPr>
            </a:br>
            <a:r>
              <a:rPr lang="en-IN" dirty="0">
                <a:latin typeface="Calibri" panose="020F0502020204030204" pitchFamily="34" charset="0"/>
              </a:rPr>
              <a:t>WORKDIR spring-petclinic </a:t>
            </a:r>
            <a:br>
              <a:rPr lang="en-IN" dirty="0">
                <a:latin typeface="Calibri" panose="020F0502020204030204" pitchFamily="34" charset="0"/>
              </a:rPr>
            </a:br>
            <a:r>
              <a:rPr lang="en-IN" dirty="0">
                <a:latin typeface="Calibri" panose="020F0502020204030204" pitchFamily="34" charset="0"/>
              </a:rPr>
              <a:t>RUN ./</a:t>
            </a:r>
            <a:r>
              <a:rPr lang="en-IN" dirty="0" err="1">
                <a:latin typeface="Calibri" panose="020F0502020204030204" pitchFamily="34" charset="0"/>
              </a:rPr>
              <a:t>mvnw</a:t>
            </a:r>
            <a:r>
              <a:rPr lang="en-IN" dirty="0">
                <a:latin typeface="Calibri" panose="020F0502020204030204" pitchFamily="34" charset="0"/>
              </a:rPr>
              <a:t> clean package -</a:t>
            </a:r>
            <a:r>
              <a:rPr lang="en-IN" dirty="0" err="1">
                <a:latin typeface="Calibri" panose="020F0502020204030204" pitchFamily="34" charset="0"/>
              </a:rPr>
              <a:t>DskipTests</a:t>
            </a:r>
            <a:br>
              <a:rPr lang="en-IN" dirty="0">
                <a:latin typeface="Calibri" panose="020F0502020204030204" pitchFamily="34" charset="0"/>
              </a:rPr>
            </a:br>
            <a:br>
              <a:rPr lang="en-IN" dirty="0">
                <a:latin typeface="Calibri" panose="020F0502020204030204" pitchFamily="34" charset="0"/>
              </a:rPr>
            </a:br>
            <a:r>
              <a:rPr lang="en-IN" dirty="0">
                <a:latin typeface="Calibri" panose="020F0502020204030204" pitchFamily="34" charset="0"/>
              </a:rPr>
              <a:t>FROM ubuntu</a:t>
            </a:r>
            <a:br>
              <a:rPr lang="en-IN" dirty="0">
                <a:latin typeface="Calibri" panose="020F0502020204030204" pitchFamily="34" charset="0"/>
              </a:rPr>
            </a:br>
            <a:r>
              <a:rPr lang="en-IN" dirty="0">
                <a:latin typeface="Calibri" panose="020F0502020204030204" pitchFamily="34" charset="0"/>
              </a:rPr>
              <a:t>RUN apt-get update</a:t>
            </a:r>
            <a:br>
              <a:rPr lang="en-IN" dirty="0">
                <a:latin typeface="Calibri" panose="020F0502020204030204" pitchFamily="34" charset="0"/>
              </a:rPr>
            </a:br>
            <a:r>
              <a:rPr lang="en-IN" dirty="0">
                <a:latin typeface="Calibri" panose="020F0502020204030204" pitchFamily="34" charset="0"/>
              </a:rPr>
              <a:t>RUN apt install openjdk-17-jre-headless -y</a:t>
            </a:r>
            <a:br>
              <a:rPr lang="en-IN" dirty="0">
                <a:latin typeface="Calibri" panose="020F0502020204030204" pitchFamily="34" charset="0"/>
              </a:rPr>
            </a:br>
            <a:r>
              <a:rPr lang="en-IN" dirty="0">
                <a:latin typeface="Calibri" panose="020F0502020204030204" pitchFamily="34" charset="0"/>
              </a:rPr>
              <a:t>COPY --from=</a:t>
            </a:r>
            <a:r>
              <a:rPr lang="en-IN" dirty="0" err="1">
                <a:latin typeface="Calibri" panose="020F0502020204030204" pitchFamily="34" charset="0"/>
              </a:rPr>
              <a:t>mvn</a:t>
            </a:r>
            <a:r>
              <a:rPr lang="en-IN" dirty="0">
                <a:latin typeface="Calibri" panose="020F0502020204030204" pitchFamily="34" charset="0"/>
              </a:rPr>
              <a:t> /spring-petclinic/target/spring-petclinic*.jar /spring-petclinic.jar</a:t>
            </a:r>
            <a:br>
              <a:rPr lang="en-IN" dirty="0">
                <a:latin typeface="Calibri" panose="020F0502020204030204" pitchFamily="34" charset="0"/>
              </a:rPr>
            </a:br>
            <a:r>
              <a:rPr lang="en-IN" dirty="0">
                <a:latin typeface="Calibri" panose="020F0502020204030204" pitchFamily="34" charset="0"/>
              </a:rPr>
              <a:t>CMD java -jar /spring-petclinic.jar</a:t>
            </a:r>
            <a:endParaRPr lang="en-IN" dirty="0"/>
          </a:p>
        </p:txBody>
      </p:sp>
    </p:spTree>
    <p:extLst>
      <p:ext uri="{BB962C8B-B14F-4D97-AF65-F5344CB8AC3E}">
        <p14:creationId xmlns:p14="http://schemas.microsoft.com/office/powerpoint/2010/main" val="41282325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43035-58F6-7D0D-1C0F-E659315F8B0C}"/>
              </a:ext>
            </a:extLst>
          </p:cNvPr>
          <p:cNvSpPr>
            <a:spLocks noGrp="1"/>
          </p:cNvSpPr>
          <p:nvPr>
            <p:ph type="title"/>
          </p:nvPr>
        </p:nvSpPr>
        <p:spPr/>
        <p:txBody>
          <a:bodyPr/>
          <a:lstStyle/>
          <a:p>
            <a:r>
              <a:rPr lang="en-IN" dirty="0">
                <a:solidFill>
                  <a:srgbClr val="FF0000"/>
                </a:solidFill>
              </a:rPr>
              <a:t>.</a:t>
            </a:r>
            <a:r>
              <a:rPr lang="en-IN" dirty="0" err="1">
                <a:solidFill>
                  <a:srgbClr val="FF0000"/>
                </a:solidFill>
              </a:rPr>
              <a:t>dockeringore</a:t>
            </a:r>
            <a:endParaRPr lang="en-IN" dirty="0">
              <a:solidFill>
                <a:srgbClr val="FF0000"/>
              </a:solidFill>
            </a:endParaRPr>
          </a:p>
        </p:txBody>
      </p:sp>
      <p:sp>
        <p:nvSpPr>
          <p:cNvPr id="3" name="Content Placeholder 2">
            <a:extLst>
              <a:ext uri="{FF2B5EF4-FFF2-40B4-BE49-F238E27FC236}">
                <a16:creationId xmlns:a16="http://schemas.microsoft.com/office/drawing/2014/main" id="{39F729E8-693F-E5BE-0A91-095C8AE30141}"/>
              </a:ext>
            </a:extLst>
          </p:cNvPr>
          <p:cNvSpPr>
            <a:spLocks noGrp="1"/>
          </p:cNvSpPr>
          <p:nvPr>
            <p:ph idx="1"/>
          </p:nvPr>
        </p:nvSpPr>
        <p:spPr/>
        <p:txBody>
          <a:bodyPr/>
          <a:lstStyle/>
          <a:p>
            <a:pPr marL="0" indent="0">
              <a:buNone/>
            </a:pPr>
            <a:r>
              <a:rPr lang="en-US" dirty="0"/>
              <a:t>A .</a:t>
            </a:r>
            <a:r>
              <a:rPr lang="en-US" dirty="0" err="1"/>
              <a:t>dockerignore</a:t>
            </a:r>
            <a:r>
              <a:rPr lang="en-US" dirty="0"/>
              <a:t> file is used to specify which files and directories should be ignored by the docker build command when creating a Docker image. This can help reduce the build context size, improve build performance, and avoid including unnecessary files in the image.</a:t>
            </a:r>
            <a:endParaRPr lang="en-IN" dirty="0"/>
          </a:p>
        </p:txBody>
      </p:sp>
    </p:spTree>
    <p:extLst>
      <p:ext uri="{BB962C8B-B14F-4D97-AF65-F5344CB8AC3E}">
        <p14:creationId xmlns:p14="http://schemas.microsoft.com/office/powerpoint/2010/main" val="12231379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96B97-341C-27AB-78AE-B06C19854F25}"/>
              </a:ext>
            </a:extLst>
          </p:cNvPr>
          <p:cNvSpPr>
            <a:spLocks noGrp="1"/>
          </p:cNvSpPr>
          <p:nvPr>
            <p:ph type="title"/>
          </p:nvPr>
        </p:nvSpPr>
        <p:spPr/>
        <p:txBody>
          <a:bodyPr/>
          <a:lstStyle/>
          <a:p>
            <a:r>
              <a:rPr lang="en-IN" dirty="0">
                <a:solidFill>
                  <a:srgbClr val="FF0000"/>
                </a:solidFill>
              </a:rPr>
              <a:t>Docker init</a:t>
            </a:r>
          </a:p>
        </p:txBody>
      </p:sp>
      <p:sp>
        <p:nvSpPr>
          <p:cNvPr id="3" name="Content Placeholder 2">
            <a:extLst>
              <a:ext uri="{FF2B5EF4-FFF2-40B4-BE49-F238E27FC236}">
                <a16:creationId xmlns:a16="http://schemas.microsoft.com/office/drawing/2014/main" id="{BB616FF0-82C6-70A3-C1CD-968AE5F9C334}"/>
              </a:ext>
            </a:extLst>
          </p:cNvPr>
          <p:cNvSpPr>
            <a:spLocks noGrp="1"/>
          </p:cNvSpPr>
          <p:nvPr>
            <p:ph idx="1"/>
          </p:nvPr>
        </p:nvSpPr>
        <p:spPr/>
        <p:txBody>
          <a:bodyPr/>
          <a:lstStyle/>
          <a:p>
            <a:pPr marL="0" indent="0">
              <a:buNone/>
            </a:pPr>
            <a:r>
              <a:rPr lang="en-IN" dirty="0"/>
              <a:t>Command line tool used to create docker image.</a:t>
            </a:r>
          </a:p>
          <a:p>
            <a:pPr marL="0" indent="0">
              <a:buNone/>
            </a:pPr>
            <a:endParaRPr lang="en-IN" dirty="0"/>
          </a:p>
          <a:p>
            <a:pPr marL="0" indent="0">
              <a:buNone/>
            </a:pPr>
            <a:r>
              <a:rPr lang="en-IN" dirty="0"/>
              <a:t>Command: docker init</a:t>
            </a:r>
          </a:p>
          <a:p>
            <a:pPr marL="0" indent="0">
              <a:buNone/>
            </a:pPr>
            <a:endParaRPr lang="en-IN" dirty="0"/>
          </a:p>
        </p:txBody>
      </p:sp>
    </p:spTree>
    <p:extLst>
      <p:ext uri="{BB962C8B-B14F-4D97-AF65-F5344CB8AC3E}">
        <p14:creationId xmlns:p14="http://schemas.microsoft.com/office/powerpoint/2010/main" val="20642041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507D0-2FDC-D172-77D7-7D4116AD85F4}"/>
              </a:ext>
            </a:extLst>
          </p:cNvPr>
          <p:cNvSpPr>
            <a:spLocks noGrp="1"/>
          </p:cNvSpPr>
          <p:nvPr>
            <p:ph type="title"/>
          </p:nvPr>
        </p:nvSpPr>
        <p:spPr/>
        <p:txBody>
          <a:bodyPr/>
          <a:lstStyle/>
          <a:p>
            <a:r>
              <a:rPr lang="en-IN" dirty="0">
                <a:solidFill>
                  <a:srgbClr val="FF0000"/>
                </a:solidFill>
              </a:rPr>
              <a:t>Docker compose</a:t>
            </a:r>
          </a:p>
        </p:txBody>
      </p:sp>
      <p:sp>
        <p:nvSpPr>
          <p:cNvPr id="3" name="Content Placeholder 2">
            <a:extLst>
              <a:ext uri="{FF2B5EF4-FFF2-40B4-BE49-F238E27FC236}">
                <a16:creationId xmlns:a16="http://schemas.microsoft.com/office/drawing/2014/main" id="{5AF00C1D-4C37-99FF-7B87-F02E494E3FE3}"/>
              </a:ext>
            </a:extLst>
          </p:cNvPr>
          <p:cNvSpPr>
            <a:spLocks noGrp="1"/>
          </p:cNvSpPr>
          <p:nvPr>
            <p:ph idx="1"/>
          </p:nvPr>
        </p:nvSpPr>
        <p:spPr/>
        <p:txBody>
          <a:bodyPr/>
          <a:lstStyle/>
          <a:p>
            <a:pPr marL="0" indent="0">
              <a:buNone/>
            </a:pPr>
            <a:r>
              <a:rPr lang="en-US" dirty="0"/>
              <a:t>Docker Compose is a tool for defining and running multi-container Docker applications. With Docker Compose, you use a YAML file to configure your application's services</a:t>
            </a:r>
          </a:p>
          <a:p>
            <a:pPr marL="0" indent="0">
              <a:buNone/>
            </a:pPr>
            <a:endParaRPr lang="en-US" dirty="0"/>
          </a:p>
          <a:p>
            <a:pPr marL="0" indent="0">
              <a:buNone/>
            </a:pPr>
            <a:r>
              <a:rPr lang="en-US" dirty="0">
                <a:solidFill>
                  <a:srgbClr val="FF0000"/>
                </a:solidFill>
              </a:rPr>
              <a:t>Note: Note used in Real time</a:t>
            </a:r>
            <a:endParaRPr lang="en-IN" dirty="0">
              <a:solidFill>
                <a:srgbClr val="FF0000"/>
              </a:solidFill>
            </a:endParaRPr>
          </a:p>
        </p:txBody>
      </p:sp>
    </p:spTree>
    <p:extLst>
      <p:ext uri="{BB962C8B-B14F-4D97-AF65-F5344CB8AC3E}">
        <p14:creationId xmlns:p14="http://schemas.microsoft.com/office/powerpoint/2010/main" val="4064162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E11F9-ADC9-83C7-F6FF-18A468929B8E}"/>
              </a:ext>
            </a:extLst>
          </p:cNvPr>
          <p:cNvSpPr>
            <a:spLocks noGrp="1"/>
          </p:cNvSpPr>
          <p:nvPr>
            <p:ph type="title"/>
          </p:nvPr>
        </p:nvSpPr>
        <p:spPr/>
        <p:txBody>
          <a:bodyPr/>
          <a:lstStyle/>
          <a:p>
            <a:r>
              <a:rPr lang="en-IN" dirty="0">
                <a:solidFill>
                  <a:srgbClr val="FF0000"/>
                </a:solidFill>
              </a:rPr>
              <a:t>Docker compose practice</a:t>
            </a:r>
          </a:p>
        </p:txBody>
      </p:sp>
      <p:sp>
        <p:nvSpPr>
          <p:cNvPr id="3" name="Content Placeholder 2">
            <a:extLst>
              <a:ext uri="{FF2B5EF4-FFF2-40B4-BE49-F238E27FC236}">
                <a16:creationId xmlns:a16="http://schemas.microsoft.com/office/drawing/2014/main" id="{E0D3A141-9370-22E6-7877-903D401C1833}"/>
              </a:ext>
            </a:extLst>
          </p:cNvPr>
          <p:cNvSpPr>
            <a:spLocks noGrp="1"/>
          </p:cNvSpPr>
          <p:nvPr>
            <p:ph idx="1"/>
          </p:nvPr>
        </p:nvSpPr>
        <p:spPr/>
        <p:txBody>
          <a:bodyPr/>
          <a:lstStyle/>
          <a:p>
            <a:pPr marL="0" indent="0">
              <a:buNone/>
            </a:pPr>
            <a:r>
              <a:rPr lang="en-IN" dirty="0">
                <a:hlinkClick r:id="rId2"/>
              </a:rPr>
              <a:t>https://github.com/JanbaskDevops/dockerCompose</a:t>
            </a:r>
            <a:endParaRPr lang="en-IN" dirty="0"/>
          </a:p>
          <a:p>
            <a:pPr marL="0" indent="0">
              <a:buNone/>
            </a:pPr>
            <a:endParaRPr lang="en-IN" dirty="0"/>
          </a:p>
        </p:txBody>
      </p:sp>
    </p:spTree>
    <p:extLst>
      <p:ext uri="{BB962C8B-B14F-4D97-AF65-F5344CB8AC3E}">
        <p14:creationId xmlns:p14="http://schemas.microsoft.com/office/powerpoint/2010/main" val="2361626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70062-843A-D4CE-C644-C815D9F6F709}"/>
              </a:ext>
            </a:extLst>
          </p:cNvPr>
          <p:cNvSpPr>
            <a:spLocks noGrp="1"/>
          </p:cNvSpPr>
          <p:nvPr>
            <p:ph type="title"/>
          </p:nvPr>
        </p:nvSpPr>
        <p:spPr/>
        <p:txBody>
          <a:bodyPr/>
          <a:lstStyle/>
          <a:p>
            <a:r>
              <a:rPr lang="en-IN" dirty="0">
                <a:solidFill>
                  <a:srgbClr val="FF0000"/>
                </a:solidFill>
              </a:rPr>
              <a:t>Create and run the docker image</a:t>
            </a:r>
          </a:p>
        </p:txBody>
      </p:sp>
      <p:sp>
        <p:nvSpPr>
          <p:cNvPr id="3" name="Content Placeholder 2">
            <a:extLst>
              <a:ext uri="{FF2B5EF4-FFF2-40B4-BE49-F238E27FC236}">
                <a16:creationId xmlns:a16="http://schemas.microsoft.com/office/drawing/2014/main" id="{4D7FB6FF-25F9-F7AF-A01D-7F13B5E562F6}"/>
              </a:ext>
            </a:extLst>
          </p:cNvPr>
          <p:cNvSpPr>
            <a:spLocks noGrp="1"/>
          </p:cNvSpPr>
          <p:nvPr>
            <p:ph idx="1"/>
          </p:nvPr>
        </p:nvSpPr>
        <p:spPr/>
        <p:txBody>
          <a:bodyPr/>
          <a:lstStyle/>
          <a:p>
            <a:pPr marL="0" indent="0">
              <a:buNone/>
            </a:pPr>
            <a:r>
              <a:rPr lang="en-IN" dirty="0">
                <a:highlight>
                  <a:srgbClr val="FFFF00"/>
                </a:highlight>
              </a:rPr>
              <a:t>Build: </a:t>
            </a:r>
            <a:r>
              <a:rPr lang="en-IN" dirty="0"/>
              <a:t>docker build -t &lt;</a:t>
            </a:r>
            <a:r>
              <a:rPr lang="en-IN" dirty="0" err="1"/>
              <a:t>ImageName</a:t>
            </a:r>
            <a:r>
              <a:rPr lang="en-IN" dirty="0"/>
              <a:t>&gt;:&lt;</a:t>
            </a:r>
            <a:r>
              <a:rPr lang="en-IN" dirty="0" err="1"/>
              <a:t>tagName</a:t>
            </a:r>
            <a:r>
              <a:rPr lang="en-IN" dirty="0"/>
              <a:t>&gt; .</a:t>
            </a:r>
          </a:p>
          <a:p>
            <a:pPr marL="0" indent="0">
              <a:buNone/>
            </a:pPr>
            <a:endParaRPr lang="en-IN" dirty="0"/>
          </a:p>
          <a:p>
            <a:pPr marL="0" indent="0">
              <a:buNone/>
            </a:pPr>
            <a:r>
              <a:rPr lang="en-IN" dirty="0">
                <a:highlight>
                  <a:srgbClr val="FFFF00"/>
                </a:highlight>
              </a:rPr>
              <a:t>Run</a:t>
            </a:r>
            <a:r>
              <a:rPr lang="en-IN" dirty="0"/>
              <a:t>: docker run &lt;</a:t>
            </a:r>
            <a:r>
              <a:rPr lang="en-IN" dirty="0" err="1"/>
              <a:t>ImageName</a:t>
            </a:r>
            <a:r>
              <a:rPr lang="en-IN" dirty="0"/>
              <a:t>&gt;:&lt;</a:t>
            </a:r>
            <a:r>
              <a:rPr lang="en-IN" dirty="0" err="1"/>
              <a:t>tagName</a:t>
            </a:r>
            <a:r>
              <a:rPr lang="en-IN" dirty="0"/>
              <a:t>&gt; </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9118793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8E5A-19A6-4356-7F85-7D6CF3E81949}"/>
              </a:ext>
            </a:extLst>
          </p:cNvPr>
          <p:cNvSpPr>
            <a:spLocks noGrp="1"/>
          </p:cNvSpPr>
          <p:nvPr>
            <p:ph type="title"/>
          </p:nvPr>
        </p:nvSpPr>
        <p:spPr/>
        <p:txBody>
          <a:bodyPr/>
          <a:lstStyle/>
          <a:p>
            <a:r>
              <a:rPr lang="en-IN" dirty="0"/>
              <a:t>Key Take away from the class</a:t>
            </a:r>
          </a:p>
        </p:txBody>
      </p:sp>
      <p:sp>
        <p:nvSpPr>
          <p:cNvPr id="3" name="Content Placeholder 2">
            <a:extLst>
              <a:ext uri="{FF2B5EF4-FFF2-40B4-BE49-F238E27FC236}">
                <a16:creationId xmlns:a16="http://schemas.microsoft.com/office/drawing/2014/main" id="{1A09627E-A747-C948-A55D-74D08FE8DCD8}"/>
              </a:ext>
            </a:extLst>
          </p:cNvPr>
          <p:cNvSpPr>
            <a:spLocks noGrp="1"/>
          </p:cNvSpPr>
          <p:nvPr>
            <p:ph idx="1"/>
          </p:nvPr>
        </p:nvSpPr>
        <p:spPr/>
        <p:txBody>
          <a:bodyPr/>
          <a:lstStyle/>
          <a:p>
            <a:pPr marL="514350" indent="-514350">
              <a:buAutoNum type="arabicParenR"/>
            </a:pPr>
            <a:r>
              <a:rPr lang="en-IN" dirty="0"/>
              <a:t>Use multistage docker build</a:t>
            </a:r>
          </a:p>
          <a:p>
            <a:pPr marL="514350" indent="-514350">
              <a:buAutoNum type="arabicParenR"/>
            </a:pPr>
            <a:r>
              <a:rPr lang="en-IN" dirty="0"/>
              <a:t>Use highly provisioned docker image</a:t>
            </a:r>
          </a:p>
          <a:p>
            <a:pPr marL="514350" indent="-514350">
              <a:buAutoNum type="arabicParenR"/>
            </a:pPr>
            <a:r>
              <a:rPr lang="en-IN" dirty="0"/>
              <a:t>Use the base image wisely</a:t>
            </a:r>
          </a:p>
          <a:p>
            <a:pPr marL="514350" indent="-514350">
              <a:buAutoNum type="arabicParenR"/>
            </a:pPr>
            <a:r>
              <a:rPr lang="en-IN" dirty="0"/>
              <a:t>Use .</a:t>
            </a:r>
            <a:r>
              <a:rPr lang="en-IN" dirty="0" err="1"/>
              <a:t>dockerignore</a:t>
            </a:r>
            <a:r>
              <a:rPr lang="en-IN" dirty="0"/>
              <a:t> file</a:t>
            </a:r>
          </a:p>
          <a:p>
            <a:pPr marL="514350" indent="-514350">
              <a:buAutoNum type="arabicParenR"/>
            </a:pPr>
            <a:r>
              <a:rPr lang="en-IN" dirty="0" err="1"/>
              <a:t>Romove</a:t>
            </a:r>
            <a:r>
              <a:rPr lang="en-IN" dirty="0"/>
              <a:t> </a:t>
            </a:r>
            <a:r>
              <a:rPr lang="en-IN" dirty="0" err="1"/>
              <a:t>unwated</a:t>
            </a:r>
            <a:r>
              <a:rPr lang="en-IN" dirty="0"/>
              <a:t> zip files if any</a:t>
            </a:r>
          </a:p>
          <a:p>
            <a:pPr marL="0" indent="0">
              <a:buNone/>
            </a:pPr>
            <a:endParaRPr lang="en-IN" dirty="0"/>
          </a:p>
        </p:txBody>
      </p:sp>
    </p:spTree>
    <p:extLst>
      <p:ext uri="{BB962C8B-B14F-4D97-AF65-F5344CB8AC3E}">
        <p14:creationId xmlns:p14="http://schemas.microsoft.com/office/powerpoint/2010/main" val="37889916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01BDD-2A7B-05A4-4051-FB0DCB089F24}"/>
              </a:ext>
            </a:extLst>
          </p:cNvPr>
          <p:cNvSpPr>
            <a:spLocks noGrp="1"/>
          </p:cNvSpPr>
          <p:nvPr>
            <p:ph type="title"/>
          </p:nvPr>
        </p:nvSpPr>
        <p:spPr/>
        <p:txBody>
          <a:bodyPr/>
          <a:lstStyle/>
          <a:p>
            <a:r>
              <a:rPr lang="en-IN" dirty="0">
                <a:solidFill>
                  <a:srgbClr val="FF0000"/>
                </a:solidFill>
              </a:rPr>
              <a:t>What is Docker</a:t>
            </a:r>
          </a:p>
        </p:txBody>
      </p:sp>
      <p:sp>
        <p:nvSpPr>
          <p:cNvPr id="3" name="Content Placeholder 2">
            <a:extLst>
              <a:ext uri="{FF2B5EF4-FFF2-40B4-BE49-F238E27FC236}">
                <a16:creationId xmlns:a16="http://schemas.microsoft.com/office/drawing/2014/main" id="{784AED5A-21C8-C47D-EB98-4C25056E8C6B}"/>
              </a:ext>
            </a:extLst>
          </p:cNvPr>
          <p:cNvSpPr>
            <a:spLocks noGrp="1"/>
          </p:cNvSpPr>
          <p:nvPr>
            <p:ph idx="1"/>
          </p:nvPr>
        </p:nvSpPr>
        <p:spPr/>
        <p:txBody>
          <a:bodyPr/>
          <a:lstStyle/>
          <a:p>
            <a:pPr marL="0" indent="0">
              <a:buNone/>
            </a:pPr>
            <a:r>
              <a:rPr lang="en-IN" dirty="0"/>
              <a:t>Docker package application with dependencies, so it can run anywhere</a:t>
            </a:r>
          </a:p>
          <a:p>
            <a:pPr marL="0" indent="0">
              <a:buNone/>
            </a:pPr>
            <a:endParaRPr lang="en-IN" dirty="0"/>
          </a:p>
          <a:p>
            <a:pPr marL="0" indent="0">
              <a:buNone/>
            </a:pPr>
            <a:r>
              <a:rPr lang="en-IN" dirty="0"/>
              <a:t>Advantage is using docker:</a:t>
            </a:r>
          </a:p>
          <a:p>
            <a:pPr marL="514350" indent="-514350">
              <a:buAutoNum type="arabicParenR"/>
            </a:pPr>
            <a:r>
              <a:rPr lang="en-IN" dirty="0"/>
              <a:t>No issue after reboot/OS upgrade on Application</a:t>
            </a:r>
          </a:p>
          <a:p>
            <a:pPr marL="514350" indent="-514350">
              <a:buAutoNum type="arabicParenR"/>
            </a:pPr>
            <a:r>
              <a:rPr lang="en-IN" dirty="0"/>
              <a:t>Portability[You can run image anywhere] &gt;&gt;Steps for cloud native application design.</a:t>
            </a:r>
          </a:p>
          <a:p>
            <a:pPr marL="514350" indent="-514350">
              <a:buAutoNum type="arabicParenR"/>
            </a:pPr>
            <a:r>
              <a:rPr lang="en-IN" dirty="0"/>
              <a:t>No blame culture like application is working on my environment.</a:t>
            </a:r>
          </a:p>
          <a:p>
            <a:pPr marL="514350" indent="-514350">
              <a:buAutoNum type="arabicParenR"/>
            </a:pPr>
            <a:endParaRPr lang="en-IN" dirty="0"/>
          </a:p>
          <a:p>
            <a:pPr marL="514350" indent="-514350">
              <a:buAutoNum type="arabicParenR"/>
            </a:pPr>
            <a:endParaRPr lang="en-IN" dirty="0"/>
          </a:p>
        </p:txBody>
      </p:sp>
    </p:spTree>
    <p:extLst>
      <p:ext uri="{BB962C8B-B14F-4D97-AF65-F5344CB8AC3E}">
        <p14:creationId xmlns:p14="http://schemas.microsoft.com/office/powerpoint/2010/main" val="122249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54F93-4564-749B-AB20-17D2516B5B19}"/>
              </a:ext>
            </a:extLst>
          </p:cNvPr>
          <p:cNvSpPr>
            <a:spLocks noGrp="1"/>
          </p:cNvSpPr>
          <p:nvPr>
            <p:ph type="title"/>
          </p:nvPr>
        </p:nvSpPr>
        <p:spPr/>
        <p:txBody>
          <a:bodyPr/>
          <a:lstStyle/>
          <a:p>
            <a:r>
              <a:rPr lang="en-IN" dirty="0">
                <a:solidFill>
                  <a:srgbClr val="FF0000"/>
                </a:solidFill>
              </a:rPr>
              <a:t>FROM</a:t>
            </a:r>
          </a:p>
        </p:txBody>
      </p:sp>
      <p:sp>
        <p:nvSpPr>
          <p:cNvPr id="3" name="Content Placeholder 2">
            <a:extLst>
              <a:ext uri="{FF2B5EF4-FFF2-40B4-BE49-F238E27FC236}">
                <a16:creationId xmlns:a16="http://schemas.microsoft.com/office/drawing/2014/main" id="{554F016E-0A22-13A3-317C-50FEF44B6A01}"/>
              </a:ext>
            </a:extLst>
          </p:cNvPr>
          <p:cNvSpPr>
            <a:spLocks noGrp="1"/>
          </p:cNvSpPr>
          <p:nvPr>
            <p:ph idx="1"/>
          </p:nvPr>
        </p:nvSpPr>
        <p:spPr/>
        <p:txBody>
          <a:bodyPr>
            <a:normAutofit lnSpcReduction="10000"/>
          </a:bodyPr>
          <a:lstStyle/>
          <a:p>
            <a:pPr marL="0" indent="0">
              <a:buNone/>
            </a:pPr>
            <a:r>
              <a:rPr lang="en-IN" dirty="0"/>
              <a:t>FROM is used to set the base image for our application.</a:t>
            </a:r>
          </a:p>
          <a:p>
            <a:pPr marL="0" indent="0">
              <a:buNone/>
            </a:pPr>
            <a:r>
              <a:rPr lang="en-IN" dirty="0"/>
              <a:t>FROM &lt;OS-Name&gt;</a:t>
            </a:r>
          </a:p>
          <a:p>
            <a:pPr marL="0" indent="0">
              <a:buNone/>
            </a:pPr>
            <a:endParaRPr lang="en-IN" dirty="0"/>
          </a:p>
          <a:p>
            <a:pPr marL="0" indent="0">
              <a:buNone/>
            </a:pPr>
            <a:r>
              <a:rPr lang="en-IN" dirty="0">
                <a:solidFill>
                  <a:srgbClr val="FF0000"/>
                </a:solidFill>
              </a:rPr>
              <a:t>Rule for Docker image optimization: </a:t>
            </a:r>
          </a:p>
          <a:p>
            <a:pPr marL="0" indent="0">
              <a:buNone/>
            </a:pPr>
            <a:r>
              <a:rPr lang="en-IN" dirty="0">
                <a:solidFill>
                  <a:srgbClr val="FF0000"/>
                </a:solidFill>
              </a:rPr>
              <a:t>1) Choose the best OS Image</a:t>
            </a:r>
          </a:p>
          <a:p>
            <a:pPr marL="0" indent="0">
              <a:buNone/>
            </a:pPr>
            <a:r>
              <a:rPr lang="en-IN" dirty="0">
                <a:solidFill>
                  <a:srgbClr val="FF0000"/>
                </a:solidFill>
              </a:rPr>
              <a:t>Example: My requirement is, I want to print hello world, and 3 available OS are ubuntu, alpine and centos.</a:t>
            </a:r>
          </a:p>
          <a:p>
            <a:pPr marL="0" indent="0">
              <a:buNone/>
            </a:pPr>
            <a:endParaRPr lang="en-IN" dirty="0">
              <a:solidFill>
                <a:srgbClr val="FF0000"/>
              </a:solidFill>
            </a:endParaRPr>
          </a:p>
          <a:p>
            <a:pPr marL="0" indent="0">
              <a:buNone/>
            </a:pPr>
            <a:r>
              <a:rPr lang="en-IN" dirty="0">
                <a:solidFill>
                  <a:srgbClr val="FF0000"/>
                </a:solidFill>
              </a:rPr>
              <a:t>2) Choose the highly provisioned docker image to provision time.</a:t>
            </a:r>
          </a:p>
        </p:txBody>
      </p:sp>
    </p:spTree>
    <p:extLst>
      <p:ext uri="{BB962C8B-B14F-4D97-AF65-F5344CB8AC3E}">
        <p14:creationId xmlns:p14="http://schemas.microsoft.com/office/powerpoint/2010/main" val="2573765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8B38A-9536-9FFF-13BE-F8C71AFFEE50}"/>
              </a:ext>
            </a:extLst>
          </p:cNvPr>
          <p:cNvSpPr>
            <a:spLocks noGrp="1"/>
          </p:cNvSpPr>
          <p:nvPr>
            <p:ph type="title"/>
          </p:nvPr>
        </p:nvSpPr>
        <p:spPr/>
        <p:txBody>
          <a:bodyPr/>
          <a:lstStyle/>
          <a:p>
            <a:r>
              <a:rPr lang="en-IN" dirty="0">
                <a:solidFill>
                  <a:srgbClr val="FF0000"/>
                </a:solidFill>
              </a:rPr>
              <a:t>RUN</a:t>
            </a:r>
          </a:p>
        </p:txBody>
      </p:sp>
      <p:sp>
        <p:nvSpPr>
          <p:cNvPr id="3" name="Content Placeholder 2">
            <a:extLst>
              <a:ext uri="{FF2B5EF4-FFF2-40B4-BE49-F238E27FC236}">
                <a16:creationId xmlns:a16="http://schemas.microsoft.com/office/drawing/2014/main" id="{286A2169-525C-D479-6BD9-E865FC1751D0}"/>
              </a:ext>
            </a:extLst>
          </p:cNvPr>
          <p:cNvSpPr>
            <a:spLocks noGrp="1"/>
          </p:cNvSpPr>
          <p:nvPr>
            <p:ph idx="1"/>
          </p:nvPr>
        </p:nvSpPr>
        <p:spPr/>
        <p:txBody>
          <a:bodyPr/>
          <a:lstStyle/>
          <a:p>
            <a:pPr marL="514350" indent="-514350">
              <a:buAutoNum type="arabicParenR"/>
            </a:pPr>
            <a:r>
              <a:rPr lang="en-IN" dirty="0"/>
              <a:t>RUN command is used for provision</a:t>
            </a:r>
          </a:p>
          <a:p>
            <a:pPr marL="0" indent="0">
              <a:buNone/>
            </a:pPr>
            <a:r>
              <a:rPr lang="en-IN" dirty="0"/>
              <a:t>       Syntax: RUN &lt;Provision command&gt;</a:t>
            </a:r>
          </a:p>
          <a:p>
            <a:pPr marL="0" indent="0">
              <a:buNone/>
            </a:pPr>
            <a:endParaRPr lang="en-IN" dirty="0"/>
          </a:p>
          <a:p>
            <a:pPr marL="0" indent="0">
              <a:buNone/>
            </a:pPr>
            <a:r>
              <a:rPr lang="en-IN" dirty="0"/>
              <a:t>2) When we are running any build steps</a:t>
            </a:r>
          </a:p>
          <a:p>
            <a:pPr marL="0" indent="0">
              <a:buNone/>
            </a:pPr>
            <a:r>
              <a:rPr lang="en-IN" dirty="0"/>
              <a:t>       Syntax: RUN &lt;</a:t>
            </a:r>
            <a:r>
              <a:rPr lang="en-IN"/>
              <a:t>Build command&gt;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926309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22E66-1A1F-8084-FE1D-A18DBACE9822}"/>
              </a:ext>
            </a:extLst>
          </p:cNvPr>
          <p:cNvSpPr>
            <a:spLocks noGrp="1"/>
          </p:cNvSpPr>
          <p:nvPr>
            <p:ph type="title"/>
          </p:nvPr>
        </p:nvSpPr>
        <p:spPr/>
        <p:txBody>
          <a:bodyPr/>
          <a:lstStyle/>
          <a:p>
            <a:r>
              <a:rPr lang="en-IN" dirty="0">
                <a:solidFill>
                  <a:srgbClr val="FF0000"/>
                </a:solidFill>
              </a:rPr>
              <a:t>CMD</a:t>
            </a:r>
          </a:p>
        </p:txBody>
      </p:sp>
      <p:sp>
        <p:nvSpPr>
          <p:cNvPr id="3" name="Content Placeholder 2">
            <a:extLst>
              <a:ext uri="{FF2B5EF4-FFF2-40B4-BE49-F238E27FC236}">
                <a16:creationId xmlns:a16="http://schemas.microsoft.com/office/drawing/2014/main" id="{0CFB1241-459A-DC69-0BF2-C75CF1A42C82}"/>
              </a:ext>
            </a:extLst>
          </p:cNvPr>
          <p:cNvSpPr>
            <a:spLocks noGrp="1"/>
          </p:cNvSpPr>
          <p:nvPr>
            <p:ph idx="1"/>
          </p:nvPr>
        </p:nvSpPr>
        <p:spPr/>
        <p:txBody>
          <a:bodyPr/>
          <a:lstStyle/>
          <a:p>
            <a:pPr marL="0" indent="0">
              <a:buNone/>
            </a:pPr>
            <a:r>
              <a:rPr lang="en-IN" dirty="0"/>
              <a:t>When you want to run the application on provisioned server.</a:t>
            </a:r>
          </a:p>
          <a:p>
            <a:pPr marL="0" indent="0">
              <a:buNone/>
            </a:pPr>
            <a:endParaRPr lang="en-IN" dirty="0"/>
          </a:p>
          <a:p>
            <a:pPr marL="0" indent="0">
              <a:buNone/>
            </a:pPr>
            <a:r>
              <a:rPr lang="en-IN" dirty="0"/>
              <a:t>Syntax:  CMD &lt;RUN command&gt;</a:t>
            </a:r>
          </a:p>
        </p:txBody>
      </p:sp>
    </p:spTree>
    <p:extLst>
      <p:ext uri="{BB962C8B-B14F-4D97-AF65-F5344CB8AC3E}">
        <p14:creationId xmlns:p14="http://schemas.microsoft.com/office/powerpoint/2010/main" val="788383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83C95-2E8E-49EF-EAEB-13555DBAA6B6}"/>
              </a:ext>
            </a:extLst>
          </p:cNvPr>
          <p:cNvSpPr>
            <a:spLocks noGrp="1"/>
          </p:cNvSpPr>
          <p:nvPr>
            <p:ph type="title"/>
          </p:nvPr>
        </p:nvSpPr>
        <p:spPr/>
        <p:txBody>
          <a:bodyPr/>
          <a:lstStyle/>
          <a:p>
            <a:r>
              <a:rPr lang="en-IN" dirty="0">
                <a:solidFill>
                  <a:srgbClr val="FF0000"/>
                </a:solidFill>
              </a:rPr>
              <a:t>ENTRYPOINT</a:t>
            </a:r>
          </a:p>
        </p:txBody>
      </p:sp>
      <p:sp>
        <p:nvSpPr>
          <p:cNvPr id="3" name="Content Placeholder 2">
            <a:extLst>
              <a:ext uri="{FF2B5EF4-FFF2-40B4-BE49-F238E27FC236}">
                <a16:creationId xmlns:a16="http://schemas.microsoft.com/office/drawing/2014/main" id="{1EE48DED-D8B8-F60F-0B84-C6B491BFBBCF}"/>
              </a:ext>
            </a:extLst>
          </p:cNvPr>
          <p:cNvSpPr>
            <a:spLocks noGrp="1"/>
          </p:cNvSpPr>
          <p:nvPr>
            <p:ph idx="1"/>
          </p:nvPr>
        </p:nvSpPr>
        <p:spPr/>
        <p:txBody>
          <a:bodyPr/>
          <a:lstStyle/>
          <a:p>
            <a:pPr marL="0" indent="0">
              <a:buNone/>
            </a:pPr>
            <a:r>
              <a:rPr lang="en-IN" dirty="0"/>
              <a:t>Same as CMD, but here command and argument are fixed</a:t>
            </a:r>
          </a:p>
        </p:txBody>
      </p:sp>
    </p:spTree>
    <p:extLst>
      <p:ext uri="{BB962C8B-B14F-4D97-AF65-F5344CB8AC3E}">
        <p14:creationId xmlns:p14="http://schemas.microsoft.com/office/powerpoint/2010/main" val="2666342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7CDD-6225-672A-FF89-9EC7508060CF}"/>
              </a:ext>
            </a:extLst>
          </p:cNvPr>
          <p:cNvSpPr>
            <a:spLocks noGrp="1"/>
          </p:cNvSpPr>
          <p:nvPr>
            <p:ph type="title"/>
          </p:nvPr>
        </p:nvSpPr>
        <p:spPr>
          <a:xfrm>
            <a:off x="534256" y="365125"/>
            <a:ext cx="10952252" cy="1325563"/>
          </a:xfrm>
        </p:spPr>
        <p:txBody>
          <a:bodyPr/>
          <a:lstStyle/>
          <a:p>
            <a:r>
              <a:rPr lang="en-IN" dirty="0">
                <a:solidFill>
                  <a:srgbClr val="FF0000"/>
                </a:solidFill>
              </a:rPr>
              <a:t>Docker image with RUN CMD and ENTRYPOINT</a:t>
            </a:r>
          </a:p>
        </p:txBody>
      </p:sp>
      <p:sp>
        <p:nvSpPr>
          <p:cNvPr id="3" name="Content Placeholder 2">
            <a:extLst>
              <a:ext uri="{FF2B5EF4-FFF2-40B4-BE49-F238E27FC236}">
                <a16:creationId xmlns:a16="http://schemas.microsoft.com/office/drawing/2014/main" id="{886285FD-B615-D3E7-F2DB-31B538C8BDE4}"/>
              </a:ext>
            </a:extLst>
          </p:cNvPr>
          <p:cNvSpPr>
            <a:spLocks noGrp="1"/>
          </p:cNvSpPr>
          <p:nvPr>
            <p:ph idx="1"/>
          </p:nvPr>
        </p:nvSpPr>
        <p:spPr/>
        <p:txBody>
          <a:bodyPr/>
          <a:lstStyle/>
          <a:p>
            <a:pPr marL="0" indent="0">
              <a:buNone/>
            </a:pPr>
            <a:r>
              <a:rPr lang="en-IN" dirty="0"/>
              <a:t>FROM alpine</a:t>
            </a:r>
          </a:p>
          <a:p>
            <a:pPr marL="0" indent="0">
              <a:buNone/>
            </a:pPr>
            <a:r>
              <a:rPr lang="en-IN" dirty="0"/>
              <a:t>CMD ["echo", "Hello Docker"]</a:t>
            </a:r>
          </a:p>
          <a:p>
            <a:pPr marL="0" indent="0">
              <a:buNone/>
            </a:pPr>
            <a:endParaRPr lang="en-IN" dirty="0"/>
          </a:p>
          <a:p>
            <a:pPr marL="0" indent="0">
              <a:buNone/>
            </a:pPr>
            <a:endParaRPr lang="en-IN" dirty="0"/>
          </a:p>
          <a:p>
            <a:pPr marL="0" indent="0">
              <a:buNone/>
            </a:pPr>
            <a:r>
              <a:rPr lang="en-IN" dirty="0"/>
              <a:t>FROM alpine</a:t>
            </a:r>
          </a:p>
          <a:p>
            <a:pPr marL="0" indent="0">
              <a:buNone/>
            </a:pPr>
            <a:r>
              <a:rPr lang="en-IN" dirty="0"/>
              <a:t>ENTRYPOINT ["echo"]</a:t>
            </a:r>
          </a:p>
          <a:p>
            <a:pPr marL="0" indent="0">
              <a:buNone/>
            </a:pPr>
            <a:r>
              <a:rPr lang="en-IN" dirty="0"/>
              <a:t>CMD ["Hello Docker"]</a:t>
            </a:r>
          </a:p>
        </p:txBody>
      </p:sp>
    </p:spTree>
    <p:extLst>
      <p:ext uri="{BB962C8B-B14F-4D97-AF65-F5344CB8AC3E}">
        <p14:creationId xmlns:p14="http://schemas.microsoft.com/office/powerpoint/2010/main" val="3643150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27509-90AC-2862-E81A-F0468A7D69B1}"/>
              </a:ext>
            </a:extLst>
          </p:cNvPr>
          <p:cNvSpPr>
            <a:spLocks noGrp="1"/>
          </p:cNvSpPr>
          <p:nvPr>
            <p:ph type="title"/>
          </p:nvPr>
        </p:nvSpPr>
        <p:spPr/>
        <p:txBody>
          <a:bodyPr/>
          <a:lstStyle/>
          <a:p>
            <a:r>
              <a:rPr lang="en-IN" dirty="0">
                <a:solidFill>
                  <a:srgbClr val="FF0000"/>
                </a:solidFill>
              </a:rPr>
              <a:t>WORKDIR</a:t>
            </a:r>
          </a:p>
        </p:txBody>
      </p:sp>
      <p:sp>
        <p:nvSpPr>
          <p:cNvPr id="3" name="Content Placeholder 2">
            <a:extLst>
              <a:ext uri="{FF2B5EF4-FFF2-40B4-BE49-F238E27FC236}">
                <a16:creationId xmlns:a16="http://schemas.microsoft.com/office/drawing/2014/main" id="{073B2629-C6A0-7861-0516-5B3EBDCD8817}"/>
              </a:ext>
            </a:extLst>
          </p:cNvPr>
          <p:cNvSpPr>
            <a:spLocks noGrp="1"/>
          </p:cNvSpPr>
          <p:nvPr>
            <p:ph idx="1"/>
          </p:nvPr>
        </p:nvSpPr>
        <p:spPr/>
        <p:txBody>
          <a:bodyPr/>
          <a:lstStyle/>
          <a:p>
            <a:pPr marL="0" indent="0">
              <a:buNone/>
            </a:pPr>
            <a:r>
              <a:rPr lang="en-IN" dirty="0"/>
              <a:t>To change the directory</a:t>
            </a:r>
          </a:p>
          <a:p>
            <a:pPr marL="0" indent="0">
              <a:buNone/>
            </a:pPr>
            <a:endParaRPr lang="en-IN" dirty="0"/>
          </a:p>
          <a:p>
            <a:pPr marL="0" indent="0">
              <a:buNone/>
            </a:pPr>
            <a:r>
              <a:rPr lang="en-IN" dirty="0"/>
              <a:t>Syntax: WORKDIR &lt;Directory&gt;  #RUN cd </a:t>
            </a:r>
          </a:p>
        </p:txBody>
      </p:sp>
    </p:spTree>
    <p:extLst>
      <p:ext uri="{BB962C8B-B14F-4D97-AF65-F5344CB8AC3E}">
        <p14:creationId xmlns:p14="http://schemas.microsoft.com/office/powerpoint/2010/main" val="25414848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1361</Words>
  <Application>Microsoft Office PowerPoint</Application>
  <PresentationFormat>Widescreen</PresentationFormat>
  <Paragraphs>163</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Docker image Instruction</vt:lpstr>
      <vt:lpstr>Build Context</vt:lpstr>
      <vt:lpstr>Create and run the docker image</vt:lpstr>
      <vt:lpstr>FROM</vt:lpstr>
      <vt:lpstr>RUN</vt:lpstr>
      <vt:lpstr>CMD</vt:lpstr>
      <vt:lpstr>ENTRYPOINT</vt:lpstr>
      <vt:lpstr>Docker image with RUN CMD and ENTRYPOINT</vt:lpstr>
      <vt:lpstr>WORKDIR</vt:lpstr>
      <vt:lpstr>USER</vt:lpstr>
      <vt:lpstr>EXPOSE</vt:lpstr>
      <vt:lpstr>ADD</vt:lpstr>
      <vt:lpstr>COPY</vt:lpstr>
      <vt:lpstr>ARG</vt:lpstr>
      <vt:lpstr>ENV &gt; To set environment variable</vt:lpstr>
      <vt:lpstr>LABEL</vt:lpstr>
      <vt:lpstr>HEALTHCHECK</vt:lpstr>
      <vt:lpstr>STOPSIGNAL</vt:lpstr>
      <vt:lpstr>MAINTAINER (deprecated)</vt:lpstr>
      <vt:lpstr>ONBUILD</vt:lpstr>
      <vt:lpstr>SHELL</vt:lpstr>
      <vt:lpstr>Shell</vt:lpstr>
      <vt:lpstr>VOLUME</vt:lpstr>
      <vt:lpstr>MultiStage Docker build</vt:lpstr>
      <vt:lpstr>Multistage dockerfile</vt:lpstr>
      <vt:lpstr>.dockeringore</vt:lpstr>
      <vt:lpstr>Docker init</vt:lpstr>
      <vt:lpstr>Docker compose</vt:lpstr>
      <vt:lpstr>Docker compose practice</vt:lpstr>
      <vt:lpstr>Key Take away from the class</vt:lpstr>
      <vt:lpstr>What is Docker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juhi3260@gmail.com</dc:creator>
  <cp:lastModifiedBy>juhi3260@gmail.com</cp:lastModifiedBy>
  <cp:revision>47</cp:revision>
  <dcterms:created xsi:type="dcterms:W3CDTF">2024-06-19T03:28:31Z</dcterms:created>
  <dcterms:modified xsi:type="dcterms:W3CDTF">2024-06-19T04:58:31Z</dcterms:modified>
</cp:coreProperties>
</file>