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64" r:id="rId4"/>
    <p:sldId id="266" r:id="rId5"/>
    <p:sldId id="265" r:id="rId6"/>
    <p:sldId id="283" r:id="rId7"/>
    <p:sldId id="257" r:id="rId8"/>
    <p:sldId id="258" r:id="rId9"/>
    <p:sldId id="259" r:id="rId10"/>
    <p:sldId id="260" r:id="rId11"/>
    <p:sldId id="261" r:id="rId12"/>
    <p:sldId id="262" r:id="rId13"/>
    <p:sldId id="263" r:id="rId14"/>
    <p:sldId id="267" r:id="rId15"/>
    <p:sldId id="268" r:id="rId16"/>
    <p:sldId id="269" r:id="rId17"/>
    <p:sldId id="270" r:id="rId18"/>
    <p:sldId id="271" r:id="rId19"/>
    <p:sldId id="272" r:id="rId20"/>
    <p:sldId id="276" r:id="rId21"/>
    <p:sldId id="277" r:id="rId22"/>
    <p:sldId id="279" r:id="rId23"/>
    <p:sldId id="256" r:id="rId24"/>
    <p:sldId id="278" r:id="rId25"/>
    <p:sldId id="280" r:id="rId26"/>
    <p:sldId id="281" r:id="rId27"/>
    <p:sldId id="282" r:id="rId28"/>
    <p:sldId id="285" r:id="rId29"/>
    <p:sldId id="286" r:id="rId30"/>
    <p:sldId id="284" r:id="rId31"/>
    <p:sldId id="289"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467B-810A-6B83-FE35-EEF1E633AF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EC7AE4-B2B1-CE1B-E191-1B462F4A08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E00D1C-98E8-D542-D2B1-57010B9F7D25}"/>
              </a:ext>
            </a:extLst>
          </p:cNvPr>
          <p:cNvSpPr>
            <a:spLocks noGrp="1"/>
          </p:cNvSpPr>
          <p:nvPr>
            <p:ph type="dt" sz="half" idx="10"/>
          </p:nvPr>
        </p:nvSpPr>
        <p:spPr/>
        <p:txBody>
          <a:bodyPr/>
          <a:lstStyle/>
          <a:p>
            <a:fld id="{5A75AB10-03C2-4A8D-A64A-FE43CAE22530}" type="datetimeFigureOut">
              <a:rPr lang="en-IN" smtClean="0"/>
              <a:t>19-06-2024</a:t>
            </a:fld>
            <a:endParaRPr lang="en-IN"/>
          </a:p>
        </p:txBody>
      </p:sp>
      <p:sp>
        <p:nvSpPr>
          <p:cNvPr id="5" name="Footer Placeholder 4">
            <a:extLst>
              <a:ext uri="{FF2B5EF4-FFF2-40B4-BE49-F238E27FC236}">
                <a16:creationId xmlns:a16="http://schemas.microsoft.com/office/drawing/2014/main" id="{10149DFA-8A5F-8C24-FF05-3EED073AD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DA9F60-3E32-8C7B-AB89-8B9ED08BBFCB}"/>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73673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59FD-8DBE-4B2F-0C34-65AC315288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302727-1A9A-291D-D7E1-2AB2D75B74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AE9BD-2C2A-56FA-FA6B-F785904606C1}"/>
              </a:ext>
            </a:extLst>
          </p:cNvPr>
          <p:cNvSpPr>
            <a:spLocks noGrp="1"/>
          </p:cNvSpPr>
          <p:nvPr>
            <p:ph type="dt" sz="half" idx="10"/>
          </p:nvPr>
        </p:nvSpPr>
        <p:spPr/>
        <p:txBody>
          <a:bodyPr/>
          <a:lstStyle/>
          <a:p>
            <a:fld id="{5A75AB10-03C2-4A8D-A64A-FE43CAE22530}" type="datetimeFigureOut">
              <a:rPr lang="en-IN" smtClean="0"/>
              <a:t>19-06-2024</a:t>
            </a:fld>
            <a:endParaRPr lang="en-IN"/>
          </a:p>
        </p:txBody>
      </p:sp>
      <p:sp>
        <p:nvSpPr>
          <p:cNvPr id="5" name="Footer Placeholder 4">
            <a:extLst>
              <a:ext uri="{FF2B5EF4-FFF2-40B4-BE49-F238E27FC236}">
                <a16:creationId xmlns:a16="http://schemas.microsoft.com/office/drawing/2014/main" id="{78633ED7-DB41-D8F9-B740-845886CB4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B0631-5B7C-2FFA-2C3F-845822BB6C59}"/>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34158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F761B-F2C9-1539-BAEF-89D193F4D0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71BE62-D17C-9568-576B-59408635D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4F800-C9E5-28DD-E3F5-F7E40FF136C4}"/>
              </a:ext>
            </a:extLst>
          </p:cNvPr>
          <p:cNvSpPr>
            <a:spLocks noGrp="1"/>
          </p:cNvSpPr>
          <p:nvPr>
            <p:ph type="dt" sz="half" idx="10"/>
          </p:nvPr>
        </p:nvSpPr>
        <p:spPr/>
        <p:txBody>
          <a:bodyPr/>
          <a:lstStyle/>
          <a:p>
            <a:fld id="{5A75AB10-03C2-4A8D-A64A-FE43CAE22530}" type="datetimeFigureOut">
              <a:rPr lang="en-IN" smtClean="0"/>
              <a:t>19-06-2024</a:t>
            </a:fld>
            <a:endParaRPr lang="en-IN"/>
          </a:p>
        </p:txBody>
      </p:sp>
      <p:sp>
        <p:nvSpPr>
          <p:cNvPr id="5" name="Footer Placeholder 4">
            <a:extLst>
              <a:ext uri="{FF2B5EF4-FFF2-40B4-BE49-F238E27FC236}">
                <a16:creationId xmlns:a16="http://schemas.microsoft.com/office/drawing/2014/main" id="{28C49E37-F5DE-4E26-BF40-BAB513E1A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F833F-567E-2824-885B-5E443A0E5CD6}"/>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19987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D54F-4F17-69BB-0F53-498A1FF3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A053F-8A70-34D4-4F7B-90DF8A1501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74133-D4B2-5314-BDDB-A8ED21EF28B9}"/>
              </a:ext>
            </a:extLst>
          </p:cNvPr>
          <p:cNvSpPr>
            <a:spLocks noGrp="1"/>
          </p:cNvSpPr>
          <p:nvPr>
            <p:ph type="dt" sz="half" idx="10"/>
          </p:nvPr>
        </p:nvSpPr>
        <p:spPr/>
        <p:txBody>
          <a:bodyPr/>
          <a:lstStyle/>
          <a:p>
            <a:fld id="{5A75AB10-03C2-4A8D-A64A-FE43CAE22530}" type="datetimeFigureOut">
              <a:rPr lang="en-IN" smtClean="0"/>
              <a:t>19-06-2024</a:t>
            </a:fld>
            <a:endParaRPr lang="en-IN"/>
          </a:p>
        </p:txBody>
      </p:sp>
      <p:sp>
        <p:nvSpPr>
          <p:cNvPr id="5" name="Footer Placeholder 4">
            <a:extLst>
              <a:ext uri="{FF2B5EF4-FFF2-40B4-BE49-F238E27FC236}">
                <a16:creationId xmlns:a16="http://schemas.microsoft.com/office/drawing/2014/main" id="{5253E864-427E-CD23-CC17-966E7FBFD4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F28A43-CED9-BDD1-14DD-225EE45933AB}"/>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11574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F2CC-E37F-39C2-E817-81EAB8A02A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DD5187-B126-A44D-4AE8-1B43B12666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5AB11-5203-BE3F-5B8F-D4A3043B12AC}"/>
              </a:ext>
            </a:extLst>
          </p:cNvPr>
          <p:cNvSpPr>
            <a:spLocks noGrp="1"/>
          </p:cNvSpPr>
          <p:nvPr>
            <p:ph type="dt" sz="half" idx="10"/>
          </p:nvPr>
        </p:nvSpPr>
        <p:spPr/>
        <p:txBody>
          <a:bodyPr/>
          <a:lstStyle/>
          <a:p>
            <a:fld id="{5A75AB10-03C2-4A8D-A64A-FE43CAE22530}" type="datetimeFigureOut">
              <a:rPr lang="en-IN" smtClean="0"/>
              <a:t>19-06-2024</a:t>
            </a:fld>
            <a:endParaRPr lang="en-IN"/>
          </a:p>
        </p:txBody>
      </p:sp>
      <p:sp>
        <p:nvSpPr>
          <p:cNvPr id="5" name="Footer Placeholder 4">
            <a:extLst>
              <a:ext uri="{FF2B5EF4-FFF2-40B4-BE49-F238E27FC236}">
                <a16:creationId xmlns:a16="http://schemas.microsoft.com/office/drawing/2014/main" id="{FEF6071A-3634-5C16-18C5-4E714CC72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A910F8-1C99-268D-F94B-6FA9620180DA}"/>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67123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3805-A917-47E1-84DB-E68462DD2D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2458C9-E98A-4E57-D924-7F6009D09E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2095CF-2B5A-E43C-935D-AFFA1FBFFD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DDDEB8-9897-DACD-8F09-0E0FB34D2577}"/>
              </a:ext>
            </a:extLst>
          </p:cNvPr>
          <p:cNvSpPr>
            <a:spLocks noGrp="1"/>
          </p:cNvSpPr>
          <p:nvPr>
            <p:ph type="dt" sz="half" idx="10"/>
          </p:nvPr>
        </p:nvSpPr>
        <p:spPr/>
        <p:txBody>
          <a:bodyPr/>
          <a:lstStyle/>
          <a:p>
            <a:fld id="{5A75AB10-03C2-4A8D-A64A-FE43CAE22530}" type="datetimeFigureOut">
              <a:rPr lang="en-IN" smtClean="0"/>
              <a:t>19-06-2024</a:t>
            </a:fld>
            <a:endParaRPr lang="en-IN"/>
          </a:p>
        </p:txBody>
      </p:sp>
      <p:sp>
        <p:nvSpPr>
          <p:cNvPr id="6" name="Footer Placeholder 5">
            <a:extLst>
              <a:ext uri="{FF2B5EF4-FFF2-40B4-BE49-F238E27FC236}">
                <a16:creationId xmlns:a16="http://schemas.microsoft.com/office/drawing/2014/main" id="{F4A0418A-EB74-5DDD-2762-E5A4699C1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D76171-FD47-5165-48F9-4240E59EB4A1}"/>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43816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CD62-2351-6DF5-4C3B-874AF9DD71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EE6DF7-B6D8-5E6B-949C-A3125C697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71077-D922-F5A0-9F6F-8E957708A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0172E5-6B8E-612B-B123-96F7A94AC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268F-3C02-C8C0-0F2B-261BF047C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AF3AB8-B6B8-9114-ABD4-51B643EEFAFE}"/>
              </a:ext>
            </a:extLst>
          </p:cNvPr>
          <p:cNvSpPr>
            <a:spLocks noGrp="1"/>
          </p:cNvSpPr>
          <p:nvPr>
            <p:ph type="dt" sz="half" idx="10"/>
          </p:nvPr>
        </p:nvSpPr>
        <p:spPr/>
        <p:txBody>
          <a:bodyPr/>
          <a:lstStyle/>
          <a:p>
            <a:fld id="{5A75AB10-03C2-4A8D-A64A-FE43CAE22530}" type="datetimeFigureOut">
              <a:rPr lang="en-IN" smtClean="0"/>
              <a:t>19-06-2024</a:t>
            </a:fld>
            <a:endParaRPr lang="en-IN"/>
          </a:p>
        </p:txBody>
      </p:sp>
      <p:sp>
        <p:nvSpPr>
          <p:cNvPr id="8" name="Footer Placeholder 7">
            <a:extLst>
              <a:ext uri="{FF2B5EF4-FFF2-40B4-BE49-F238E27FC236}">
                <a16:creationId xmlns:a16="http://schemas.microsoft.com/office/drawing/2014/main" id="{0CF0B1AA-BFB1-AF54-1C7B-5A34BB2A80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D45903-A270-EE49-22DE-7DCE0E5FA23E}"/>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412067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6DBC-A2F6-936F-AD73-E70376FD27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D2763E-A434-0325-79AB-B77FF7078CFD}"/>
              </a:ext>
            </a:extLst>
          </p:cNvPr>
          <p:cNvSpPr>
            <a:spLocks noGrp="1"/>
          </p:cNvSpPr>
          <p:nvPr>
            <p:ph type="dt" sz="half" idx="10"/>
          </p:nvPr>
        </p:nvSpPr>
        <p:spPr/>
        <p:txBody>
          <a:bodyPr/>
          <a:lstStyle/>
          <a:p>
            <a:fld id="{5A75AB10-03C2-4A8D-A64A-FE43CAE22530}" type="datetimeFigureOut">
              <a:rPr lang="en-IN" smtClean="0"/>
              <a:t>19-06-2024</a:t>
            </a:fld>
            <a:endParaRPr lang="en-IN"/>
          </a:p>
        </p:txBody>
      </p:sp>
      <p:sp>
        <p:nvSpPr>
          <p:cNvPr id="4" name="Footer Placeholder 3">
            <a:extLst>
              <a:ext uri="{FF2B5EF4-FFF2-40B4-BE49-F238E27FC236}">
                <a16:creationId xmlns:a16="http://schemas.microsoft.com/office/drawing/2014/main" id="{01C36DBD-3721-6C1F-8E51-02D70C0A94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F18B92-48D9-2FD2-851E-4C8F04D846C8}"/>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359196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809ED-FFFA-FFF3-5518-B805B3BB7868}"/>
              </a:ext>
            </a:extLst>
          </p:cNvPr>
          <p:cNvSpPr>
            <a:spLocks noGrp="1"/>
          </p:cNvSpPr>
          <p:nvPr>
            <p:ph type="dt" sz="half" idx="10"/>
          </p:nvPr>
        </p:nvSpPr>
        <p:spPr/>
        <p:txBody>
          <a:bodyPr/>
          <a:lstStyle/>
          <a:p>
            <a:fld id="{5A75AB10-03C2-4A8D-A64A-FE43CAE22530}" type="datetimeFigureOut">
              <a:rPr lang="en-IN" smtClean="0"/>
              <a:t>19-06-2024</a:t>
            </a:fld>
            <a:endParaRPr lang="en-IN"/>
          </a:p>
        </p:txBody>
      </p:sp>
      <p:sp>
        <p:nvSpPr>
          <p:cNvPr id="3" name="Footer Placeholder 2">
            <a:extLst>
              <a:ext uri="{FF2B5EF4-FFF2-40B4-BE49-F238E27FC236}">
                <a16:creationId xmlns:a16="http://schemas.microsoft.com/office/drawing/2014/main" id="{38DB28B4-A6AA-D1F9-A06A-CF8A4A29BC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EA9599-2BD0-4E0A-28A4-671FD77CC159}"/>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338424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E753-C276-2D29-62A8-05224A403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4B05CC-C9E8-DAA5-B760-1B7443D92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38A329-DF6A-DE98-BB45-7B2451FCE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532B4-9C81-6E45-884B-0C761BCF0449}"/>
              </a:ext>
            </a:extLst>
          </p:cNvPr>
          <p:cNvSpPr>
            <a:spLocks noGrp="1"/>
          </p:cNvSpPr>
          <p:nvPr>
            <p:ph type="dt" sz="half" idx="10"/>
          </p:nvPr>
        </p:nvSpPr>
        <p:spPr/>
        <p:txBody>
          <a:bodyPr/>
          <a:lstStyle/>
          <a:p>
            <a:fld id="{5A75AB10-03C2-4A8D-A64A-FE43CAE22530}" type="datetimeFigureOut">
              <a:rPr lang="en-IN" smtClean="0"/>
              <a:t>19-06-2024</a:t>
            </a:fld>
            <a:endParaRPr lang="en-IN"/>
          </a:p>
        </p:txBody>
      </p:sp>
      <p:sp>
        <p:nvSpPr>
          <p:cNvPr id="6" name="Footer Placeholder 5">
            <a:extLst>
              <a:ext uri="{FF2B5EF4-FFF2-40B4-BE49-F238E27FC236}">
                <a16:creationId xmlns:a16="http://schemas.microsoft.com/office/drawing/2014/main" id="{928B5A37-1EA4-9F7C-AFF0-0A062344DF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71F191-2532-F2BA-941B-AE4D54BBB002}"/>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216733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2CC7-3661-5434-660A-E792494C0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794802-3244-0301-9BE3-466C3F163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750F94-0833-F0A6-A3A9-D93C4BAA3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B308C-75C3-F1D8-8A73-F269C2EA9EC4}"/>
              </a:ext>
            </a:extLst>
          </p:cNvPr>
          <p:cNvSpPr>
            <a:spLocks noGrp="1"/>
          </p:cNvSpPr>
          <p:nvPr>
            <p:ph type="dt" sz="half" idx="10"/>
          </p:nvPr>
        </p:nvSpPr>
        <p:spPr/>
        <p:txBody>
          <a:bodyPr/>
          <a:lstStyle/>
          <a:p>
            <a:fld id="{5A75AB10-03C2-4A8D-A64A-FE43CAE22530}" type="datetimeFigureOut">
              <a:rPr lang="en-IN" smtClean="0"/>
              <a:t>19-06-2024</a:t>
            </a:fld>
            <a:endParaRPr lang="en-IN"/>
          </a:p>
        </p:txBody>
      </p:sp>
      <p:sp>
        <p:nvSpPr>
          <p:cNvPr id="6" name="Footer Placeholder 5">
            <a:extLst>
              <a:ext uri="{FF2B5EF4-FFF2-40B4-BE49-F238E27FC236}">
                <a16:creationId xmlns:a16="http://schemas.microsoft.com/office/drawing/2014/main" id="{AC7ACB64-0895-DD8D-47EC-6E15E2893E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EC0855-DC7A-4CE3-1FF2-E3448D1A99F7}"/>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403520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96E38B-B0E1-BF63-502F-9565FDCC4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ECEA8A-2DB6-F3F2-B5BC-E0044AB9A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9CEE3-160E-2EA9-CF33-B808200F9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5AB10-03C2-4A8D-A64A-FE43CAE22530}" type="datetimeFigureOut">
              <a:rPr lang="en-IN" smtClean="0"/>
              <a:t>19-06-2024</a:t>
            </a:fld>
            <a:endParaRPr lang="en-IN"/>
          </a:p>
        </p:txBody>
      </p:sp>
      <p:sp>
        <p:nvSpPr>
          <p:cNvPr id="5" name="Footer Placeholder 4">
            <a:extLst>
              <a:ext uri="{FF2B5EF4-FFF2-40B4-BE49-F238E27FC236}">
                <a16:creationId xmlns:a16="http://schemas.microsoft.com/office/drawing/2014/main" id="{63E0BCC0-1988-4E7B-5B64-ABB57CE99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6392AC-A4A1-CC17-6BB9-6D4E04EE0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D1E4A-5160-4544-B587-4D662803A2E3}" type="slidenum">
              <a:rPr lang="en-IN" smtClean="0"/>
              <a:t>‹#›</a:t>
            </a:fld>
            <a:endParaRPr lang="en-IN"/>
          </a:p>
        </p:txBody>
      </p:sp>
    </p:spTree>
    <p:extLst>
      <p:ext uri="{BB962C8B-B14F-4D97-AF65-F5344CB8AC3E}">
        <p14:creationId xmlns:p14="http://schemas.microsoft.com/office/powerpoint/2010/main" val="140551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kubernetes.io/docs/setup/production-environment/tools/kubeadm/install-kubeadm/#installing-kubeadm-kubelet-and-kubect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projectcalico.org/manifests/calico.ya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035B-EF85-64D6-6C3A-E9092E51390B}"/>
              </a:ext>
            </a:extLst>
          </p:cNvPr>
          <p:cNvSpPr>
            <a:spLocks noGrp="1"/>
          </p:cNvSpPr>
          <p:nvPr>
            <p:ph type="title"/>
          </p:nvPr>
        </p:nvSpPr>
        <p:spPr/>
        <p:txBody>
          <a:bodyPr/>
          <a:lstStyle/>
          <a:p>
            <a:r>
              <a:rPr lang="en-IN" dirty="0">
                <a:solidFill>
                  <a:srgbClr val="FF0000"/>
                </a:solidFill>
              </a:rPr>
              <a:t>Master slave architecture </a:t>
            </a:r>
            <a:r>
              <a:rPr lang="en-IN" dirty="0"/>
              <a:t>&gt; Restaurant WOW</a:t>
            </a:r>
          </a:p>
        </p:txBody>
      </p:sp>
      <p:pic>
        <p:nvPicPr>
          <p:cNvPr id="11" name="Picture 10">
            <a:extLst>
              <a:ext uri="{FF2B5EF4-FFF2-40B4-BE49-F238E27FC236}">
                <a16:creationId xmlns:a16="http://schemas.microsoft.com/office/drawing/2014/main" id="{452CD88B-58AC-228F-4661-0689FA709E5F}"/>
              </a:ext>
            </a:extLst>
          </p:cNvPr>
          <p:cNvPicPr>
            <a:picLocks noChangeAspect="1"/>
          </p:cNvPicPr>
          <p:nvPr/>
        </p:nvPicPr>
        <p:blipFill>
          <a:blip r:embed="rId2"/>
          <a:stretch>
            <a:fillRect/>
          </a:stretch>
        </p:blipFill>
        <p:spPr>
          <a:xfrm>
            <a:off x="2794345" y="1690688"/>
            <a:ext cx="5534797" cy="4420217"/>
          </a:xfrm>
          <a:prstGeom prst="rect">
            <a:avLst/>
          </a:prstGeom>
        </p:spPr>
      </p:pic>
    </p:spTree>
    <p:extLst>
      <p:ext uri="{BB962C8B-B14F-4D97-AF65-F5344CB8AC3E}">
        <p14:creationId xmlns:p14="http://schemas.microsoft.com/office/powerpoint/2010/main" val="41090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05D1-8ED5-7CB5-099D-CDBD35924DF7}"/>
              </a:ext>
            </a:extLst>
          </p:cNvPr>
          <p:cNvSpPr>
            <a:spLocks noGrp="1"/>
          </p:cNvSpPr>
          <p:nvPr>
            <p:ph type="title"/>
          </p:nvPr>
        </p:nvSpPr>
        <p:spPr/>
        <p:txBody>
          <a:bodyPr/>
          <a:lstStyle/>
          <a:p>
            <a:r>
              <a:rPr lang="en-IN" dirty="0">
                <a:solidFill>
                  <a:srgbClr val="FF0000"/>
                </a:solidFill>
              </a:rPr>
              <a:t>Memory part of Kubernetes</a:t>
            </a:r>
          </a:p>
        </p:txBody>
      </p:sp>
      <p:sp>
        <p:nvSpPr>
          <p:cNvPr id="3" name="Content Placeholder 2">
            <a:extLst>
              <a:ext uri="{FF2B5EF4-FFF2-40B4-BE49-F238E27FC236}">
                <a16:creationId xmlns:a16="http://schemas.microsoft.com/office/drawing/2014/main" id="{76E3DE2D-36D3-17BE-F7D8-5F412E1DC1C4}"/>
              </a:ext>
            </a:extLst>
          </p:cNvPr>
          <p:cNvSpPr>
            <a:spLocks noGrp="1"/>
          </p:cNvSpPr>
          <p:nvPr>
            <p:ph idx="1"/>
          </p:nvPr>
        </p:nvSpPr>
        <p:spPr/>
        <p:txBody>
          <a:bodyPr/>
          <a:lstStyle/>
          <a:p>
            <a:pPr marL="0" indent="0">
              <a:buNone/>
            </a:pPr>
            <a:r>
              <a:rPr lang="en-IN" dirty="0"/>
              <a:t>Kubernetes memory part is referred as </a:t>
            </a:r>
            <a:r>
              <a:rPr lang="en-IN" dirty="0" err="1"/>
              <a:t>etcd</a:t>
            </a:r>
            <a:r>
              <a:rPr lang="en-IN" dirty="0"/>
              <a:t> which store data in key value pair for desire state and actual state.</a:t>
            </a:r>
          </a:p>
          <a:p>
            <a:pPr marL="0" indent="0">
              <a:buNone/>
            </a:pPr>
            <a:endParaRPr lang="en-IN" dirty="0"/>
          </a:p>
          <a:p>
            <a:pPr marL="0" indent="0">
              <a:buNone/>
            </a:pPr>
            <a:r>
              <a:rPr lang="en-IN" dirty="0"/>
              <a:t>   </a:t>
            </a:r>
            <a:r>
              <a:rPr lang="en-IN" dirty="0">
                <a:highlight>
                  <a:srgbClr val="FFFF00"/>
                </a:highlight>
              </a:rPr>
              <a:t>Desire state: actual state</a:t>
            </a:r>
          </a:p>
        </p:txBody>
      </p:sp>
      <p:pic>
        <p:nvPicPr>
          <p:cNvPr id="5" name="Picture 4">
            <a:extLst>
              <a:ext uri="{FF2B5EF4-FFF2-40B4-BE49-F238E27FC236}">
                <a16:creationId xmlns:a16="http://schemas.microsoft.com/office/drawing/2014/main" id="{7205613C-793C-67B8-A9B0-854B38A5E816}"/>
              </a:ext>
            </a:extLst>
          </p:cNvPr>
          <p:cNvPicPr>
            <a:picLocks noChangeAspect="1"/>
          </p:cNvPicPr>
          <p:nvPr/>
        </p:nvPicPr>
        <p:blipFill>
          <a:blip r:embed="rId2"/>
          <a:stretch>
            <a:fillRect/>
          </a:stretch>
        </p:blipFill>
        <p:spPr>
          <a:xfrm>
            <a:off x="5302208" y="2924149"/>
            <a:ext cx="3705611" cy="2356768"/>
          </a:xfrm>
          <a:prstGeom prst="rect">
            <a:avLst/>
          </a:prstGeom>
        </p:spPr>
      </p:pic>
    </p:spTree>
    <p:extLst>
      <p:ext uri="{BB962C8B-B14F-4D97-AF65-F5344CB8AC3E}">
        <p14:creationId xmlns:p14="http://schemas.microsoft.com/office/powerpoint/2010/main" val="2865435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7CF2-5E16-B17E-4794-222F782C4648}"/>
              </a:ext>
            </a:extLst>
          </p:cNvPr>
          <p:cNvSpPr>
            <a:spLocks noGrp="1"/>
          </p:cNvSpPr>
          <p:nvPr>
            <p:ph type="title"/>
          </p:nvPr>
        </p:nvSpPr>
        <p:spPr/>
        <p:txBody>
          <a:bodyPr>
            <a:normAutofit/>
          </a:bodyPr>
          <a:lstStyle/>
          <a:p>
            <a:r>
              <a:rPr lang="en-IN" sz="4000" dirty="0">
                <a:solidFill>
                  <a:srgbClr val="FF0000"/>
                </a:solidFill>
              </a:rPr>
              <a:t>What is desire state and actual state are not same</a:t>
            </a:r>
          </a:p>
        </p:txBody>
      </p:sp>
      <p:sp>
        <p:nvSpPr>
          <p:cNvPr id="3" name="Content Placeholder 2">
            <a:extLst>
              <a:ext uri="{FF2B5EF4-FFF2-40B4-BE49-F238E27FC236}">
                <a16:creationId xmlns:a16="http://schemas.microsoft.com/office/drawing/2014/main" id="{34E7B93B-93C3-F2EA-7E1C-6929830AB591}"/>
              </a:ext>
            </a:extLst>
          </p:cNvPr>
          <p:cNvSpPr>
            <a:spLocks noGrp="1"/>
          </p:cNvSpPr>
          <p:nvPr>
            <p:ph idx="1"/>
          </p:nvPr>
        </p:nvSpPr>
        <p:spPr/>
        <p:txBody>
          <a:bodyPr/>
          <a:lstStyle/>
          <a:p>
            <a:pPr marL="0" indent="0">
              <a:buNone/>
            </a:pPr>
            <a:r>
              <a:rPr lang="en-IN" dirty="0"/>
              <a:t>In this scenario, Infrastructure needs to be updated to match desire state and actual state.</a:t>
            </a:r>
          </a:p>
        </p:txBody>
      </p:sp>
    </p:spTree>
    <p:extLst>
      <p:ext uri="{BB962C8B-B14F-4D97-AF65-F5344CB8AC3E}">
        <p14:creationId xmlns:p14="http://schemas.microsoft.com/office/powerpoint/2010/main" val="244495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333B-EC6D-5563-913E-9F3D2E4B3A8C}"/>
              </a:ext>
            </a:extLst>
          </p:cNvPr>
          <p:cNvSpPr>
            <a:spLocks noGrp="1"/>
          </p:cNvSpPr>
          <p:nvPr>
            <p:ph type="title"/>
          </p:nvPr>
        </p:nvSpPr>
        <p:spPr/>
        <p:txBody>
          <a:bodyPr/>
          <a:lstStyle/>
          <a:p>
            <a:r>
              <a:rPr lang="en-IN" dirty="0"/>
              <a:t>Watch function[Controller]</a:t>
            </a:r>
          </a:p>
        </p:txBody>
      </p:sp>
      <p:sp>
        <p:nvSpPr>
          <p:cNvPr id="3" name="Content Placeholder 2">
            <a:extLst>
              <a:ext uri="{FF2B5EF4-FFF2-40B4-BE49-F238E27FC236}">
                <a16:creationId xmlns:a16="http://schemas.microsoft.com/office/drawing/2014/main" id="{AB2F7885-F7F5-70D0-F6CB-245C28FF55CF}"/>
              </a:ext>
            </a:extLst>
          </p:cNvPr>
          <p:cNvSpPr>
            <a:spLocks noGrp="1"/>
          </p:cNvSpPr>
          <p:nvPr>
            <p:ph idx="1"/>
          </p:nvPr>
        </p:nvSpPr>
        <p:spPr/>
        <p:txBody>
          <a:bodyPr/>
          <a:lstStyle/>
          <a:p>
            <a:pPr marL="0" indent="0">
              <a:buNone/>
            </a:pPr>
            <a:r>
              <a:rPr lang="en-IN" dirty="0"/>
              <a:t>We have a watch function which continuously monitoring desire state and actual state, and notify to scheduler if any mismatch.</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B789D46-F4F8-D7F3-A499-A0874BE1B4DD}"/>
              </a:ext>
            </a:extLst>
          </p:cNvPr>
          <p:cNvPicPr>
            <a:picLocks noChangeAspect="1"/>
          </p:cNvPicPr>
          <p:nvPr/>
        </p:nvPicPr>
        <p:blipFill>
          <a:blip r:embed="rId2"/>
          <a:stretch>
            <a:fillRect/>
          </a:stretch>
        </p:blipFill>
        <p:spPr>
          <a:xfrm>
            <a:off x="4064232" y="3133944"/>
            <a:ext cx="2736654" cy="2342182"/>
          </a:xfrm>
          <a:prstGeom prst="rect">
            <a:avLst/>
          </a:prstGeom>
        </p:spPr>
      </p:pic>
    </p:spTree>
    <p:extLst>
      <p:ext uri="{BB962C8B-B14F-4D97-AF65-F5344CB8AC3E}">
        <p14:creationId xmlns:p14="http://schemas.microsoft.com/office/powerpoint/2010/main" val="142967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4A743-3FCE-D0B2-2742-662EE020FAA3}"/>
              </a:ext>
            </a:extLst>
          </p:cNvPr>
          <p:cNvSpPr>
            <a:spLocks noGrp="1"/>
          </p:cNvSpPr>
          <p:nvPr>
            <p:ph type="title"/>
          </p:nvPr>
        </p:nvSpPr>
        <p:spPr/>
        <p:txBody>
          <a:bodyPr/>
          <a:lstStyle/>
          <a:p>
            <a:r>
              <a:rPr lang="en-IN" dirty="0">
                <a:solidFill>
                  <a:srgbClr val="FF0000"/>
                </a:solidFill>
              </a:rPr>
              <a:t>Schedular</a:t>
            </a:r>
          </a:p>
        </p:txBody>
      </p:sp>
      <p:sp>
        <p:nvSpPr>
          <p:cNvPr id="3" name="Content Placeholder 2">
            <a:extLst>
              <a:ext uri="{FF2B5EF4-FFF2-40B4-BE49-F238E27FC236}">
                <a16:creationId xmlns:a16="http://schemas.microsoft.com/office/drawing/2014/main" id="{4FDECA6D-CDEE-67FE-C7F0-6C4419D62D5F}"/>
              </a:ext>
            </a:extLst>
          </p:cNvPr>
          <p:cNvSpPr>
            <a:spLocks noGrp="1"/>
          </p:cNvSpPr>
          <p:nvPr>
            <p:ph idx="1"/>
          </p:nvPr>
        </p:nvSpPr>
        <p:spPr/>
        <p:txBody>
          <a:bodyPr/>
          <a:lstStyle/>
          <a:p>
            <a:pPr marL="0" indent="0">
              <a:buNone/>
            </a:pPr>
            <a:r>
              <a:rPr lang="en-IN" dirty="0"/>
              <a:t>Upon the instruction controller, schedular will create or delete the pods.</a:t>
            </a:r>
          </a:p>
        </p:txBody>
      </p:sp>
    </p:spTree>
    <p:extLst>
      <p:ext uri="{BB962C8B-B14F-4D97-AF65-F5344CB8AC3E}">
        <p14:creationId xmlns:p14="http://schemas.microsoft.com/office/powerpoint/2010/main" val="392453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CC12-A437-0EE7-D18A-88DBDE9E5CAD}"/>
              </a:ext>
            </a:extLst>
          </p:cNvPr>
          <p:cNvSpPr>
            <a:spLocks noGrp="1"/>
          </p:cNvSpPr>
          <p:nvPr>
            <p:ph type="title"/>
          </p:nvPr>
        </p:nvSpPr>
        <p:spPr/>
        <p:txBody>
          <a:bodyPr/>
          <a:lstStyle/>
          <a:p>
            <a:r>
              <a:rPr lang="en-IN" dirty="0">
                <a:solidFill>
                  <a:srgbClr val="FF0000"/>
                </a:solidFill>
              </a:rPr>
              <a:t>API server</a:t>
            </a:r>
          </a:p>
        </p:txBody>
      </p:sp>
      <p:sp>
        <p:nvSpPr>
          <p:cNvPr id="3" name="Content Placeholder 2">
            <a:extLst>
              <a:ext uri="{FF2B5EF4-FFF2-40B4-BE49-F238E27FC236}">
                <a16:creationId xmlns:a16="http://schemas.microsoft.com/office/drawing/2014/main" id="{AFBBE290-BFF8-004D-6875-4370C0955D3A}"/>
              </a:ext>
            </a:extLst>
          </p:cNvPr>
          <p:cNvSpPr>
            <a:spLocks noGrp="1"/>
          </p:cNvSpPr>
          <p:nvPr>
            <p:ph idx="1"/>
          </p:nvPr>
        </p:nvSpPr>
        <p:spPr/>
        <p:txBody>
          <a:bodyPr/>
          <a:lstStyle/>
          <a:p>
            <a:pPr marL="0" indent="0">
              <a:buNone/>
            </a:pPr>
            <a:r>
              <a:rPr lang="en-IN" dirty="0"/>
              <a:t>If anyone want to talk to K8s cluster, they need to talk to API server.</a:t>
            </a:r>
          </a:p>
          <a:p>
            <a:pPr marL="0" indent="0">
              <a:buNone/>
            </a:pPr>
            <a:endParaRPr lang="en-IN" dirty="0"/>
          </a:p>
          <a:p>
            <a:pPr marL="0" indent="0">
              <a:buNone/>
            </a:pPr>
            <a:r>
              <a:rPr lang="en-IN" dirty="0"/>
              <a:t>It’s a implementation of REST API[CURD]</a:t>
            </a:r>
          </a:p>
        </p:txBody>
      </p:sp>
    </p:spTree>
    <p:extLst>
      <p:ext uri="{BB962C8B-B14F-4D97-AF65-F5344CB8AC3E}">
        <p14:creationId xmlns:p14="http://schemas.microsoft.com/office/powerpoint/2010/main" val="380377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131B-322D-A241-B485-FA047EAC1445}"/>
              </a:ext>
            </a:extLst>
          </p:cNvPr>
          <p:cNvSpPr>
            <a:spLocks noGrp="1"/>
          </p:cNvSpPr>
          <p:nvPr>
            <p:ph type="title"/>
          </p:nvPr>
        </p:nvSpPr>
        <p:spPr/>
        <p:txBody>
          <a:bodyPr/>
          <a:lstStyle/>
          <a:p>
            <a:r>
              <a:rPr lang="en-IN" dirty="0">
                <a:solidFill>
                  <a:srgbClr val="FF0000"/>
                </a:solidFill>
              </a:rPr>
              <a:t>Kubernetes Master components</a:t>
            </a:r>
          </a:p>
        </p:txBody>
      </p:sp>
      <p:pic>
        <p:nvPicPr>
          <p:cNvPr id="5" name="Content Placeholder 4">
            <a:extLst>
              <a:ext uri="{FF2B5EF4-FFF2-40B4-BE49-F238E27FC236}">
                <a16:creationId xmlns:a16="http://schemas.microsoft.com/office/drawing/2014/main" id="{B026C407-0841-8CA2-9285-6D43F27246F8}"/>
              </a:ext>
            </a:extLst>
          </p:cNvPr>
          <p:cNvPicPr>
            <a:picLocks noGrp="1" noChangeAspect="1"/>
          </p:cNvPicPr>
          <p:nvPr>
            <p:ph idx="1"/>
          </p:nvPr>
        </p:nvPicPr>
        <p:blipFill>
          <a:blip r:embed="rId2"/>
          <a:stretch>
            <a:fillRect/>
          </a:stretch>
        </p:blipFill>
        <p:spPr>
          <a:xfrm>
            <a:off x="937492" y="2115081"/>
            <a:ext cx="10317015" cy="3772426"/>
          </a:xfrm>
        </p:spPr>
      </p:pic>
    </p:spTree>
    <p:extLst>
      <p:ext uri="{BB962C8B-B14F-4D97-AF65-F5344CB8AC3E}">
        <p14:creationId xmlns:p14="http://schemas.microsoft.com/office/powerpoint/2010/main" val="345007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A780-64CC-BE0E-BB35-838B8EA4D27E}"/>
              </a:ext>
            </a:extLst>
          </p:cNvPr>
          <p:cNvSpPr>
            <a:spLocks noGrp="1"/>
          </p:cNvSpPr>
          <p:nvPr>
            <p:ph type="title"/>
          </p:nvPr>
        </p:nvSpPr>
        <p:spPr/>
        <p:txBody>
          <a:bodyPr/>
          <a:lstStyle/>
          <a:p>
            <a:r>
              <a:rPr lang="en-IN" dirty="0">
                <a:solidFill>
                  <a:srgbClr val="FF0000"/>
                </a:solidFill>
              </a:rPr>
              <a:t>In Summary: </a:t>
            </a:r>
          </a:p>
        </p:txBody>
      </p:sp>
      <p:sp>
        <p:nvSpPr>
          <p:cNvPr id="3" name="Content Placeholder 2">
            <a:extLst>
              <a:ext uri="{FF2B5EF4-FFF2-40B4-BE49-F238E27FC236}">
                <a16:creationId xmlns:a16="http://schemas.microsoft.com/office/drawing/2014/main" id="{2A26A202-DA3C-7D06-F794-38CCCC53D82F}"/>
              </a:ext>
            </a:extLst>
          </p:cNvPr>
          <p:cNvSpPr>
            <a:spLocks noGrp="1"/>
          </p:cNvSpPr>
          <p:nvPr>
            <p:ph idx="1"/>
          </p:nvPr>
        </p:nvSpPr>
        <p:spPr/>
        <p:txBody>
          <a:bodyPr/>
          <a:lstStyle/>
          <a:p>
            <a:pPr marL="514350" indent="-514350">
              <a:buAutoNum type="arabicParenR"/>
            </a:pPr>
            <a:r>
              <a:rPr lang="en-IN" dirty="0">
                <a:highlight>
                  <a:srgbClr val="FFFF00"/>
                </a:highlight>
              </a:rPr>
              <a:t>ETCD</a:t>
            </a:r>
            <a:r>
              <a:rPr lang="en-IN" dirty="0"/>
              <a:t>: Memory of Kubernetes which store desire and actual state.</a:t>
            </a:r>
          </a:p>
          <a:p>
            <a:pPr marL="514350" indent="-514350">
              <a:buAutoNum type="arabicParenR"/>
            </a:pPr>
            <a:r>
              <a:rPr lang="en-IN" dirty="0">
                <a:highlight>
                  <a:srgbClr val="FFFF00"/>
                </a:highlight>
              </a:rPr>
              <a:t>Controller</a:t>
            </a:r>
            <a:r>
              <a:rPr lang="en-IN" dirty="0"/>
              <a:t>: It monitors Desire and actual state, and if find any gap then it inform to schedular.</a:t>
            </a:r>
          </a:p>
          <a:p>
            <a:pPr marL="514350" indent="-514350">
              <a:buAutoNum type="arabicParenR"/>
            </a:pPr>
            <a:r>
              <a:rPr lang="en-IN" dirty="0">
                <a:highlight>
                  <a:srgbClr val="FFFF00"/>
                </a:highlight>
              </a:rPr>
              <a:t>Schedular</a:t>
            </a:r>
            <a:r>
              <a:rPr lang="en-IN" dirty="0"/>
              <a:t>: purpose of schedular is to create/delete resources.</a:t>
            </a:r>
          </a:p>
          <a:p>
            <a:pPr marL="514350" indent="-514350">
              <a:buAutoNum type="arabicParenR"/>
            </a:pPr>
            <a:r>
              <a:rPr lang="en-IN" dirty="0">
                <a:highlight>
                  <a:srgbClr val="FFFF00"/>
                </a:highlight>
              </a:rPr>
              <a:t>API server</a:t>
            </a:r>
            <a:r>
              <a:rPr lang="en-IN" dirty="0"/>
              <a:t>: It’s implementation of REST API[CURD] where client needs to talk to API server with their requirement.</a:t>
            </a:r>
          </a:p>
          <a:p>
            <a:pPr marL="514350" indent="-514350">
              <a:buAutoNum type="arabicParenR"/>
            </a:pPr>
            <a:endParaRPr lang="en-IN" dirty="0"/>
          </a:p>
          <a:p>
            <a:pPr marL="0" indent="0">
              <a:buNone/>
            </a:pPr>
            <a:r>
              <a:rPr lang="en-IN" dirty="0">
                <a:solidFill>
                  <a:srgbClr val="FF0000"/>
                </a:solidFill>
              </a:rPr>
              <a:t>Note: When K8s API server get any request, it will talk to controller.</a:t>
            </a:r>
          </a:p>
        </p:txBody>
      </p:sp>
    </p:spTree>
    <p:extLst>
      <p:ext uri="{BB962C8B-B14F-4D97-AF65-F5344CB8AC3E}">
        <p14:creationId xmlns:p14="http://schemas.microsoft.com/office/powerpoint/2010/main" val="100179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649F-CAA5-538A-9FC7-4DFD70472D7C}"/>
              </a:ext>
            </a:extLst>
          </p:cNvPr>
          <p:cNvSpPr>
            <a:spLocks noGrp="1"/>
          </p:cNvSpPr>
          <p:nvPr>
            <p:ph type="title"/>
          </p:nvPr>
        </p:nvSpPr>
        <p:spPr/>
        <p:txBody>
          <a:bodyPr/>
          <a:lstStyle/>
          <a:p>
            <a:r>
              <a:rPr lang="en-IN" dirty="0">
                <a:solidFill>
                  <a:srgbClr val="FF0000"/>
                </a:solidFill>
              </a:rPr>
              <a:t>Slave components</a:t>
            </a:r>
          </a:p>
        </p:txBody>
      </p:sp>
      <p:sp>
        <p:nvSpPr>
          <p:cNvPr id="3" name="Content Placeholder 2">
            <a:extLst>
              <a:ext uri="{FF2B5EF4-FFF2-40B4-BE49-F238E27FC236}">
                <a16:creationId xmlns:a16="http://schemas.microsoft.com/office/drawing/2014/main" id="{7366558E-4FFF-AE32-073F-978912474638}"/>
              </a:ext>
            </a:extLst>
          </p:cNvPr>
          <p:cNvSpPr>
            <a:spLocks noGrp="1"/>
          </p:cNvSpPr>
          <p:nvPr>
            <p:ph idx="1"/>
          </p:nvPr>
        </p:nvSpPr>
        <p:spPr/>
        <p:txBody>
          <a:bodyPr/>
          <a:lstStyle/>
          <a:p>
            <a:pPr marL="514350" indent="-514350">
              <a:buAutoNum type="arabicParenR"/>
            </a:pPr>
            <a:r>
              <a:rPr lang="en-IN" dirty="0"/>
              <a:t>Agent: referred as kubelet</a:t>
            </a:r>
          </a:p>
          <a:p>
            <a:pPr marL="514350" indent="-514350">
              <a:buAutoNum type="arabicParenR"/>
            </a:pPr>
            <a:r>
              <a:rPr lang="en-IN" dirty="0"/>
              <a:t>Networking component: referred as Kube proxy</a:t>
            </a:r>
          </a:p>
          <a:p>
            <a:pPr marL="514350" indent="-514350">
              <a:buAutoNum type="arabicParenR"/>
            </a:pPr>
            <a:r>
              <a:rPr lang="en-IN" dirty="0"/>
              <a:t>Pod: Containers.</a:t>
            </a:r>
          </a:p>
        </p:txBody>
      </p:sp>
    </p:spTree>
    <p:extLst>
      <p:ext uri="{BB962C8B-B14F-4D97-AF65-F5344CB8AC3E}">
        <p14:creationId xmlns:p14="http://schemas.microsoft.com/office/powerpoint/2010/main" val="2514161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0508-4010-EA15-01BB-2ABAB2321322}"/>
              </a:ext>
            </a:extLst>
          </p:cNvPr>
          <p:cNvSpPr>
            <a:spLocks noGrp="1"/>
          </p:cNvSpPr>
          <p:nvPr>
            <p:ph type="title"/>
          </p:nvPr>
        </p:nvSpPr>
        <p:spPr/>
        <p:txBody>
          <a:bodyPr/>
          <a:lstStyle/>
          <a:p>
            <a:r>
              <a:rPr lang="en-IN" dirty="0">
                <a:solidFill>
                  <a:srgbClr val="FF0000"/>
                </a:solidFill>
              </a:rPr>
              <a:t>kubelet</a:t>
            </a:r>
          </a:p>
        </p:txBody>
      </p:sp>
      <p:sp>
        <p:nvSpPr>
          <p:cNvPr id="3" name="Content Placeholder 2">
            <a:extLst>
              <a:ext uri="{FF2B5EF4-FFF2-40B4-BE49-F238E27FC236}">
                <a16:creationId xmlns:a16="http://schemas.microsoft.com/office/drawing/2014/main" id="{61CF9410-9C82-8627-02E1-4D14A76D3135}"/>
              </a:ext>
            </a:extLst>
          </p:cNvPr>
          <p:cNvSpPr>
            <a:spLocks noGrp="1"/>
          </p:cNvSpPr>
          <p:nvPr>
            <p:ph idx="1"/>
          </p:nvPr>
        </p:nvSpPr>
        <p:spPr/>
        <p:txBody>
          <a:bodyPr/>
          <a:lstStyle/>
          <a:p>
            <a:pPr marL="0" indent="0">
              <a:buNone/>
            </a:pPr>
            <a:r>
              <a:rPr lang="en-US" dirty="0"/>
              <a:t>The kubelet is the primary "node agent" that runs on each node. It can register the node with the </a:t>
            </a:r>
            <a:r>
              <a:rPr lang="en-US" dirty="0" err="1"/>
              <a:t>apiserver</a:t>
            </a:r>
            <a:r>
              <a:rPr lang="en-US" dirty="0"/>
              <a:t> using one of: the hostname; a flag to override the hostname; or specific logic for a cloud provider.</a:t>
            </a:r>
          </a:p>
          <a:p>
            <a:pPr marL="0" indent="0">
              <a:buNone/>
            </a:pPr>
            <a:endParaRPr lang="en-IN" dirty="0"/>
          </a:p>
        </p:txBody>
      </p:sp>
    </p:spTree>
    <p:extLst>
      <p:ext uri="{BB962C8B-B14F-4D97-AF65-F5344CB8AC3E}">
        <p14:creationId xmlns:p14="http://schemas.microsoft.com/office/powerpoint/2010/main" val="36749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6805-DAE8-D4CE-936B-A4E23BC866EB}"/>
              </a:ext>
            </a:extLst>
          </p:cNvPr>
          <p:cNvSpPr>
            <a:spLocks noGrp="1"/>
          </p:cNvSpPr>
          <p:nvPr>
            <p:ph type="title"/>
          </p:nvPr>
        </p:nvSpPr>
        <p:spPr/>
        <p:txBody>
          <a:bodyPr/>
          <a:lstStyle/>
          <a:p>
            <a:r>
              <a:rPr lang="en-IN" dirty="0" err="1">
                <a:solidFill>
                  <a:srgbClr val="FF0000"/>
                </a:solidFill>
              </a:rPr>
              <a:t>kubeproxy</a:t>
            </a:r>
            <a:endParaRPr lang="en-IN" dirty="0">
              <a:solidFill>
                <a:srgbClr val="FF0000"/>
              </a:solidFill>
            </a:endParaRPr>
          </a:p>
        </p:txBody>
      </p:sp>
      <p:sp>
        <p:nvSpPr>
          <p:cNvPr id="3" name="Content Placeholder 2">
            <a:extLst>
              <a:ext uri="{FF2B5EF4-FFF2-40B4-BE49-F238E27FC236}">
                <a16:creationId xmlns:a16="http://schemas.microsoft.com/office/drawing/2014/main" id="{579281C7-F307-F915-4E61-BC2D651F19C5}"/>
              </a:ext>
            </a:extLst>
          </p:cNvPr>
          <p:cNvSpPr>
            <a:spLocks noGrp="1"/>
          </p:cNvSpPr>
          <p:nvPr>
            <p:ph idx="1"/>
          </p:nvPr>
        </p:nvSpPr>
        <p:spPr/>
        <p:txBody>
          <a:bodyPr/>
          <a:lstStyle/>
          <a:p>
            <a:pPr marL="0" indent="0">
              <a:buNone/>
            </a:pPr>
            <a:r>
              <a:rPr lang="en-US" dirty="0"/>
              <a:t>The Kubernetes network proxy runs on each node. This reflects services as defined in the Kubernetes API on each node and can do simple TCP, UDP, and SCTP stream forwarding or round robin TCP, UDP, and SCTP forwarding across a set of backends. Service cluster IPs and ports are currently found through Docker-links-compatible environment variables specifying ports opened by the service proxy. There is an optional addon that provides cluster DNS for these cluster IPs. The user must create a service with the </a:t>
            </a:r>
            <a:r>
              <a:rPr lang="en-US" dirty="0" err="1"/>
              <a:t>apiserver</a:t>
            </a:r>
            <a:r>
              <a:rPr lang="en-US" dirty="0"/>
              <a:t> API to configure the proxy.</a:t>
            </a:r>
            <a:endParaRPr lang="en-IN" dirty="0"/>
          </a:p>
        </p:txBody>
      </p:sp>
    </p:spTree>
    <p:extLst>
      <p:ext uri="{BB962C8B-B14F-4D97-AF65-F5344CB8AC3E}">
        <p14:creationId xmlns:p14="http://schemas.microsoft.com/office/powerpoint/2010/main" val="352304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9513-8DA9-26CA-5447-8404B2375454}"/>
              </a:ext>
            </a:extLst>
          </p:cNvPr>
          <p:cNvSpPr>
            <a:spLocks noGrp="1"/>
          </p:cNvSpPr>
          <p:nvPr>
            <p:ph type="title"/>
          </p:nvPr>
        </p:nvSpPr>
        <p:spPr/>
        <p:txBody>
          <a:bodyPr/>
          <a:lstStyle/>
          <a:p>
            <a:r>
              <a:rPr lang="en-IN" dirty="0">
                <a:solidFill>
                  <a:srgbClr val="FF0000"/>
                </a:solidFill>
              </a:rPr>
              <a:t>WOW of Master Slave architecture</a:t>
            </a:r>
          </a:p>
        </p:txBody>
      </p:sp>
      <p:sp>
        <p:nvSpPr>
          <p:cNvPr id="3" name="Content Placeholder 2">
            <a:extLst>
              <a:ext uri="{FF2B5EF4-FFF2-40B4-BE49-F238E27FC236}">
                <a16:creationId xmlns:a16="http://schemas.microsoft.com/office/drawing/2014/main" id="{15FF65A0-3F72-3EF5-DCCC-4B4D4BF8772D}"/>
              </a:ext>
            </a:extLst>
          </p:cNvPr>
          <p:cNvSpPr>
            <a:spLocks noGrp="1"/>
          </p:cNvSpPr>
          <p:nvPr>
            <p:ph idx="1"/>
          </p:nvPr>
        </p:nvSpPr>
        <p:spPr/>
        <p:txBody>
          <a:bodyPr/>
          <a:lstStyle/>
          <a:p>
            <a:pPr marL="0" indent="0">
              <a:buNone/>
            </a:pPr>
            <a:r>
              <a:rPr lang="en-IN" dirty="0"/>
              <a:t>Master will take order from customer and forward it to correct slave.</a:t>
            </a:r>
          </a:p>
          <a:p>
            <a:pPr marL="0" indent="0">
              <a:buNone/>
            </a:pPr>
            <a:endParaRPr lang="en-IN" dirty="0"/>
          </a:p>
          <a:p>
            <a:pPr marL="0" indent="0">
              <a:buNone/>
            </a:pPr>
            <a:r>
              <a:rPr lang="en-IN" dirty="0"/>
              <a:t>Master slave is not looking good, so few people are referring it as </a:t>
            </a:r>
            <a:r>
              <a:rPr lang="en-IN" dirty="0">
                <a:solidFill>
                  <a:srgbClr val="FF0000"/>
                </a:solidFill>
              </a:rPr>
              <a:t>distributed architecture. </a:t>
            </a:r>
          </a:p>
        </p:txBody>
      </p:sp>
    </p:spTree>
    <p:extLst>
      <p:ext uri="{BB962C8B-B14F-4D97-AF65-F5344CB8AC3E}">
        <p14:creationId xmlns:p14="http://schemas.microsoft.com/office/powerpoint/2010/main" val="2200775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BCF442-D61C-8AC8-1A31-06D5843FA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375" y="428625"/>
            <a:ext cx="8477250" cy="6000750"/>
          </a:xfrm>
          <a:prstGeom prst="rect">
            <a:avLst/>
          </a:prstGeom>
        </p:spPr>
      </p:pic>
    </p:spTree>
    <p:extLst>
      <p:ext uri="{BB962C8B-B14F-4D97-AF65-F5344CB8AC3E}">
        <p14:creationId xmlns:p14="http://schemas.microsoft.com/office/powerpoint/2010/main" val="3824835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9896-7F0C-E67C-7D64-931640642DA8}"/>
              </a:ext>
            </a:extLst>
          </p:cNvPr>
          <p:cNvSpPr>
            <a:spLocks noGrp="1"/>
          </p:cNvSpPr>
          <p:nvPr>
            <p:ph type="title"/>
          </p:nvPr>
        </p:nvSpPr>
        <p:spPr/>
        <p:txBody>
          <a:bodyPr/>
          <a:lstStyle/>
          <a:p>
            <a:r>
              <a:rPr lang="en-IN" dirty="0">
                <a:solidFill>
                  <a:srgbClr val="FF0000"/>
                </a:solidFill>
              </a:rPr>
              <a:t>Kubernetes Installation summary</a:t>
            </a:r>
          </a:p>
        </p:txBody>
      </p:sp>
      <p:sp>
        <p:nvSpPr>
          <p:cNvPr id="3" name="Content Placeholder 2">
            <a:extLst>
              <a:ext uri="{FF2B5EF4-FFF2-40B4-BE49-F238E27FC236}">
                <a16:creationId xmlns:a16="http://schemas.microsoft.com/office/drawing/2014/main" id="{6FB82735-9615-BD20-9652-DC0BB0A2130B}"/>
              </a:ext>
            </a:extLst>
          </p:cNvPr>
          <p:cNvSpPr>
            <a:spLocks noGrp="1"/>
          </p:cNvSpPr>
          <p:nvPr>
            <p:ph idx="1"/>
          </p:nvPr>
        </p:nvSpPr>
        <p:spPr/>
        <p:txBody>
          <a:bodyPr>
            <a:normAutofit lnSpcReduction="10000"/>
          </a:bodyPr>
          <a:lstStyle/>
          <a:p>
            <a:pPr marL="514350" indent="-514350">
              <a:buAutoNum type="arabicParenR"/>
            </a:pPr>
            <a:r>
              <a:rPr lang="en-IN" dirty="0"/>
              <a:t>Identify Master and slave nodes.</a:t>
            </a:r>
          </a:p>
          <a:p>
            <a:pPr marL="514350" indent="-514350">
              <a:buAutoNum type="arabicParenR"/>
            </a:pPr>
            <a:r>
              <a:rPr lang="en-IN" dirty="0"/>
              <a:t>Install docker in all of them.</a:t>
            </a:r>
          </a:p>
          <a:p>
            <a:pPr marL="514350" indent="-514350">
              <a:buAutoNum type="arabicParenR"/>
            </a:pPr>
            <a:r>
              <a:rPr lang="en-IN" dirty="0"/>
              <a:t>Install kubeadm, kubelet and kubectl in all of them</a:t>
            </a:r>
          </a:p>
          <a:p>
            <a:pPr marL="514350" indent="-514350">
              <a:buAutoNum type="arabicParenR"/>
            </a:pPr>
            <a:r>
              <a:rPr lang="en-IN" dirty="0"/>
              <a:t>Install Go language in all of them</a:t>
            </a:r>
          </a:p>
          <a:p>
            <a:pPr marL="514350" indent="-514350">
              <a:buAutoNum type="arabicParenR"/>
            </a:pPr>
            <a:r>
              <a:rPr lang="en-IN" dirty="0"/>
              <a:t>Install Container run time in all of them</a:t>
            </a:r>
          </a:p>
          <a:p>
            <a:pPr marL="514350" indent="-514350">
              <a:buAutoNum type="arabicParenR"/>
            </a:pPr>
            <a:r>
              <a:rPr lang="en-IN" dirty="0"/>
              <a:t>Initialize master cluster, and you would be getting join command, run join command in nodes.</a:t>
            </a:r>
          </a:p>
          <a:p>
            <a:pPr marL="514350" indent="-514350">
              <a:buAutoNum type="arabicParenR"/>
            </a:pPr>
            <a:r>
              <a:rPr lang="en-IN" dirty="0"/>
              <a:t>Enable network for communication between nodes.</a:t>
            </a:r>
          </a:p>
          <a:p>
            <a:pPr marL="514350" indent="-514350">
              <a:buAutoNum type="arabicParenR"/>
            </a:pPr>
            <a:r>
              <a:rPr lang="en-IN" dirty="0"/>
              <a:t>Validate the infrastructure by running kubectl get nodes</a:t>
            </a:r>
          </a:p>
        </p:txBody>
      </p:sp>
    </p:spTree>
    <p:extLst>
      <p:ext uri="{BB962C8B-B14F-4D97-AF65-F5344CB8AC3E}">
        <p14:creationId xmlns:p14="http://schemas.microsoft.com/office/powerpoint/2010/main" val="2436939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50DB-CEA6-F04C-22A9-3EC07C147645}"/>
              </a:ext>
            </a:extLst>
          </p:cNvPr>
          <p:cNvSpPr>
            <a:spLocks noGrp="1"/>
          </p:cNvSpPr>
          <p:nvPr>
            <p:ph type="title"/>
          </p:nvPr>
        </p:nvSpPr>
        <p:spPr/>
        <p:txBody>
          <a:bodyPr/>
          <a:lstStyle/>
          <a:p>
            <a:r>
              <a:rPr lang="en-IN" dirty="0">
                <a:solidFill>
                  <a:srgbClr val="FF0000"/>
                </a:solidFill>
              </a:rPr>
              <a:t>1) Our setup</a:t>
            </a:r>
          </a:p>
        </p:txBody>
      </p:sp>
      <p:sp>
        <p:nvSpPr>
          <p:cNvPr id="3" name="Content Placeholder 2">
            <a:extLst>
              <a:ext uri="{FF2B5EF4-FFF2-40B4-BE49-F238E27FC236}">
                <a16:creationId xmlns:a16="http://schemas.microsoft.com/office/drawing/2014/main" id="{D006CD21-464F-95D7-9242-1E8AD1F68AC5}"/>
              </a:ext>
            </a:extLst>
          </p:cNvPr>
          <p:cNvSpPr>
            <a:spLocks noGrp="1"/>
          </p:cNvSpPr>
          <p:nvPr>
            <p:ph idx="1"/>
          </p:nvPr>
        </p:nvSpPr>
        <p:spPr/>
        <p:txBody>
          <a:bodyPr/>
          <a:lstStyle/>
          <a:p>
            <a:pPr marL="0" indent="0">
              <a:buNone/>
            </a:pPr>
            <a:r>
              <a:rPr lang="en-IN" dirty="0"/>
              <a:t>1 master, 2 slave.</a:t>
            </a:r>
          </a:p>
        </p:txBody>
      </p:sp>
      <p:pic>
        <p:nvPicPr>
          <p:cNvPr id="5" name="Picture 4">
            <a:extLst>
              <a:ext uri="{FF2B5EF4-FFF2-40B4-BE49-F238E27FC236}">
                <a16:creationId xmlns:a16="http://schemas.microsoft.com/office/drawing/2014/main" id="{7A554497-3A8F-3B7E-7500-2E8A52763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462" y="1825625"/>
            <a:ext cx="6380823" cy="4101958"/>
          </a:xfrm>
          <a:prstGeom prst="rect">
            <a:avLst/>
          </a:prstGeom>
        </p:spPr>
      </p:pic>
    </p:spTree>
    <p:extLst>
      <p:ext uri="{BB962C8B-B14F-4D97-AF65-F5344CB8AC3E}">
        <p14:creationId xmlns:p14="http://schemas.microsoft.com/office/powerpoint/2010/main" val="3122712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E4EB-E7E4-011B-E06D-3A39CEE756D6}"/>
              </a:ext>
            </a:extLst>
          </p:cNvPr>
          <p:cNvSpPr>
            <a:spLocks noGrp="1"/>
          </p:cNvSpPr>
          <p:nvPr>
            <p:ph type="title"/>
          </p:nvPr>
        </p:nvSpPr>
        <p:spPr/>
        <p:txBody>
          <a:bodyPr/>
          <a:lstStyle/>
          <a:p>
            <a:r>
              <a:rPr lang="en-IN" dirty="0">
                <a:solidFill>
                  <a:srgbClr val="FF0000"/>
                </a:solidFill>
              </a:rPr>
              <a:t>1) Least privilege vs most privilege</a:t>
            </a:r>
          </a:p>
        </p:txBody>
      </p:sp>
      <p:sp>
        <p:nvSpPr>
          <p:cNvPr id="3" name="Content Placeholder 2">
            <a:extLst>
              <a:ext uri="{FF2B5EF4-FFF2-40B4-BE49-F238E27FC236}">
                <a16:creationId xmlns:a16="http://schemas.microsoft.com/office/drawing/2014/main" id="{588CE22A-F631-6D09-B2A1-084AF4086D06}"/>
              </a:ext>
            </a:extLst>
          </p:cNvPr>
          <p:cNvSpPr>
            <a:spLocks noGrp="1"/>
          </p:cNvSpPr>
          <p:nvPr>
            <p:ph idx="1"/>
          </p:nvPr>
        </p:nvSpPr>
        <p:spPr/>
        <p:txBody>
          <a:bodyPr/>
          <a:lstStyle/>
          <a:p>
            <a:pPr marL="514350" indent="-514350">
              <a:buAutoNum type="arabicParenR"/>
            </a:pPr>
            <a:r>
              <a:rPr lang="en-IN" dirty="0"/>
              <a:t>When we are creating virtual machine user will get the least privilege, even it is not able to install the docker.</a:t>
            </a:r>
          </a:p>
          <a:p>
            <a:pPr marL="0" indent="0">
              <a:buNone/>
            </a:pPr>
            <a:endParaRPr lang="en-IN" dirty="0"/>
          </a:p>
          <a:p>
            <a:pPr marL="514350" indent="-514350">
              <a:buAutoNum type="arabicParenR" startAt="2"/>
            </a:pPr>
            <a:r>
              <a:rPr lang="en-IN" dirty="0"/>
              <a:t>Now, if we have requirement for any installation then we need to turn to most privileged access, by executing the below command</a:t>
            </a:r>
          </a:p>
          <a:p>
            <a:pPr marL="0" indent="0">
              <a:buNone/>
            </a:pPr>
            <a:r>
              <a:rPr lang="en-IN" dirty="0"/>
              <a:t>       </a:t>
            </a:r>
            <a:r>
              <a:rPr lang="en-IN" dirty="0" err="1">
                <a:highlight>
                  <a:srgbClr val="FFFF00"/>
                </a:highlight>
              </a:rPr>
              <a:t>sudo</a:t>
            </a:r>
            <a:r>
              <a:rPr lang="en-IN" dirty="0">
                <a:highlight>
                  <a:srgbClr val="FFFF00"/>
                </a:highlight>
              </a:rPr>
              <a:t> </a:t>
            </a:r>
            <a:r>
              <a:rPr lang="en-IN" dirty="0" err="1">
                <a:highlight>
                  <a:srgbClr val="FFFF00"/>
                </a:highlight>
              </a:rPr>
              <a:t>su</a:t>
            </a:r>
            <a:r>
              <a:rPr lang="en-IN" dirty="0">
                <a:highlight>
                  <a:srgbClr val="FFFF00"/>
                </a:highlight>
              </a:rPr>
              <a:t> -</a:t>
            </a:r>
          </a:p>
        </p:txBody>
      </p:sp>
    </p:spTree>
    <p:extLst>
      <p:ext uri="{BB962C8B-B14F-4D97-AF65-F5344CB8AC3E}">
        <p14:creationId xmlns:p14="http://schemas.microsoft.com/office/powerpoint/2010/main" val="1610806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88F1-7D81-1328-163F-88EAF7EB419E}"/>
              </a:ext>
            </a:extLst>
          </p:cNvPr>
          <p:cNvSpPr>
            <a:spLocks noGrp="1"/>
          </p:cNvSpPr>
          <p:nvPr>
            <p:ph type="title"/>
          </p:nvPr>
        </p:nvSpPr>
        <p:spPr/>
        <p:txBody>
          <a:bodyPr>
            <a:normAutofit/>
          </a:bodyPr>
          <a:lstStyle/>
          <a:p>
            <a:r>
              <a:rPr lang="en-IN" sz="4000" dirty="0">
                <a:solidFill>
                  <a:srgbClr val="FF0000"/>
                </a:solidFill>
              </a:rPr>
              <a:t>2) Login to all box with root user and install docker</a:t>
            </a:r>
          </a:p>
        </p:txBody>
      </p:sp>
      <p:sp>
        <p:nvSpPr>
          <p:cNvPr id="3" name="Content Placeholder 2">
            <a:extLst>
              <a:ext uri="{FF2B5EF4-FFF2-40B4-BE49-F238E27FC236}">
                <a16:creationId xmlns:a16="http://schemas.microsoft.com/office/drawing/2014/main" id="{B7A43F07-A61B-B5CF-3F3F-B2A1D7A897E0}"/>
              </a:ext>
            </a:extLst>
          </p:cNvPr>
          <p:cNvSpPr>
            <a:spLocks noGrp="1"/>
          </p:cNvSpPr>
          <p:nvPr>
            <p:ph idx="1"/>
          </p:nvPr>
        </p:nvSpPr>
        <p:spPr/>
        <p:txBody>
          <a:bodyPr/>
          <a:lstStyle/>
          <a:p>
            <a:pPr marL="0" indent="0">
              <a:buNone/>
            </a:pPr>
            <a:r>
              <a:rPr lang="en-IN" dirty="0"/>
              <a:t>apt-get update</a:t>
            </a:r>
          </a:p>
          <a:p>
            <a:pPr marL="0" indent="0">
              <a:buNone/>
            </a:pPr>
            <a:r>
              <a:rPr lang="en-IN" dirty="0"/>
              <a:t>apt install docker.io -y</a:t>
            </a:r>
          </a:p>
        </p:txBody>
      </p:sp>
    </p:spTree>
    <p:extLst>
      <p:ext uri="{BB962C8B-B14F-4D97-AF65-F5344CB8AC3E}">
        <p14:creationId xmlns:p14="http://schemas.microsoft.com/office/powerpoint/2010/main" val="1541169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13CF-AB53-A13F-F5FB-BDB744376BC5}"/>
              </a:ext>
            </a:extLst>
          </p:cNvPr>
          <p:cNvSpPr>
            <a:spLocks noGrp="1"/>
          </p:cNvSpPr>
          <p:nvPr>
            <p:ph type="title"/>
          </p:nvPr>
        </p:nvSpPr>
        <p:spPr/>
        <p:txBody>
          <a:bodyPr/>
          <a:lstStyle/>
          <a:p>
            <a:r>
              <a:rPr lang="en-IN" dirty="0">
                <a:solidFill>
                  <a:srgbClr val="FF0000"/>
                </a:solidFill>
              </a:rPr>
              <a:t>3) Install kubelet, kubeadm and kubectl</a:t>
            </a:r>
          </a:p>
        </p:txBody>
      </p:sp>
      <p:sp>
        <p:nvSpPr>
          <p:cNvPr id="3" name="Content Placeholder 2">
            <a:extLst>
              <a:ext uri="{FF2B5EF4-FFF2-40B4-BE49-F238E27FC236}">
                <a16:creationId xmlns:a16="http://schemas.microsoft.com/office/drawing/2014/main" id="{51AFAAEA-1E88-71AC-0811-E55790505AF8}"/>
              </a:ext>
            </a:extLst>
          </p:cNvPr>
          <p:cNvSpPr>
            <a:spLocks noGrp="1"/>
          </p:cNvSpPr>
          <p:nvPr>
            <p:ph idx="1"/>
          </p:nvPr>
        </p:nvSpPr>
        <p:spPr/>
        <p:txBody>
          <a:bodyPr>
            <a:normAutofit fontScale="47500" lnSpcReduction="20000"/>
          </a:bodyPr>
          <a:lstStyle/>
          <a:p>
            <a:pPr marL="0" indent="0">
              <a:buNone/>
            </a:pPr>
            <a:r>
              <a:rPr lang="en-IN" dirty="0"/>
              <a:t>apt-get update</a:t>
            </a:r>
          </a:p>
          <a:p>
            <a:pPr marL="0" indent="0">
              <a:buNone/>
            </a:pPr>
            <a:r>
              <a:rPr lang="en-IN" dirty="0"/>
              <a:t># apt-transport-https may be a dummy package; if so, you can skip that package</a:t>
            </a:r>
          </a:p>
          <a:p>
            <a:pPr marL="0" indent="0">
              <a:buNone/>
            </a:pPr>
            <a:r>
              <a:rPr lang="en-IN" dirty="0"/>
              <a:t>apt-get install -y apt-transport-https ca-certificates curl </a:t>
            </a:r>
            <a:r>
              <a:rPr lang="en-IN" dirty="0" err="1"/>
              <a:t>gpg</a:t>
            </a:r>
            <a:r>
              <a:rPr lang="en-IN" dirty="0"/>
              <a:t> -y</a:t>
            </a:r>
          </a:p>
          <a:p>
            <a:pPr marL="0" indent="0">
              <a:buNone/>
            </a:pPr>
            <a:endParaRPr lang="en-IN" dirty="0"/>
          </a:p>
          <a:p>
            <a:pPr marL="0" indent="0">
              <a:buNone/>
            </a:pPr>
            <a:r>
              <a:rPr lang="en-IN" dirty="0" err="1"/>
              <a:t>mkdir</a:t>
            </a:r>
            <a:r>
              <a:rPr lang="en-IN" dirty="0"/>
              <a:t> -p -m 755 /etc/apt/keyrings</a:t>
            </a:r>
          </a:p>
          <a:p>
            <a:pPr marL="0" indent="0">
              <a:buNone/>
            </a:pPr>
            <a:r>
              <a:rPr lang="en-IN" dirty="0"/>
              <a:t>curl -</a:t>
            </a:r>
            <a:r>
              <a:rPr lang="en-IN" dirty="0" err="1"/>
              <a:t>fsSL</a:t>
            </a:r>
            <a:r>
              <a:rPr lang="en-IN" dirty="0"/>
              <a:t> https://pkgs.k8s.io/core:/stable:/v1.30/deb/Release.key |  </a:t>
            </a:r>
            <a:r>
              <a:rPr lang="en-IN" dirty="0" err="1"/>
              <a:t>gpg</a:t>
            </a:r>
            <a:r>
              <a:rPr lang="en-IN" dirty="0"/>
              <a:t> --</a:t>
            </a:r>
            <a:r>
              <a:rPr lang="en-IN" dirty="0" err="1"/>
              <a:t>dearmor</a:t>
            </a:r>
            <a:r>
              <a:rPr lang="en-IN" dirty="0"/>
              <a:t> -o /etc/apt/keyrings/</a:t>
            </a:r>
            <a:r>
              <a:rPr lang="en-IN" dirty="0" err="1"/>
              <a:t>kubernetes</a:t>
            </a:r>
            <a:r>
              <a:rPr lang="en-IN" dirty="0"/>
              <a:t>-apt-</a:t>
            </a:r>
            <a:r>
              <a:rPr lang="en-IN" dirty="0" err="1"/>
              <a:t>keyring.gpg</a:t>
            </a:r>
            <a:endParaRPr lang="en-IN" dirty="0"/>
          </a:p>
          <a:p>
            <a:pPr marL="0" indent="0">
              <a:buNone/>
            </a:pPr>
            <a:endParaRPr lang="en-IN" dirty="0"/>
          </a:p>
          <a:p>
            <a:pPr marL="0" indent="0">
              <a:buNone/>
            </a:pPr>
            <a:r>
              <a:rPr lang="en-IN" dirty="0"/>
              <a:t># This overwrites any existing configuration in /etc/apt/</a:t>
            </a:r>
            <a:r>
              <a:rPr lang="en-IN" dirty="0" err="1"/>
              <a:t>sources.list.d</a:t>
            </a:r>
            <a:r>
              <a:rPr lang="en-IN" dirty="0"/>
              <a:t>/</a:t>
            </a:r>
            <a:r>
              <a:rPr lang="en-IN" dirty="0" err="1"/>
              <a:t>kubernetes.list</a:t>
            </a:r>
            <a:endParaRPr lang="en-IN" dirty="0"/>
          </a:p>
          <a:p>
            <a:pPr marL="0" indent="0">
              <a:buNone/>
            </a:pPr>
            <a:r>
              <a:rPr lang="en-IN" dirty="0"/>
              <a:t>echo 'deb [signed-by=/etc/apt/keyrings/</a:t>
            </a:r>
            <a:r>
              <a:rPr lang="en-IN" dirty="0" err="1"/>
              <a:t>kubernetes</a:t>
            </a:r>
            <a:r>
              <a:rPr lang="en-IN" dirty="0"/>
              <a:t>-apt-</a:t>
            </a:r>
            <a:r>
              <a:rPr lang="en-IN" dirty="0" err="1"/>
              <a:t>keyring.gpg</a:t>
            </a:r>
            <a:r>
              <a:rPr lang="en-IN" dirty="0"/>
              <a:t>] https://pkgs.k8s.io/core:/stable:/v1.30/deb/ /' | tee /etc/apt/</a:t>
            </a:r>
            <a:r>
              <a:rPr lang="en-IN" dirty="0" err="1"/>
              <a:t>sources.list.d</a:t>
            </a:r>
            <a:r>
              <a:rPr lang="en-IN" dirty="0"/>
              <a:t>/</a:t>
            </a:r>
            <a:r>
              <a:rPr lang="en-IN" dirty="0" err="1"/>
              <a:t>kubernetes.list</a:t>
            </a:r>
            <a:endParaRPr lang="en-IN" dirty="0"/>
          </a:p>
          <a:p>
            <a:pPr marL="0" indent="0">
              <a:buNone/>
            </a:pPr>
            <a:endParaRPr lang="en-IN" dirty="0"/>
          </a:p>
          <a:p>
            <a:pPr marL="0" indent="0">
              <a:buNone/>
            </a:pPr>
            <a:r>
              <a:rPr lang="en-IN" dirty="0"/>
              <a:t>apt-get update</a:t>
            </a:r>
          </a:p>
          <a:p>
            <a:pPr marL="0" indent="0">
              <a:buNone/>
            </a:pPr>
            <a:r>
              <a:rPr lang="en-IN" dirty="0"/>
              <a:t>apt-get install -y kubelet kubeadm kubectl</a:t>
            </a:r>
          </a:p>
          <a:p>
            <a:pPr marL="0" indent="0">
              <a:buNone/>
            </a:pPr>
            <a:r>
              <a:rPr lang="en-IN" dirty="0"/>
              <a:t>apt-mark hold kubelet kubeadm kubectl</a:t>
            </a:r>
          </a:p>
          <a:p>
            <a:pPr marL="0" indent="0">
              <a:buNone/>
            </a:pPr>
            <a:endParaRPr lang="en-IN" dirty="0"/>
          </a:p>
          <a:p>
            <a:pPr marL="0" indent="0">
              <a:buNone/>
            </a:pPr>
            <a:r>
              <a:rPr lang="en-IN" dirty="0"/>
              <a:t>Link: </a:t>
            </a:r>
            <a:r>
              <a:rPr lang="en-IN" dirty="0">
                <a:hlinkClick r:id="rId2"/>
              </a:rPr>
              <a:t>https://kubernetes.io/docs/setup/production-environment/tools/kubeadm/install-kubeadm/#installing-kubeadm-kubelet-and-kubectl</a:t>
            </a:r>
            <a:r>
              <a:rPr lang="en-IN" dirty="0"/>
              <a:t> </a:t>
            </a:r>
          </a:p>
        </p:txBody>
      </p:sp>
    </p:spTree>
    <p:extLst>
      <p:ext uri="{BB962C8B-B14F-4D97-AF65-F5344CB8AC3E}">
        <p14:creationId xmlns:p14="http://schemas.microsoft.com/office/powerpoint/2010/main" val="2452923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199A-A14B-2E0F-4222-644EC15D1D05}"/>
              </a:ext>
            </a:extLst>
          </p:cNvPr>
          <p:cNvSpPr>
            <a:spLocks noGrp="1"/>
          </p:cNvSpPr>
          <p:nvPr>
            <p:ph type="title"/>
          </p:nvPr>
        </p:nvSpPr>
        <p:spPr/>
        <p:txBody>
          <a:bodyPr/>
          <a:lstStyle/>
          <a:p>
            <a:r>
              <a:rPr lang="en-IN" dirty="0">
                <a:solidFill>
                  <a:srgbClr val="FF0000"/>
                </a:solidFill>
              </a:rPr>
              <a:t>4) Install Go language</a:t>
            </a:r>
          </a:p>
        </p:txBody>
      </p:sp>
      <p:sp>
        <p:nvSpPr>
          <p:cNvPr id="3" name="Content Placeholder 2">
            <a:extLst>
              <a:ext uri="{FF2B5EF4-FFF2-40B4-BE49-F238E27FC236}">
                <a16:creationId xmlns:a16="http://schemas.microsoft.com/office/drawing/2014/main" id="{A69F2235-1D92-8298-E0C0-0E7E73A0DE18}"/>
              </a:ext>
            </a:extLst>
          </p:cNvPr>
          <p:cNvSpPr>
            <a:spLocks noGrp="1"/>
          </p:cNvSpPr>
          <p:nvPr>
            <p:ph idx="1"/>
          </p:nvPr>
        </p:nvSpPr>
        <p:spPr/>
        <p:txBody>
          <a:bodyPr/>
          <a:lstStyle/>
          <a:p>
            <a:pPr marL="0" indent="0">
              <a:buNone/>
            </a:pPr>
            <a:r>
              <a:rPr lang="en-IN" dirty="0"/>
              <a:t>wget https://golang.org/dl/go1.20.linux-amd64.tar.gz</a:t>
            </a:r>
          </a:p>
          <a:p>
            <a:pPr marL="0" indent="0">
              <a:buNone/>
            </a:pPr>
            <a:r>
              <a:rPr lang="en-IN" dirty="0"/>
              <a:t>tar -C /</a:t>
            </a:r>
            <a:r>
              <a:rPr lang="en-IN" dirty="0" err="1"/>
              <a:t>usr</a:t>
            </a:r>
            <a:r>
              <a:rPr lang="en-IN" dirty="0"/>
              <a:t>/local -</a:t>
            </a:r>
            <a:r>
              <a:rPr lang="en-IN" dirty="0" err="1"/>
              <a:t>xzf</a:t>
            </a:r>
            <a:r>
              <a:rPr lang="en-IN" dirty="0"/>
              <a:t> go1.20.linux-amd64.tar.gz</a:t>
            </a:r>
          </a:p>
          <a:p>
            <a:pPr marL="0" indent="0">
              <a:buNone/>
            </a:pPr>
            <a:r>
              <a:rPr lang="en-IN" dirty="0"/>
              <a:t>echo "export PATH=\$PATH:/</a:t>
            </a:r>
            <a:r>
              <a:rPr lang="en-IN" dirty="0" err="1"/>
              <a:t>usr</a:t>
            </a:r>
            <a:r>
              <a:rPr lang="en-IN" dirty="0"/>
              <a:t>/local/go/bin" &gt;&gt; ~/.profile</a:t>
            </a:r>
          </a:p>
          <a:p>
            <a:pPr marL="0" indent="0">
              <a:buNone/>
            </a:pPr>
            <a:r>
              <a:rPr lang="en-IN" dirty="0"/>
              <a:t>source ~/.profile</a:t>
            </a:r>
          </a:p>
        </p:txBody>
      </p:sp>
    </p:spTree>
    <p:extLst>
      <p:ext uri="{BB962C8B-B14F-4D97-AF65-F5344CB8AC3E}">
        <p14:creationId xmlns:p14="http://schemas.microsoft.com/office/powerpoint/2010/main" val="2800624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4D0C-B28B-1FA1-80E4-03CBBB58BEE7}"/>
              </a:ext>
            </a:extLst>
          </p:cNvPr>
          <p:cNvSpPr>
            <a:spLocks noGrp="1"/>
          </p:cNvSpPr>
          <p:nvPr>
            <p:ph type="title"/>
          </p:nvPr>
        </p:nvSpPr>
        <p:spPr/>
        <p:txBody>
          <a:bodyPr/>
          <a:lstStyle/>
          <a:p>
            <a:r>
              <a:rPr lang="en-IN" dirty="0">
                <a:solidFill>
                  <a:srgbClr val="FF0000"/>
                </a:solidFill>
              </a:rPr>
              <a:t>5) Installing container run time</a:t>
            </a:r>
          </a:p>
        </p:txBody>
      </p:sp>
      <p:sp>
        <p:nvSpPr>
          <p:cNvPr id="3" name="Content Placeholder 2">
            <a:extLst>
              <a:ext uri="{FF2B5EF4-FFF2-40B4-BE49-F238E27FC236}">
                <a16:creationId xmlns:a16="http://schemas.microsoft.com/office/drawing/2014/main" id="{34E6416D-3FEB-B5AF-E0CB-EABB618F0CD0}"/>
              </a:ext>
            </a:extLst>
          </p:cNvPr>
          <p:cNvSpPr>
            <a:spLocks noGrp="1"/>
          </p:cNvSpPr>
          <p:nvPr>
            <p:ph idx="1"/>
          </p:nvPr>
        </p:nvSpPr>
        <p:spPr/>
        <p:txBody>
          <a:bodyPr/>
          <a:lstStyle/>
          <a:p>
            <a:pPr marL="0" indent="0">
              <a:buNone/>
            </a:pPr>
            <a:r>
              <a:rPr lang="en-IN" dirty="0"/>
              <a:t>wget https://github.com/Mirantis/cri-dockerd/releases/download/v0.2.0/cri-dockerd-v0.2.0-linux-amd64.tar.gz</a:t>
            </a:r>
          </a:p>
          <a:p>
            <a:pPr marL="0" indent="0">
              <a:buNone/>
            </a:pPr>
            <a:r>
              <a:rPr lang="en-IN" dirty="0"/>
              <a:t>tar </a:t>
            </a:r>
            <a:r>
              <a:rPr lang="en-IN" dirty="0" err="1"/>
              <a:t>xvf</a:t>
            </a:r>
            <a:r>
              <a:rPr lang="en-IN" dirty="0"/>
              <a:t> cri-dockerd-v0.2.0-linux-amd64.tar.gz</a:t>
            </a:r>
          </a:p>
          <a:p>
            <a:pPr marL="0" indent="0">
              <a:buNone/>
            </a:pPr>
            <a:endParaRPr lang="en-IN" dirty="0"/>
          </a:p>
        </p:txBody>
      </p:sp>
    </p:spTree>
    <p:extLst>
      <p:ext uri="{BB962C8B-B14F-4D97-AF65-F5344CB8AC3E}">
        <p14:creationId xmlns:p14="http://schemas.microsoft.com/office/powerpoint/2010/main" val="3857020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5B26-B7E8-5E41-6BB9-09609ED41394}"/>
              </a:ext>
            </a:extLst>
          </p:cNvPr>
          <p:cNvSpPr>
            <a:spLocks noGrp="1"/>
          </p:cNvSpPr>
          <p:nvPr>
            <p:ph type="title"/>
          </p:nvPr>
        </p:nvSpPr>
        <p:spPr/>
        <p:txBody>
          <a:bodyPr/>
          <a:lstStyle/>
          <a:p>
            <a:r>
              <a:rPr lang="en-IN" dirty="0">
                <a:solidFill>
                  <a:srgbClr val="FF0000"/>
                </a:solidFill>
              </a:rPr>
              <a:t>Initialize master only </a:t>
            </a:r>
            <a:r>
              <a:rPr lang="en-IN">
                <a:solidFill>
                  <a:srgbClr val="FF0000"/>
                </a:solidFill>
              </a:rPr>
              <a:t>not slave</a:t>
            </a:r>
            <a:endParaRPr lang="en-IN" dirty="0">
              <a:solidFill>
                <a:srgbClr val="FF0000"/>
              </a:solidFill>
            </a:endParaRPr>
          </a:p>
        </p:txBody>
      </p:sp>
      <p:sp>
        <p:nvSpPr>
          <p:cNvPr id="3" name="Content Placeholder 2">
            <a:extLst>
              <a:ext uri="{FF2B5EF4-FFF2-40B4-BE49-F238E27FC236}">
                <a16:creationId xmlns:a16="http://schemas.microsoft.com/office/drawing/2014/main" id="{7A0AC7A2-5DCE-5C56-11C5-10BDA6E63A68}"/>
              </a:ext>
            </a:extLst>
          </p:cNvPr>
          <p:cNvSpPr>
            <a:spLocks noGrp="1"/>
          </p:cNvSpPr>
          <p:nvPr>
            <p:ph idx="1"/>
          </p:nvPr>
        </p:nvSpPr>
        <p:spPr/>
        <p:txBody>
          <a:bodyPr/>
          <a:lstStyle/>
          <a:p>
            <a:pPr marL="0" indent="0">
              <a:buNone/>
            </a:pPr>
            <a:r>
              <a:rPr lang="en-IN" dirty="0"/>
              <a:t>kubeadm init</a:t>
            </a:r>
          </a:p>
          <a:p>
            <a:pPr marL="0" indent="0">
              <a:buNone/>
            </a:pPr>
            <a:endParaRPr lang="en-IN" dirty="0"/>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005629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7A5F-E6DF-4D5B-15FA-386FF5CB0812}"/>
              </a:ext>
            </a:extLst>
          </p:cNvPr>
          <p:cNvSpPr>
            <a:spLocks noGrp="1"/>
          </p:cNvSpPr>
          <p:nvPr>
            <p:ph type="title"/>
          </p:nvPr>
        </p:nvSpPr>
        <p:spPr/>
        <p:txBody>
          <a:bodyPr/>
          <a:lstStyle/>
          <a:p>
            <a:r>
              <a:rPr lang="en-IN" dirty="0">
                <a:solidFill>
                  <a:srgbClr val="FF0000"/>
                </a:solidFill>
              </a:rPr>
              <a:t>Output of init command</a:t>
            </a:r>
          </a:p>
        </p:txBody>
      </p:sp>
      <p:sp>
        <p:nvSpPr>
          <p:cNvPr id="3" name="Content Placeholder 2">
            <a:extLst>
              <a:ext uri="{FF2B5EF4-FFF2-40B4-BE49-F238E27FC236}">
                <a16:creationId xmlns:a16="http://schemas.microsoft.com/office/drawing/2014/main" id="{EEACC40B-A04C-6031-2700-A54AFB4BFFBE}"/>
              </a:ext>
            </a:extLst>
          </p:cNvPr>
          <p:cNvSpPr>
            <a:spLocks noGrp="1"/>
          </p:cNvSpPr>
          <p:nvPr>
            <p:ph idx="1"/>
          </p:nvPr>
        </p:nvSpPr>
        <p:spPr/>
        <p:txBody>
          <a:bodyPr>
            <a:normAutofit fontScale="32500" lnSpcReduction="20000"/>
          </a:bodyPr>
          <a:lstStyle/>
          <a:p>
            <a:pPr marL="0" indent="0">
              <a:buNone/>
            </a:pPr>
            <a:r>
              <a:rPr lang="en-IN" dirty="0"/>
              <a:t>To start using your cluster, you need to run the following as a regular user:</a:t>
            </a:r>
          </a:p>
          <a:p>
            <a:pPr marL="0" indent="0">
              <a:buNone/>
            </a:pPr>
            <a:endParaRPr lang="en-IN" dirty="0"/>
          </a:p>
          <a:p>
            <a:pPr marL="0" indent="0">
              <a:buNone/>
            </a:pPr>
            <a:r>
              <a:rPr lang="en-IN" dirty="0"/>
              <a:t>  </a:t>
            </a:r>
            <a:r>
              <a:rPr lang="en-IN" dirty="0" err="1"/>
              <a:t>mkdir</a:t>
            </a:r>
            <a:r>
              <a:rPr lang="en-IN" dirty="0"/>
              <a:t> -p $HOME/.kube</a:t>
            </a:r>
          </a:p>
          <a:p>
            <a:pPr marL="0" indent="0">
              <a:buNone/>
            </a:pPr>
            <a:r>
              <a:rPr lang="en-IN" dirty="0"/>
              <a:t>  </a:t>
            </a:r>
            <a:r>
              <a:rPr lang="en-IN" dirty="0" err="1"/>
              <a:t>sudo</a:t>
            </a:r>
            <a:r>
              <a:rPr lang="en-IN" dirty="0"/>
              <a:t> cp -</a:t>
            </a:r>
            <a:r>
              <a:rPr lang="en-IN" dirty="0" err="1"/>
              <a:t>i</a:t>
            </a:r>
            <a:r>
              <a:rPr lang="en-IN" dirty="0"/>
              <a:t> /etc/</a:t>
            </a:r>
            <a:r>
              <a:rPr lang="en-IN" dirty="0" err="1"/>
              <a:t>kubernetes</a:t>
            </a:r>
            <a:r>
              <a:rPr lang="en-IN" dirty="0"/>
              <a:t>/</a:t>
            </a:r>
            <a:r>
              <a:rPr lang="en-IN" dirty="0" err="1"/>
              <a:t>admin.conf</a:t>
            </a:r>
            <a:r>
              <a:rPr lang="en-IN" dirty="0"/>
              <a:t> $HOME/.kube/config</a:t>
            </a:r>
          </a:p>
          <a:p>
            <a:pPr marL="0" indent="0">
              <a:buNone/>
            </a:pPr>
            <a:r>
              <a:rPr lang="en-IN" dirty="0"/>
              <a:t>  </a:t>
            </a:r>
            <a:r>
              <a:rPr lang="en-IN" dirty="0" err="1"/>
              <a:t>sudo</a:t>
            </a:r>
            <a:r>
              <a:rPr lang="en-IN" dirty="0"/>
              <a:t> </a:t>
            </a:r>
            <a:r>
              <a:rPr lang="en-IN" dirty="0" err="1"/>
              <a:t>chown</a:t>
            </a:r>
            <a:r>
              <a:rPr lang="en-IN" dirty="0"/>
              <a:t> $(id -u):$(id -g) $HOME/.kube/config</a:t>
            </a:r>
          </a:p>
          <a:p>
            <a:pPr marL="0" indent="0">
              <a:buNone/>
            </a:pPr>
            <a:endParaRPr lang="en-IN" dirty="0"/>
          </a:p>
          <a:p>
            <a:pPr marL="0" indent="0">
              <a:buNone/>
            </a:pPr>
            <a:r>
              <a:rPr lang="en-IN" dirty="0"/>
              <a:t>Alternatively, if you are the root user, you can run:</a:t>
            </a:r>
          </a:p>
          <a:p>
            <a:pPr marL="0" indent="0">
              <a:buNone/>
            </a:pPr>
            <a:endParaRPr lang="en-IN" dirty="0"/>
          </a:p>
          <a:p>
            <a:pPr marL="0" indent="0">
              <a:buNone/>
            </a:pPr>
            <a:r>
              <a:rPr lang="en-IN" dirty="0"/>
              <a:t>  export KUBECONFIG=/etc/</a:t>
            </a:r>
            <a:r>
              <a:rPr lang="en-IN" dirty="0" err="1"/>
              <a:t>kubernetes</a:t>
            </a:r>
            <a:r>
              <a:rPr lang="en-IN" dirty="0"/>
              <a:t>/</a:t>
            </a:r>
            <a:r>
              <a:rPr lang="en-IN" dirty="0" err="1"/>
              <a:t>admin.conf</a:t>
            </a:r>
            <a:endParaRPr lang="en-IN" dirty="0"/>
          </a:p>
          <a:p>
            <a:pPr marL="0" indent="0">
              <a:buNone/>
            </a:pPr>
            <a:endParaRPr lang="en-IN" dirty="0"/>
          </a:p>
          <a:p>
            <a:pPr marL="0" indent="0">
              <a:buNone/>
            </a:pPr>
            <a:r>
              <a:rPr lang="en-IN" dirty="0"/>
              <a:t>You should now deploy a pod network to the cluster.</a:t>
            </a:r>
          </a:p>
          <a:p>
            <a:pPr marL="0" indent="0">
              <a:buNone/>
            </a:pPr>
            <a:r>
              <a:rPr lang="en-IN" dirty="0"/>
              <a:t>Run "kubectl apply -f [</a:t>
            </a:r>
            <a:r>
              <a:rPr lang="en-IN" dirty="0" err="1"/>
              <a:t>podnetwork</a:t>
            </a:r>
            <a:r>
              <a:rPr lang="en-IN" dirty="0"/>
              <a:t>].</a:t>
            </a:r>
            <a:r>
              <a:rPr lang="en-IN" dirty="0" err="1"/>
              <a:t>yaml</a:t>
            </a:r>
            <a:r>
              <a:rPr lang="en-IN" dirty="0"/>
              <a:t>" with one of the options listed at:</a:t>
            </a:r>
          </a:p>
          <a:p>
            <a:pPr marL="0" indent="0">
              <a:buNone/>
            </a:pPr>
            <a:r>
              <a:rPr lang="en-IN" dirty="0"/>
              <a:t>  https://kubernetes.io/docs/concepts/cluster-administration/addons/</a:t>
            </a:r>
          </a:p>
          <a:p>
            <a:pPr marL="0" indent="0">
              <a:buNone/>
            </a:pPr>
            <a:endParaRPr lang="en-IN" dirty="0"/>
          </a:p>
          <a:p>
            <a:pPr marL="0" indent="0">
              <a:buNone/>
            </a:pPr>
            <a:r>
              <a:rPr lang="en-IN" dirty="0"/>
              <a:t>Then you can join any number of worker nodes by running the following on each as root:</a:t>
            </a:r>
          </a:p>
          <a:p>
            <a:pPr marL="0" indent="0">
              <a:buNone/>
            </a:pPr>
            <a:endParaRPr lang="en-IN" dirty="0"/>
          </a:p>
          <a:p>
            <a:pPr marL="0" indent="0">
              <a:buNone/>
            </a:pPr>
            <a:r>
              <a:rPr lang="en-IN" dirty="0">
                <a:highlight>
                  <a:srgbClr val="FFFF00"/>
                </a:highlight>
              </a:rPr>
              <a:t>kubeadm join 10.0.0.5:6443 --token f9zz3v.zlm2l3ki8jmiso9z \</a:t>
            </a:r>
          </a:p>
          <a:p>
            <a:pPr marL="0" indent="0">
              <a:buNone/>
            </a:pPr>
            <a:r>
              <a:rPr lang="en-IN" dirty="0">
                <a:highlight>
                  <a:srgbClr val="FFFF00"/>
                </a:highlight>
              </a:rPr>
              <a:t>        --discovery-token-ca-cert-hash sha256:0f95d518a316f089a5ce3b74079e08421e454ec0b6c7ecadb645d5e11690af81</a:t>
            </a:r>
          </a:p>
        </p:txBody>
      </p:sp>
    </p:spTree>
    <p:extLst>
      <p:ext uri="{BB962C8B-B14F-4D97-AF65-F5344CB8AC3E}">
        <p14:creationId xmlns:p14="http://schemas.microsoft.com/office/powerpoint/2010/main" val="413889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FA59-994B-C731-E6FB-D70EC6979AF0}"/>
              </a:ext>
            </a:extLst>
          </p:cNvPr>
          <p:cNvSpPr>
            <a:spLocks noGrp="1"/>
          </p:cNvSpPr>
          <p:nvPr>
            <p:ph type="title"/>
          </p:nvPr>
        </p:nvSpPr>
        <p:spPr/>
        <p:txBody>
          <a:bodyPr/>
          <a:lstStyle/>
          <a:p>
            <a:r>
              <a:rPr lang="en-IN" dirty="0">
                <a:solidFill>
                  <a:srgbClr val="FF0000"/>
                </a:solidFill>
              </a:rPr>
              <a:t>Why Kubernetes</a:t>
            </a:r>
          </a:p>
        </p:txBody>
      </p:sp>
      <p:sp>
        <p:nvSpPr>
          <p:cNvPr id="3" name="Content Placeholder 2">
            <a:extLst>
              <a:ext uri="{FF2B5EF4-FFF2-40B4-BE49-F238E27FC236}">
                <a16:creationId xmlns:a16="http://schemas.microsoft.com/office/drawing/2014/main" id="{2C2B28CC-C1E5-5110-D372-37C405AA05E6}"/>
              </a:ext>
            </a:extLst>
          </p:cNvPr>
          <p:cNvSpPr>
            <a:spLocks noGrp="1"/>
          </p:cNvSpPr>
          <p:nvPr>
            <p:ph idx="1"/>
          </p:nvPr>
        </p:nvSpPr>
        <p:spPr/>
        <p:txBody>
          <a:bodyPr/>
          <a:lstStyle/>
          <a:p>
            <a:pPr marL="0" indent="0">
              <a:buNone/>
            </a:pPr>
            <a:r>
              <a:rPr lang="en-IN" dirty="0"/>
              <a:t>Kubernetes is the master for running the docker images, it support high cluster requirements whereas docker is a single host solution.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36030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F808-C0C9-F5F6-8A77-E05A84D3F029}"/>
              </a:ext>
            </a:extLst>
          </p:cNvPr>
          <p:cNvSpPr>
            <a:spLocks noGrp="1"/>
          </p:cNvSpPr>
          <p:nvPr>
            <p:ph type="title"/>
          </p:nvPr>
        </p:nvSpPr>
        <p:spPr/>
        <p:txBody>
          <a:bodyPr/>
          <a:lstStyle/>
          <a:p>
            <a:r>
              <a:rPr lang="en-IN" dirty="0">
                <a:solidFill>
                  <a:srgbClr val="FF0000"/>
                </a:solidFill>
              </a:rPr>
              <a:t>Install network on master only</a:t>
            </a:r>
          </a:p>
        </p:txBody>
      </p:sp>
      <p:sp>
        <p:nvSpPr>
          <p:cNvPr id="3" name="Content Placeholder 2">
            <a:extLst>
              <a:ext uri="{FF2B5EF4-FFF2-40B4-BE49-F238E27FC236}">
                <a16:creationId xmlns:a16="http://schemas.microsoft.com/office/drawing/2014/main" id="{44B1A34F-1277-B49A-77A9-DAFC2E4F784E}"/>
              </a:ext>
            </a:extLst>
          </p:cNvPr>
          <p:cNvSpPr>
            <a:spLocks noGrp="1"/>
          </p:cNvSpPr>
          <p:nvPr>
            <p:ph idx="1"/>
          </p:nvPr>
        </p:nvSpPr>
        <p:spPr/>
        <p:txBody>
          <a:bodyPr/>
          <a:lstStyle/>
          <a:p>
            <a:pPr marL="0" indent="0">
              <a:buNone/>
            </a:pPr>
            <a:r>
              <a:rPr lang="en-IN" dirty="0"/>
              <a:t>  </a:t>
            </a:r>
            <a:r>
              <a:rPr lang="en-IN" dirty="0" err="1"/>
              <a:t>mkdir</a:t>
            </a:r>
            <a:r>
              <a:rPr lang="en-IN" dirty="0"/>
              <a:t> -p $HOME/.kube</a:t>
            </a:r>
          </a:p>
          <a:p>
            <a:pPr marL="0" indent="0">
              <a:buNone/>
            </a:pPr>
            <a:r>
              <a:rPr lang="en-IN" dirty="0"/>
              <a:t>  </a:t>
            </a:r>
            <a:r>
              <a:rPr lang="en-IN" dirty="0" err="1"/>
              <a:t>sudo</a:t>
            </a:r>
            <a:r>
              <a:rPr lang="en-IN" dirty="0"/>
              <a:t> cp -</a:t>
            </a:r>
            <a:r>
              <a:rPr lang="en-IN" dirty="0" err="1"/>
              <a:t>i</a:t>
            </a:r>
            <a:r>
              <a:rPr lang="en-IN" dirty="0"/>
              <a:t> /etc/</a:t>
            </a:r>
            <a:r>
              <a:rPr lang="en-IN" dirty="0" err="1"/>
              <a:t>kubernetes</a:t>
            </a:r>
            <a:r>
              <a:rPr lang="en-IN" dirty="0"/>
              <a:t>/</a:t>
            </a:r>
            <a:r>
              <a:rPr lang="en-IN" dirty="0" err="1"/>
              <a:t>admin.conf</a:t>
            </a:r>
            <a:r>
              <a:rPr lang="en-IN" dirty="0"/>
              <a:t> $HOME/.kube/config</a:t>
            </a:r>
          </a:p>
          <a:p>
            <a:pPr marL="0" indent="0">
              <a:buNone/>
            </a:pPr>
            <a:r>
              <a:rPr lang="en-IN" dirty="0"/>
              <a:t>  </a:t>
            </a:r>
            <a:r>
              <a:rPr lang="en-IN" dirty="0" err="1"/>
              <a:t>sudo</a:t>
            </a:r>
            <a:r>
              <a:rPr lang="en-IN" dirty="0"/>
              <a:t> </a:t>
            </a:r>
            <a:r>
              <a:rPr lang="en-IN" dirty="0" err="1"/>
              <a:t>chown</a:t>
            </a:r>
            <a:r>
              <a:rPr lang="en-IN" dirty="0"/>
              <a:t> $(id -u):$(id -g) $HOME/.kube/config</a:t>
            </a:r>
            <a:endParaRPr lang="en-US" dirty="0"/>
          </a:p>
          <a:p>
            <a:pPr marL="0" indent="0">
              <a:buNone/>
            </a:pPr>
            <a:endParaRPr lang="en-US" dirty="0"/>
          </a:p>
          <a:p>
            <a:pPr marL="0" indent="0">
              <a:buNone/>
            </a:pPr>
            <a:endParaRPr lang="en-US" dirty="0"/>
          </a:p>
          <a:p>
            <a:pPr marL="0" indent="0">
              <a:buNone/>
            </a:pPr>
            <a:r>
              <a:rPr lang="en-US" dirty="0"/>
              <a:t>kubectl apply -f </a:t>
            </a:r>
            <a:r>
              <a:rPr lang="en-US" dirty="0">
                <a:hlinkClick r:id="rId2"/>
              </a:rPr>
              <a:t>https://docs.projectcalico.org/manifests/calico.yaml</a:t>
            </a:r>
            <a:r>
              <a:rPr lang="en-US" dirty="0"/>
              <a:t> </a:t>
            </a:r>
            <a:endParaRPr lang="en-IN" dirty="0"/>
          </a:p>
        </p:txBody>
      </p:sp>
    </p:spTree>
    <p:extLst>
      <p:ext uri="{BB962C8B-B14F-4D97-AF65-F5344CB8AC3E}">
        <p14:creationId xmlns:p14="http://schemas.microsoft.com/office/powerpoint/2010/main" val="1147262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6C2C-794E-EA13-E8FD-9EBC821E110A}"/>
              </a:ext>
            </a:extLst>
          </p:cNvPr>
          <p:cNvSpPr>
            <a:spLocks noGrp="1"/>
          </p:cNvSpPr>
          <p:nvPr>
            <p:ph type="title"/>
          </p:nvPr>
        </p:nvSpPr>
        <p:spPr/>
        <p:txBody>
          <a:bodyPr/>
          <a:lstStyle/>
          <a:p>
            <a:r>
              <a:rPr lang="en-IN" dirty="0">
                <a:solidFill>
                  <a:srgbClr val="FF0000"/>
                </a:solidFill>
              </a:rPr>
              <a:t>Run Join command into slave nodes</a:t>
            </a:r>
            <a:endParaRPr lang="en-IN" dirty="0"/>
          </a:p>
        </p:txBody>
      </p:sp>
      <p:sp>
        <p:nvSpPr>
          <p:cNvPr id="3" name="Content Placeholder 2">
            <a:extLst>
              <a:ext uri="{FF2B5EF4-FFF2-40B4-BE49-F238E27FC236}">
                <a16:creationId xmlns:a16="http://schemas.microsoft.com/office/drawing/2014/main" id="{4AB8C236-A0ED-E627-E730-C0CB8AB7D289}"/>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highlight>
                  <a:srgbClr val="FFFF00"/>
                </a:highlight>
              </a:rPr>
              <a:t>kubeadm join 10.0.0.5:6443 --token &lt;token&gt;\</a:t>
            </a:r>
          </a:p>
          <a:p>
            <a:pPr marL="0" indent="0">
              <a:buNone/>
            </a:pPr>
            <a:r>
              <a:rPr lang="en-IN" dirty="0">
                <a:highlight>
                  <a:srgbClr val="FFFF00"/>
                </a:highlight>
              </a:rPr>
              <a:t>        --discovery-token-ca-cert-hash  &lt;</a:t>
            </a:r>
            <a:r>
              <a:rPr lang="en-IN" dirty="0" err="1">
                <a:highlight>
                  <a:srgbClr val="FFFF00"/>
                </a:highlight>
              </a:rPr>
              <a:t>Hashcode</a:t>
            </a:r>
            <a:r>
              <a:rPr lang="en-IN" dirty="0">
                <a:highlight>
                  <a:srgbClr val="FFFF00"/>
                </a:highlight>
              </a:rPr>
              <a:t>&gt;</a:t>
            </a:r>
            <a:endParaRPr lang="en-IN" dirty="0"/>
          </a:p>
        </p:txBody>
      </p:sp>
    </p:spTree>
    <p:extLst>
      <p:ext uri="{BB962C8B-B14F-4D97-AF65-F5344CB8AC3E}">
        <p14:creationId xmlns:p14="http://schemas.microsoft.com/office/powerpoint/2010/main" val="2498817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8099-8C47-CAA6-6F51-D308E14719B4}"/>
              </a:ext>
            </a:extLst>
          </p:cNvPr>
          <p:cNvSpPr>
            <a:spLocks noGrp="1"/>
          </p:cNvSpPr>
          <p:nvPr>
            <p:ph type="title"/>
          </p:nvPr>
        </p:nvSpPr>
        <p:spPr/>
        <p:txBody>
          <a:bodyPr/>
          <a:lstStyle/>
          <a:p>
            <a:r>
              <a:rPr lang="en-IN" dirty="0">
                <a:solidFill>
                  <a:srgbClr val="FF0000"/>
                </a:solidFill>
              </a:rPr>
              <a:t>Run kubectl get nodes commands</a:t>
            </a:r>
          </a:p>
        </p:txBody>
      </p:sp>
      <p:sp>
        <p:nvSpPr>
          <p:cNvPr id="3" name="Content Placeholder 2">
            <a:extLst>
              <a:ext uri="{FF2B5EF4-FFF2-40B4-BE49-F238E27FC236}">
                <a16:creationId xmlns:a16="http://schemas.microsoft.com/office/drawing/2014/main" id="{78BE68FD-B7FE-2988-31EE-446E2DE9271A}"/>
              </a:ext>
            </a:extLst>
          </p:cNvPr>
          <p:cNvSpPr>
            <a:spLocks noGrp="1"/>
          </p:cNvSpPr>
          <p:nvPr>
            <p:ph idx="1"/>
          </p:nvPr>
        </p:nvSpPr>
        <p:spPr/>
        <p:txBody>
          <a:bodyPr/>
          <a:lstStyle/>
          <a:p>
            <a:pPr marL="0" indent="0">
              <a:buNone/>
            </a:pPr>
            <a:r>
              <a:rPr lang="en-IN" dirty="0"/>
              <a:t>Run kubectl get nodes to see the nodes</a:t>
            </a:r>
          </a:p>
        </p:txBody>
      </p:sp>
      <p:pic>
        <p:nvPicPr>
          <p:cNvPr id="5" name="Picture 4">
            <a:extLst>
              <a:ext uri="{FF2B5EF4-FFF2-40B4-BE49-F238E27FC236}">
                <a16:creationId xmlns:a16="http://schemas.microsoft.com/office/drawing/2014/main" id="{949B208B-088A-1517-BDF9-84AFB1F1D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3" y="2769045"/>
            <a:ext cx="6200775" cy="1114425"/>
          </a:xfrm>
          <a:prstGeom prst="rect">
            <a:avLst/>
          </a:prstGeom>
        </p:spPr>
      </p:pic>
    </p:spTree>
    <p:extLst>
      <p:ext uri="{BB962C8B-B14F-4D97-AF65-F5344CB8AC3E}">
        <p14:creationId xmlns:p14="http://schemas.microsoft.com/office/powerpoint/2010/main" val="248969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A919A8-49F0-C57A-D897-D86E5CEB4DA8}"/>
              </a:ext>
            </a:extLst>
          </p:cNvPr>
          <p:cNvPicPr>
            <a:picLocks noChangeAspect="1"/>
          </p:cNvPicPr>
          <p:nvPr/>
        </p:nvPicPr>
        <p:blipFill>
          <a:blip r:embed="rId2"/>
          <a:stretch>
            <a:fillRect/>
          </a:stretch>
        </p:blipFill>
        <p:spPr>
          <a:xfrm>
            <a:off x="688369" y="1006990"/>
            <a:ext cx="10528798" cy="4715715"/>
          </a:xfrm>
          <a:prstGeom prst="rect">
            <a:avLst/>
          </a:prstGeom>
        </p:spPr>
      </p:pic>
    </p:spTree>
    <p:extLst>
      <p:ext uri="{BB962C8B-B14F-4D97-AF65-F5344CB8AC3E}">
        <p14:creationId xmlns:p14="http://schemas.microsoft.com/office/powerpoint/2010/main" val="311977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7B29-C21E-36ED-414B-F9E678C989C6}"/>
              </a:ext>
            </a:extLst>
          </p:cNvPr>
          <p:cNvSpPr>
            <a:spLocks noGrp="1"/>
          </p:cNvSpPr>
          <p:nvPr>
            <p:ph type="title"/>
          </p:nvPr>
        </p:nvSpPr>
        <p:spPr/>
        <p:txBody>
          <a:bodyPr/>
          <a:lstStyle/>
          <a:p>
            <a:r>
              <a:rPr lang="en-IN" dirty="0">
                <a:solidFill>
                  <a:srgbClr val="FF0000"/>
                </a:solidFill>
              </a:rPr>
              <a:t>Pod</a:t>
            </a:r>
          </a:p>
        </p:txBody>
      </p:sp>
      <p:sp>
        <p:nvSpPr>
          <p:cNvPr id="3" name="Content Placeholder 2">
            <a:extLst>
              <a:ext uri="{FF2B5EF4-FFF2-40B4-BE49-F238E27FC236}">
                <a16:creationId xmlns:a16="http://schemas.microsoft.com/office/drawing/2014/main" id="{F0137771-690E-5047-0C3A-0CE66F089144}"/>
              </a:ext>
            </a:extLst>
          </p:cNvPr>
          <p:cNvSpPr>
            <a:spLocks noGrp="1"/>
          </p:cNvSpPr>
          <p:nvPr>
            <p:ph idx="1"/>
          </p:nvPr>
        </p:nvSpPr>
        <p:spPr/>
        <p:txBody>
          <a:bodyPr/>
          <a:lstStyle/>
          <a:p>
            <a:pPr marL="0" indent="0">
              <a:buNone/>
            </a:pPr>
            <a:r>
              <a:rPr lang="en-IN" dirty="0"/>
              <a:t>Container of Docker is referred as pod in Kubernetes.</a:t>
            </a:r>
          </a:p>
          <a:p>
            <a:pPr marL="0" indent="0">
              <a:buNone/>
            </a:pPr>
            <a:endParaRPr lang="en-IN" dirty="0"/>
          </a:p>
          <a:p>
            <a:pPr marL="0" indent="0">
              <a:buNone/>
            </a:pPr>
            <a:r>
              <a:rPr lang="en-IN" dirty="0"/>
              <a:t>Note: This is initial definition.</a:t>
            </a:r>
          </a:p>
        </p:txBody>
      </p:sp>
    </p:spTree>
    <p:extLst>
      <p:ext uri="{BB962C8B-B14F-4D97-AF65-F5344CB8AC3E}">
        <p14:creationId xmlns:p14="http://schemas.microsoft.com/office/powerpoint/2010/main" val="427954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25F0-085B-81A6-A93A-012D30535E6D}"/>
              </a:ext>
            </a:extLst>
          </p:cNvPr>
          <p:cNvSpPr>
            <a:spLocks noGrp="1"/>
          </p:cNvSpPr>
          <p:nvPr>
            <p:ph type="title"/>
          </p:nvPr>
        </p:nvSpPr>
        <p:spPr/>
        <p:txBody>
          <a:bodyPr/>
          <a:lstStyle/>
          <a:p>
            <a:r>
              <a:rPr lang="en-IN" dirty="0"/>
              <a:t>Chaos monkey</a:t>
            </a:r>
          </a:p>
        </p:txBody>
      </p:sp>
      <p:pic>
        <p:nvPicPr>
          <p:cNvPr id="5" name="Content Placeholder 4">
            <a:extLst>
              <a:ext uri="{FF2B5EF4-FFF2-40B4-BE49-F238E27FC236}">
                <a16:creationId xmlns:a16="http://schemas.microsoft.com/office/drawing/2014/main" id="{A8BCAFFB-3C86-A7AE-B8C9-E35D43B8B680}"/>
              </a:ext>
            </a:extLst>
          </p:cNvPr>
          <p:cNvPicPr>
            <a:picLocks noGrp="1" noChangeAspect="1"/>
          </p:cNvPicPr>
          <p:nvPr>
            <p:ph idx="1"/>
          </p:nvPr>
        </p:nvPicPr>
        <p:blipFill>
          <a:blip r:embed="rId2"/>
          <a:stretch>
            <a:fillRect/>
          </a:stretch>
        </p:blipFill>
        <p:spPr>
          <a:xfrm>
            <a:off x="1432633" y="2527442"/>
            <a:ext cx="8894470" cy="2368679"/>
          </a:xfrm>
        </p:spPr>
      </p:pic>
    </p:spTree>
    <p:extLst>
      <p:ext uri="{BB962C8B-B14F-4D97-AF65-F5344CB8AC3E}">
        <p14:creationId xmlns:p14="http://schemas.microsoft.com/office/powerpoint/2010/main" val="355642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E900-8132-573F-D4C5-53BEEE467B9A}"/>
              </a:ext>
            </a:extLst>
          </p:cNvPr>
          <p:cNvSpPr>
            <a:spLocks noGrp="1"/>
          </p:cNvSpPr>
          <p:nvPr>
            <p:ph type="title"/>
          </p:nvPr>
        </p:nvSpPr>
        <p:spPr/>
        <p:txBody>
          <a:bodyPr/>
          <a:lstStyle/>
          <a:p>
            <a:r>
              <a:rPr lang="en-IN" dirty="0">
                <a:solidFill>
                  <a:srgbClr val="FF0000"/>
                </a:solidFill>
              </a:rPr>
              <a:t>Desire State</a:t>
            </a:r>
          </a:p>
        </p:txBody>
      </p:sp>
      <p:sp>
        <p:nvSpPr>
          <p:cNvPr id="3" name="Content Placeholder 2">
            <a:extLst>
              <a:ext uri="{FF2B5EF4-FFF2-40B4-BE49-F238E27FC236}">
                <a16:creationId xmlns:a16="http://schemas.microsoft.com/office/drawing/2014/main" id="{BBF0243C-DE1A-54B7-5476-4AEC01A8A932}"/>
              </a:ext>
            </a:extLst>
          </p:cNvPr>
          <p:cNvSpPr>
            <a:spLocks noGrp="1"/>
          </p:cNvSpPr>
          <p:nvPr>
            <p:ph idx="1"/>
          </p:nvPr>
        </p:nvSpPr>
        <p:spPr/>
        <p:txBody>
          <a:bodyPr/>
          <a:lstStyle/>
          <a:p>
            <a:pPr marL="0" indent="0">
              <a:buNone/>
            </a:pPr>
            <a:r>
              <a:rPr lang="en-IN" dirty="0"/>
              <a:t>Lets say I want to create 10 servers. So my desire state is 10 servers. In </a:t>
            </a:r>
            <a:r>
              <a:rPr lang="en-IN" dirty="0">
                <a:highlight>
                  <a:srgbClr val="FFFF00"/>
                </a:highlight>
              </a:rPr>
              <a:t>modern DevOps </a:t>
            </a:r>
            <a:r>
              <a:rPr lang="en-IN" dirty="0"/>
              <a:t>we follow these words.</a:t>
            </a:r>
          </a:p>
        </p:txBody>
      </p:sp>
    </p:spTree>
    <p:extLst>
      <p:ext uri="{BB962C8B-B14F-4D97-AF65-F5344CB8AC3E}">
        <p14:creationId xmlns:p14="http://schemas.microsoft.com/office/powerpoint/2010/main" val="188957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E06A-075F-DCDB-99F0-A5A43DA028AA}"/>
              </a:ext>
            </a:extLst>
          </p:cNvPr>
          <p:cNvSpPr>
            <a:spLocks noGrp="1"/>
          </p:cNvSpPr>
          <p:nvPr>
            <p:ph type="title"/>
          </p:nvPr>
        </p:nvSpPr>
        <p:spPr/>
        <p:txBody>
          <a:bodyPr/>
          <a:lstStyle/>
          <a:p>
            <a:r>
              <a:rPr lang="en-IN" dirty="0">
                <a:solidFill>
                  <a:srgbClr val="FF0000"/>
                </a:solidFill>
              </a:rPr>
              <a:t>Actual state</a:t>
            </a:r>
          </a:p>
        </p:txBody>
      </p:sp>
      <p:sp>
        <p:nvSpPr>
          <p:cNvPr id="3" name="Content Placeholder 2">
            <a:extLst>
              <a:ext uri="{FF2B5EF4-FFF2-40B4-BE49-F238E27FC236}">
                <a16:creationId xmlns:a16="http://schemas.microsoft.com/office/drawing/2014/main" id="{8BDF7A8D-8566-470B-BA63-5DCD5D5148A3}"/>
              </a:ext>
            </a:extLst>
          </p:cNvPr>
          <p:cNvSpPr>
            <a:spLocks noGrp="1"/>
          </p:cNvSpPr>
          <p:nvPr>
            <p:ph idx="1"/>
          </p:nvPr>
        </p:nvSpPr>
        <p:spPr/>
        <p:txBody>
          <a:bodyPr/>
          <a:lstStyle/>
          <a:p>
            <a:pPr marL="0" indent="0">
              <a:buNone/>
            </a:pPr>
            <a:r>
              <a:rPr lang="en-IN" dirty="0"/>
              <a:t>What we have is referred as actual state. Example I have 5 servers, then my actual state is 5 servers.</a:t>
            </a:r>
          </a:p>
        </p:txBody>
      </p:sp>
    </p:spTree>
    <p:extLst>
      <p:ext uri="{BB962C8B-B14F-4D97-AF65-F5344CB8AC3E}">
        <p14:creationId xmlns:p14="http://schemas.microsoft.com/office/powerpoint/2010/main" val="210456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83A1-4AF4-50BE-8114-546AC4558A9D}"/>
              </a:ext>
            </a:extLst>
          </p:cNvPr>
          <p:cNvSpPr>
            <a:spLocks noGrp="1"/>
          </p:cNvSpPr>
          <p:nvPr>
            <p:ph type="title"/>
          </p:nvPr>
        </p:nvSpPr>
        <p:spPr/>
        <p:txBody>
          <a:bodyPr/>
          <a:lstStyle/>
          <a:p>
            <a:r>
              <a:rPr lang="en-IN" dirty="0">
                <a:solidFill>
                  <a:srgbClr val="FF0000"/>
                </a:solidFill>
              </a:rPr>
              <a:t>Fact in Morden DevOps</a:t>
            </a:r>
          </a:p>
        </p:txBody>
      </p:sp>
      <p:sp>
        <p:nvSpPr>
          <p:cNvPr id="3" name="Content Placeholder 2">
            <a:extLst>
              <a:ext uri="{FF2B5EF4-FFF2-40B4-BE49-F238E27FC236}">
                <a16:creationId xmlns:a16="http://schemas.microsoft.com/office/drawing/2014/main" id="{6ECD2E09-EAAA-0989-2E41-B36D645A310F}"/>
              </a:ext>
            </a:extLst>
          </p:cNvPr>
          <p:cNvSpPr>
            <a:spLocks noGrp="1"/>
          </p:cNvSpPr>
          <p:nvPr>
            <p:ph idx="1"/>
          </p:nvPr>
        </p:nvSpPr>
        <p:spPr/>
        <p:txBody>
          <a:bodyPr/>
          <a:lstStyle/>
          <a:p>
            <a:pPr marL="0" indent="0">
              <a:buNone/>
            </a:pPr>
            <a:r>
              <a:rPr lang="en-IN" dirty="0"/>
              <a:t>In modern DevOps we have cloud computing and few others similar technology which do cost optimization. So, generally what you need you will get it.</a:t>
            </a:r>
          </a:p>
          <a:p>
            <a:pPr marL="0" indent="0">
              <a:buNone/>
            </a:pPr>
            <a:endParaRPr lang="en-IN" dirty="0"/>
          </a:p>
          <a:p>
            <a:pPr marL="0" indent="0">
              <a:buNone/>
            </a:pPr>
            <a:r>
              <a:rPr lang="en-IN" dirty="0"/>
              <a:t>So, In Summary-</a:t>
            </a:r>
          </a:p>
          <a:p>
            <a:pPr marL="0" indent="0">
              <a:buNone/>
            </a:pPr>
            <a:r>
              <a:rPr lang="en-IN" dirty="0"/>
              <a:t>     </a:t>
            </a:r>
            <a:r>
              <a:rPr lang="en-IN" dirty="0">
                <a:highlight>
                  <a:srgbClr val="FFFF00"/>
                </a:highlight>
              </a:rPr>
              <a:t>Desire state and actual state should be same.</a:t>
            </a:r>
          </a:p>
        </p:txBody>
      </p:sp>
    </p:spTree>
    <p:extLst>
      <p:ext uri="{BB962C8B-B14F-4D97-AF65-F5344CB8AC3E}">
        <p14:creationId xmlns:p14="http://schemas.microsoft.com/office/powerpoint/2010/main" val="3956687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1283</Words>
  <Application>Microsoft Office PowerPoint</Application>
  <PresentationFormat>Widescreen</PresentationFormat>
  <Paragraphs>131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Master slave architecture &gt; Restaurant WOW</vt:lpstr>
      <vt:lpstr>WOW of Master Slave architecture</vt:lpstr>
      <vt:lpstr>Why Kubernetes</vt:lpstr>
      <vt:lpstr>PowerPoint Presentation</vt:lpstr>
      <vt:lpstr>Pod</vt:lpstr>
      <vt:lpstr>Chaos monkey</vt:lpstr>
      <vt:lpstr>Desire State</vt:lpstr>
      <vt:lpstr>Actual state</vt:lpstr>
      <vt:lpstr>Fact in Morden DevOps</vt:lpstr>
      <vt:lpstr>Memory part of Kubernetes</vt:lpstr>
      <vt:lpstr>What is desire state and actual state are not same</vt:lpstr>
      <vt:lpstr>Watch function[Controller]</vt:lpstr>
      <vt:lpstr>Schedular</vt:lpstr>
      <vt:lpstr>API server</vt:lpstr>
      <vt:lpstr>Kubernetes Master components</vt:lpstr>
      <vt:lpstr>In Summary: </vt:lpstr>
      <vt:lpstr>Slave components</vt:lpstr>
      <vt:lpstr>kubelet</vt:lpstr>
      <vt:lpstr>kubeproxy</vt:lpstr>
      <vt:lpstr>PowerPoint Presentation</vt:lpstr>
      <vt:lpstr>Kubernetes Installation summary</vt:lpstr>
      <vt:lpstr>1) Our setup</vt:lpstr>
      <vt:lpstr>1) Least privilege vs most privilege</vt:lpstr>
      <vt:lpstr>2) Login to all box with root user and install docker</vt:lpstr>
      <vt:lpstr>3) Install kubelet, kubeadm and kubectl</vt:lpstr>
      <vt:lpstr>4) Install Go language</vt:lpstr>
      <vt:lpstr>5) Installing container run time</vt:lpstr>
      <vt:lpstr>Initialize master only not slave</vt:lpstr>
      <vt:lpstr>Output of init command</vt:lpstr>
      <vt:lpstr>Install network on master only</vt:lpstr>
      <vt:lpstr>Run Join command into slave nodes</vt:lpstr>
      <vt:lpstr>Run kubectl get nodes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46</cp:revision>
  <dcterms:created xsi:type="dcterms:W3CDTF">2024-06-17T20:56:07Z</dcterms:created>
  <dcterms:modified xsi:type="dcterms:W3CDTF">2024-06-19T06:39:36Z</dcterms:modified>
</cp:coreProperties>
</file>