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9" r:id="rId5"/>
    <p:sldId id="266" r:id="rId6"/>
    <p:sldId id="261" r:id="rId7"/>
    <p:sldId id="262" r:id="rId8"/>
    <p:sldId id="258" r:id="rId9"/>
    <p:sldId id="263" r:id="rId10"/>
    <p:sldId id="264" r:id="rId11"/>
    <p:sldId id="268"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F897-CA1D-139D-2C75-188859798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60F959-218E-99C5-AF6B-B618D481D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371C6B-38E8-5B1D-1E76-E3D16FD4AE70}"/>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5" name="Footer Placeholder 4">
            <a:extLst>
              <a:ext uri="{FF2B5EF4-FFF2-40B4-BE49-F238E27FC236}">
                <a16:creationId xmlns:a16="http://schemas.microsoft.com/office/drawing/2014/main" id="{2935D02A-3025-7889-4C86-9EC10FC30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F4CAC-A5A0-C57E-8D07-270B83B30104}"/>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342653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BA03-26C4-F6DC-7702-BCFE0ED338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E5F147-F38D-6F55-5F3A-E65260CED3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DF438-0439-CCB8-D361-B758C8606724}"/>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5" name="Footer Placeholder 4">
            <a:extLst>
              <a:ext uri="{FF2B5EF4-FFF2-40B4-BE49-F238E27FC236}">
                <a16:creationId xmlns:a16="http://schemas.microsoft.com/office/drawing/2014/main" id="{E1147C82-41AE-B951-2247-4A8D21968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8AD12-D970-3288-251F-500D8C856308}"/>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92137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C3BAC-8944-B7D6-A842-E18AA2139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17214A-62EE-C9B3-8BF4-D211784AB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5E8F2-1366-723F-904B-518AFAF1603D}"/>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5" name="Footer Placeholder 4">
            <a:extLst>
              <a:ext uri="{FF2B5EF4-FFF2-40B4-BE49-F238E27FC236}">
                <a16:creationId xmlns:a16="http://schemas.microsoft.com/office/drawing/2014/main" id="{00600A32-F519-056A-F1EB-A13263580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B4979-F4C0-C2E6-BA16-F9A51094E0F9}"/>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201296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E139-BA08-D3E5-4BE8-88EE3141B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1396E4-708C-C400-0394-0AFFEE3CC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F4139-5CAF-9438-A6DF-ED3FC0218437}"/>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5" name="Footer Placeholder 4">
            <a:extLst>
              <a:ext uri="{FF2B5EF4-FFF2-40B4-BE49-F238E27FC236}">
                <a16:creationId xmlns:a16="http://schemas.microsoft.com/office/drawing/2014/main" id="{1E8415EC-D5C3-1150-C4BC-6615E1CE6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64A3C-66F0-C087-AF25-6C350A92F9E9}"/>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211132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B3AC-702E-62D6-A847-26FFD4F0F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327146-C96A-21A4-B6BF-4A0E172E3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054B3-13D4-6BA0-0CFD-07CD8EA12D75}"/>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5" name="Footer Placeholder 4">
            <a:extLst>
              <a:ext uri="{FF2B5EF4-FFF2-40B4-BE49-F238E27FC236}">
                <a16:creationId xmlns:a16="http://schemas.microsoft.com/office/drawing/2014/main" id="{FDF9754D-3A5E-8737-3BA3-35C81025C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1E7658-4CB0-A984-BC92-EA56D4DFB97E}"/>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423873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A2DB-DA43-4371-85F3-B67715807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7C06CA-D0B5-3860-8B52-47AD22182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318047-9E3D-7692-62C2-21ADFEE66F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0C807E-4033-3F38-D431-9CA005ECB3B7}"/>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6" name="Footer Placeholder 5">
            <a:extLst>
              <a:ext uri="{FF2B5EF4-FFF2-40B4-BE49-F238E27FC236}">
                <a16:creationId xmlns:a16="http://schemas.microsoft.com/office/drawing/2014/main" id="{B5EA1003-567D-5AF9-CC49-EA97155AA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2BC367-8F64-DAAF-A26D-A82699EE7AFC}"/>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381871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D1E1-6CFD-AEF7-13A8-5A6A2E1980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8F13D-77F4-29EE-9B42-52BC6D488F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047801-4267-2281-0E42-A457E9C03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937A09-ED7B-C1B2-4D9B-3EE72E5B3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2E6FE5-4F06-0221-01A2-749B6307E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6E7E06-005E-191D-E8CC-8D397CF873E2}"/>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8" name="Footer Placeholder 7">
            <a:extLst>
              <a:ext uri="{FF2B5EF4-FFF2-40B4-BE49-F238E27FC236}">
                <a16:creationId xmlns:a16="http://schemas.microsoft.com/office/drawing/2014/main" id="{2860DDE7-5384-69F9-5BA4-3A71935FC2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0F1C27-8148-2B78-A34B-31045B8EA3BB}"/>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7809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E27F-4EDC-C17A-49E3-F53EB4765C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EEE2CF-5F3A-10F2-E721-3B36C1457BDF}"/>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4" name="Footer Placeholder 3">
            <a:extLst>
              <a:ext uri="{FF2B5EF4-FFF2-40B4-BE49-F238E27FC236}">
                <a16:creationId xmlns:a16="http://schemas.microsoft.com/office/drawing/2014/main" id="{2A058035-E5DC-5B3B-D5A1-E4816F8A25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1076A-2208-CE7E-499E-5FB18BFBA350}"/>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338494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13535-A615-FABD-2A2B-F277396F6FF4}"/>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3" name="Footer Placeholder 2">
            <a:extLst>
              <a:ext uri="{FF2B5EF4-FFF2-40B4-BE49-F238E27FC236}">
                <a16:creationId xmlns:a16="http://schemas.microsoft.com/office/drawing/2014/main" id="{7CE33A1E-723D-2503-9FE1-5F476DBAD8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FD97CA-782C-C60F-D2D6-054AEE969450}"/>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183339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0BF5-AB2F-60AE-11D4-CFDB8DD34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3C346D-C27A-F27B-D3BD-913353088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E59408-7DE2-4307-E1D5-0CF7C8959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3E611-D9E2-8FCB-E6E8-CDF67BA5396E}"/>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6" name="Footer Placeholder 5">
            <a:extLst>
              <a:ext uri="{FF2B5EF4-FFF2-40B4-BE49-F238E27FC236}">
                <a16:creationId xmlns:a16="http://schemas.microsoft.com/office/drawing/2014/main" id="{6D81FDCD-8401-3BD2-8516-DD87EB8E59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F424A-E49E-429F-5787-020555887B01}"/>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149713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5F00-5D4E-765D-E2BB-8FF086B88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9C2D57-E130-4852-54F7-35D4F3C38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18774D-1C45-8DFA-AA14-2C0E91D52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7C949-AA66-C455-5FFA-3A5B34C5E663}"/>
              </a:ext>
            </a:extLst>
          </p:cNvPr>
          <p:cNvSpPr>
            <a:spLocks noGrp="1"/>
          </p:cNvSpPr>
          <p:nvPr>
            <p:ph type="dt" sz="half" idx="10"/>
          </p:nvPr>
        </p:nvSpPr>
        <p:spPr/>
        <p:txBody>
          <a:bodyPr/>
          <a:lstStyle/>
          <a:p>
            <a:fld id="{B83127A7-8767-458C-9D73-05F58DCCF26A}" type="datetimeFigureOut">
              <a:rPr lang="en-IN" smtClean="0"/>
              <a:t>01-07-2024</a:t>
            </a:fld>
            <a:endParaRPr lang="en-IN"/>
          </a:p>
        </p:txBody>
      </p:sp>
      <p:sp>
        <p:nvSpPr>
          <p:cNvPr id="6" name="Footer Placeholder 5">
            <a:extLst>
              <a:ext uri="{FF2B5EF4-FFF2-40B4-BE49-F238E27FC236}">
                <a16:creationId xmlns:a16="http://schemas.microsoft.com/office/drawing/2014/main" id="{2692F0C2-5106-2C87-3E53-50E293C20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C52729-F3C6-1E3B-5CF2-DDF7278701CD}"/>
              </a:ext>
            </a:extLst>
          </p:cNvPr>
          <p:cNvSpPr>
            <a:spLocks noGrp="1"/>
          </p:cNvSpPr>
          <p:nvPr>
            <p:ph type="sldNum" sz="quarter" idx="12"/>
          </p:nvPr>
        </p:nvSpPr>
        <p:spPr/>
        <p:txBody>
          <a:bodyPr/>
          <a:lstStyle/>
          <a:p>
            <a:fld id="{A528E5ED-3406-40EA-AD0F-7AAFACF7303A}" type="slidenum">
              <a:rPr lang="en-IN" smtClean="0"/>
              <a:t>‹#›</a:t>
            </a:fld>
            <a:endParaRPr lang="en-IN"/>
          </a:p>
        </p:txBody>
      </p:sp>
    </p:spTree>
    <p:extLst>
      <p:ext uri="{BB962C8B-B14F-4D97-AF65-F5344CB8AC3E}">
        <p14:creationId xmlns:p14="http://schemas.microsoft.com/office/powerpoint/2010/main" val="170612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EA8AA-8278-C301-03E0-08BA275EE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3C6D25-9F48-96CA-2CF4-2E8109AB7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41CA7D-0AAA-365F-8BE8-F35B2AF4D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127A7-8767-458C-9D73-05F58DCCF26A}" type="datetimeFigureOut">
              <a:rPr lang="en-IN" smtClean="0"/>
              <a:t>01-07-2024</a:t>
            </a:fld>
            <a:endParaRPr lang="en-IN"/>
          </a:p>
        </p:txBody>
      </p:sp>
      <p:sp>
        <p:nvSpPr>
          <p:cNvPr id="5" name="Footer Placeholder 4">
            <a:extLst>
              <a:ext uri="{FF2B5EF4-FFF2-40B4-BE49-F238E27FC236}">
                <a16:creationId xmlns:a16="http://schemas.microsoft.com/office/drawing/2014/main" id="{36FE7FE0-EA7B-4344-D9B2-7CD7AC67F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3713C6-D7CD-DEFB-4E0B-12E483292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8E5ED-3406-40EA-AD0F-7AAFACF7303A}" type="slidenum">
              <a:rPr lang="en-IN" smtClean="0"/>
              <a:t>‹#›</a:t>
            </a:fld>
            <a:endParaRPr lang="en-IN"/>
          </a:p>
        </p:txBody>
      </p:sp>
    </p:spTree>
    <p:extLst>
      <p:ext uri="{BB962C8B-B14F-4D97-AF65-F5344CB8AC3E}">
        <p14:creationId xmlns:p14="http://schemas.microsoft.com/office/powerpoint/2010/main" val="363242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learn.microsoft.com/en-us/azure/devops/pipelines/tasks/reference/advanced-security-codeql-analyze-v1?view=azure-pipelin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git-fo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evops.com/what-is-sast-overview-sast-too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text.com/what-is/dast" TargetMode="External"/><Relationship Id="rId2" Type="http://schemas.openxmlformats.org/officeDocument/2006/relationships/hyperlink" Target="https://www.opentext.com/products/fortify-webinsp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090E85-0B9C-A997-A3BC-E20338864A23}"/>
              </a:ext>
            </a:extLst>
          </p:cNvPr>
          <p:cNvPicPr>
            <a:picLocks noChangeAspect="1"/>
          </p:cNvPicPr>
          <p:nvPr/>
        </p:nvPicPr>
        <p:blipFill>
          <a:blip r:embed="rId2"/>
          <a:stretch>
            <a:fillRect/>
          </a:stretch>
        </p:blipFill>
        <p:spPr>
          <a:xfrm>
            <a:off x="996594" y="563106"/>
            <a:ext cx="10263882" cy="5768355"/>
          </a:xfrm>
          <a:prstGeom prst="rect">
            <a:avLst/>
          </a:prstGeom>
        </p:spPr>
      </p:pic>
    </p:spTree>
    <p:extLst>
      <p:ext uri="{BB962C8B-B14F-4D97-AF65-F5344CB8AC3E}">
        <p14:creationId xmlns:p14="http://schemas.microsoft.com/office/powerpoint/2010/main" val="290769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ED99-D14C-6D3E-60CC-E7999F71DC5F}"/>
              </a:ext>
            </a:extLst>
          </p:cNvPr>
          <p:cNvSpPr>
            <a:spLocks noGrp="1"/>
          </p:cNvSpPr>
          <p:nvPr>
            <p:ph type="title"/>
          </p:nvPr>
        </p:nvSpPr>
        <p:spPr/>
        <p:txBody>
          <a:bodyPr/>
          <a:lstStyle/>
          <a:p>
            <a:r>
              <a:rPr lang="en-IN" dirty="0"/>
              <a:t>GIT hub advance security</a:t>
            </a:r>
          </a:p>
        </p:txBody>
      </p:sp>
      <p:sp>
        <p:nvSpPr>
          <p:cNvPr id="3" name="Content Placeholder 2">
            <a:extLst>
              <a:ext uri="{FF2B5EF4-FFF2-40B4-BE49-F238E27FC236}">
                <a16:creationId xmlns:a16="http://schemas.microsoft.com/office/drawing/2014/main" id="{F9707F2A-9219-39F3-D59A-64C76CE4B5A4}"/>
              </a:ext>
            </a:extLst>
          </p:cNvPr>
          <p:cNvSpPr>
            <a:spLocks noGrp="1"/>
          </p:cNvSpPr>
          <p:nvPr>
            <p:ph idx="1"/>
          </p:nvPr>
        </p:nvSpPr>
        <p:spPr/>
        <p:txBody>
          <a:bodyPr/>
          <a:lstStyle/>
          <a:p>
            <a:pPr marL="0" indent="0">
              <a:buNone/>
            </a:pPr>
            <a:r>
              <a:rPr lang="en-IN" dirty="0">
                <a:hlinkClick r:id="rId2"/>
              </a:rPr>
              <a:t>https://learn.microsoft.com/en-us/azure/devops/pipelines/tasks/reference/advanced-security-codeql-analyze-v1?view=azure-pipelines</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3271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B0399-75A1-4493-5124-4A927343C691}"/>
              </a:ext>
            </a:extLst>
          </p:cNvPr>
          <p:cNvPicPr>
            <a:picLocks noChangeAspect="1"/>
          </p:cNvPicPr>
          <p:nvPr/>
        </p:nvPicPr>
        <p:blipFill>
          <a:blip r:embed="rId2"/>
          <a:stretch>
            <a:fillRect/>
          </a:stretch>
        </p:blipFill>
        <p:spPr>
          <a:xfrm>
            <a:off x="288626" y="434821"/>
            <a:ext cx="11614747" cy="5988358"/>
          </a:xfrm>
          <a:prstGeom prst="rect">
            <a:avLst/>
          </a:prstGeom>
        </p:spPr>
      </p:pic>
    </p:spTree>
    <p:extLst>
      <p:ext uri="{BB962C8B-B14F-4D97-AF65-F5344CB8AC3E}">
        <p14:creationId xmlns:p14="http://schemas.microsoft.com/office/powerpoint/2010/main" val="204327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1095-11B3-2810-7155-DAC4F5EEEC42}"/>
              </a:ext>
            </a:extLst>
          </p:cNvPr>
          <p:cNvSpPr>
            <a:spLocks noGrp="1"/>
          </p:cNvSpPr>
          <p:nvPr>
            <p:ph type="title"/>
          </p:nvPr>
        </p:nvSpPr>
        <p:spPr/>
        <p:txBody>
          <a:bodyPr/>
          <a:lstStyle/>
          <a:p>
            <a:r>
              <a:rPr lang="en-IN" dirty="0"/>
              <a:t>Fork[GIT fork]</a:t>
            </a:r>
          </a:p>
        </p:txBody>
      </p:sp>
      <p:sp>
        <p:nvSpPr>
          <p:cNvPr id="3" name="Content Placeholder 2">
            <a:extLst>
              <a:ext uri="{FF2B5EF4-FFF2-40B4-BE49-F238E27FC236}">
                <a16:creationId xmlns:a16="http://schemas.microsoft.com/office/drawing/2014/main" id="{05A4A48E-A103-07EA-1788-71D30D26D11E}"/>
              </a:ext>
            </a:extLst>
          </p:cNvPr>
          <p:cNvSpPr>
            <a:spLocks noGrp="1"/>
          </p:cNvSpPr>
          <p:nvPr>
            <p:ph idx="1"/>
          </p:nvPr>
        </p:nvSpPr>
        <p:spPr/>
        <p:txBody>
          <a:bodyPr/>
          <a:lstStyle/>
          <a:p>
            <a:pPr marL="0" indent="0">
              <a:buNone/>
            </a:pPr>
            <a:r>
              <a:rPr lang="en-US" b="1" dirty="0">
                <a:effectLst/>
              </a:rPr>
              <a:t>Forking a repository</a:t>
            </a:r>
            <a:r>
              <a:rPr lang="en-US" dirty="0">
                <a:effectLst/>
              </a:rPr>
              <a:t> means creating a copy of the repo. When you fork a repo, you create your own copy of the repo on your GitHub account. When several developers want to work on a project but need to make changes that are inappropriate for the original repository, forking is frequently used in open-source software development.</a:t>
            </a:r>
          </a:p>
          <a:p>
            <a:pPr marL="0" indent="0">
              <a:buNone/>
            </a:pPr>
            <a:endParaRPr lang="en-IN" dirty="0"/>
          </a:p>
          <a:p>
            <a:pPr marL="0" indent="0">
              <a:buNone/>
            </a:pPr>
            <a:r>
              <a:rPr lang="en-IN" dirty="0"/>
              <a:t>Source: </a:t>
            </a:r>
            <a:r>
              <a:rPr lang="en-IN" dirty="0">
                <a:hlinkClick r:id="rId2"/>
              </a:rPr>
              <a:t>https://www.geeksforgeeks.org/git-fork/</a:t>
            </a:r>
            <a:r>
              <a:rPr lang="en-IN" dirty="0"/>
              <a:t> </a:t>
            </a:r>
          </a:p>
        </p:txBody>
      </p:sp>
    </p:spTree>
    <p:extLst>
      <p:ext uri="{BB962C8B-B14F-4D97-AF65-F5344CB8AC3E}">
        <p14:creationId xmlns:p14="http://schemas.microsoft.com/office/powerpoint/2010/main" val="119442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11D9-A4B4-904F-E08D-6BE515C2EF1D}"/>
              </a:ext>
            </a:extLst>
          </p:cNvPr>
          <p:cNvSpPr>
            <a:spLocks noGrp="1"/>
          </p:cNvSpPr>
          <p:nvPr>
            <p:ph type="title"/>
          </p:nvPr>
        </p:nvSpPr>
        <p:spPr/>
        <p:txBody>
          <a:bodyPr/>
          <a:lstStyle/>
          <a:p>
            <a:r>
              <a:rPr lang="en-IN" dirty="0"/>
              <a:t>OWASP 10</a:t>
            </a:r>
          </a:p>
        </p:txBody>
      </p:sp>
      <p:sp>
        <p:nvSpPr>
          <p:cNvPr id="3" name="Content Placeholder 2">
            <a:extLst>
              <a:ext uri="{FF2B5EF4-FFF2-40B4-BE49-F238E27FC236}">
                <a16:creationId xmlns:a16="http://schemas.microsoft.com/office/drawing/2014/main" id="{84EA6831-74D6-A9B8-9B5D-6AF926A74207}"/>
              </a:ext>
            </a:extLst>
          </p:cNvPr>
          <p:cNvSpPr>
            <a:spLocks noGrp="1"/>
          </p:cNvSpPr>
          <p:nvPr>
            <p:ph idx="1"/>
          </p:nvPr>
        </p:nvSpPr>
        <p:spPr/>
        <p:txBody>
          <a:bodyPr/>
          <a:lstStyle/>
          <a:p>
            <a:pPr marL="0" indent="0">
              <a:buNone/>
            </a:pPr>
            <a:r>
              <a:rPr lang="en-US" dirty="0"/>
              <a:t>The OWASP Top 10 is a standard awareness document for developers and web application security. It represents a broad consensus about the most critical security risks to web applications.</a:t>
            </a:r>
          </a:p>
          <a:p>
            <a:pPr marL="0" indent="0">
              <a:buNone/>
            </a:pPr>
            <a:endParaRPr lang="en-US" dirty="0"/>
          </a:p>
          <a:p>
            <a:pPr marL="0" indent="0">
              <a:buNone/>
            </a:pPr>
            <a:r>
              <a:rPr lang="en-IN" dirty="0">
                <a:hlinkClick r:id="rId2"/>
              </a:rPr>
              <a:t>https://owasp.org/www-project-top-ten/</a:t>
            </a:r>
            <a:r>
              <a:rPr lang="en-US"/>
              <a:t> </a:t>
            </a:r>
            <a:endParaRPr lang="en-IN"/>
          </a:p>
        </p:txBody>
      </p:sp>
    </p:spTree>
    <p:extLst>
      <p:ext uri="{BB962C8B-B14F-4D97-AF65-F5344CB8AC3E}">
        <p14:creationId xmlns:p14="http://schemas.microsoft.com/office/powerpoint/2010/main" val="192994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8DA7-5F70-8BF1-86EC-5D39C736A975}"/>
              </a:ext>
            </a:extLst>
          </p:cNvPr>
          <p:cNvSpPr>
            <a:spLocks noGrp="1"/>
          </p:cNvSpPr>
          <p:nvPr>
            <p:ph type="title"/>
          </p:nvPr>
        </p:nvSpPr>
        <p:spPr/>
        <p:txBody>
          <a:bodyPr/>
          <a:lstStyle/>
          <a:p>
            <a:r>
              <a:rPr lang="en-IN" dirty="0"/>
              <a:t>Terminology</a:t>
            </a:r>
          </a:p>
        </p:txBody>
      </p:sp>
      <p:sp>
        <p:nvSpPr>
          <p:cNvPr id="3" name="Content Placeholder 2">
            <a:extLst>
              <a:ext uri="{FF2B5EF4-FFF2-40B4-BE49-F238E27FC236}">
                <a16:creationId xmlns:a16="http://schemas.microsoft.com/office/drawing/2014/main" id="{80D5FDA9-A9AB-C9A6-A925-922B737A9486}"/>
              </a:ext>
            </a:extLst>
          </p:cNvPr>
          <p:cNvSpPr>
            <a:spLocks noGrp="1"/>
          </p:cNvSpPr>
          <p:nvPr>
            <p:ph idx="1"/>
          </p:nvPr>
        </p:nvSpPr>
        <p:spPr/>
        <p:txBody>
          <a:bodyPr>
            <a:normAutofit fontScale="85000" lnSpcReduction="20000"/>
          </a:bodyPr>
          <a:lstStyle/>
          <a:p>
            <a:pPr marL="0" indent="0">
              <a:buNone/>
            </a:pPr>
            <a:r>
              <a:rPr lang="en-US" dirty="0">
                <a:solidFill>
                  <a:srgbClr val="FF0000"/>
                </a:solidFill>
              </a:rPr>
              <a:t>Bug:</a:t>
            </a:r>
          </a:p>
          <a:p>
            <a:pPr marL="0" indent="0">
              <a:buNone/>
            </a:pPr>
            <a:r>
              <a:rPr lang="en-US" dirty="0"/>
              <a:t>• An issue that represents something wrong in the code</a:t>
            </a:r>
          </a:p>
          <a:p>
            <a:pPr marL="0" indent="0">
              <a:buNone/>
            </a:pPr>
            <a:r>
              <a:rPr lang="en-US" dirty="0"/>
              <a:t>• If this has not broken yet, it will, and probably at the</a:t>
            </a:r>
          </a:p>
          <a:p>
            <a:pPr marL="0" indent="0">
              <a:buNone/>
            </a:pPr>
            <a:r>
              <a:rPr lang="en-US" dirty="0"/>
              <a:t>worst possible moment</a:t>
            </a:r>
          </a:p>
          <a:p>
            <a:pPr marL="0" indent="0">
              <a:buNone/>
            </a:pPr>
            <a:r>
              <a:rPr lang="en-US" dirty="0">
                <a:solidFill>
                  <a:srgbClr val="FF0000"/>
                </a:solidFill>
              </a:rPr>
              <a:t>Code Smell:</a:t>
            </a:r>
          </a:p>
          <a:p>
            <a:pPr marL="0" indent="0">
              <a:buNone/>
            </a:pPr>
            <a:r>
              <a:rPr lang="en-US" dirty="0"/>
              <a:t>• A maintainability-related issue in the code</a:t>
            </a:r>
          </a:p>
          <a:p>
            <a:pPr marL="0" indent="0">
              <a:buNone/>
            </a:pPr>
            <a:r>
              <a:rPr lang="en-US" dirty="0"/>
              <a:t>• Examples: Dead Code, Duplicate code, Comments,</a:t>
            </a:r>
          </a:p>
          <a:p>
            <a:pPr marL="0" indent="0">
              <a:buNone/>
            </a:pPr>
            <a:r>
              <a:rPr lang="en-US" dirty="0"/>
              <a:t>Long method, Long parameter list, Long class etc.,</a:t>
            </a:r>
          </a:p>
          <a:p>
            <a:pPr marL="0" indent="0">
              <a:buNone/>
            </a:pPr>
            <a:r>
              <a:rPr lang="en-US" dirty="0">
                <a:solidFill>
                  <a:srgbClr val="FF0000"/>
                </a:solidFill>
              </a:rPr>
              <a:t>Vulnerability:</a:t>
            </a:r>
          </a:p>
          <a:p>
            <a:pPr marL="0" indent="0">
              <a:buNone/>
            </a:pPr>
            <a:r>
              <a:rPr lang="en-US" dirty="0"/>
              <a:t>• A security-related issue which represents a backdoor</a:t>
            </a:r>
          </a:p>
          <a:p>
            <a:pPr marL="0" indent="0">
              <a:buNone/>
            </a:pPr>
            <a:r>
              <a:rPr lang="en-US" dirty="0"/>
              <a:t>for attackers</a:t>
            </a:r>
            <a:endParaRPr lang="en-IN" dirty="0"/>
          </a:p>
        </p:txBody>
      </p:sp>
    </p:spTree>
    <p:extLst>
      <p:ext uri="{BB962C8B-B14F-4D97-AF65-F5344CB8AC3E}">
        <p14:creationId xmlns:p14="http://schemas.microsoft.com/office/powerpoint/2010/main" val="286521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B05A-9A47-6498-F0A4-89539BB417B8}"/>
              </a:ext>
            </a:extLst>
          </p:cNvPr>
          <p:cNvSpPr>
            <a:spLocks noGrp="1"/>
          </p:cNvSpPr>
          <p:nvPr>
            <p:ph type="title"/>
          </p:nvPr>
        </p:nvSpPr>
        <p:spPr/>
        <p:txBody>
          <a:bodyPr/>
          <a:lstStyle/>
          <a:p>
            <a:r>
              <a:rPr lang="en-IN" dirty="0"/>
              <a:t>Status report</a:t>
            </a:r>
          </a:p>
        </p:txBody>
      </p:sp>
      <p:pic>
        <p:nvPicPr>
          <p:cNvPr id="5" name="Content Placeholder 4">
            <a:extLst>
              <a:ext uri="{FF2B5EF4-FFF2-40B4-BE49-F238E27FC236}">
                <a16:creationId xmlns:a16="http://schemas.microsoft.com/office/drawing/2014/main" id="{68276052-1592-5E81-0496-2BF4F3CFC56B}"/>
              </a:ext>
            </a:extLst>
          </p:cNvPr>
          <p:cNvPicPr>
            <a:picLocks noGrp="1" noChangeAspect="1"/>
          </p:cNvPicPr>
          <p:nvPr>
            <p:ph idx="1"/>
          </p:nvPr>
        </p:nvPicPr>
        <p:blipFill>
          <a:blip r:embed="rId2"/>
          <a:stretch>
            <a:fillRect/>
          </a:stretch>
        </p:blipFill>
        <p:spPr>
          <a:xfrm>
            <a:off x="2774023" y="2070444"/>
            <a:ext cx="6316947" cy="3796099"/>
          </a:xfrm>
        </p:spPr>
      </p:pic>
    </p:spTree>
    <p:extLst>
      <p:ext uri="{BB962C8B-B14F-4D97-AF65-F5344CB8AC3E}">
        <p14:creationId xmlns:p14="http://schemas.microsoft.com/office/powerpoint/2010/main" val="248808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E95E26-2619-DD84-BB5E-DEF46A03C581}"/>
              </a:ext>
            </a:extLst>
          </p:cNvPr>
          <p:cNvPicPr>
            <a:picLocks noChangeAspect="1"/>
          </p:cNvPicPr>
          <p:nvPr/>
        </p:nvPicPr>
        <p:blipFill>
          <a:blip r:embed="rId2"/>
          <a:stretch>
            <a:fillRect/>
          </a:stretch>
        </p:blipFill>
        <p:spPr>
          <a:xfrm>
            <a:off x="1282452" y="723761"/>
            <a:ext cx="9627095" cy="5410478"/>
          </a:xfrm>
          <a:prstGeom prst="rect">
            <a:avLst/>
          </a:prstGeom>
        </p:spPr>
      </p:pic>
    </p:spTree>
    <p:extLst>
      <p:ext uri="{BB962C8B-B14F-4D97-AF65-F5344CB8AC3E}">
        <p14:creationId xmlns:p14="http://schemas.microsoft.com/office/powerpoint/2010/main" val="261340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BA3E14-E0E6-D4B9-A2A1-8BD856731610}"/>
              </a:ext>
            </a:extLst>
          </p:cNvPr>
          <p:cNvPicPr>
            <a:picLocks noChangeAspect="1"/>
          </p:cNvPicPr>
          <p:nvPr/>
        </p:nvPicPr>
        <p:blipFill>
          <a:blip r:embed="rId2"/>
          <a:stretch>
            <a:fillRect/>
          </a:stretch>
        </p:blipFill>
        <p:spPr>
          <a:xfrm>
            <a:off x="29307" y="0"/>
            <a:ext cx="12133386" cy="6858000"/>
          </a:xfrm>
          <a:prstGeom prst="rect">
            <a:avLst/>
          </a:prstGeom>
        </p:spPr>
      </p:pic>
    </p:spTree>
    <p:extLst>
      <p:ext uri="{BB962C8B-B14F-4D97-AF65-F5344CB8AC3E}">
        <p14:creationId xmlns:p14="http://schemas.microsoft.com/office/powerpoint/2010/main" val="380205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35BD-CE1C-E556-2F65-543BD95EAAFB}"/>
              </a:ext>
            </a:extLst>
          </p:cNvPr>
          <p:cNvSpPr>
            <a:spLocks noGrp="1"/>
          </p:cNvSpPr>
          <p:nvPr>
            <p:ph type="title"/>
          </p:nvPr>
        </p:nvSpPr>
        <p:spPr/>
        <p:txBody>
          <a:bodyPr/>
          <a:lstStyle/>
          <a:p>
            <a:r>
              <a:rPr lang="en-IN" dirty="0"/>
              <a:t>SAST</a:t>
            </a:r>
          </a:p>
        </p:txBody>
      </p:sp>
      <p:sp>
        <p:nvSpPr>
          <p:cNvPr id="3" name="Content Placeholder 2">
            <a:extLst>
              <a:ext uri="{FF2B5EF4-FFF2-40B4-BE49-F238E27FC236}">
                <a16:creationId xmlns:a16="http://schemas.microsoft.com/office/drawing/2014/main" id="{F29D2A76-0FF8-3086-0E82-84682E7746A6}"/>
              </a:ext>
            </a:extLst>
          </p:cNvPr>
          <p:cNvSpPr>
            <a:spLocks noGrp="1"/>
          </p:cNvSpPr>
          <p:nvPr>
            <p:ph idx="1"/>
          </p:nvPr>
        </p:nvSpPr>
        <p:spPr/>
        <p:txBody>
          <a:bodyPr/>
          <a:lstStyle/>
          <a:p>
            <a:pPr marL="0" indent="0">
              <a:buNone/>
            </a:pPr>
            <a:r>
              <a:rPr lang="en-US" dirty="0"/>
              <a:t>With the growing number of cybersecurity threats, you must ensure that your software is protected against potential vulnerabilities and threats. One of the most beneficial practices is to use static application security testing (SAST).</a:t>
            </a:r>
          </a:p>
          <a:p>
            <a:pPr marL="0" indent="0">
              <a:buNone/>
            </a:pPr>
            <a:endParaRPr lang="en-US" dirty="0"/>
          </a:p>
          <a:p>
            <a:pPr marL="0" indent="0">
              <a:buNone/>
            </a:pPr>
            <a:r>
              <a:rPr lang="en-US" dirty="0"/>
              <a:t>Link: </a:t>
            </a:r>
            <a:r>
              <a:rPr lang="en-US" dirty="0">
                <a:hlinkClick r:id="rId2"/>
              </a:rPr>
              <a:t>https://devops.com/what-is-sast-overview-sast-tools/</a:t>
            </a:r>
            <a:endParaRPr lang="en-US" dirty="0"/>
          </a:p>
          <a:p>
            <a:pPr marL="0" indent="0">
              <a:buNone/>
            </a:pPr>
            <a:endParaRPr lang="en-IN" dirty="0"/>
          </a:p>
        </p:txBody>
      </p:sp>
    </p:spTree>
    <p:extLst>
      <p:ext uri="{BB962C8B-B14F-4D97-AF65-F5344CB8AC3E}">
        <p14:creationId xmlns:p14="http://schemas.microsoft.com/office/powerpoint/2010/main" val="54045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DC5D-7CE3-F8C3-0EE6-AF4CF27590D7}"/>
              </a:ext>
            </a:extLst>
          </p:cNvPr>
          <p:cNvSpPr>
            <a:spLocks noGrp="1"/>
          </p:cNvSpPr>
          <p:nvPr>
            <p:ph type="title"/>
          </p:nvPr>
        </p:nvSpPr>
        <p:spPr/>
        <p:txBody>
          <a:bodyPr/>
          <a:lstStyle/>
          <a:p>
            <a:r>
              <a:rPr lang="en-IN" dirty="0"/>
              <a:t>DAST</a:t>
            </a:r>
          </a:p>
        </p:txBody>
      </p:sp>
      <p:sp>
        <p:nvSpPr>
          <p:cNvPr id="3" name="Content Placeholder 2">
            <a:extLst>
              <a:ext uri="{FF2B5EF4-FFF2-40B4-BE49-F238E27FC236}">
                <a16:creationId xmlns:a16="http://schemas.microsoft.com/office/drawing/2014/main" id="{70F77C49-4A7B-0FA5-787C-B08D81FB63A2}"/>
              </a:ext>
            </a:extLst>
          </p:cNvPr>
          <p:cNvSpPr>
            <a:spLocks noGrp="1"/>
          </p:cNvSpPr>
          <p:nvPr>
            <p:ph idx="1"/>
          </p:nvPr>
        </p:nvSpPr>
        <p:spPr/>
        <p:txBody>
          <a:bodyPr/>
          <a:lstStyle/>
          <a:p>
            <a:pPr marL="0" indent="0">
              <a:buNone/>
            </a:pPr>
            <a:r>
              <a:rPr lang="en-US" dirty="0"/>
              <a:t>Dynamic Application Security Testing (</a:t>
            </a:r>
            <a:r>
              <a:rPr lang="en-US" dirty="0">
                <a:hlinkClick r:id="rId2"/>
              </a:rPr>
              <a:t>DAST</a:t>
            </a:r>
            <a:r>
              <a:rPr lang="en-US" dirty="0"/>
              <a:t>) is the process of analyzing a web application through the front-end to find vulnerabilities through simulated attacks. This type of approach evaluates the application from the “outside in” by attacking an application like a malicious user would. After a DAST scanner performs these attacks, it looks for results that are not part of the expected result set and identifies security vulnerabilities.</a:t>
            </a:r>
          </a:p>
          <a:p>
            <a:pPr marL="0" indent="0">
              <a:buNone/>
            </a:pPr>
            <a:endParaRPr lang="en-US" dirty="0"/>
          </a:p>
          <a:p>
            <a:pPr marL="0" indent="0">
              <a:buNone/>
            </a:pPr>
            <a:r>
              <a:rPr lang="en-US" dirty="0"/>
              <a:t>Link: </a:t>
            </a:r>
            <a:r>
              <a:rPr lang="en-US" dirty="0">
                <a:hlinkClick r:id="rId3"/>
              </a:rPr>
              <a:t>https://www.opentext.com/what-is/dast</a:t>
            </a:r>
            <a:r>
              <a:rPr lang="en-US" dirty="0"/>
              <a:t> </a:t>
            </a:r>
            <a:endParaRPr lang="en-IN" dirty="0"/>
          </a:p>
        </p:txBody>
      </p:sp>
    </p:spTree>
    <p:extLst>
      <p:ext uri="{BB962C8B-B14F-4D97-AF65-F5344CB8AC3E}">
        <p14:creationId xmlns:p14="http://schemas.microsoft.com/office/powerpoint/2010/main" val="19037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4624-105F-3463-2FB1-F3BD065133E8}"/>
              </a:ext>
            </a:extLst>
          </p:cNvPr>
          <p:cNvSpPr>
            <a:spLocks noGrp="1"/>
          </p:cNvSpPr>
          <p:nvPr>
            <p:ph type="title"/>
          </p:nvPr>
        </p:nvSpPr>
        <p:spPr/>
        <p:txBody>
          <a:bodyPr/>
          <a:lstStyle/>
          <a:p>
            <a:r>
              <a:rPr lang="en-IN" dirty="0"/>
              <a:t>SCA&gt; Scanning each possible layers</a:t>
            </a:r>
          </a:p>
        </p:txBody>
      </p:sp>
      <p:pic>
        <p:nvPicPr>
          <p:cNvPr id="7" name="Content Placeholder 6">
            <a:extLst>
              <a:ext uri="{FF2B5EF4-FFF2-40B4-BE49-F238E27FC236}">
                <a16:creationId xmlns:a16="http://schemas.microsoft.com/office/drawing/2014/main" id="{7630B3DF-B94C-F1BC-1C6E-C063390CDAB6}"/>
              </a:ext>
            </a:extLst>
          </p:cNvPr>
          <p:cNvPicPr>
            <a:picLocks noGrp="1" noChangeAspect="1"/>
          </p:cNvPicPr>
          <p:nvPr>
            <p:ph idx="1"/>
          </p:nvPr>
        </p:nvPicPr>
        <p:blipFill>
          <a:blip r:embed="rId2"/>
          <a:stretch>
            <a:fillRect/>
          </a:stretch>
        </p:blipFill>
        <p:spPr>
          <a:xfrm>
            <a:off x="1890445" y="1792265"/>
            <a:ext cx="7463223" cy="3920165"/>
          </a:xfrm>
        </p:spPr>
      </p:pic>
    </p:spTree>
    <p:extLst>
      <p:ext uri="{BB962C8B-B14F-4D97-AF65-F5344CB8AC3E}">
        <p14:creationId xmlns:p14="http://schemas.microsoft.com/office/powerpoint/2010/main" val="57174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1D87-8C39-06CF-3EC4-912F2D5B0E7B}"/>
              </a:ext>
            </a:extLst>
          </p:cNvPr>
          <p:cNvSpPr>
            <a:spLocks noGrp="1"/>
          </p:cNvSpPr>
          <p:nvPr>
            <p:ph type="title"/>
          </p:nvPr>
        </p:nvSpPr>
        <p:spPr/>
        <p:txBody>
          <a:bodyPr/>
          <a:lstStyle/>
          <a:p>
            <a:r>
              <a:rPr lang="en-IN" dirty="0"/>
              <a:t>Static code analysis</a:t>
            </a:r>
          </a:p>
        </p:txBody>
      </p:sp>
      <p:sp>
        <p:nvSpPr>
          <p:cNvPr id="3" name="Content Placeholder 2">
            <a:extLst>
              <a:ext uri="{FF2B5EF4-FFF2-40B4-BE49-F238E27FC236}">
                <a16:creationId xmlns:a16="http://schemas.microsoft.com/office/drawing/2014/main" id="{FA4D291B-6218-9B20-916B-7B909B34F267}"/>
              </a:ext>
            </a:extLst>
          </p:cNvPr>
          <p:cNvSpPr>
            <a:spLocks noGrp="1"/>
          </p:cNvSpPr>
          <p:nvPr>
            <p:ph idx="1"/>
          </p:nvPr>
        </p:nvSpPr>
        <p:spPr/>
        <p:txBody>
          <a:bodyPr/>
          <a:lstStyle/>
          <a:p>
            <a:pPr marL="0" indent="0">
              <a:buNone/>
            </a:pPr>
            <a:r>
              <a:rPr lang="en-IN" dirty="0"/>
              <a:t>Static code analysis, or static analysis, is </a:t>
            </a:r>
            <a:r>
              <a:rPr lang="en-IN" b="1" dirty="0"/>
              <a:t>a software verification activity that </a:t>
            </a:r>
            <a:r>
              <a:rPr lang="en-IN" b="1" dirty="0" err="1"/>
              <a:t>analyzes</a:t>
            </a:r>
            <a:r>
              <a:rPr lang="en-IN" b="1" dirty="0"/>
              <a:t> source code for quality, reliability, and security without executing the code</a:t>
            </a:r>
            <a:r>
              <a:rPr lang="en-IN" dirty="0"/>
              <a:t>. Using static analysis, you can identify defects and security vulnerabilities that can compromise the safety and security of your application.</a:t>
            </a:r>
          </a:p>
        </p:txBody>
      </p:sp>
    </p:spTree>
    <p:extLst>
      <p:ext uri="{BB962C8B-B14F-4D97-AF65-F5344CB8AC3E}">
        <p14:creationId xmlns:p14="http://schemas.microsoft.com/office/powerpoint/2010/main" val="3522585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422</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Terminology</vt:lpstr>
      <vt:lpstr>Status report</vt:lpstr>
      <vt:lpstr>PowerPoint Presentation</vt:lpstr>
      <vt:lpstr>PowerPoint Presentation</vt:lpstr>
      <vt:lpstr>SAST</vt:lpstr>
      <vt:lpstr>DAST</vt:lpstr>
      <vt:lpstr>SCA&gt; Scanning each possible layers</vt:lpstr>
      <vt:lpstr>Static code analysis</vt:lpstr>
      <vt:lpstr>GIT hub advance security</vt:lpstr>
      <vt:lpstr>PowerPoint Presentation</vt:lpstr>
      <vt:lpstr>Fork[GIT fork]</vt:lpstr>
      <vt:lpstr>OWASP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13</cp:revision>
  <dcterms:created xsi:type="dcterms:W3CDTF">2024-07-01T18:02:45Z</dcterms:created>
  <dcterms:modified xsi:type="dcterms:W3CDTF">2024-07-01T18:27:29Z</dcterms:modified>
</cp:coreProperties>
</file>