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9" r:id="rId5"/>
    <p:sldId id="270" r:id="rId6"/>
    <p:sldId id="288" r:id="rId7"/>
    <p:sldId id="280" r:id="rId8"/>
    <p:sldId id="281" r:id="rId9"/>
    <p:sldId id="287" r:id="rId10"/>
    <p:sldId id="285" r:id="rId11"/>
    <p:sldId id="268" r:id="rId12"/>
    <p:sldId id="272" r:id="rId13"/>
    <p:sldId id="279" r:id="rId14"/>
    <p:sldId id="278" r:id="rId15"/>
    <p:sldId id="271" r:id="rId16"/>
    <p:sldId id="289" r:id="rId17"/>
    <p:sldId id="277" r:id="rId18"/>
    <p:sldId id="273" r:id="rId19"/>
    <p:sldId id="275" r:id="rId20"/>
    <p:sldId id="274" r:id="rId21"/>
    <p:sldId id="256" r:id="rId22"/>
    <p:sldId id="257" r:id="rId23"/>
    <p:sldId id="261" r:id="rId24"/>
    <p:sldId id="262" r:id="rId25"/>
    <p:sldId id="263" r:id="rId26"/>
    <p:sldId id="264" r:id="rId27"/>
    <p:sldId id="265" r:id="rId28"/>
    <p:sldId id="266"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B4D4-FCD7-8D02-1A0D-DA6A57A8F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8FA70C-4C72-A74E-64CC-60B9E0C6A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82F56B-474C-C5E6-A824-038F80638C8C}"/>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B187924B-2E31-F120-1021-0CB654CF4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B82DB-0798-AFCC-FFA6-166E5CC2A837}"/>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5570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B632-576F-9152-DDE1-FA9F15147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0933D2-8B80-BFE2-B116-99A618BF9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31443-1721-236C-B72C-3282A013EDF6}"/>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972D4156-0765-0592-B006-09E256230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1F996-7DE4-D09A-89F8-1207065C5B75}"/>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16821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E6B13-B142-0A9A-7D70-E3E2813F84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05A895-E4F8-A395-708F-1BFC9AC8D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B4E19-3658-3A3C-497D-EB0356595A84}"/>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F7BB9C73-3756-8B4F-638A-8411AE6B2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37343-135E-5621-F8EC-E2F4E6E66332}"/>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351917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439F-5192-0D13-D7CF-EE6C8B8E06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728378-11A0-E6B3-088C-A02A601A8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A994E-2C7B-9AAA-A516-51A5F304FC47}"/>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A82E460F-48E1-3933-5466-96503AC3A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440E2-B271-0179-F4C8-3CBC3C5B17D3}"/>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122866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6AEC-C067-3C33-9E02-A00A7D2D5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856821-7D50-4003-2DBA-570AA4E6F7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F26C4-03E4-810B-F3E4-552C00C2BBB2}"/>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08272F27-B6D6-E7A9-16FD-E3D557E9A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18C66-9956-C0AF-8456-A370BF0C3336}"/>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227980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2A88-0F52-95B7-B567-607BACF40A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4D35B-BAA4-F74C-B551-361FA7C66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06A7B8-A97A-1113-0C40-FABFA7D6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258046-5E02-8ABD-AAC8-E6DA2DEE4033}"/>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6" name="Footer Placeholder 5">
            <a:extLst>
              <a:ext uri="{FF2B5EF4-FFF2-40B4-BE49-F238E27FC236}">
                <a16:creationId xmlns:a16="http://schemas.microsoft.com/office/drawing/2014/main" id="{9D3A5DCA-834E-B3F4-0FBD-0E09594C0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D66D7-A764-AEAB-EE4E-90E306077971}"/>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165775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7AC5-AC2B-7B36-92CE-A391900878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CAB292-2535-DAD1-D403-00B039233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ABEA7-1CDF-8813-9658-5CBB9E129C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19C01-1C2F-5740-642F-5A73041E2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81CE1-3257-C459-E286-81353AFB6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A2E394-C45F-B1FE-98D1-52490250D29E}"/>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8" name="Footer Placeholder 7">
            <a:extLst>
              <a:ext uri="{FF2B5EF4-FFF2-40B4-BE49-F238E27FC236}">
                <a16:creationId xmlns:a16="http://schemas.microsoft.com/office/drawing/2014/main" id="{242BAC64-22A3-0DED-22E2-8966C18B36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DD9AA2-B9A9-7F62-CF23-076113D75E7F}"/>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145726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5A66-FBDE-44A1-30BF-066F617B15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E7DB1D-2EC5-BD25-6F69-EFA8BDD6438A}"/>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4" name="Footer Placeholder 3">
            <a:extLst>
              <a:ext uri="{FF2B5EF4-FFF2-40B4-BE49-F238E27FC236}">
                <a16:creationId xmlns:a16="http://schemas.microsoft.com/office/drawing/2014/main" id="{7E73012E-A76B-DDED-8338-1EDB3263FC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A46B3F-DAB8-4508-A1EE-1E695AF6743E}"/>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81800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B191B-E009-042A-418D-3BB7A87EC684}"/>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3" name="Footer Placeholder 2">
            <a:extLst>
              <a:ext uri="{FF2B5EF4-FFF2-40B4-BE49-F238E27FC236}">
                <a16:creationId xmlns:a16="http://schemas.microsoft.com/office/drawing/2014/main" id="{CF76BA20-3082-A29C-8922-F3F895E965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9BB1CE-0599-2F7B-0741-4A61BFC3261D}"/>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52863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C4AD-FB50-C4AD-35AA-338B94B15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5F2AF-C9AD-58A7-4204-E2344DD76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DD383C-D85F-4575-243D-3A9CF4DE3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35FA-DD1A-E2A6-0192-24B7325064BC}"/>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6" name="Footer Placeholder 5">
            <a:extLst>
              <a:ext uri="{FF2B5EF4-FFF2-40B4-BE49-F238E27FC236}">
                <a16:creationId xmlns:a16="http://schemas.microsoft.com/office/drawing/2014/main" id="{7D6EE5B0-FE9C-AFC8-4DC7-F8C58C68D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8AFB9-790F-9790-C51F-9BBD436B3907}"/>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203278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D528-732A-3A5B-593B-94E4D71DF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AFF9FA-9EF1-3B35-8F0B-7BBB4ECE2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4BAF25-1765-E9AF-688B-73FA009C7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69297-A5BF-9866-13C9-9B2EC129B912}"/>
              </a:ext>
            </a:extLst>
          </p:cNvPr>
          <p:cNvSpPr>
            <a:spLocks noGrp="1"/>
          </p:cNvSpPr>
          <p:nvPr>
            <p:ph type="dt" sz="half" idx="10"/>
          </p:nvPr>
        </p:nvSpPr>
        <p:spPr/>
        <p:txBody>
          <a:bodyPr/>
          <a:lstStyle/>
          <a:p>
            <a:fld id="{1876E767-A337-4DB9-8403-F3846B4BE026}" type="datetimeFigureOut">
              <a:rPr lang="en-IN" smtClean="0"/>
              <a:t>16-06-2024</a:t>
            </a:fld>
            <a:endParaRPr lang="en-IN"/>
          </a:p>
        </p:txBody>
      </p:sp>
      <p:sp>
        <p:nvSpPr>
          <p:cNvPr id="6" name="Footer Placeholder 5">
            <a:extLst>
              <a:ext uri="{FF2B5EF4-FFF2-40B4-BE49-F238E27FC236}">
                <a16:creationId xmlns:a16="http://schemas.microsoft.com/office/drawing/2014/main" id="{1CA0DA72-FB95-16F3-D843-B40CD88334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E2A4A-4DF9-57AB-1F0A-AC4A39C8A9E5}"/>
              </a:ext>
            </a:extLst>
          </p:cNvPr>
          <p:cNvSpPr>
            <a:spLocks noGrp="1"/>
          </p:cNvSpPr>
          <p:nvPr>
            <p:ph type="sldNum" sz="quarter" idx="12"/>
          </p:nvPr>
        </p:nvSpPr>
        <p:spPr/>
        <p:txBody>
          <a:bodyPr/>
          <a:lstStyle/>
          <a:p>
            <a:fld id="{49A92991-ADFF-4393-86AD-B2D8911E8FA6}" type="slidenum">
              <a:rPr lang="en-IN" smtClean="0"/>
              <a:t>‹#›</a:t>
            </a:fld>
            <a:endParaRPr lang="en-IN"/>
          </a:p>
        </p:txBody>
      </p:sp>
    </p:spTree>
    <p:extLst>
      <p:ext uri="{BB962C8B-B14F-4D97-AF65-F5344CB8AC3E}">
        <p14:creationId xmlns:p14="http://schemas.microsoft.com/office/powerpoint/2010/main" val="422506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60706-6C4F-7C74-9815-0B00574DE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3661E8-B0C7-D369-4E32-85B2098DE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034BF-35E2-BFBC-B63F-BD8ABF53E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6E767-A337-4DB9-8403-F3846B4BE026}" type="datetimeFigureOut">
              <a:rPr lang="en-IN" smtClean="0"/>
              <a:t>16-06-2024</a:t>
            </a:fld>
            <a:endParaRPr lang="en-IN"/>
          </a:p>
        </p:txBody>
      </p:sp>
      <p:sp>
        <p:nvSpPr>
          <p:cNvPr id="5" name="Footer Placeholder 4">
            <a:extLst>
              <a:ext uri="{FF2B5EF4-FFF2-40B4-BE49-F238E27FC236}">
                <a16:creationId xmlns:a16="http://schemas.microsoft.com/office/drawing/2014/main" id="{0D74728A-5A7F-BF04-CDE9-0974DA5E5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200A96-951E-C028-D75E-DEB8E15B3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92991-ADFF-4393-86AD-B2D8911E8FA6}" type="slidenum">
              <a:rPr lang="en-IN" smtClean="0"/>
              <a:t>‹#›</a:t>
            </a:fld>
            <a:endParaRPr lang="en-IN"/>
          </a:p>
        </p:txBody>
      </p:sp>
    </p:spTree>
    <p:extLst>
      <p:ext uri="{BB962C8B-B14F-4D97-AF65-F5344CB8AC3E}">
        <p14:creationId xmlns:p14="http://schemas.microsoft.com/office/powerpoint/2010/main" val="101204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loudflare.com/learning/ssl/what-happens-in-a-tls-handshak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420E-307E-283B-B936-E7DD60D830F2}"/>
              </a:ext>
            </a:extLst>
          </p:cNvPr>
          <p:cNvSpPr>
            <a:spLocks noGrp="1"/>
          </p:cNvSpPr>
          <p:nvPr>
            <p:ph type="title"/>
          </p:nvPr>
        </p:nvSpPr>
        <p:spPr/>
        <p:txBody>
          <a:bodyPr/>
          <a:lstStyle/>
          <a:p>
            <a:r>
              <a:rPr lang="en-IN" dirty="0"/>
              <a:t>Basic fundamental of Networking</a:t>
            </a:r>
          </a:p>
        </p:txBody>
      </p:sp>
      <p:sp>
        <p:nvSpPr>
          <p:cNvPr id="3" name="Content Placeholder 2">
            <a:extLst>
              <a:ext uri="{FF2B5EF4-FFF2-40B4-BE49-F238E27FC236}">
                <a16:creationId xmlns:a16="http://schemas.microsoft.com/office/drawing/2014/main" id="{E0C9F115-571D-71B1-BF31-703DC92C0440}"/>
              </a:ext>
            </a:extLst>
          </p:cNvPr>
          <p:cNvSpPr>
            <a:spLocks noGrp="1"/>
          </p:cNvSpPr>
          <p:nvPr>
            <p:ph idx="1"/>
          </p:nvPr>
        </p:nvSpPr>
        <p:spPr/>
        <p:txBody>
          <a:bodyPr/>
          <a:lstStyle/>
          <a:p>
            <a:pPr marL="0" indent="0">
              <a:buNone/>
            </a:pPr>
            <a:r>
              <a:rPr lang="en-IN" dirty="0"/>
              <a:t>If Devices are in same network, they can access each other.</a:t>
            </a:r>
          </a:p>
        </p:txBody>
      </p:sp>
    </p:spTree>
    <p:extLst>
      <p:ext uri="{BB962C8B-B14F-4D97-AF65-F5344CB8AC3E}">
        <p14:creationId xmlns:p14="http://schemas.microsoft.com/office/powerpoint/2010/main" val="94535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4FBF-051B-7F63-38C7-54D0A24917C7}"/>
              </a:ext>
            </a:extLst>
          </p:cNvPr>
          <p:cNvSpPr>
            <a:spLocks noGrp="1"/>
          </p:cNvSpPr>
          <p:nvPr>
            <p:ph type="title"/>
          </p:nvPr>
        </p:nvSpPr>
        <p:spPr/>
        <p:txBody>
          <a:bodyPr/>
          <a:lstStyle/>
          <a:p>
            <a:r>
              <a:rPr lang="en-IN" dirty="0"/>
              <a:t>How SSL works</a:t>
            </a:r>
          </a:p>
        </p:txBody>
      </p:sp>
      <p:pic>
        <p:nvPicPr>
          <p:cNvPr id="5" name="Content Placeholder 4">
            <a:extLst>
              <a:ext uri="{FF2B5EF4-FFF2-40B4-BE49-F238E27FC236}">
                <a16:creationId xmlns:a16="http://schemas.microsoft.com/office/drawing/2014/main" id="{3A9313AD-BB30-6E5F-1522-053149B34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64958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F198-27E8-6BF0-C99E-5B9777E78F51}"/>
              </a:ext>
            </a:extLst>
          </p:cNvPr>
          <p:cNvSpPr>
            <a:spLocks noGrp="1"/>
          </p:cNvSpPr>
          <p:nvPr>
            <p:ph type="title"/>
          </p:nvPr>
        </p:nvSpPr>
        <p:spPr/>
        <p:txBody>
          <a:bodyPr/>
          <a:lstStyle/>
          <a:p>
            <a:r>
              <a:rPr lang="en-IN" b="1" dirty="0"/>
              <a:t>Virtual Network Encryption</a:t>
            </a:r>
            <a:br>
              <a:rPr lang="en-IN" b="1" dirty="0"/>
            </a:br>
            <a:endParaRPr lang="en-IN" dirty="0"/>
          </a:p>
        </p:txBody>
      </p:sp>
      <p:sp>
        <p:nvSpPr>
          <p:cNvPr id="3" name="Content Placeholder 2">
            <a:extLst>
              <a:ext uri="{FF2B5EF4-FFF2-40B4-BE49-F238E27FC236}">
                <a16:creationId xmlns:a16="http://schemas.microsoft.com/office/drawing/2014/main" id="{44077306-71EE-E69A-CB98-0334CED34037}"/>
              </a:ext>
            </a:extLst>
          </p:cNvPr>
          <p:cNvSpPr>
            <a:spLocks noGrp="1"/>
          </p:cNvSpPr>
          <p:nvPr>
            <p:ph idx="1"/>
          </p:nvPr>
        </p:nvSpPr>
        <p:spPr/>
        <p:txBody>
          <a:bodyPr/>
          <a:lstStyle/>
          <a:p>
            <a:pPr marL="0" indent="0">
              <a:buNone/>
            </a:pPr>
            <a:r>
              <a:rPr lang="en-US" dirty="0"/>
              <a:t>Virtual network encryption allows encryption of virtual network traffic between virtual machines that communicate with each other within subnets marked as ‘Encryption Enabled.</a:t>
            </a:r>
            <a:endParaRPr lang="en-IN" dirty="0"/>
          </a:p>
        </p:txBody>
      </p:sp>
    </p:spTree>
    <p:extLst>
      <p:ext uri="{BB962C8B-B14F-4D97-AF65-F5344CB8AC3E}">
        <p14:creationId xmlns:p14="http://schemas.microsoft.com/office/powerpoint/2010/main" val="381255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24B2-F633-6DBE-21CD-6BA9C323957E}"/>
              </a:ext>
            </a:extLst>
          </p:cNvPr>
          <p:cNvSpPr>
            <a:spLocks noGrp="1"/>
          </p:cNvSpPr>
          <p:nvPr>
            <p:ph type="title"/>
          </p:nvPr>
        </p:nvSpPr>
        <p:spPr/>
        <p:txBody>
          <a:bodyPr/>
          <a:lstStyle/>
          <a:p>
            <a:r>
              <a:rPr lang="en-IN" b="1" dirty="0"/>
              <a:t>What is Azure Firewall?</a:t>
            </a:r>
            <a:br>
              <a:rPr lang="en-IN" b="1" dirty="0"/>
            </a:br>
            <a:endParaRPr lang="en-IN" dirty="0"/>
          </a:p>
        </p:txBody>
      </p:sp>
      <p:sp>
        <p:nvSpPr>
          <p:cNvPr id="3" name="Content Placeholder 2">
            <a:extLst>
              <a:ext uri="{FF2B5EF4-FFF2-40B4-BE49-F238E27FC236}">
                <a16:creationId xmlns:a16="http://schemas.microsoft.com/office/drawing/2014/main" id="{050AECF1-B7EF-F2D0-78D2-4FF120AB4E09}"/>
              </a:ext>
            </a:extLst>
          </p:cNvPr>
          <p:cNvSpPr>
            <a:spLocks noGrp="1"/>
          </p:cNvSpPr>
          <p:nvPr>
            <p:ph idx="1"/>
          </p:nvPr>
        </p:nvSpPr>
        <p:spPr/>
        <p:txBody>
          <a:bodyPr/>
          <a:lstStyle/>
          <a:p>
            <a:pPr marL="0" indent="0">
              <a:buNone/>
            </a:pPr>
            <a:r>
              <a:rPr lang="en-US" dirty="0"/>
              <a:t>Azure Firewall is a cloud-native and intelligent network firewall security service that provides the best of breed threat protection for your cloud workloads running in Azure. It's a fully stateful firewall as a service with built-in high availability and unrestricted cloud scalability. It provides both east-west and north-south traffic inspection.</a:t>
            </a:r>
          </a:p>
          <a:p>
            <a:pPr marL="0" indent="0">
              <a:buNone/>
            </a:pPr>
            <a:endParaRPr lang="en-US" dirty="0"/>
          </a:p>
        </p:txBody>
      </p:sp>
    </p:spTree>
    <p:extLst>
      <p:ext uri="{BB962C8B-B14F-4D97-AF65-F5344CB8AC3E}">
        <p14:creationId xmlns:p14="http://schemas.microsoft.com/office/powerpoint/2010/main" val="102045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11C3E6-E545-3AF7-FFBF-F757EC994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33" y="455426"/>
            <a:ext cx="9133726" cy="5947147"/>
          </a:xfrm>
          <a:prstGeom prst="rect">
            <a:avLst/>
          </a:prstGeom>
        </p:spPr>
      </p:pic>
    </p:spTree>
    <p:extLst>
      <p:ext uri="{BB962C8B-B14F-4D97-AF65-F5344CB8AC3E}">
        <p14:creationId xmlns:p14="http://schemas.microsoft.com/office/powerpoint/2010/main" val="285477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1880-EBBE-EB66-9EF9-1845F80EDC8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054B167-5063-1445-43B4-C169BEE94BA4}"/>
              </a:ext>
            </a:extLst>
          </p:cNvPr>
          <p:cNvSpPr>
            <a:spLocks noGrp="1"/>
          </p:cNvSpPr>
          <p:nvPr>
            <p:ph idx="1"/>
          </p:nvPr>
        </p:nvSpPr>
        <p:spPr/>
        <p:txBody>
          <a:bodyPr/>
          <a:lstStyle/>
          <a:p>
            <a:pPr marL="0" indent="0">
              <a:buNone/>
            </a:pPr>
            <a:r>
              <a:rPr lang="en-IN" dirty="0"/>
              <a:t>Allow the traffic only when source is IBM[company] network</a:t>
            </a:r>
          </a:p>
        </p:txBody>
      </p:sp>
    </p:spTree>
    <p:extLst>
      <p:ext uri="{BB962C8B-B14F-4D97-AF65-F5344CB8AC3E}">
        <p14:creationId xmlns:p14="http://schemas.microsoft.com/office/powerpoint/2010/main" val="131134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0380-D32B-6AE2-024E-ACD0F254DC96}"/>
              </a:ext>
            </a:extLst>
          </p:cNvPr>
          <p:cNvSpPr>
            <a:spLocks noGrp="1"/>
          </p:cNvSpPr>
          <p:nvPr>
            <p:ph type="title"/>
          </p:nvPr>
        </p:nvSpPr>
        <p:spPr/>
        <p:txBody>
          <a:bodyPr/>
          <a:lstStyle/>
          <a:p>
            <a:r>
              <a:rPr lang="en-IN" b="1" dirty="0"/>
              <a:t>What is Azure Bastion?</a:t>
            </a:r>
            <a:br>
              <a:rPr lang="en-IN" b="1" dirty="0"/>
            </a:br>
            <a:endParaRPr lang="en-IN" dirty="0"/>
          </a:p>
        </p:txBody>
      </p:sp>
      <p:sp>
        <p:nvSpPr>
          <p:cNvPr id="3" name="Content Placeholder 2">
            <a:extLst>
              <a:ext uri="{FF2B5EF4-FFF2-40B4-BE49-F238E27FC236}">
                <a16:creationId xmlns:a16="http://schemas.microsoft.com/office/drawing/2014/main" id="{10333AC3-47B9-515E-8B6C-047751E8B13B}"/>
              </a:ext>
            </a:extLst>
          </p:cNvPr>
          <p:cNvSpPr>
            <a:spLocks noGrp="1"/>
          </p:cNvSpPr>
          <p:nvPr>
            <p:ph idx="1"/>
          </p:nvPr>
        </p:nvSpPr>
        <p:spPr/>
        <p:txBody>
          <a:bodyPr/>
          <a:lstStyle/>
          <a:p>
            <a:pPr marL="0" indent="0">
              <a:buNone/>
            </a:pPr>
            <a:r>
              <a:rPr lang="en-US" dirty="0"/>
              <a:t>Azure Bastion is a fully managed PaaS service that you provision to securely connect to virtual machines via private IP address.</a:t>
            </a:r>
          </a:p>
          <a:p>
            <a:pPr marL="0" indent="0">
              <a:buNone/>
            </a:pPr>
            <a:endParaRPr lang="en-US" dirty="0"/>
          </a:p>
          <a:p>
            <a:pPr marL="0" indent="0">
              <a:buNone/>
            </a:pPr>
            <a:r>
              <a:rPr lang="en-US" dirty="0"/>
              <a:t>Example: Virtual Desktop (VDI)</a:t>
            </a:r>
            <a:endParaRPr lang="en-IN" dirty="0"/>
          </a:p>
        </p:txBody>
      </p:sp>
    </p:spTree>
    <p:extLst>
      <p:ext uri="{BB962C8B-B14F-4D97-AF65-F5344CB8AC3E}">
        <p14:creationId xmlns:p14="http://schemas.microsoft.com/office/powerpoint/2010/main" val="422703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3C9D-590A-DA20-2BE6-E056E8A98E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11E122-B428-E796-D339-C2912B8941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2D9E52-8A3E-80EE-82C9-6BD450069810}"/>
              </a:ext>
            </a:extLst>
          </p:cNvPr>
          <p:cNvPicPr>
            <a:picLocks noChangeAspect="1"/>
          </p:cNvPicPr>
          <p:nvPr/>
        </p:nvPicPr>
        <p:blipFill>
          <a:blip r:embed="rId2"/>
          <a:stretch>
            <a:fillRect/>
          </a:stretch>
        </p:blipFill>
        <p:spPr>
          <a:xfrm>
            <a:off x="518334" y="447259"/>
            <a:ext cx="11155332" cy="5963482"/>
          </a:xfrm>
          <a:prstGeom prst="rect">
            <a:avLst/>
          </a:prstGeom>
        </p:spPr>
      </p:pic>
    </p:spTree>
    <p:extLst>
      <p:ext uri="{BB962C8B-B14F-4D97-AF65-F5344CB8AC3E}">
        <p14:creationId xmlns:p14="http://schemas.microsoft.com/office/powerpoint/2010/main" val="382089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1A0AC-45F4-CB06-7FC5-AC2A99686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047750"/>
            <a:ext cx="8572500" cy="4762500"/>
          </a:xfrm>
          <a:prstGeom prst="rect">
            <a:avLst/>
          </a:prstGeom>
        </p:spPr>
      </p:pic>
    </p:spTree>
    <p:extLst>
      <p:ext uri="{BB962C8B-B14F-4D97-AF65-F5344CB8AC3E}">
        <p14:creationId xmlns:p14="http://schemas.microsoft.com/office/powerpoint/2010/main" val="364815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3DEA-D176-AE14-D5C0-B7C83F67932E}"/>
              </a:ext>
            </a:extLst>
          </p:cNvPr>
          <p:cNvSpPr>
            <a:spLocks noGrp="1"/>
          </p:cNvSpPr>
          <p:nvPr>
            <p:ph type="title"/>
          </p:nvPr>
        </p:nvSpPr>
        <p:spPr/>
        <p:txBody>
          <a:bodyPr/>
          <a:lstStyle/>
          <a:p>
            <a:r>
              <a:rPr lang="en-US" b="1" dirty="0"/>
              <a:t>What is Azure DDoS Protection?</a:t>
            </a:r>
            <a:br>
              <a:rPr lang="en-US" b="1" dirty="0"/>
            </a:br>
            <a:endParaRPr lang="en-IN" dirty="0"/>
          </a:p>
        </p:txBody>
      </p:sp>
      <p:sp>
        <p:nvSpPr>
          <p:cNvPr id="3" name="Content Placeholder 2">
            <a:extLst>
              <a:ext uri="{FF2B5EF4-FFF2-40B4-BE49-F238E27FC236}">
                <a16:creationId xmlns:a16="http://schemas.microsoft.com/office/drawing/2014/main" id="{D6355FA7-9500-F701-CF44-3038A15BACC9}"/>
              </a:ext>
            </a:extLst>
          </p:cNvPr>
          <p:cNvSpPr>
            <a:spLocks noGrp="1"/>
          </p:cNvSpPr>
          <p:nvPr>
            <p:ph idx="1"/>
          </p:nvPr>
        </p:nvSpPr>
        <p:spPr/>
        <p:txBody>
          <a:bodyPr/>
          <a:lstStyle/>
          <a:p>
            <a:pPr marL="0" indent="0">
              <a:buNone/>
            </a:pPr>
            <a:r>
              <a:rPr lang="en-IN" dirty="0"/>
              <a:t>DDoS Attack means "</a:t>
            </a:r>
            <a:r>
              <a:rPr lang="en-IN" b="1" dirty="0"/>
              <a:t>Distributed Denial-of-Service (DDoS) Attack</a:t>
            </a:r>
            <a:r>
              <a:rPr lang="en-IN" dirty="0"/>
              <a:t>" and it is a cybercrime in which the attacker floods a server with internet traffic to prevent users from accessing connected online services and sites.</a:t>
            </a:r>
          </a:p>
        </p:txBody>
      </p:sp>
    </p:spTree>
    <p:extLst>
      <p:ext uri="{BB962C8B-B14F-4D97-AF65-F5344CB8AC3E}">
        <p14:creationId xmlns:p14="http://schemas.microsoft.com/office/powerpoint/2010/main" val="283209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A888-ED3C-60D7-10BD-3F0D227CDAF1}"/>
              </a:ext>
            </a:extLst>
          </p:cNvPr>
          <p:cNvSpPr>
            <a:spLocks noGrp="1"/>
          </p:cNvSpPr>
          <p:nvPr>
            <p:ph type="title"/>
          </p:nvPr>
        </p:nvSpPr>
        <p:spPr/>
        <p:txBody>
          <a:bodyPr/>
          <a:lstStyle/>
          <a:p>
            <a:r>
              <a:rPr lang="en-IN" b="1" dirty="0"/>
              <a:t>Distributed Denial-of-Service (DDoS) Attack</a:t>
            </a:r>
            <a:endParaRPr lang="en-IN" dirty="0"/>
          </a:p>
        </p:txBody>
      </p:sp>
      <p:sp>
        <p:nvSpPr>
          <p:cNvPr id="3" name="Content Placeholder 2">
            <a:extLst>
              <a:ext uri="{FF2B5EF4-FFF2-40B4-BE49-F238E27FC236}">
                <a16:creationId xmlns:a16="http://schemas.microsoft.com/office/drawing/2014/main" id="{00ACA7D7-ED40-45FE-8542-E8E6A062A3CA}"/>
              </a:ext>
            </a:extLst>
          </p:cNvPr>
          <p:cNvSpPr>
            <a:spLocks noGrp="1"/>
          </p:cNvSpPr>
          <p:nvPr>
            <p:ph idx="1"/>
          </p:nvPr>
        </p:nvSpPr>
        <p:spPr/>
        <p:txBody>
          <a:bodyPr/>
          <a:lstStyle/>
          <a:p>
            <a:pPr marL="0" indent="0">
              <a:buNone/>
            </a:pPr>
            <a:r>
              <a:rPr lang="en-IN" dirty="0"/>
              <a:t>Let’s say Amazon is my competitor and amazon can server 100 users at a time.</a:t>
            </a:r>
          </a:p>
          <a:p>
            <a:pPr marL="0" indent="0">
              <a:buNone/>
            </a:pPr>
            <a:endParaRPr lang="en-IN" dirty="0"/>
          </a:p>
          <a:p>
            <a:pPr marL="0" indent="0">
              <a:buNone/>
            </a:pPr>
            <a:r>
              <a:rPr lang="en-IN" dirty="0"/>
              <a:t>Now, I would be creating a hack mechanism so I will send 5000 request to amazon, and I will not do any business.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506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A42B-42FC-96A7-51BC-1E4F09AAE96E}"/>
              </a:ext>
            </a:extLst>
          </p:cNvPr>
          <p:cNvSpPr>
            <a:spLocks noGrp="1"/>
          </p:cNvSpPr>
          <p:nvPr>
            <p:ph type="title"/>
          </p:nvPr>
        </p:nvSpPr>
        <p:spPr/>
        <p:txBody>
          <a:bodyPr/>
          <a:lstStyle/>
          <a:p>
            <a:r>
              <a:rPr lang="en-IN" dirty="0"/>
              <a:t>Our case</a:t>
            </a:r>
          </a:p>
        </p:txBody>
      </p:sp>
      <p:sp>
        <p:nvSpPr>
          <p:cNvPr id="3" name="Content Placeholder 2">
            <a:extLst>
              <a:ext uri="{FF2B5EF4-FFF2-40B4-BE49-F238E27FC236}">
                <a16:creationId xmlns:a16="http://schemas.microsoft.com/office/drawing/2014/main" id="{DB255228-F13D-16B4-424F-4891998429E7}"/>
              </a:ext>
            </a:extLst>
          </p:cNvPr>
          <p:cNvSpPr>
            <a:spLocks noGrp="1"/>
          </p:cNvSpPr>
          <p:nvPr>
            <p:ph idx="1"/>
          </p:nvPr>
        </p:nvSpPr>
        <p:spPr/>
        <p:txBody>
          <a:bodyPr/>
          <a:lstStyle/>
          <a:p>
            <a:pPr marL="0" indent="0">
              <a:buNone/>
            </a:pPr>
            <a:r>
              <a:rPr lang="en-IN" dirty="0"/>
              <a:t>Let’s say, we are creating our services in data zone1, so other resources who are deployed in zone1 can access  our resources</a:t>
            </a:r>
          </a:p>
          <a:p>
            <a:pPr marL="0" indent="0">
              <a:buNone/>
            </a:pPr>
            <a:endParaRPr lang="en-IN" dirty="0"/>
          </a:p>
        </p:txBody>
      </p:sp>
    </p:spTree>
    <p:extLst>
      <p:ext uri="{BB962C8B-B14F-4D97-AF65-F5344CB8AC3E}">
        <p14:creationId xmlns:p14="http://schemas.microsoft.com/office/powerpoint/2010/main" val="297046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612F-8CDC-07A1-CF3B-DED8BA59CDD8}"/>
              </a:ext>
            </a:extLst>
          </p:cNvPr>
          <p:cNvSpPr>
            <a:spLocks noGrp="1"/>
          </p:cNvSpPr>
          <p:nvPr>
            <p:ph type="title"/>
          </p:nvPr>
        </p:nvSpPr>
        <p:spPr/>
        <p:txBody>
          <a:bodyPr/>
          <a:lstStyle/>
          <a:p>
            <a:r>
              <a:rPr lang="en-IN" b="1" dirty="0"/>
              <a:t>Distributed Denial-of-Service (DDoS) Attack</a:t>
            </a:r>
            <a:endParaRPr lang="en-IN" dirty="0"/>
          </a:p>
        </p:txBody>
      </p:sp>
      <p:pic>
        <p:nvPicPr>
          <p:cNvPr id="5" name="Content Placeholder 4">
            <a:extLst>
              <a:ext uri="{FF2B5EF4-FFF2-40B4-BE49-F238E27FC236}">
                <a16:creationId xmlns:a16="http://schemas.microsoft.com/office/drawing/2014/main" id="{9DD797B9-8116-9C53-5C7C-04806FCD7D8E}"/>
              </a:ext>
            </a:extLst>
          </p:cNvPr>
          <p:cNvPicPr>
            <a:picLocks noGrp="1" noChangeAspect="1"/>
          </p:cNvPicPr>
          <p:nvPr>
            <p:ph idx="1"/>
          </p:nvPr>
        </p:nvPicPr>
        <p:blipFill>
          <a:blip r:embed="rId2"/>
          <a:stretch>
            <a:fillRect/>
          </a:stretch>
        </p:blipFill>
        <p:spPr>
          <a:xfrm>
            <a:off x="1720625" y="2362910"/>
            <a:ext cx="8750750" cy="3276768"/>
          </a:xfrm>
        </p:spPr>
      </p:pic>
    </p:spTree>
    <p:extLst>
      <p:ext uri="{BB962C8B-B14F-4D97-AF65-F5344CB8AC3E}">
        <p14:creationId xmlns:p14="http://schemas.microsoft.com/office/powerpoint/2010/main" val="4049315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AD7A-157A-831C-A2FE-243E0BB8CA09}"/>
              </a:ext>
            </a:extLst>
          </p:cNvPr>
          <p:cNvSpPr>
            <a:spLocks noGrp="1"/>
          </p:cNvSpPr>
          <p:nvPr>
            <p:ph type="title"/>
          </p:nvPr>
        </p:nvSpPr>
        <p:spPr/>
        <p:txBody>
          <a:bodyPr/>
          <a:lstStyle/>
          <a:p>
            <a:r>
              <a:rPr lang="en-US" b="1" dirty="0"/>
              <a:t>What is Azure Virtual Network?</a:t>
            </a:r>
            <a:br>
              <a:rPr lang="en-US" b="1" dirty="0"/>
            </a:br>
            <a:endParaRPr lang="en-IN" dirty="0"/>
          </a:p>
        </p:txBody>
      </p:sp>
      <p:sp>
        <p:nvSpPr>
          <p:cNvPr id="3" name="Content Placeholder 2">
            <a:extLst>
              <a:ext uri="{FF2B5EF4-FFF2-40B4-BE49-F238E27FC236}">
                <a16:creationId xmlns:a16="http://schemas.microsoft.com/office/drawing/2014/main" id="{0E94838B-A142-7779-92EC-8B9AB302A4F2}"/>
              </a:ext>
            </a:extLst>
          </p:cNvPr>
          <p:cNvSpPr>
            <a:spLocks noGrp="1"/>
          </p:cNvSpPr>
          <p:nvPr>
            <p:ph idx="1"/>
          </p:nvPr>
        </p:nvSpPr>
        <p:spPr/>
        <p:txBody>
          <a:bodyPr/>
          <a:lstStyle/>
          <a:p>
            <a:pPr marL="0" indent="0">
              <a:buNone/>
            </a:pPr>
            <a:r>
              <a:rPr lang="en-US" dirty="0"/>
              <a:t>Azure Virtual Network is a service that provides the fundamental building block for your private network in Azure. An instance of the service (a virtual network) enables many types of Azure resources to securely communicate with each other, the internet, and on-premises networks. These Azure resources include virtual machines (VMs).</a:t>
            </a:r>
            <a:endParaRPr lang="en-IN" dirty="0"/>
          </a:p>
        </p:txBody>
      </p:sp>
    </p:spTree>
    <p:extLst>
      <p:ext uri="{BB962C8B-B14F-4D97-AF65-F5344CB8AC3E}">
        <p14:creationId xmlns:p14="http://schemas.microsoft.com/office/powerpoint/2010/main" val="169460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DA0A8A-FA93-D304-70E0-0C5C541BC77D}"/>
              </a:ext>
            </a:extLst>
          </p:cNvPr>
          <p:cNvPicPr>
            <a:picLocks noChangeAspect="1"/>
          </p:cNvPicPr>
          <p:nvPr/>
        </p:nvPicPr>
        <p:blipFill>
          <a:blip r:embed="rId2"/>
          <a:stretch>
            <a:fillRect/>
          </a:stretch>
        </p:blipFill>
        <p:spPr>
          <a:xfrm>
            <a:off x="0" y="86935"/>
            <a:ext cx="12192000" cy="6684129"/>
          </a:xfrm>
          <a:prstGeom prst="rect">
            <a:avLst/>
          </a:prstGeom>
        </p:spPr>
      </p:pic>
    </p:spTree>
    <p:extLst>
      <p:ext uri="{BB962C8B-B14F-4D97-AF65-F5344CB8AC3E}">
        <p14:creationId xmlns:p14="http://schemas.microsoft.com/office/powerpoint/2010/main" val="391165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80C068-3338-8004-003D-856A966A5279}"/>
              </a:ext>
            </a:extLst>
          </p:cNvPr>
          <p:cNvPicPr>
            <a:picLocks noChangeAspect="1"/>
          </p:cNvPicPr>
          <p:nvPr/>
        </p:nvPicPr>
        <p:blipFill>
          <a:blip r:embed="rId2"/>
          <a:stretch>
            <a:fillRect/>
          </a:stretch>
        </p:blipFill>
        <p:spPr>
          <a:xfrm>
            <a:off x="0" y="86935"/>
            <a:ext cx="12192000" cy="6684129"/>
          </a:xfrm>
          <a:prstGeom prst="rect">
            <a:avLst/>
          </a:prstGeom>
        </p:spPr>
      </p:pic>
    </p:spTree>
    <p:extLst>
      <p:ext uri="{BB962C8B-B14F-4D97-AF65-F5344CB8AC3E}">
        <p14:creationId xmlns:p14="http://schemas.microsoft.com/office/powerpoint/2010/main" val="38636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3DDA03-6F63-9055-A202-830B29B6B01B}"/>
              </a:ext>
            </a:extLst>
          </p:cNvPr>
          <p:cNvPicPr>
            <a:picLocks noChangeAspect="1"/>
          </p:cNvPicPr>
          <p:nvPr/>
        </p:nvPicPr>
        <p:blipFill>
          <a:blip r:embed="rId2"/>
          <a:stretch>
            <a:fillRect/>
          </a:stretch>
        </p:blipFill>
        <p:spPr>
          <a:xfrm>
            <a:off x="389728" y="66205"/>
            <a:ext cx="11412543" cy="6725589"/>
          </a:xfrm>
          <a:prstGeom prst="rect">
            <a:avLst/>
          </a:prstGeom>
        </p:spPr>
      </p:pic>
    </p:spTree>
    <p:extLst>
      <p:ext uri="{BB962C8B-B14F-4D97-AF65-F5344CB8AC3E}">
        <p14:creationId xmlns:p14="http://schemas.microsoft.com/office/powerpoint/2010/main" val="2551982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9AF221-D264-E871-D7D7-3C37251BC5CF}"/>
              </a:ext>
            </a:extLst>
          </p:cNvPr>
          <p:cNvPicPr>
            <a:picLocks noChangeAspect="1"/>
          </p:cNvPicPr>
          <p:nvPr/>
        </p:nvPicPr>
        <p:blipFill>
          <a:blip r:embed="rId2"/>
          <a:stretch>
            <a:fillRect/>
          </a:stretch>
        </p:blipFill>
        <p:spPr>
          <a:xfrm>
            <a:off x="489755" y="204337"/>
            <a:ext cx="11212490" cy="6449325"/>
          </a:xfrm>
          <a:prstGeom prst="rect">
            <a:avLst/>
          </a:prstGeom>
        </p:spPr>
      </p:pic>
    </p:spTree>
    <p:extLst>
      <p:ext uri="{BB962C8B-B14F-4D97-AF65-F5344CB8AC3E}">
        <p14:creationId xmlns:p14="http://schemas.microsoft.com/office/powerpoint/2010/main" val="2751656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AD3C8-0AA4-2BF7-590A-2884EEA4C1D2}"/>
              </a:ext>
            </a:extLst>
          </p:cNvPr>
          <p:cNvPicPr>
            <a:picLocks noChangeAspect="1"/>
          </p:cNvPicPr>
          <p:nvPr/>
        </p:nvPicPr>
        <p:blipFill>
          <a:blip r:embed="rId2"/>
          <a:stretch>
            <a:fillRect/>
          </a:stretch>
        </p:blipFill>
        <p:spPr>
          <a:xfrm>
            <a:off x="651702" y="113837"/>
            <a:ext cx="10888595" cy="6630325"/>
          </a:xfrm>
          <a:prstGeom prst="rect">
            <a:avLst/>
          </a:prstGeom>
        </p:spPr>
      </p:pic>
    </p:spTree>
    <p:extLst>
      <p:ext uri="{BB962C8B-B14F-4D97-AF65-F5344CB8AC3E}">
        <p14:creationId xmlns:p14="http://schemas.microsoft.com/office/powerpoint/2010/main" val="1331181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35EB3-5C21-4D73-688E-EDDE7DB93088}"/>
              </a:ext>
            </a:extLst>
          </p:cNvPr>
          <p:cNvPicPr>
            <a:picLocks noChangeAspect="1"/>
          </p:cNvPicPr>
          <p:nvPr/>
        </p:nvPicPr>
        <p:blipFill>
          <a:blip r:embed="rId2"/>
          <a:stretch>
            <a:fillRect/>
          </a:stretch>
        </p:blipFill>
        <p:spPr>
          <a:xfrm>
            <a:off x="127754" y="80495"/>
            <a:ext cx="11936491" cy="6697010"/>
          </a:xfrm>
          <a:prstGeom prst="rect">
            <a:avLst/>
          </a:prstGeom>
        </p:spPr>
      </p:pic>
    </p:spTree>
    <p:extLst>
      <p:ext uri="{BB962C8B-B14F-4D97-AF65-F5344CB8AC3E}">
        <p14:creationId xmlns:p14="http://schemas.microsoft.com/office/powerpoint/2010/main" val="1993296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F2902-272B-3DAC-2873-FC179604C9F4}"/>
              </a:ext>
            </a:extLst>
          </p:cNvPr>
          <p:cNvPicPr>
            <a:picLocks noChangeAspect="1"/>
          </p:cNvPicPr>
          <p:nvPr/>
        </p:nvPicPr>
        <p:blipFill>
          <a:blip r:embed="rId2"/>
          <a:stretch>
            <a:fillRect/>
          </a:stretch>
        </p:blipFill>
        <p:spPr>
          <a:xfrm>
            <a:off x="2177848" y="1673135"/>
            <a:ext cx="7836303" cy="3511730"/>
          </a:xfrm>
          <a:prstGeom prst="rect">
            <a:avLst/>
          </a:prstGeom>
        </p:spPr>
      </p:pic>
    </p:spTree>
    <p:extLst>
      <p:ext uri="{BB962C8B-B14F-4D97-AF65-F5344CB8AC3E}">
        <p14:creationId xmlns:p14="http://schemas.microsoft.com/office/powerpoint/2010/main" val="470212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E4283-81F2-FF21-78C3-26D5F2932FAF}"/>
              </a:ext>
            </a:extLst>
          </p:cNvPr>
          <p:cNvPicPr>
            <a:picLocks noChangeAspect="1"/>
          </p:cNvPicPr>
          <p:nvPr/>
        </p:nvPicPr>
        <p:blipFill>
          <a:blip r:embed="rId2"/>
          <a:stretch>
            <a:fillRect/>
          </a:stretch>
        </p:blipFill>
        <p:spPr>
          <a:xfrm>
            <a:off x="2362008" y="1095255"/>
            <a:ext cx="7467984" cy="4667490"/>
          </a:xfrm>
          <a:prstGeom prst="rect">
            <a:avLst/>
          </a:prstGeom>
        </p:spPr>
      </p:pic>
    </p:spTree>
    <p:extLst>
      <p:ext uri="{BB962C8B-B14F-4D97-AF65-F5344CB8AC3E}">
        <p14:creationId xmlns:p14="http://schemas.microsoft.com/office/powerpoint/2010/main" val="62972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B820-EA68-F7B8-0D51-0ACD7CD2FAD0}"/>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C9ECC311-0E32-81C4-FF54-20CC60485C55}"/>
              </a:ext>
            </a:extLst>
          </p:cNvPr>
          <p:cNvSpPr>
            <a:spLocks noGrp="1"/>
          </p:cNvSpPr>
          <p:nvPr>
            <p:ph idx="1"/>
          </p:nvPr>
        </p:nvSpPr>
        <p:spPr/>
        <p:txBody>
          <a:bodyPr/>
          <a:lstStyle/>
          <a:p>
            <a:pPr marL="0" indent="0">
              <a:buNone/>
            </a:pPr>
            <a:r>
              <a:rPr lang="en-IN" dirty="0"/>
              <a:t>To solve this problem Azure has given VNET concept where in Data centre you can create your network. </a:t>
            </a:r>
          </a:p>
          <a:p>
            <a:pPr marL="0" indent="0">
              <a:buNone/>
            </a:pPr>
            <a:endParaRPr lang="en-IN" dirty="0"/>
          </a:p>
          <a:p>
            <a:pPr marL="0" indent="0">
              <a:buNone/>
            </a:pPr>
            <a:r>
              <a:rPr lang="en-IN" dirty="0"/>
              <a:t>This is also refereed as network virtualization.</a:t>
            </a:r>
          </a:p>
        </p:txBody>
      </p:sp>
    </p:spTree>
    <p:extLst>
      <p:ext uri="{BB962C8B-B14F-4D97-AF65-F5344CB8AC3E}">
        <p14:creationId xmlns:p14="http://schemas.microsoft.com/office/powerpoint/2010/main" val="226094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696-A467-8891-DCE3-BE39E83D12F3}"/>
              </a:ext>
            </a:extLst>
          </p:cNvPr>
          <p:cNvSpPr>
            <a:spLocks noGrp="1"/>
          </p:cNvSpPr>
          <p:nvPr>
            <p:ph type="title"/>
          </p:nvPr>
        </p:nvSpPr>
        <p:spPr/>
        <p:txBody>
          <a:bodyPr/>
          <a:lstStyle/>
          <a:p>
            <a:r>
              <a:rPr lang="en-IN" dirty="0"/>
              <a:t>Encryption</a:t>
            </a:r>
          </a:p>
        </p:txBody>
      </p:sp>
      <p:pic>
        <p:nvPicPr>
          <p:cNvPr id="7" name="Content Placeholder 6">
            <a:extLst>
              <a:ext uri="{FF2B5EF4-FFF2-40B4-BE49-F238E27FC236}">
                <a16:creationId xmlns:a16="http://schemas.microsoft.com/office/drawing/2014/main" id="{1E1202B7-2461-9AB3-162E-3361D7BA7379}"/>
              </a:ext>
            </a:extLst>
          </p:cNvPr>
          <p:cNvPicPr>
            <a:picLocks noGrp="1" noChangeAspect="1"/>
          </p:cNvPicPr>
          <p:nvPr>
            <p:ph idx="1"/>
          </p:nvPr>
        </p:nvPicPr>
        <p:blipFill>
          <a:blip r:embed="rId2"/>
          <a:stretch>
            <a:fillRect/>
          </a:stretch>
        </p:blipFill>
        <p:spPr>
          <a:xfrm>
            <a:off x="4506201" y="1825625"/>
            <a:ext cx="3179597" cy="4351338"/>
          </a:xfrm>
        </p:spPr>
      </p:pic>
    </p:spTree>
    <p:extLst>
      <p:ext uri="{BB962C8B-B14F-4D97-AF65-F5344CB8AC3E}">
        <p14:creationId xmlns:p14="http://schemas.microsoft.com/office/powerpoint/2010/main" val="7545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59CE-34A4-BD9B-578A-7F281DA46760}"/>
              </a:ext>
            </a:extLst>
          </p:cNvPr>
          <p:cNvSpPr>
            <a:spLocks noGrp="1"/>
          </p:cNvSpPr>
          <p:nvPr>
            <p:ph type="title"/>
          </p:nvPr>
        </p:nvSpPr>
        <p:spPr/>
        <p:txBody>
          <a:bodyPr/>
          <a:lstStyle/>
          <a:p>
            <a:r>
              <a:rPr lang="en-IN" dirty="0"/>
              <a:t>I will say in number you convert words</a:t>
            </a:r>
          </a:p>
        </p:txBody>
      </p:sp>
      <p:sp>
        <p:nvSpPr>
          <p:cNvPr id="3" name="Content Placeholder 2">
            <a:extLst>
              <a:ext uri="{FF2B5EF4-FFF2-40B4-BE49-F238E27FC236}">
                <a16:creationId xmlns:a16="http://schemas.microsoft.com/office/drawing/2014/main" id="{5A8B4179-C730-7289-F396-F292AC997523}"/>
              </a:ext>
            </a:extLst>
          </p:cNvPr>
          <p:cNvSpPr>
            <a:spLocks noGrp="1"/>
          </p:cNvSpPr>
          <p:nvPr>
            <p:ph idx="1"/>
          </p:nvPr>
        </p:nvSpPr>
        <p:spPr/>
        <p:txBody>
          <a:bodyPr/>
          <a:lstStyle/>
          <a:p>
            <a:pPr marL="0" indent="0">
              <a:buNone/>
            </a:pPr>
            <a:r>
              <a:rPr lang="en-IN" dirty="0"/>
              <a:t>1-2-4-4 &gt; ABCD</a:t>
            </a:r>
          </a:p>
          <a:p>
            <a:pPr marL="0" indent="0">
              <a:buNone/>
            </a:pPr>
            <a:endParaRPr lang="en-IN" dirty="0"/>
          </a:p>
          <a:p>
            <a:pPr marL="0" indent="0">
              <a:buNone/>
            </a:pPr>
            <a:endParaRPr lang="en-IN" dirty="0"/>
          </a:p>
          <a:p>
            <a:pPr marL="0" indent="0">
              <a:buNone/>
            </a:pPr>
            <a:r>
              <a:rPr lang="en-IN" dirty="0"/>
              <a:t>In Companies we use SSL certificate to implement encryption.</a:t>
            </a:r>
          </a:p>
          <a:p>
            <a:pPr marL="0" indent="0">
              <a:buNone/>
            </a:pPr>
            <a:endParaRPr lang="en-IN" dirty="0"/>
          </a:p>
        </p:txBody>
      </p:sp>
    </p:spTree>
    <p:extLst>
      <p:ext uri="{BB962C8B-B14F-4D97-AF65-F5344CB8AC3E}">
        <p14:creationId xmlns:p14="http://schemas.microsoft.com/office/powerpoint/2010/main" val="358375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D8D0-9E9A-C9E0-6165-B7BB0E82ED37}"/>
              </a:ext>
            </a:extLst>
          </p:cNvPr>
          <p:cNvSpPr>
            <a:spLocks noGrp="1"/>
          </p:cNvSpPr>
          <p:nvPr>
            <p:ph type="title"/>
          </p:nvPr>
        </p:nvSpPr>
        <p:spPr/>
        <p:txBody>
          <a:bodyPr/>
          <a:lstStyle/>
          <a:p>
            <a:r>
              <a:rPr lang="en-IN" dirty="0"/>
              <a:t>SSL use case</a:t>
            </a:r>
          </a:p>
        </p:txBody>
      </p:sp>
      <p:sp>
        <p:nvSpPr>
          <p:cNvPr id="3" name="Content Placeholder 2">
            <a:extLst>
              <a:ext uri="{FF2B5EF4-FFF2-40B4-BE49-F238E27FC236}">
                <a16:creationId xmlns:a16="http://schemas.microsoft.com/office/drawing/2014/main" id="{90987ED6-866B-C3E1-30FF-0AF1AB1E362F}"/>
              </a:ext>
            </a:extLst>
          </p:cNvPr>
          <p:cNvSpPr>
            <a:spLocks noGrp="1"/>
          </p:cNvSpPr>
          <p:nvPr>
            <p:ph idx="1"/>
          </p:nvPr>
        </p:nvSpPr>
        <p:spPr/>
        <p:txBody>
          <a:bodyPr/>
          <a:lstStyle/>
          <a:p>
            <a:pPr marL="0" indent="0">
              <a:buNone/>
            </a:pPr>
            <a:r>
              <a:rPr lang="en-IN" dirty="0"/>
              <a:t>Suppose, you are opening internet banking, and typing ID and password, if hacker get that he might can operate your account.</a:t>
            </a:r>
          </a:p>
          <a:p>
            <a:pPr marL="0" indent="0">
              <a:buNone/>
            </a:pPr>
            <a:endParaRPr lang="en-IN" dirty="0"/>
          </a:p>
          <a:p>
            <a:pPr marL="0" indent="0">
              <a:buNone/>
            </a:pPr>
            <a:r>
              <a:rPr lang="en-IN">
                <a:hlinkClick r:id="rId2"/>
              </a:rPr>
              <a:t>https://www.cloudflare.com/learning/ssl/what-happens-in-a-tls-handshake/</a:t>
            </a:r>
            <a:endParaRPr lang="en-IN"/>
          </a:p>
          <a:p>
            <a:pPr marL="0" indent="0">
              <a:buNone/>
            </a:pPr>
            <a:endParaRPr lang="en-IN" dirty="0"/>
          </a:p>
        </p:txBody>
      </p:sp>
    </p:spTree>
    <p:extLst>
      <p:ext uri="{BB962C8B-B14F-4D97-AF65-F5344CB8AC3E}">
        <p14:creationId xmlns:p14="http://schemas.microsoft.com/office/powerpoint/2010/main" val="186374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9562-044C-DE85-5A33-3839F7802C42}"/>
              </a:ext>
            </a:extLst>
          </p:cNvPr>
          <p:cNvSpPr>
            <a:spLocks noGrp="1"/>
          </p:cNvSpPr>
          <p:nvPr>
            <p:ph type="title"/>
          </p:nvPr>
        </p:nvSpPr>
        <p:spPr/>
        <p:txBody>
          <a:bodyPr/>
          <a:lstStyle/>
          <a:p>
            <a:r>
              <a:rPr lang="en-IN" dirty="0"/>
              <a:t>SSL certificate/TLS certificate</a:t>
            </a:r>
          </a:p>
        </p:txBody>
      </p:sp>
      <p:pic>
        <p:nvPicPr>
          <p:cNvPr id="5" name="Content Placeholder 4">
            <a:extLst>
              <a:ext uri="{FF2B5EF4-FFF2-40B4-BE49-F238E27FC236}">
                <a16:creationId xmlns:a16="http://schemas.microsoft.com/office/drawing/2014/main" id="{E7E3FA53-CFD3-1927-FF8E-B9FDF4F8AB0F}"/>
              </a:ext>
            </a:extLst>
          </p:cNvPr>
          <p:cNvPicPr>
            <a:picLocks noGrp="1" noChangeAspect="1"/>
          </p:cNvPicPr>
          <p:nvPr>
            <p:ph idx="1"/>
          </p:nvPr>
        </p:nvPicPr>
        <p:blipFill>
          <a:blip r:embed="rId2"/>
          <a:stretch>
            <a:fillRect/>
          </a:stretch>
        </p:blipFill>
        <p:spPr>
          <a:xfrm>
            <a:off x="3214285" y="2100791"/>
            <a:ext cx="5763429" cy="3801005"/>
          </a:xfrm>
        </p:spPr>
      </p:pic>
    </p:spTree>
    <p:extLst>
      <p:ext uri="{BB962C8B-B14F-4D97-AF65-F5344CB8AC3E}">
        <p14:creationId xmlns:p14="http://schemas.microsoft.com/office/powerpoint/2010/main" val="313861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FC8E-5430-5653-AD42-C15E8BA6BE93}"/>
              </a:ext>
            </a:extLst>
          </p:cNvPr>
          <p:cNvSpPr>
            <a:spLocks noGrp="1"/>
          </p:cNvSpPr>
          <p:nvPr>
            <p:ph type="title"/>
          </p:nvPr>
        </p:nvSpPr>
        <p:spPr/>
        <p:txBody>
          <a:bodyPr/>
          <a:lstStyle/>
          <a:p>
            <a:r>
              <a:rPr lang="en-IN" dirty="0"/>
              <a:t>SSL certificate</a:t>
            </a:r>
          </a:p>
        </p:txBody>
      </p:sp>
      <p:sp>
        <p:nvSpPr>
          <p:cNvPr id="3" name="Content Placeholder 2">
            <a:extLst>
              <a:ext uri="{FF2B5EF4-FFF2-40B4-BE49-F238E27FC236}">
                <a16:creationId xmlns:a16="http://schemas.microsoft.com/office/drawing/2014/main" id="{2EA60685-8EFA-10B4-09B5-5309FB5621CC}"/>
              </a:ext>
            </a:extLst>
          </p:cNvPr>
          <p:cNvSpPr>
            <a:spLocks noGrp="1"/>
          </p:cNvSpPr>
          <p:nvPr>
            <p:ph idx="1"/>
          </p:nvPr>
        </p:nvSpPr>
        <p:spPr/>
        <p:txBody>
          <a:bodyPr/>
          <a:lstStyle/>
          <a:p>
            <a:pPr marL="0" indent="0">
              <a:buNone/>
            </a:pPr>
            <a:r>
              <a:rPr lang="en-IN" dirty="0"/>
              <a:t>SSL stands for Secure Sockets Layer, </a:t>
            </a:r>
            <a:r>
              <a:rPr lang="en-IN" b="1" dirty="0"/>
              <a:t>a security protocol that creates an encrypted link between a web server and a web browser</a:t>
            </a:r>
            <a:r>
              <a:rPr lang="en-IN" dirty="0"/>
              <a:t>. Companies and organizations need to add SSL certificates to their websites to secure online transactions and keep customer information private and secure.</a:t>
            </a:r>
          </a:p>
        </p:txBody>
      </p:sp>
    </p:spTree>
    <p:extLst>
      <p:ext uri="{BB962C8B-B14F-4D97-AF65-F5344CB8AC3E}">
        <p14:creationId xmlns:p14="http://schemas.microsoft.com/office/powerpoint/2010/main" val="375198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609D-B319-7E83-0E13-D09F57D8B892}"/>
              </a:ext>
            </a:extLst>
          </p:cNvPr>
          <p:cNvSpPr>
            <a:spLocks noGrp="1"/>
          </p:cNvSpPr>
          <p:nvPr>
            <p:ph type="title"/>
          </p:nvPr>
        </p:nvSpPr>
        <p:spPr/>
        <p:txBody>
          <a:bodyPr/>
          <a:lstStyle/>
          <a:p>
            <a:r>
              <a:rPr lang="en-IN" dirty="0"/>
              <a:t>Public key Infrastructure</a:t>
            </a:r>
          </a:p>
        </p:txBody>
      </p:sp>
      <p:pic>
        <p:nvPicPr>
          <p:cNvPr id="4" name="Content Placeholder 3">
            <a:extLst>
              <a:ext uri="{FF2B5EF4-FFF2-40B4-BE49-F238E27FC236}">
                <a16:creationId xmlns:a16="http://schemas.microsoft.com/office/drawing/2014/main" id="{929EF7A9-874D-FB5B-EB98-237A3153A29A}"/>
              </a:ext>
            </a:extLst>
          </p:cNvPr>
          <p:cNvPicPr>
            <a:picLocks noGrp="1" noChangeAspect="1"/>
          </p:cNvPicPr>
          <p:nvPr>
            <p:ph idx="1"/>
          </p:nvPr>
        </p:nvPicPr>
        <p:blipFill>
          <a:blip r:embed="rId2"/>
          <a:stretch>
            <a:fillRect/>
          </a:stretch>
        </p:blipFill>
        <p:spPr>
          <a:xfrm>
            <a:off x="2644597" y="2096196"/>
            <a:ext cx="6902805" cy="3810196"/>
          </a:xfrm>
          <a:prstGeom prst="rect">
            <a:avLst/>
          </a:prstGeom>
        </p:spPr>
      </p:pic>
    </p:spTree>
    <p:extLst>
      <p:ext uri="{BB962C8B-B14F-4D97-AF65-F5344CB8AC3E}">
        <p14:creationId xmlns:p14="http://schemas.microsoft.com/office/powerpoint/2010/main" val="122702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495</Words>
  <Application>Microsoft Office PowerPoint</Application>
  <PresentationFormat>Widescreen</PresentationFormat>
  <Paragraphs>42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Basic fundamental of Networking</vt:lpstr>
      <vt:lpstr>Our case</vt:lpstr>
      <vt:lpstr>Solution</vt:lpstr>
      <vt:lpstr>Encryption</vt:lpstr>
      <vt:lpstr>I will say in number you convert words</vt:lpstr>
      <vt:lpstr>SSL use case</vt:lpstr>
      <vt:lpstr>SSL certificate/TLS certificate</vt:lpstr>
      <vt:lpstr>SSL certificate</vt:lpstr>
      <vt:lpstr>Public key Infrastructure</vt:lpstr>
      <vt:lpstr>How SSL works</vt:lpstr>
      <vt:lpstr>Virtual Network Encryption </vt:lpstr>
      <vt:lpstr>What is Azure Firewall? </vt:lpstr>
      <vt:lpstr>PowerPoint Presentation</vt:lpstr>
      <vt:lpstr>Example:</vt:lpstr>
      <vt:lpstr>What is Azure Bastion? </vt:lpstr>
      <vt:lpstr>PowerPoint Presentation</vt:lpstr>
      <vt:lpstr>PowerPoint Presentation</vt:lpstr>
      <vt:lpstr>What is Azure DDoS Protection? </vt:lpstr>
      <vt:lpstr>Distributed Denial-of-Service (DDoS) Attack</vt:lpstr>
      <vt:lpstr>Distributed Denial-of-Service (DDoS) Attack</vt:lpstr>
      <vt:lpstr>What is Azure Virtual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13</cp:revision>
  <dcterms:created xsi:type="dcterms:W3CDTF">2024-06-15T09:33:42Z</dcterms:created>
  <dcterms:modified xsi:type="dcterms:W3CDTF">2024-06-15T19:43:22Z</dcterms:modified>
</cp:coreProperties>
</file>