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 id="2147483653" r:id="rId2"/>
  </p:sldMasterIdLst>
  <p:notesMasterIdLst>
    <p:notesMasterId r:id="rId16"/>
  </p:notesMasterIdLst>
  <p:sldIdLst>
    <p:sldId id="256" r:id="rId3"/>
    <p:sldId id="257" r:id="rId4"/>
    <p:sldId id="258" r:id="rId5"/>
    <p:sldId id="259" r:id="rId6"/>
    <p:sldId id="260" r:id="rId7"/>
    <p:sldId id="261" r:id="rId8"/>
    <p:sldId id="262" r:id="rId9"/>
    <p:sldId id="264" r:id="rId10"/>
    <p:sldId id="265" r:id="rId11"/>
    <p:sldId id="266" r:id="rId12"/>
    <p:sldId id="267" r:id="rId13"/>
    <p:sldId id="268" r:id="rId14"/>
    <p:sldId id="263" r:id="rId15"/>
  </p:sldIdLst>
  <p:sldSz cx="24385588" cy="13717588"/>
  <p:notesSz cx="6858000" cy="9144000"/>
  <p:embeddedFontLst>
    <p:embeddedFont>
      <p:font typeface="Calibri" pitchFamily="34" charset="0"/>
      <p:regular r:id="rId17"/>
      <p:bold r:id="rId18"/>
      <p:italic r:id="rId19"/>
      <p:boldItalic r:id="rId20"/>
    </p:embeddedFont>
    <p:embeddedFont>
      <p:font typeface="Century Gothic"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599">
          <p15:clr>
            <a:srgbClr val="A4A3A4"/>
          </p15:clr>
        </p15:guide>
        <p15:guide id="2" pos="7680">
          <p15:clr>
            <a:srgbClr val="A4A3A4"/>
          </p15:clr>
        </p15:guide>
      </p15:sldGuideLst>
    </p:ext>
    <p:ext uri="{2D200454-40CA-4A62-9FC3-DE9A4176ACB9}">
      <p15:notes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6" d="100"/>
          <a:sy n="36" d="100"/>
        </p:scale>
        <p:origin x="-404" y="32"/>
      </p:cViewPr>
      <p:guideLst>
        <p:guide orient="horz" pos="1599"/>
        <p:guide pos="76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3711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Slide Left">
  <p:cSld name="Main Slide Left">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851534" y="603099"/>
            <a:ext cx="16314890" cy="1013669"/>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107295"/>
              </a:buClr>
              <a:buSzPts val="6000"/>
              <a:buFont typeface="Century Gothic"/>
              <a:buNone/>
              <a:defRPr sz="6000" b="1" i="0" u="none" strike="noStrike" cap="none">
                <a:solidFill>
                  <a:srgbClr val="10729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5" name="Google Shape;15;p2"/>
          <p:cNvPicPr preferRelativeResize="0"/>
          <p:nvPr/>
        </p:nvPicPr>
        <p:blipFill rotWithShape="1">
          <a:blip r:embed="rId2">
            <a:alphaModFix/>
          </a:blip>
          <a:srcRect/>
          <a:stretch/>
        </p:blipFill>
        <p:spPr>
          <a:xfrm>
            <a:off x="19258580" y="469447"/>
            <a:ext cx="4138410" cy="1303782"/>
          </a:xfrm>
          <a:prstGeom prst="rect">
            <a:avLst/>
          </a:prstGeom>
          <a:noFill/>
          <a:ln>
            <a:noFill/>
          </a:ln>
        </p:spPr>
      </p:pic>
      <p:grpSp>
        <p:nvGrpSpPr>
          <p:cNvPr id="16" name="Google Shape;16;p2"/>
          <p:cNvGrpSpPr/>
          <p:nvPr/>
        </p:nvGrpSpPr>
        <p:grpSpPr>
          <a:xfrm>
            <a:off x="793" y="2040399"/>
            <a:ext cx="24384796" cy="182880"/>
            <a:chOff x="0" y="1308387"/>
            <a:chExt cx="12192001" cy="79676"/>
          </a:xfrm>
        </p:grpSpPr>
        <p:sp>
          <p:nvSpPr>
            <p:cNvPr id="17" name="Google Shape;17;p2"/>
            <p:cNvSpPr txBox="1"/>
            <p:nvPr/>
          </p:nvSpPr>
          <p:spPr>
            <a:xfrm rot="10800000" flipH="1">
              <a:off x="11348359" y="1308389"/>
              <a:ext cx="843642" cy="79674"/>
            </a:xfrm>
            <a:prstGeom prst="rect">
              <a:avLst/>
            </a:prstGeom>
            <a:solidFill>
              <a:srgbClr val="CC5959"/>
            </a:solidFill>
            <a:ln>
              <a:noFill/>
            </a:ln>
            <a:effectLst>
              <a:outerShdw blurRad="50800" dist="38100" dir="5400000" algn="t" rotWithShape="0">
                <a:srgbClr val="000000">
                  <a:alpha val="40000"/>
                </a:srgbClr>
              </a:outerShdw>
            </a:effectLst>
          </p:spPr>
          <p:txBody>
            <a:bodyPr spcFirstLastPara="1" wrap="square" lIns="91375" tIns="45675" rIns="91375" bIns="45675" anchor="ctr" anchorCtr="0">
              <a:noAutofit/>
            </a:bodyPr>
            <a:lstStyle/>
            <a:p>
              <a:pPr marL="0" marR="0" lvl="0" indent="0" algn="ctr" rtl="0">
                <a:lnSpc>
                  <a:spcPct val="90000"/>
                </a:lnSpc>
                <a:spcBef>
                  <a:spcPts val="0"/>
                </a:spcBef>
                <a:spcAft>
                  <a:spcPts val="0"/>
                </a:spcAft>
                <a:buClr>
                  <a:schemeClr val="dk1"/>
                </a:buClr>
                <a:buSzPts val="3600"/>
                <a:buFont typeface="Century Gothic"/>
                <a:buNone/>
              </a:pPr>
              <a:endParaRPr sz="3600" b="1" i="0" u="none" strike="noStrike" cap="none">
                <a:solidFill>
                  <a:schemeClr val="lt1"/>
                </a:solidFill>
                <a:latin typeface="Century Gothic"/>
                <a:ea typeface="Century Gothic"/>
                <a:cs typeface="Century Gothic"/>
                <a:sym typeface="Century Gothic"/>
              </a:endParaRPr>
            </a:p>
          </p:txBody>
        </p:sp>
        <p:sp>
          <p:nvSpPr>
            <p:cNvPr id="18" name="Google Shape;18;p2"/>
            <p:cNvSpPr txBox="1"/>
            <p:nvPr/>
          </p:nvSpPr>
          <p:spPr>
            <a:xfrm rot="10800000" flipH="1">
              <a:off x="0" y="1308387"/>
              <a:ext cx="11243585" cy="79675"/>
            </a:xfrm>
            <a:prstGeom prst="rect">
              <a:avLst/>
            </a:prstGeom>
            <a:solidFill>
              <a:srgbClr val="59A0CC"/>
            </a:solidFill>
            <a:ln>
              <a:noFill/>
            </a:ln>
            <a:effectLst>
              <a:outerShdw blurRad="50800" dist="38100" dir="5400000" algn="t" rotWithShape="0">
                <a:srgbClr val="000000">
                  <a:alpha val="40000"/>
                </a:srgbClr>
              </a:outerShdw>
            </a:effectLst>
          </p:spPr>
          <p:txBody>
            <a:bodyPr spcFirstLastPara="1" wrap="square" lIns="91375" tIns="45675" rIns="91375" bIns="45675" anchor="ctr" anchorCtr="0">
              <a:noAutofit/>
            </a:bodyPr>
            <a:lstStyle/>
            <a:p>
              <a:pPr marL="0" marR="0" lvl="0" indent="0" algn="ctr" rtl="0">
                <a:lnSpc>
                  <a:spcPct val="90000"/>
                </a:lnSpc>
                <a:spcBef>
                  <a:spcPts val="0"/>
                </a:spcBef>
                <a:spcAft>
                  <a:spcPts val="0"/>
                </a:spcAft>
                <a:buClr>
                  <a:schemeClr val="dk1"/>
                </a:buClr>
                <a:buSzPts val="3600"/>
                <a:buFont typeface="Century Gothic"/>
                <a:buNone/>
              </a:pPr>
              <a:endParaRPr sz="3600" b="1" i="0" u="none" strike="noStrike" cap="none">
                <a:solidFill>
                  <a:srgbClr val="0074BD"/>
                </a:solidFill>
                <a:latin typeface="Century Gothic"/>
                <a:ea typeface="Century Gothic"/>
                <a:cs typeface="Century Gothic"/>
                <a:sym typeface="Century Gothic"/>
              </a:endParaRPr>
            </a:p>
          </p:txBody>
        </p:sp>
      </p:gr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02">
  <p:cSld name="Blank 02">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536499" y="693109"/>
            <a:ext cx="16314890" cy="1013669"/>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107295"/>
              </a:buClr>
              <a:buSzPts val="6000"/>
              <a:buFont typeface="Century Gothic"/>
              <a:buNone/>
              <a:defRPr sz="6000" b="1" i="0" u="none" strike="noStrike" cap="none">
                <a:solidFill>
                  <a:srgbClr val="10729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1" name="Google Shape;21;p3"/>
          <p:cNvPicPr preferRelativeResize="0"/>
          <p:nvPr/>
        </p:nvPicPr>
        <p:blipFill rotWithShape="1">
          <a:blip r:embed="rId2">
            <a:alphaModFix/>
          </a:blip>
          <a:srcRect/>
          <a:stretch/>
        </p:blipFill>
        <p:spPr>
          <a:xfrm>
            <a:off x="19258580" y="469447"/>
            <a:ext cx="4138410" cy="130378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02">
  <p:cSld name="Blank 02">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536499" y="693109"/>
            <a:ext cx="16314890" cy="1013669"/>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107295"/>
              </a:buClr>
              <a:buSzPts val="6000"/>
              <a:buFont typeface="Century Gothic"/>
              <a:buNone/>
              <a:defRPr sz="6000" b="1" i="0" u="none" strike="noStrike" cap="none">
                <a:solidFill>
                  <a:srgbClr val="10729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500"/>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Slide Left">
  <p:cSld name="Main Slide Left">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851534" y="603099"/>
            <a:ext cx="16314890" cy="1013669"/>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107295"/>
              </a:buClr>
              <a:buSzPts val="6000"/>
              <a:buFont typeface="Century Gothic"/>
              <a:buNone/>
              <a:defRPr sz="6000" b="1" i="0" u="none" strike="noStrike" cap="none">
                <a:solidFill>
                  <a:srgbClr val="10729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500"/>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19279394" y="13114489"/>
            <a:ext cx="48006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Century Gothic"/>
              <a:buNone/>
            </a:pPr>
            <a:r>
              <a:rPr lang="en-US" sz="2800" b="1" i="0" u="none" strike="noStrike" cap="none">
                <a:solidFill>
                  <a:srgbClr val="000000"/>
                </a:solidFill>
                <a:latin typeface="Century Gothic"/>
                <a:ea typeface="Century Gothic"/>
                <a:cs typeface="Century Gothic"/>
                <a:sym typeface="Century Gothic"/>
              </a:rPr>
              <a:t>www.</a:t>
            </a:r>
            <a:r>
              <a:rPr lang="en-US" sz="2800" b="1" i="0" u="none" strike="noStrike" cap="none">
                <a:solidFill>
                  <a:srgbClr val="414141"/>
                </a:solidFill>
                <a:latin typeface="Century Gothic"/>
                <a:ea typeface="Century Gothic"/>
                <a:cs typeface="Century Gothic"/>
                <a:sym typeface="Century Gothic"/>
              </a:rPr>
              <a:t>Jan</a:t>
            </a:r>
            <a:r>
              <a:rPr lang="en-US" sz="2800" b="1" i="0" u="none" strike="noStrike" cap="none">
                <a:solidFill>
                  <a:srgbClr val="8C090F"/>
                </a:solidFill>
                <a:latin typeface="Century Gothic"/>
                <a:ea typeface="Century Gothic"/>
                <a:cs typeface="Century Gothic"/>
                <a:sym typeface="Century Gothic"/>
              </a:rPr>
              <a:t>Bask</a:t>
            </a:r>
            <a:r>
              <a:rPr lang="en-US" sz="2800" b="1" i="0" u="none" strike="noStrike" cap="none">
                <a:solidFill>
                  <a:srgbClr val="414141"/>
                </a:solidFill>
                <a:latin typeface="Century Gothic"/>
                <a:ea typeface="Century Gothic"/>
                <a:cs typeface="Century Gothic"/>
                <a:sym typeface="Century Gothic"/>
              </a:rPr>
              <a:t>Training</a:t>
            </a:r>
            <a:r>
              <a:rPr lang="en-US" sz="2800" b="1" i="0" u="none" strike="noStrike" cap="none">
                <a:solidFill>
                  <a:srgbClr val="000000"/>
                </a:solidFill>
                <a:latin typeface="Century Gothic"/>
                <a:ea typeface="Century Gothic"/>
                <a:cs typeface="Century Gothic"/>
                <a:sym typeface="Century Gothic"/>
              </a:rPr>
              <a:t>.com</a:t>
            </a:r>
            <a:endParaRPr/>
          </a:p>
        </p:txBody>
      </p:sp>
      <p:sp>
        <p:nvSpPr>
          <p:cNvPr id="11" name="Google Shape;11;p1"/>
          <p:cNvSpPr txBox="1"/>
          <p:nvPr/>
        </p:nvSpPr>
        <p:spPr>
          <a:xfrm>
            <a:off x="305594" y="13114489"/>
            <a:ext cx="7391400"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C0C0C"/>
              </a:buClr>
              <a:buSzPts val="2200"/>
              <a:buFont typeface="Century Gothic"/>
              <a:buNone/>
            </a:pPr>
            <a:r>
              <a:rPr lang="en-US" sz="2200" b="0" i="0" u="none" strike="noStrike" cap="none">
                <a:solidFill>
                  <a:srgbClr val="0C0C0C"/>
                </a:solidFill>
                <a:latin typeface="Century Gothic"/>
                <a:ea typeface="Century Gothic"/>
                <a:cs typeface="Century Gothic"/>
                <a:sym typeface="Century Gothic"/>
              </a:rPr>
              <a:t>Copyright © JanBask Training. All rights reserved</a:t>
            </a:r>
            <a:endParaRPr/>
          </a:p>
        </p:txBody>
      </p:sp>
      <p:cxnSp>
        <p:nvCxnSpPr>
          <p:cNvPr id="12" name="Google Shape;12;p1"/>
          <p:cNvCxnSpPr/>
          <p:nvPr/>
        </p:nvCxnSpPr>
        <p:spPr>
          <a:xfrm>
            <a:off x="0" y="12934469"/>
            <a:ext cx="24385589" cy="0"/>
          </a:xfrm>
          <a:prstGeom prst="straightConnector1">
            <a:avLst/>
          </a:prstGeom>
          <a:noFill/>
          <a:ln w="76200" cap="flat" cmpd="sng">
            <a:solidFill>
              <a:schemeClr val="accent2"/>
            </a:solidFill>
            <a:prstDash val="solid"/>
            <a:miter lim="800000"/>
            <a:headEnd type="none" w="sm" len="sm"/>
            <a:tailEnd type="none" w="sm" len="sm"/>
          </a:ln>
          <a:effectLst>
            <a:outerShdw blurRad="50800" dist="38100" dir="5400000" algn="t" rotWithShape="0">
              <a:srgbClr val="000000">
                <a:alpha val="40000"/>
              </a:srgbClr>
            </a:outerShdw>
          </a:effectLst>
        </p:spPr>
      </p:cxn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4"/>
          <p:cNvSpPr txBox="1"/>
          <p:nvPr/>
        </p:nvSpPr>
        <p:spPr>
          <a:xfrm>
            <a:off x="19279394" y="13114489"/>
            <a:ext cx="48006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Century Gothic"/>
              <a:buNone/>
            </a:pPr>
            <a:r>
              <a:rPr lang="en-US" sz="2800" b="1" i="0" u="none" strike="noStrike" cap="none">
                <a:solidFill>
                  <a:srgbClr val="000000"/>
                </a:solidFill>
                <a:latin typeface="Century Gothic"/>
                <a:ea typeface="Century Gothic"/>
                <a:cs typeface="Century Gothic"/>
                <a:sym typeface="Century Gothic"/>
              </a:rPr>
              <a:t>www.</a:t>
            </a:r>
            <a:r>
              <a:rPr lang="en-US" sz="2800" b="1" i="0" u="none" strike="noStrike" cap="none">
                <a:solidFill>
                  <a:srgbClr val="414141"/>
                </a:solidFill>
                <a:latin typeface="Century Gothic"/>
                <a:ea typeface="Century Gothic"/>
                <a:cs typeface="Century Gothic"/>
                <a:sym typeface="Century Gothic"/>
              </a:rPr>
              <a:t>Jan</a:t>
            </a:r>
            <a:r>
              <a:rPr lang="en-US" sz="2800" b="1" i="0" u="none" strike="noStrike" cap="none">
                <a:solidFill>
                  <a:srgbClr val="8C090F"/>
                </a:solidFill>
                <a:latin typeface="Century Gothic"/>
                <a:ea typeface="Century Gothic"/>
                <a:cs typeface="Century Gothic"/>
                <a:sym typeface="Century Gothic"/>
              </a:rPr>
              <a:t>Bask</a:t>
            </a:r>
            <a:r>
              <a:rPr lang="en-US" sz="2800" b="1" i="0" u="none" strike="noStrike" cap="none">
                <a:solidFill>
                  <a:srgbClr val="414141"/>
                </a:solidFill>
                <a:latin typeface="Century Gothic"/>
                <a:ea typeface="Century Gothic"/>
                <a:cs typeface="Century Gothic"/>
                <a:sym typeface="Century Gothic"/>
              </a:rPr>
              <a:t>Training</a:t>
            </a:r>
            <a:r>
              <a:rPr lang="en-US" sz="2800" b="1" i="0" u="none" strike="noStrike" cap="none">
                <a:solidFill>
                  <a:srgbClr val="000000"/>
                </a:solidFill>
                <a:latin typeface="Century Gothic"/>
                <a:ea typeface="Century Gothic"/>
                <a:cs typeface="Century Gothic"/>
                <a:sym typeface="Century Gothic"/>
              </a:rPr>
              <a:t>.com</a:t>
            </a:r>
            <a:endParaRPr/>
          </a:p>
        </p:txBody>
      </p:sp>
      <p:sp>
        <p:nvSpPr>
          <p:cNvPr id="24" name="Google Shape;24;p4"/>
          <p:cNvSpPr txBox="1"/>
          <p:nvPr/>
        </p:nvSpPr>
        <p:spPr>
          <a:xfrm>
            <a:off x="305594" y="13114489"/>
            <a:ext cx="7391400" cy="430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C0C0C"/>
              </a:buClr>
              <a:buSzPts val="2200"/>
              <a:buFont typeface="Century Gothic"/>
              <a:buNone/>
            </a:pPr>
            <a:r>
              <a:rPr lang="en-US" sz="2200" b="0" i="0" u="none" strike="noStrike" cap="none">
                <a:solidFill>
                  <a:srgbClr val="0C0C0C"/>
                </a:solidFill>
                <a:latin typeface="Century Gothic"/>
                <a:ea typeface="Century Gothic"/>
                <a:cs typeface="Century Gothic"/>
                <a:sym typeface="Century Gothic"/>
              </a:rPr>
              <a:t>Copyright © JanBask Training. All rights reserved</a:t>
            </a:r>
            <a:endParaRPr/>
          </a:p>
        </p:txBody>
      </p:sp>
      <p:cxnSp>
        <p:nvCxnSpPr>
          <p:cNvPr id="25" name="Google Shape;25;p4"/>
          <p:cNvCxnSpPr/>
          <p:nvPr/>
        </p:nvCxnSpPr>
        <p:spPr>
          <a:xfrm>
            <a:off x="0" y="12934469"/>
            <a:ext cx="24385589" cy="0"/>
          </a:xfrm>
          <a:prstGeom prst="straightConnector1">
            <a:avLst/>
          </a:prstGeom>
          <a:noFill/>
          <a:ln w="76200" cap="flat" cmpd="sng">
            <a:solidFill>
              <a:schemeClr val="accent2"/>
            </a:solidFill>
            <a:prstDash val="solid"/>
            <a:miter lim="800000"/>
            <a:headEnd type="none" w="sm" len="sm"/>
            <a:tailEnd type="none" w="sm" len="sm"/>
          </a:ln>
          <a:effectLst>
            <a:outerShdw blurRad="50800" dist="38100" dir="5400000" algn="t" rotWithShape="0">
              <a:srgbClr val="000000">
                <a:alpha val="40000"/>
              </a:srgbClr>
            </a:outerShdw>
          </a:effectLst>
        </p:spPr>
      </p:cxnSp>
      <p:pic>
        <p:nvPicPr>
          <p:cNvPr id="26" name="Google Shape;26;p4"/>
          <p:cNvPicPr preferRelativeResize="0"/>
          <p:nvPr/>
        </p:nvPicPr>
        <p:blipFill rotWithShape="1">
          <a:blip r:embed="rId4">
            <a:alphaModFix/>
          </a:blip>
          <a:srcRect/>
          <a:stretch/>
        </p:blipFill>
        <p:spPr>
          <a:xfrm>
            <a:off x="19258580" y="469447"/>
            <a:ext cx="4138410" cy="1303782"/>
          </a:xfrm>
          <a:prstGeom prst="rect">
            <a:avLst/>
          </a:prstGeom>
          <a:noFill/>
          <a:ln>
            <a:noFill/>
          </a:ln>
        </p:spPr>
      </p:pic>
      <p:grpSp>
        <p:nvGrpSpPr>
          <p:cNvPr id="27" name="Google Shape;27;p4"/>
          <p:cNvGrpSpPr/>
          <p:nvPr/>
        </p:nvGrpSpPr>
        <p:grpSpPr>
          <a:xfrm>
            <a:off x="793" y="2040399"/>
            <a:ext cx="24384796" cy="182880"/>
            <a:chOff x="0" y="1308387"/>
            <a:chExt cx="12192001" cy="79676"/>
          </a:xfrm>
        </p:grpSpPr>
        <p:sp>
          <p:nvSpPr>
            <p:cNvPr id="28" name="Google Shape;28;p4"/>
            <p:cNvSpPr txBox="1"/>
            <p:nvPr/>
          </p:nvSpPr>
          <p:spPr>
            <a:xfrm rot="10800000" flipH="1">
              <a:off x="11348359" y="1308389"/>
              <a:ext cx="843642" cy="79674"/>
            </a:xfrm>
            <a:prstGeom prst="rect">
              <a:avLst/>
            </a:prstGeom>
            <a:solidFill>
              <a:srgbClr val="CC5959"/>
            </a:solidFill>
            <a:ln>
              <a:noFill/>
            </a:ln>
            <a:effectLst>
              <a:outerShdw blurRad="50800" dist="38100" dir="5400000" algn="t" rotWithShape="0">
                <a:srgbClr val="000000">
                  <a:alpha val="40000"/>
                </a:srgbClr>
              </a:outerShdw>
            </a:effectLst>
          </p:spPr>
          <p:txBody>
            <a:bodyPr spcFirstLastPara="1" wrap="square" lIns="91375" tIns="45675" rIns="91375" bIns="45675" anchor="ctr" anchorCtr="0">
              <a:noAutofit/>
            </a:bodyPr>
            <a:lstStyle/>
            <a:p>
              <a:pPr marL="0" marR="0" lvl="0" indent="0" algn="ctr" rtl="0">
                <a:lnSpc>
                  <a:spcPct val="90000"/>
                </a:lnSpc>
                <a:spcBef>
                  <a:spcPts val="0"/>
                </a:spcBef>
                <a:spcAft>
                  <a:spcPts val="0"/>
                </a:spcAft>
                <a:buClr>
                  <a:schemeClr val="dk1"/>
                </a:buClr>
                <a:buSzPts val="3600"/>
                <a:buFont typeface="Century Gothic"/>
                <a:buNone/>
              </a:pPr>
              <a:endParaRPr sz="3600" b="1" i="0" u="none" strike="noStrike" cap="none">
                <a:solidFill>
                  <a:srgbClr val="FFFFFF"/>
                </a:solidFill>
                <a:latin typeface="Century Gothic"/>
                <a:ea typeface="Century Gothic"/>
                <a:cs typeface="Century Gothic"/>
                <a:sym typeface="Century Gothic"/>
              </a:endParaRPr>
            </a:p>
          </p:txBody>
        </p:sp>
        <p:sp>
          <p:nvSpPr>
            <p:cNvPr id="29" name="Google Shape;29;p4"/>
            <p:cNvSpPr txBox="1"/>
            <p:nvPr/>
          </p:nvSpPr>
          <p:spPr>
            <a:xfrm rot="10800000" flipH="1">
              <a:off x="0" y="1308387"/>
              <a:ext cx="11243585" cy="79675"/>
            </a:xfrm>
            <a:prstGeom prst="rect">
              <a:avLst/>
            </a:prstGeom>
            <a:solidFill>
              <a:srgbClr val="59A0CC"/>
            </a:solidFill>
            <a:ln>
              <a:noFill/>
            </a:ln>
            <a:effectLst>
              <a:outerShdw blurRad="50800" dist="38100" dir="5400000" algn="t" rotWithShape="0">
                <a:srgbClr val="000000">
                  <a:alpha val="40000"/>
                </a:srgbClr>
              </a:outerShdw>
            </a:effectLst>
          </p:spPr>
          <p:txBody>
            <a:bodyPr spcFirstLastPara="1" wrap="square" lIns="91375" tIns="45675" rIns="91375" bIns="45675" anchor="ctr" anchorCtr="0">
              <a:noAutofit/>
            </a:bodyPr>
            <a:lstStyle/>
            <a:p>
              <a:pPr marL="0" marR="0" lvl="0" indent="0" algn="ctr" rtl="0">
                <a:lnSpc>
                  <a:spcPct val="90000"/>
                </a:lnSpc>
                <a:spcBef>
                  <a:spcPts val="0"/>
                </a:spcBef>
                <a:spcAft>
                  <a:spcPts val="0"/>
                </a:spcAft>
                <a:buClr>
                  <a:schemeClr val="dk1"/>
                </a:buClr>
                <a:buSzPts val="3600"/>
                <a:buFont typeface="Century Gothic"/>
                <a:buNone/>
              </a:pPr>
              <a:endParaRPr sz="3600" b="1" i="0" u="none" strike="noStrike" cap="none">
                <a:solidFill>
                  <a:srgbClr val="0074BD"/>
                </a:solidFill>
                <a:latin typeface="Century Gothic"/>
                <a:ea typeface="Century Gothic"/>
                <a:cs typeface="Century Gothic"/>
                <a:sym typeface="Century Gothic"/>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7"/>
          <p:cNvSpPr/>
          <p:nvPr/>
        </p:nvSpPr>
        <p:spPr>
          <a:xfrm>
            <a:off x="3786" y="-290040"/>
            <a:ext cx="24385589" cy="129344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pic>
        <p:nvPicPr>
          <p:cNvPr id="39" name="Google Shape;39;p7"/>
          <p:cNvPicPr preferRelativeResize="0"/>
          <p:nvPr/>
        </p:nvPicPr>
        <p:blipFill rotWithShape="1">
          <a:blip r:embed="rId3">
            <a:alphaModFix/>
          </a:blip>
          <a:srcRect/>
          <a:stretch/>
        </p:blipFill>
        <p:spPr>
          <a:xfrm>
            <a:off x="872072" y="460713"/>
            <a:ext cx="3342862" cy="1053150"/>
          </a:xfrm>
          <a:prstGeom prst="rect">
            <a:avLst/>
          </a:prstGeom>
          <a:noFill/>
          <a:ln>
            <a:noFill/>
          </a:ln>
        </p:spPr>
      </p:pic>
      <p:sp>
        <p:nvSpPr>
          <p:cNvPr id="40" name="Google Shape;40;p7"/>
          <p:cNvSpPr txBox="1"/>
          <p:nvPr/>
        </p:nvSpPr>
        <p:spPr>
          <a:xfrm>
            <a:off x="1324111" y="6177194"/>
            <a:ext cx="18362100" cy="2505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107295"/>
              </a:buClr>
              <a:buSzPts val="8800"/>
              <a:buFont typeface="Century Gothic"/>
              <a:buNone/>
            </a:pPr>
            <a:endParaRPr lang="en-US" sz="8800" b="1" i="0" u="none" strike="noStrike" cap="none" dirty="0" smtClean="0">
              <a:solidFill>
                <a:srgbClr val="0070C0"/>
              </a:solidFill>
              <a:latin typeface="Century Gothic"/>
              <a:ea typeface="Century Gothic"/>
              <a:cs typeface="Century Gothic"/>
              <a:sym typeface="Century Gothic"/>
            </a:endParaRPr>
          </a:p>
          <a:p>
            <a:pPr marL="0" marR="0" lvl="0" indent="0" algn="ctr" rtl="0">
              <a:lnSpc>
                <a:spcPct val="90000"/>
              </a:lnSpc>
              <a:spcBef>
                <a:spcPts val="0"/>
              </a:spcBef>
              <a:spcAft>
                <a:spcPts val="0"/>
              </a:spcAft>
              <a:buClr>
                <a:srgbClr val="107295"/>
              </a:buClr>
              <a:buSzPts val="8800"/>
              <a:buFont typeface="Century Gothic"/>
              <a:buNone/>
            </a:pPr>
            <a:endParaRPr lang="en-US" sz="8800" b="1" dirty="0">
              <a:solidFill>
                <a:srgbClr val="0070C0"/>
              </a:solidFill>
              <a:latin typeface="Century Gothic"/>
              <a:ea typeface="Century Gothic"/>
              <a:cs typeface="Century Gothic"/>
              <a:sym typeface="Century Gothic"/>
            </a:endParaRPr>
          </a:p>
          <a:p>
            <a:pPr marL="0" marR="0" lvl="0" indent="0" algn="ctr" rtl="0">
              <a:lnSpc>
                <a:spcPct val="90000"/>
              </a:lnSpc>
              <a:spcBef>
                <a:spcPts val="0"/>
              </a:spcBef>
              <a:spcAft>
                <a:spcPts val="0"/>
              </a:spcAft>
              <a:buClr>
                <a:srgbClr val="107295"/>
              </a:buClr>
              <a:buSzPts val="8800"/>
              <a:buFont typeface="Century Gothic"/>
              <a:buNone/>
            </a:pPr>
            <a:endParaRPr lang="en-US" sz="8800" b="1" i="0" u="none" strike="noStrike" cap="none" dirty="0" smtClean="0">
              <a:solidFill>
                <a:srgbClr val="0070C0"/>
              </a:solidFill>
              <a:latin typeface="Century Gothic"/>
              <a:ea typeface="Century Gothic"/>
              <a:cs typeface="Century Gothic"/>
              <a:sym typeface="Century Gothic"/>
            </a:endParaRPr>
          </a:p>
          <a:p>
            <a:pPr marL="0" marR="0" lvl="0" indent="0" algn="ctr" rtl="0">
              <a:lnSpc>
                <a:spcPct val="90000"/>
              </a:lnSpc>
              <a:spcBef>
                <a:spcPts val="0"/>
              </a:spcBef>
              <a:spcAft>
                <a:spcPts val="0"/>
              </a:spcAft>
              <a:buClr>
                <a:srgbClr val="107295"/>
              </a:buClr>
              <a:buSzPts val="8800"/>
              <a:buFont typeface="Century Gothic"/>
              <a:buNone/>
            </a:pPr>
            <a:r>
              <a:rPr lang="en-US" sz="8800" b="1" i="0" u="none" strike="noStrike" cap="none" dirty="0" smtClean="0">
                <a:solidFill>
                  <a:srgbClr val="0070C0"/>
                </a:solidFill>
                <a:latin typeface="Century Gothic"/>
                <a:ea typeface="Century Gothic"/>
                <a:cs typeface="Century Gothic"/>
                <a:sym typeface="Century Gothic"/>
              </a:rPr>
              <a:t>Auto-scaling</a:t>
            </a:r>
          </a:p>
          <a:p>
            <a:pPr marL="0" marR="0" lvl="0" indent="0" algn="ctr" rtl="0">
              <a:lnSpc>
                <a:spcPct val="90000"/>
              </a:lnSpc>
              <a:spcBef>
                <a:spcPts val="0"/>
              </a:spcBef>
              <a:spcAft>
                <a:spcPts val="0"/>
              </a:spcAft>
              <a:buClr>
                <a:srgbClr val="107295"/>
              </a:buClr>
              <a:buSzPts val="8800"/>
              <a:buFont typeface="Century Gothic"/>
              <a:buNone/>
            </a:pPr>
            <a:r>
              <a:rPr lang="en-US" sz="8800" b="1" dirty="0">
                <a:solidFill>
                  <a:srgbClr val="0070C0"/>
                </a:solidFill>
                <a:latin typeface="Century Gothic"/>
                <a:ea typeface="Century Gothic"/>
                <a:cs typeface="Century Gothic"/>
                <a:sym typeface="Century Gothic"/>
              </a:rPr>
              <a:t>&amp;</a:t>
            </a:r>
            <a:endParaRPr lang="en-US" sz="8800" b="1" i="0" u="none" strike="noStrike" cap="none" dirty="0" smtClean="0">
              <a:solidFill>
                <a:srgbClr val="0070C0"/>
              </a:solidFill>
              <a:latin typeface="Century Gothic"/>
              <a:ea typeface="Century Gothic"/>
              <a:cs typeface="Century Gothic"/>
              <a:sym typeface="Century Gothic"/>
            </a:endParaRPr>
          </a:p>
          <a:p>
            <a:pPr algn="ctr">
              <a:lnSpc>
                <a:spcPct val="90000"/>
              </a:lnSpc>
              <a:buClr>
                <a:srgbClr val="107295"/>
              </a:buClr>
              <a:buSzPts val="8800"/>
            </a:pPr>
            <a:r>
              <a:rPr lang="en-US" sz="8800" b="1" dirty="0">
                <a:solidFill>
                  <a:srgbClr val="0070C0"/>
                </a:solidFill>
                <a:latin typeface="Century Gothic"/>
                <a:ea typeface="Century Gothic"/>
                <a:cs typeface="Century Gothic"/>
                <a:sym typeface="Century Gothic"/>
              </a:rPr>
              <a:t>Cloud formation</a:t>
            </a:r>
            <a:endParaRPr lang="en-US" sz="8800" dirty="0">
              <a:solidFill>
                <a:srgbClr val="0070C0"/>
              </a:solidFill>
            </a:endParaRPr>
          </a:p>
          <a:p>
            <a:pPr marL="0" marR="0" lvl="0" indent="0" algn="ctr" rtl="0">
              <a:lnSpc>
                <a:spcPct val="90000"/>
              </a:lnSpc>
              <a:spcBef>
                <a:spcPts val="0"/>
              </a:spcBef>
              <a:spcAft>
                <a:spcPts val="0"/>
              </a:spcAft>
              <a:buClr>
                <a:srgbClr val="107295"/>
              </a:buClr>
              <a:buSzPts val="8800"/>
              <a:buFont typeface="Century Gothic"/>
              <a:buNone/>
            </a:pPr>
            <a:endParaRPr sz="8800" dirty="0">
              <a:solidFill>
                <a:srgbClr val="0070C0"/>
              </a:solidFill>
            </a:endParaRPr>
          </a:p>
        </p:txBody>
      </p:sp>
      <p:pic>
        <p:nvPicPr>
          <p:cNvPr id="41" name="Google Shape;41;p7"/>
          <p:cNvPicPr preferRelativeResize="0"/>
          <p:nvPr/>
        </p:nvPicPr>
        <p:blipFill rotWithShape="1">
          <a:blip r:embed="rId4">
            <a:alphaModFix/>
          </a:blip>
          <a:srcRect/>
          <a:stretch/>
        </p:blipFill>
        <p:spPr>
          <a:xfrm>
            <a:off x="0" y="0"/>
            <a:ext cx="1222250" cy="1264923"/>
          </a:xfrm>
          <a:prstGeom prst="rect">
            <a:avLst/>
          </a:prstGeom>
          <a:noFill/>
          <a:ln>
            <a:noFill/>
          </a:ln>
        </p:spPr>
      </p:pic>
      <p:grpSp>
        <p:nvGrpSpPr>
          <p:cNvPr id="42" name="Google Shape;42;p7"/>
          <p:cNvGrpSpPr/>
          <p:nvPr/>
        </p:nvGrpSpPr>
        <p:grpSpPr>
          <a:xfrm>
            <a:off x="3786" y="9693405"/>
            <a:ext cx="1320325" cy="2573075"/>
            <a:chOff x="3786" y="9693405"/>
            <a:chExt cx="1320325" cy="2573075"/>
          </a:xfrm>
        </p:grpSpPr>
        <p:sp>
          <p:nvSpPr>
            <p:cNvPr id="43" name="Google Shape;43;p7"/>
            <p:cNvSpPr/>
            <p:nvPr/>
          </p:nvSpPr>
          <p:spPr>
            <a:xfrm>
              <a:off x="262402" y="11569035"/>
              <a:ext cx="697445" cy="697445"/>
            </a:xfrm>
            <a:prstGeom prst="ellipse">
              <a:avLst/>
            </a:prstGeom>
            <a:solidFill>
              <a:srgbClr val="F9C0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sp>
          <p:nvSpPr>
            <p:cNvPr id="44" name="Google Shape;44;p7"/>
            <p:cNvSpPr/>
            <p:nvPr/>
          </p:nvSpPr>
          <p:spPr>
            <a:xfrm>
              <a:off x="791012" y="9773510"/>
              <a:ext cx="337670" cy="337670"/>
            </a:xfrm>
            <a:prstGeom prst="ellipse">
              <a:avLst/>
            </a:prstGeom>
            <a:solidFill>
              <a:srgbClr val="B8BD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sp>
          <p:nvSpPr>
            <p:cNvPr id="45" name="Google Shape;45;p7"/>
            <p:cNvSpPr/>
            <p:nvPr/>
          </p:nvSpPr>
          <p:spPr>
            <a:xfrm rot="5400000">
              <a:off x="-101840" y="9799031"/>
              <a:ext cx="1531577" cy="1320325"/>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grpSp>
      <p:grpSp>
        <p:nvGrpSpPr>
          <p:cNvPr id="46" name="Google Shape;46;p7"/>
          <p:cNvGrpSpPr/>
          <p:nvPr/>
        </p:nvGrpSpPr>
        <p:grpSpPr>
          <a:xfrm>
            <a:off x="16225731" y="6315769"/>
            <a:ext cx="7897455" cy="6618700"/>
            <a:chOff x="12935500" y="2397484"/>
            <a:chExt cx="11446302" cy="9592918"/>
          </a:xfrm>
        </p:grpSpPr>
        <p:sp>
          <p:nvSpPr>
            <p:cNvPr id="47" name="Google Shape;47;p7"/>
            <p:cNvSpPr/>
            <p:nvPr/>
          </p:nvSpPr>
          <p:spPr>
            <a:xfrm rot="-5400000">
              <a:off x="16876073" y="2953464"/>
              <a:ext cx="8061709" cy="6949749"/>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pic>
          <p:nvPicPr>
            <p:cNvPr id="48" name="Google Shape;48;p7"/>
            <p:cNvPicPr preferRelativeResize="0"/>
            <p:nvPr/>
          </p:nvPicPr>
          <p:blipFill rotWithShape="1">
            <a:blip r:embed="rId5">
              <a:alphaModFix/>
            </a:blip>
            <a:srcRect/>
            <a:stretch/>
          </p:blipFill>
          <p:spPr>
            <a:xfrm>
              <a:off x="12935500" y="4012405"/>
              <a:ext cx="10925283" cy="7977997"/>
            </a:xfrm>
            <a:prstGeom prst="rect">
              <a:avLst/>
            </a:prstGeom>
            <a:noFill/>
            <a:ln>
              <a:noFill/>
            </a:ln>
          </p:spPr>
        </p:pic>
      </p:grpSp>
      <p:grpSp>
        <p:nvGrpSpPr>
          <p:cNvPr id="49" name="Google Shape;49;p7"/>
          <p:cNvGrpSpPr/>
          <p:nvPr/>
        </p:nvGrpSpPr>
        <p:grpSpPr>
          <a:xfrm>
            <a:off x="1324111" y="4011940"/>
            <a:ext cx="3082818" cy="765085"/>
            <a:chOff x="9222464" y="3528424"/>
            <a:chExt cx="3082818" cy="765085"/>
          </a:xfrm>
        </p:grpSpPr>
        <p:cxnSp>
          <p:nvCxnSpPr>
            <p:cNvPr id="50" name="Google Shape;50;p7"/>
            <p:cNvCxnSpPr/>
            <p:nvPr/>
          </p:nvCxnSpPr>
          <p:spPr>
            <a:xfrm>
              <a:off x="9514972" y="3539963"/>
              <a:ext cx="2790310" cy="0"/>
            </a:xfrm>
            <a:prstGeom prst="straightConnector1">
              <a:avLst/>
            </a:prstGeom>
            <a:noFill/>
            <a:ln w="63500" cap="flat" cmpd="sng">
              <a:solidFill>
                <a:schemeClr val="accent1"/>
              </a:solidFill>
              <a:prstDash val="solid"/>
              <a:miter lim="800000"/>
              <a:headEnd type="none" w="sm" len="sm"/>
              <a:tailEnd type="none" w="sm" len="sm"/>
            </a:ln>
          </p:spPr>
        </p:cxnSp>
        <p:sp>
          <p:nvSpPr>
            <p:cNvPr id="51" name="Google Shape;51;p7"/>
            <p:cNvSpPr/>
            <p:nvPr/>
          </p:nvSpPr>
          <p:spPr>
            <a:xfrm>
              <a:off x="9222464" y="3528424"/>
              <a:ext cx="765085" cy="765085"/>
            </a:xfrm>
            <a:prstGeom prst="halfFrame">
              <a:avLst>
                <a:gd name="adj1" fmla="val 33333"/>
                <a:gd name="adj2" fmla="val 3333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dk1"/>
                </a:solidFill>
                <a:latin typeface="Century Gothic"/>
                <a:ea typeface="Century Gothic"/>
                <a:cs typeface="Century Gothic"/>
                <a:sym typeface="Century Gothic"/>
              </a:endParaRPr>
            </a:p>
          </p:txBody>
        </p:sp>
      </p:grpSp>
      <p:grpSp>
        <p:nvGrpSpPr>
          <p:cNvPr id="52" name="Google Shape;52;p7"/>
          <p:cNvGrpSpPr/>
          <p:nvPr/>
        </p:nvGrpSpPr>
        <p:grpSpPr>
          <a:xfrm rot="10800000">
            <a:off x="16648290" y="6339373"/>
            <a:ext cx="2970330" cy="765085"/>
            <a:chOff x="620721" y="4334970"/>
            <a:chExt cx="2970330" cy="765085"/>
          </a:xfrm>
        </p:grpSpPr>
        <p:cxnSp>
          <p:nvCxnSpPr>
            <p:cNvPr id="53" name="Google Shape;53;p7"/>
            <p:cNvCxnSpPr/>
            <p:nvPr/>
          </p:nvCxnSpPr>
          <p:spPr>
            <a:xfrm>
              <a:off x="800741" y="4377244"/>
              <a:ext cx="2790310" cy="0"/>
            </a:xfrm>
            <a:prstGeom prst="straightConnector1">
              <a:avLst/>
            </a:prstGeom>
            <a:noFill/>
            <a:ln w="63500" cap="flat" cmpd="sng">
              <a:solidFill>
                <a:schemeClr val="accent1"/>
              </a:solidFill>
              <a:prstDash val="solid"/>
              <a:miter lim="800000"/>
              <a:headEnd type="none" w="sm" len="sm"/>
              <a:tailEnd type="none" w="sm" len="sm"/>
            </a:ln>
          </p:spPr>
        </p:cxnSp>
        <p:sp>
          <p:nvSpPr>
            <p:cNvPr id="54" name="Google Shape;54;p7"/>
            <p:cNvSpPr/>
            <p:nvPr/>
          </p:nvSpPr>
          <p:spPr>
            <a:xfrm>
              <a:off x="620721" y="4334970"/>
              <a:ext cx="765085" cy="765085"/>
            </a:xfrm>
            <a:prstGeom prst="halfFrame">
              <a:avLst>
                <a:gd name="adj1" fmla="val 33333"/>
                <a:gd name="adj2" fmla="val 3333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dk1"/>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p:tgtEl>
                                          <p:spTgt spid="39"/>
                                        </p:tgtEl>
                                        <p:attrNameLst>
                                          <p:attrName>ppt_w</p:attrName>
                                        </p:attrNameLst>
                                      </p:cBhvr>
                                      <p:tavLst>
                                        <p:tav tm="0">
                                          <p:val>
                                            <p:strVal val="0"/>
                                          </p:val>
                                        </p:tav>
                                        <p:tav tm="100000">
                                          <p:val>
                                            <p:strVal val="#ppt_w"/>
                                          </p:val>
                                        </p:tav>
                                      </p:tavLst>
                                    </p:anim>
                                    <p:anim calcmode="lin" valueType="num">
                                      <p:cBhvr additive="base">
                                        <p:cTn id="8" dur="500"/>
                                        <p:tgtEl>
                                          <p:spTgt spid="3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p:tgtEl>
                                          <p:spTgt spid="46"/>
                                        </p:tgtEl>
                                        <p:attrNameLst>
                                          <p:attrName>ppt_x</p:attrName>
                                        </p:attrNameLst>
                                      </p:cBhvr>
                                      <p:tavLst>
                                        <p:tav tm="0">
                                          <p:val>
                                            <p:strVal val="#ppt_x+1"/>
                                          </p:val>
                                        </p:tav>
                                        <p:tav tm="100000">
                                          <p:val>
                                            <p:strVal val="#ppt_x"/>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p:tgtEl>
                                          <p:spTgt spid="4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p:tgtEl>
                                          <p:spTgt spid="42"/>
                                        </p:tgtEl>
                                        <p:attrNameLst>
                                          <p:attrName>ppt_w</p:attrName>
                                        </p:attrNameLst>
                                      </p:cBhvr>
                                      <p:tavLst>
                                        <p:tav tm="0">
                                          <p:val>
                                            <p:strVal val="0"/>
                                          </p:val>
                                        </p:tav>
                                        <p:tav tm="100000">
                                          <p:val>
                                            <p:strVal val="#ppt_w"/>
                                          </p:val>
                                        </p:tav>
                                      </p:tavLst>
                                    </p:anim>
                                    <p:anim calcmode="lin" valueType="num">
                                      <p:cBhvr additive="base">
                                        <p:cTn id="25" dur="500"/>
                                        <p:tgtEl>
                                          <p:spTgt spid="42"/>
                                        </p:tgtEl>
                                        <p:attrNameLst>
                                          <p:attrName>ppt_h</p:attrName>
                                        </p:attrNameLst>
                                      </p:cBhvr>
                                      <p:tavLst>
                                        <p:tav tm="0">
                                          <p:val>
                                            <p:strVal val="0"/>
                                          </p:val>
                                        </p:tav>
                                        <p:tav tm="100000">
                                          <p:val>
                                            <p:strVal val="#ppt_h"/>
                                          </p:val>
                                        </p:tav>
                                      </p:tavLst>
                                    </p:anim>
                                  </p:childTnLst>
                                </p:cTn>
                              </p:par>
                            </p:childTnLst>
                          </p:cTn>
                        </p:par>
                        <p:par>
                          <p:cTn id="26" fill="hold">
                            <p:stCondLst>
                              <p:cond delay="2500"/>
                            </p:stCondLst>
                            <p:childTnLst>
                              <p:par>
                                <p:cTn id="27" presetID="23" presetClass="entr" presetSubtype="16"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ppt_w</p:attrName>
                                        </p:attrNameLst>
                                      </p:cBhvr>
                                      <p:tavLst>
                                        <p:tav tm="0">
                                          <p:val>
                                            <p:strVal val="0"/>
                                          </p:val>
                                        </p:tav>
                                        <p:tav tm="100000">
                                          <p:val>
                                            <p:strVal val="#ppt_w"/>
                                          </p:val>
                                        </p:tav>
                                      </p:tavLst>
                                    </p:anim>
                                    <p:anim calcmode="lin" valueType="num">
                                      <p:cBhvr additive="base">
                                        <p:cTn id="30" dur="500"/>
                                        <p:tgtEl>
                                          <p:spTgt spid="49"/>
                                        </p:tgtEl>
                                        <p:attrNameLst>
                                          <p:attrName>ppt_h</p:attrName>
                                        </p:attrNameLst>
                                      </p:cBhvr>
                                      <p:tavLst>
                                        <p:tav tm="0">
                                          <p:val>
                                            <p:strVal val="0"/>
                                          </p:val>
                                        </p:tav>
                                        <p:tav tm="100000">
                                          <p:val>
                                            <p:strVal val="#ppt_h"/>
                                          </p:val>
                                        </p:tav>
                                      </p:tavLst>
                                    </p:anim>
                                  </p:childTnLst>
                                </p:cTn>
                              </p:par>
                            </p:childTnLst>
                          </p:cTn>
                        </p:par>
                        <p:par>
                          <p:cTn id="31" fill="hold">
                            <p:stCondLst>
                              <p:cond delay="3000"/>
                            </p:stCondLst>
                            <p:childTnLst>
                              <p:par>
                                <p:cTn id="32" presetID="23" presetClass="entr" presetSubtype="16" fill="hold" nodeType="after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p:tgtEl>
                                          <p:spTgt spid="52"/>
                                        </p:tgtEl>
                                        <p:attrNameLst>
                                          <p:attrName>ppt_w</p:attrName>
                                        </p:attrNameLst>
                                      </p:cBhvr>
                                      <p:tavLst>
                                        <p:tav tm="0">
                                          <p:val>
                                            <p:strVal val="0"/>
                                          </p:val>
                                        </p:tav>
                                        <p:tav tm="100000">
                                          <p:val>
                                            <p:strVal val="#ppt_w"/>
                                          </p:val>
                                        </p:tav>
                                      </p:tavLst>
                                    </p:anim>
                                    <p:anim calcmode="lin" valueType="num">
                                      <p:cBhvr additive="base">
                                        <p:cTn id="35" dur="500"/>
                                        <p:tgtEl>
                                          <p:spTgt spid="5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1"/>
          <p:cNvSpPr/>
          <p:nvPr/>
        </p:nvSpPr>
        <p:spPr>
          <a:xfrm>
            <a:off x="0" y="12515406"/>
            <a:ext cx="24385589" cy="374058"/>
          </a:xfrm>
          <a:prstGeom prst="rect">
            <a:avLst/>
          </a:prstGeom>
          <a:solidFill>
            <a:srgbClr val="EE88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sp>
        <p:nvSpPr>
          <p:cNvPr id="110" name="Google Shape;110;p11"/>
          <p:cNvSpPr txBox="1">
            <a:spLocks noGrp="1"/>
          </p:cNvSpPr>
          <p:nvPr>
            <p:ph type="ctrTitle"/>
          </p:nvPr>
        </p:nvSpPr>
        <p:spPr>
          <a:xfrm>
            <a:off x="851535" y="603099"/>
            <a:ext cx="5040560" cy="10136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6000"/>
              <a:buFont typeface="Century Gothic"/>
              <a:buNone/>
            </a:pPr>
            <a:r>
              <a:rPr lang="en-US">
                <a:latin typeface="Century Gothic"/>
                <a:ea typeface="Century Gothic"/>
                <a:cs typeface="Century Gothic"/>
                <a:sym typeface="Century Gothic"/>
              </a:rPr>
              <a:t>How it works</a:t>
            </a:r>
            <a:endParaRPr/>
          </a:p>
        </p:txBody>
      </p:sp>
      <p:pic>
        <p:nvPicPr>
          <p:cNvPr id="111" name="Google Shape;111;p11"/>
          <p:cNvPicPr preferRelativeResize="0"/>
          <p:nvPr/>
        </p:nvPicPr>
        <p:blipFill rotWithShape="1">
          <a:blip r:embed="rId3">
            <a:alphaModFix/>
          </a:blip>
          <a:srcRect/>
          <a:stretch/>
        </p:blipFill>
        <p:spPr>
          <a:xfrm flipH="1">
            <a:off x="19708628" y="9521521"/>
            <a:ext cx="4275475" cy="3336956"/>
          </a:xfrm>
          <a:prstGeom prst="rect">
            <a:avLst/>
          </a:prstGeom>
          <a:noFill/>
          <a:ln>
            <a:noFill/>
          </a:ln>
        </p:spPr>
      </p:pic>
      <p:pic>
        <p:nvPicPr>
          <p:cNvPr id="112" name="Google Shape;112;p11"/>
          <p:cNvPicPr preferRelativeResize="0"/>
          <p:nvPr/>
        </p:nvPicPr>
        <p:blipFill rotWithShape="1">
          <a:blip r:embed="rId4">
            <a:alphaModFix/>
          </a:blip>
          <a:srcRect/>
          <a:stretch/>
        </p:blipFill>
        <p:spPr>
          <a:xfrm>
            <a:off x="1999348" y="4248504"/>
            <a:ext cx="4165079" cy="2336508"/>
          </a:xfrm>
          <a:prstGeom prst="rect">
            <a:avLst/>
          </a:prstGeom>
          <a:noFill/>
          <a:ln>
            <a:noFill/>
          </a:ln>
        </p:spPr>
      </p:pic>
      <p:sp>
        <p:nvSpPr>
          <p:cNvPr id="113" name="Google Shape;113;p11"/>
          <p:cNvSpPr txBox="1"/>
          <p:nvPr/>
        </p:nvSpPr>
        <p:spPr>
          <a:xfrm>
            <a:off x="983200" y="6931956"/>
            <a:ext cx="5181227" cy="230832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Code your infrastructure from</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Scratch with the CloudFormation </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template language,</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In either YAML or JSON format,</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Or start from many available</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Sample templates</a:t>
            </a:r>
            <a:endParaRPr/>
          </a:p>
        </p:txBody>
      </p:sp>
      <p:pic>
        <p:nvPicPr>
          <p:cNvPr id="114" name="Google Shape;114;p11"/>
          <p:cNvPicPr preferRelativeResize="0"/>
          <p:nvPr/>
        </p:nvPicPr>
        <p:blipFill rotWithShape="1">
          <a:blip r:embed="rId5">
            <a:alphaModFix/>
          </a:blip>
          <a:srcRect/>
          <a:stretch/>
        </p:blipFill>
        <p:spPr>
          <a:xfrm>
            <a:off x="7541520" y="4210409"/>
            <a:ext cx="3187301" cy="2374603"/>
          </a:xfrm>
          <a:prstGeom prst="rect">
            <a:avLst/>
          </a:prstGeom>
          <a:noFill/>
          <a:ln>
            <a:noFill/>
          </a:ln>
        </p:spPr>
      </p:pic>
      <p:sp>
        <p:nvSpPr>
          <p:cNvPr id="115" name="Google Shape;115;p11"/>
          <p:cNvSpPr txBox="1"/>
          <p:nvPr/>
        </p:nvSpPr>
        <p:spPr>
          <a:xfrm>
            <a:off x="6567169" y="6957574"/>
            <a:ext cx="3974165"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Check out your template</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Code locally, or upload it</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Into an S3 bucket</a:t>
            </a:r>
            <a:endParaRPr/>
          </a:p>
        </p:txBody>
      </p:sp>
      <p:pic>
        <p:nvPicPr>
          <p:cNvPr id="116" name="Google Shape;116;p11"/>
          <p:cNvPicPr preferRelativeResize="0"/>
          <p:nvPr/>
        </p:nvPicPr>
        <p:blipFill rotWithShape="1">
          <a:blip r:embed="rId6">
            <a:alphaModFix/>
          </a:blip>
          <a:srcRect/>
          <a:stretch/>
        </p:blipFill>
        <p:spPr>
          <a:xfrm>
            <a:off x="11759044" y="4604060"/>
            <a:ext cx="4939682" cy="1980952"/>
          </a:xfrm>
          <a:prstGeom prst="rect">
            <a:avLst/>
          </a:prstGeom>
          <a:noFill/>
          <a:ln>
            <a:noFill/>
          </a:ln>
        </p:spPr>
      </p:pic>
      <p:sp>
        <p:nvSpPr>
          <p:cNvPr id="117" name="Google Shape;117;p11"/>
          <p:cNvSpPr txBox="1"/>
          <p:nvPr/>
        </p:nvSpPr>
        <p:spPr>
          <a:xfrm>
            <a:off x="11337699" y="6957574"/>
            <a:ext cx="4256293" cy="19389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Use AWS CloudFormation</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Via the browser console,</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Command line tools or APIs</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To create a stack based</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On your template code</a:t>
            </a:r>
            <a:endParaRPr/>
          </a:p>
        </p:txBody>
      </p:sp>
      <p:pic>
        <p:nvPicPr>
          <p:cNvPr id="118" name="Google Shape;118;p11"/>
          <p:cNvPicPr preferRelativeResize="0"/>
          <p:nvPr/>
        </p:nvPicPr>
        <p:blipFill rotWithShape="1">
          <a:blip r:embed="rId7">
            <a:alphaModFix/>
          </a:blip>
          <a:srcRect/>
          <a:stretch/>
        </p:blipFill>
        <p:spPr>
          <a:xfrm>
            <a:off x="17728948" y="3740568"/>
            <a:ext cx="3085714" cy="2844444"/>
          </a:xfrm>
          <a:prstGeom prst="rect">
            <a:avLst/>
          </a:prstGeom>
          <a:noFill/>
          <a:ln>
            <a:noFill/>
          </a:ln>
        </p:spPr>
      </p:pic>
      <p:sp>
        <p:nvSpPr>
          <p:cNvPr id="119" name="Google Shape;119;p11"/>
          <p:cNvSpPr txBox="1"/>
          <p:nvPr/>
        </p:nvSpPr>
        <p:spPr>
          <a:xfrm>
            <a:off x="17001517" y="6860268"/>
            <a:ext cx="4964821"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AWS CloudFormation</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Provisions and configures</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The stacks and resources</a:t>
            </a:r>
            <a:endParaRPr/>
          </a:p>
          <a:p>
            <a:pPr marL="0" marR="0" lvl="0" indent="0" algn="ctr" rtl="0">
              <a:spcBef>
                <a:spcPts val="0"/>
              </a:spcBef>
              <a:spcAft>
                <a:spcPts val="0"/>
              </a:spcAft>
              <a:buNone/>
            </a:pPr>
            <a:r>
              <a:rPr lang="en-US" sz="2400">
                <a:solidFill>
                  <a:schemeClr val="dk1"/>
                </a:solidFill>
                <a:latin typeface="Century Gothic"/>
                <a:ea typeface="Century Gothic"/>
                <a:cs typeface="Century Gothic"/>
                <a:sym typeface="Century Gothic"/>
              </a:rPr>
              <a:t>Your specified on your template</a:t>
            </a:r>
            <a:endParaRPr/>
          </a:p>
        </p:txBody>
      </p:sp>
    </p:spTree>
    <p:extLst>
      <p:ext uri="{BB962C8B-B14F-4D97-AF65-F5344CB8AC3E}">
        <p14:creationId xmlns:p14="http://schemas.microsoft.com/office/powerpoint/2010/main" val="232318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p:tgtEl>
                                          <p:spTgt spid="111"/>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500"/>
                                        <p:tgtEl>
                                          <p:spTgt spid="1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fade">
                                      <p:cBhvr>
                                        <p:cTn id="23" dur="500"/>
                                        <p:tgtEl>
                                          <p:spTgt spid="11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500"/>
                                        <p:tgtEl>
                                          <p:spTgt spid="11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fade">
                                      <p:cBhvr>
                                        <p:cTn id="39" dur="500"/>
                                        <p:tgtEl>
                                          <p:spTgt spid="11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fade">
                                      <p:cBhvr>
                                        <p:cTn id="43"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2"/>
          <p:cNvSpPr txBox="1">
            <a:spLocks noGrp="1"/>
          </p:cNvSpPr>
          <p:nvPr>
            <p:ph type="ctrTitle"/>
          </p:nvPr>
        </p:nvSpPr>
        <p:spPr>
          <a:xfrm>
            <a:off x="851535" y="603099"/>
            <a:ext cx="13771530" cy="10136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6000"/>
              <a:buFont typeface="Century Gothic"/>
              <a:buNone/>
            </a:pPr>
            <a:r>
              <a:rPr lang="en-US">
                <a:latin typeface="Century Gothic"/>
                <a:ea typeface="Century Gothic"/>
                <a:cs typeface="Century Gothic"/>
                <a:sym typeface="Century Gothic"/>
              </a:rPr>
              <a:t>infrastructure as just code structure</a:t>
            </a:r>
            <a:endParaRPr>
              <a:latin typeface="Century Gothic"/>
              <a:ea typeface="Century Gothic"/>
              <a:cs typeface="Century Gothic"/>
              <a:sym typeface="Century Gothic"/>
            </a:endParaRPr>
          </a:p>
        </p:txBody>
      </p:sp>
      <p:pic>
        <p:nvPicPr>
          <p:cNvPr id="125" name="Google Shape;125;p12"/>
          <p:cNvPicPr preferRelativeResize="0"/>
          <p:nvPr/>
        </p:nvPicPr>
        <p:blipFill rotWithShape="1">
          <a:blip r:embed="rId3">
            <a:alphaModFix/>
          </a:blip>
          <a:srcRect/>
          <a:stretch/>
        </p:blipFill>
        <p:spPr>
          <a:xfrm>
            <a:off x="2831754" y="5418634"/>
            <a:ext cx="3841513" cy="5873478"/>
          </a:xfrm>
          <a:prstGeom prst="rect">
            <a:avLst/>
          </a:prstGeom>
          <a:noFill/>
          <a:ln>
            <a:noFill/>
          </a:ln>
        </p:spPr>
      </p:pic>
      <p:grpSp>
        <p:nvGrpSpPr>
          <p:cNvPr id="126" name="Google Shape;126;p12"/>
          <p:cNvGrpSpPr/>
          <p:nvPr/>
        </p:nvGrpSpPr>
        <p:grpSpPr>
          <a:xfrm>
            <a:off x="6673267" y="2808344"/>
            <a:ext cx="12136673" cy="9354144"/>
            <a:chOff x="6673267" y="2808344"/>
            <a:chExt cx="12136673" cy="9354144"/>
          </a:xfrm>
        </p:grpSpPr>
        <p:pic>
          <p:nvPicPr>
            <p:cNvPr id="127" name="Google Shape;127;p12"/>
            <p:cNvPicPr preferRelativeResize="0"/>
            <p:nvPr/>
          </p:nvPicPr>
          <p:blipFill rotWithShape="1">
            <a:blip r:embed="rId4">
              <a:alphaModFix/>
            </a:blip>
            <a:srcRect/>
            <a:stretch/>
          </p:blipFill>
          <p:spPr>
            <a:xfrm>
              <a:off x="6673267" y="2808344"/>
              <a:ext cx="12136673" cy="9354144"/>
            </a:xfrm>
            <a:prstGeom prst="rect">
              <a:avLst/>
            </a:prstGeom>
            <a:noFill/>
            <a:ln>
              <a:noFill/>
            </a:ln>
          </p:spPr>
        </p:pic>
        <p:pic>
          <p:nvPicPr>
            <p:cNvPr id="128" name="Google Shape;128;p12"/>
            <p:cNvPicPr preferRelativeResize="0"/>
            <p:nvPr/>
          </p:nvPicPr>
          <p:blipFill rotWithShape="1">
            <a:blip r:embed="rId5">
              <a:alphaModFix/>
            </a:blip>
            <a:srcRect/>
            <a:stretch/>
          </p:blipFill>
          <p:spPr>
            <a:xfrm>
              <a:off x="7750362" y="3978474"/>
              <a:ext cx="9982483" cy="5351297"/>
            </a:xfrm>
            <a:prstGeom prst="rect">
              <a:avLst/>
            </a:prstGeom>
            <a:noFill/>
            <a:ln>
              <a:noFill/>
            </a:ln>
          </p:spPr>
        </p:pic>
      </p:grpSp>
    </p:spTree>
    <p:extLst>
      <p:ext uri="{BB962C8B-B14F-4D97-AF65-F5344CB8AC3E}">
        <p14:creationId xmlns:p14="http://schemas.microsoft.com/office/powerpoint/2010/main" val="213332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3"/>
          <p:cNvSpPr txBox="1">
            <a:spLocks noGrp="1"/>
          </p:cNvSpPr>
          <p:nvPr>
            <p:ph type="ctrTitle"/>
          </p:nvPr>
        </p:nvSpPr>
        <p:spPr>
          <a:xfrm>
            <a:off x="851534" y="603099"/>
            <a:ext cx="16831870" cy="10136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6000"/>
              <a:buFont typeface="Century Gothic"/>
              <a:buNone/>
            </a:pPr>
            <a:r>
              <a:rPr lang="en-US"/>
              <a:t>CloudFormation Use Case</a:t>
            </a:r>
            <a:endParaRPr/>
          </a:p>
        </p:txBody>
      </p:sp>
      <p:grpSp>
        <p:nvGrpSpPr>
          <p:cNvPr id="134" name="Google Shape;134;p13"/>
          <p:cNvGrpSpPr/>
          <p:nvPr/>
        </p:nvGrpSpPr>
        <p:grpSpPr>
          <a:xfrm>
            <a:off x="0" y="9856698"/>
            <a:ext cx="24403717" cy="3032767"/>
            <a:chOff x="0" y="9856698"/>
            <a:chExt cx="24403717" cy="3032767"/>
          </a:xfrm>
        </p:grpSpPr>
        <p:sp>
          <p:nvSpPr>
            <p:cNvPr id="135" name="Google Shape;135;p13"/>
            <p:cNvSpPr/>
            <p:nvPr/>
          </p:nvSpPr>
          <p:spPr>
            <a:xfrm>
              <a:off x="0" y="12167506"/>
              <a:ext cx="24385589" cy="721958"/>
            </a:xfrm>
            <a:prstGeom prst="rect">
              <a:avLst/>
            </a:prstGeom>
            <a:solidFill>
              <a:srgbClr val="DDBA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pic>
          <p:nvPicPr>
            <p:cNvPr id="136" name="Google Shape;136;p13"/>
            <p:cNvPicPr preferRelativeResize="0"/>
            <p:nvPr/>
          </p:nvPicPr>
          <p:blipFill rotWithShape="1">
            <a:blip r:embed="rId3">
              <a:alphaModFix/>
            </a:blip>
            <a:srcRect/>
            <a:stretch/>
          </p:blipFill>
          <p:spPr>
            <a:xfrm>
              <a:off x="14241664" y="9856698"/>
              <a:ext cx="10162053" cy="3032766"/>
            </a:xfrm>
            <a:prstGeom prst="rect">
              <a:avLst/>
            </a:prstGeom>
            <a:noFill/>
            <a:ln>
              <a:noFill/>
            </a:ln>
          </p:spPr>
        </p:pic>
      </p:grpSp>
      <p:sp>
        <p:nvSpPr>
          <p:cNvPr id="137" name="Google Shape;137;p13"/>
          <p:cNvSpPr/>
          <p:nvPr/>
        </p:nvSpPr>
        <p:spPr>
          <a:xfrm>
            <a:off x="1751633" y="5373629"/>
            <a:ext cx="18992103"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entury Gothic"/>
                <a:ea typeface="Century Gothic"/>
                <a:cs typeface="Century Gothic"/>
                <a:sym typeface="Century Gothic"/>
              </a:rPr>
              <a:t>This template creates an instance with a security group that allows global SSH access (port 22), but uses a keypair to log in. It requires two parameters, MyImageId, which is the image ID of the instance to create, and MyKeyPair, which is the name of the keypair to use to log in with. You can use both values with the euca-run-instances command to create an instance manually (for example, euca-run-instances -k mykey emi-db0b2276) so the arguments needed here are standard instance arguments. </a:t>
            </a:r>
            <a:endParaRPr/>
          </a:p>
        </p:txBody>
      </p:sp>
      <p:cxnSp>
        <p:nvCxnSpPr>
          <p:cNvPr id="138" name="Google Shape;138;p13"/>
          <p:cNvCxnSpPr/>
          <p:nvPr/>
        </p:nvCxnSpPr>
        <p:spPr>
          <a:xfrm>
            <a:off x="1346589" y="4923579"/>
            <a:ext cx="0" cy="3252718"/>
          </a:xfrm>
          <a:prstGeom prst="straightConnector1">
            <a:avLst/>
          </a:prstGeom>
          <a:noFill/>
          <a:ln w="730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23498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fade">
                                      <p:cBhvr>
                                        <p:cTn id="11" dur="500"/>
                                        <p:tgtEl>
                                          <p:spTgt spid="1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a:stretch/>
        </p:blipFill>
        <p:spPr>
          <a:xfrm>
            <a:off x="1" y="0"/>
            <a:ext cx="24385588" cy="12889464"/>
          </a:xfrm>
          <a:prstGeom prst="rect">
            <a:avLst/>
          </a:prstGeom>
          <a:noFill/>
          <a:ln>
            <a:noFill/>
          </a:ln>
        </p:spPr>
      </p:pic>
      <p:grpSp>
        <p:nvGrpSpPr>
          <p:cNvPr id="141" name="Google Shape;141;p14"/>
          <p:cNvGrpSpPr/>
          <p:nvPr/>
        </p:nvGrpSpPr>
        <p:grpSpPr>
          <a:xfrm>
            <a:off x="2604563" y="4495985"/>
            <a:ext cx="16293036" cy="3904356"/>
            <a:chOff x="-2298817" y="3485907"/>
            <a:chExt cx="16293036" cy="3904356"/>
          </a:xfrm>
        </p:grpSpPr>
        <p:pic>
          <p:nvPicPr>
            <p:cNvPr id="142" name="Google Shape;142;p14"/>
            <p:cNvPicPr preferRelativeResize="0"/>
            <p:nvPr/>
          </p:nvPicPr>
          <p:blipFill rotWithShape="1">
            <a:blip r:embed="rId4">
              <a:alphaModFix/>
            </a:blip>
            <a:srcRect/>
            <a:stretch/>
          </p:blipFill>
          <p:spPr>
            <a:xfrm>
              <a:off x="56795" y="4438451"/>
              <a:ext cx="13937424" cy="2951812"/>
            </a:xfrm>
            <a:prstGeom prst="rect">
              <a:avLst/>
            </a:prstGeom>
            <a:noFill/>
            <a:ln>
              <a:noFill/>
            </a:ln>
          </p:spPr>
        </p:pic>
        <p:sp>
          <p:nvSpPr>
            <p:cNvPr id="143" name="Google Shape;143;p14"/>
            <p:cNvSpPr/>
            <p:nvPr/>
          </p:nvSpPr>
          <p:spPr>
            <a:xfrm rot="-697686">
              <a:off x="-2277182" y="4684037"/>
              <a:ext cx="12035310" cy="144016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400"/>
                <a:buFont typeface="Century Gothic"/>
                <a:buNone/>
              </a:pPr>
              <a:r>
                <a:rPr lang="en-US" sz="5400" b="1" i="0" u="none" strike="noStrike" cap="none">
                  <a:solidFill>
                    <a:schemeClr val="lt1"/>
                  </a:solidFill>
                  <a:latin typeface="Century Gothic"/>
                  <a:ea typeface="Century Gothic"/>
                  <a:cs typeface="Century Gothic"/>
                  <a:sym typeface="Century Gothic"/>
                </a:rPr>
                <a:t>Thank you</a:t>
              </a:r>
              <a:endParaRPr/>
            </a:p>
          </p:txBody>
        </p:sp>
        <p:sp>
          <p:nvSpPr>
            <p:cNvPr id="144" name="Google Shape;144;p14"/>
            <p:cNvSpPr/>
            <p:nvPr/>
          </p:nvSpPr>
          <p:spPr>
            <a:xfrm rot="-777191">
              <a:off x="6137" y="5747418"/>
              <a:ext cx="7755430" cy="76920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Century Gothic"/>
                <a:buNone/>
              </a:pPr>
              <a:r>
                <a:rPr lang="en-US" sz="3200" b="1" i="0" u="none" strike="noStrike" cap="none">
                  <a:solidFill>
                    <a:schemeClr val="lt1"/>
                  </a:solidFill>
                  <a:latin typeface="Century Gothic"/>
                  <a:ea typeface="Century Gothic"/>
                  <a:cs typeface="Century Gothic"/>
                  <a:sym typeface="Century Gothic"/>
                </a:rPr>
                <a:t>Happy Learning</a:t>
              </a:r>
              <a:endParaRPr/>
            </a:p>
          </p:txBody>
        </p:sp>
        <p:cxnSp>
          <p:nvCxnSpPr>
            <p:cNvPr id="145" name="Google Shape;145;p14"/>
            <p:cNvCxnSpPr/>
            <p:nvPr/>
          </p:nvCxnSpPr>
          <p:spPr>
            <a:xfrm rot="10800000" flipH="1">
              <a:off x="2100918" y="5508644"/>
              <a:ext cx="3565867" cy="765753"/>
            </a:xfrm>
            <a:prstGeom prst="straightConnector1">
              <a:avLst/>
            </a:prstGeom>
            <a:noFill/>
            <a:ln w="38100" cap="flat" cmpd="sng">
              <a:solidFill>
                <a:schemeClr val="lt1"/>
              </a:solidFill>
              <a:prstDash val="lgDashDot"/>
              <a:miter lim="800000"/>
              <a:headEnd type="none" w="sm" len="sm"/>
              <a:tailEnd type="none" w="sm" len="sm"/>
            </a:ln>
          </p:spPr>
        </p:cxnSp>
      </p:grpSp>
      <p:pic>
        <p:nvPicPr>
          <p:cNvPr id="146" name="Google Shape;146;p14"/>
          <p:cNvPicPr preferRelativeResize="0"/>
          <p:nvPr/>
        </p:nvPicPr>
        <p:blipFill rotWithShape="1">
          <a:blip r:embed="rId5">
            <a:alphaModFix/>
          </a:blip>
          <a:srcRect/>
          <a:stretch/>
        </p:blipFill>
        <p:spPr>
          <a:xfrm>
            <a:off x="536499" y="423079"/>
            <a:ext cx="3877141" cy="12224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ctrTitle"/>
          </p:nvPr>
        </p:nvSpPr>
        <p:spPr>
          <a:xfrm>
            <a:off x="851534" y="603099"/>
            <a:ext cx="16314890" cy="10136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6000"/>
              <a:buFont typeface="Century Gothic"/>
              <a:buNone/>
            </a:pPr>
            <a:r>
              <a:rPr lang="en-US"/>
              <a:t>Learning Objectives for this Session</a:t>
            </a:r>
            <a:endParaRPr/>
          </a:p>
        </p:txBody>
      </p:sp>
      <p:sp>
        <p:nvSpPr>
          <p:cNvPr id="60" name="Google Shape;60;p8"/>
          <p:cNvSpPr/>
          <p:nvPr/>
        </p:nvSpPr>
        <p:spPr>
          <a:xfrm>
            <a:off x="10347589" y="4254403"/>
            <a:ext cx="7560840" cy="3375375"/>
          </a:xfrm>
          <a:prstGeom prst="rect">
            <a:avLst/>
          </a:prstGeom>
          <a:noFill/>
          <a:ln>
            <a:noFill/>
          </a:ln>
        </p:spPr>
        <p:txBody>
          <a:bodyPr spcFirstLastPara="1" wrap="square" lIns="121025" tIns="60500" rIns="121025" bIns="60500" anchor="t" anchorCtr="0">
            <a:noAutofit/>
          </a:bodyPr>
          <a:lstStyle/>
          <a:p>
            <a:pPr marL="457200" marR="0" lvl="0" indent="-457200" algn="l" rtl="0">
              <a:spcBef>
                <a:spcPts val="400"/>
              </a:spcBef>
              <a:spcAft>
                <a:spcPts val="0"/>
              </a:spcAft>
              <a:buClr>
                <a:schemeClr val="dk1"/>
              </a:buClr>
              <a:buSzPts val="3200"/>
              <a:buFont typeface="Noto Sans Symbols"/>
              <a:buChar char="✓"/>
            </a:pPr>
            <a:r>
              <a:rPr lang="en-US" sz="3200" b="1" i="0" u="none" strike="noStrike" cap="none" dirty="0">
                <a:solidFill>
                  <a:schemeClr val="dk1"/>
                </a:solidFill>
                <a:latin typeface="Century Gothic"/>
                <a:ea typeface="Century Gothic"/>
                <a:cs typeface="Century Gothic"/>
                <a:sym typeface="Century Gothic"/>
              </a:rPr>
              <a:t>What is Load Balancer</a:t>
            </a:r>
            <a:endParaRPr sz="3200" dirty="0"/>
          </a:p>
          <a:p>
            <a:pPr marL="457200" marR="0" lvl="0" indent="-457200" algn="l" rtl="0">
              <a:spcBef>
                <a:spcPts val="800"/>
              </a:spcBef>
              <a:spcAft>
                <a:spcPts val="0"/>
              </a:spcAft>
              <a:buClr>
                <a:schemeClr val="dk1"/>
              </a:buClr>
              <a:buSzPts val="3200"/>
              <a:buFont typeface="Noto Sans Symbols"/>
              <a:buChar char="✓"/>
            </a:pPr>
            <a:r>
              <a:rPr lang="en-US" sz="3200" b="1" i="0" u="none" strike="noStrike" cap="none" dirty="0">
                <a:solidFill>
                  <a:schemeClr val="dk1"/>
                </a:solidFill>
                <a:latin typeface="Century Gothic"/>
                <a:ea typeface="Century Gothic"/>
                <a:cs typeface="Century Gothic"/>
                <a:sym typeface="Century Gothic"/>
              </a:rPr>
              <a:t>Types of load Balancer</a:t>
            </a:r>
            <a:endParaRPr sz="3200" dirty="0"/>
          </a:p>
          <a:p>
            <a:pPr marL="457200" marR="0" lvl="0" indent="-457200" algn="l" rtl="0">
              <a:spcBef>
                <a:spcPts val="800"/>
              </a:spcBef>
              <a:spcAft>
                <a:spcPts val="0"/>
              </a:spcAft>
              <a:buClr>
                <a:schemeClr val="dk1"/>
              </a:buClr>
              <a:buSzPts val="3200"/>
              <a:buFont typeface="Noto Sans Symbols"/>
              <a:buChar char="✓"/>
            </a:pPr>
            <a:r>
              <a:rPr lang="en-US" sz="3200" b="1" i="0" u="none" strike="noStrike" cap="none" dirty="0">
                <a:solidFill>
                  <a:schemeClr val="dk1"/>
                </a:solidFill>
                <a:latin typeface="Century Gothic"/>
                <a:ea typeface="Century Gothic"/>
                <a:cs typeface="Century Gothic"/>
                <a:sym typeface="Century Gothic"/>
              </a:rPr>
              <a:t>Concept of Launch Configuration</a:t>
            </a:r>
            <a:endParaRPr sz="3200" dirty="0"/>
          </a:p>
          <a:p>
            <a:pPr marL="457200" marR="0" lvl="0" indent="-457200" algn="l" rtl="0">
              <a:spcBef>
                <a:spcPts val="800"/>
              </a:spcBef>
              <a:spcAft>
                <a:spcPts val="0"/>
              </a:spcAft>
              <a:buClr>
                <a:schemeClr val="dk1"/>
              </a:buClr>
              <a:buSzPts val="3200"/>
              <a:buFont typeface="Noto Sans Symbols"/>
              <a:buChar char="✓"/>
            </a:pPr>
            <a:r>
              <a:rPr lang="en-US" sz="3200" b="1" i="0" u="none" strike="noStrike" cap="none" dirty="0">
                <a:solidFill>
                  <a:schemeClr val="dk1"/>
                </a:solidFill>
                <a:latin typeface="Century Gothic"/>
                <a:ea typeface="Century Gothic"/>
                <a:cs typeface="Century Gothic"/>
                <a:sym typeface="Century Gothic"/>
              </a:rPr>
              <a:t>Concept of Auto-scaling Group</a:t>
            </a:r>
            <a:endParaRPr sz="3200" dirty="0"/>
          </a:p>
          <a:p>
            <a:pPr marL="457200" marR="0" lvl="0" indent="-457200" algn="l" rtl="0">
              <a:spcBef>
                <a:spcPts val="800"/>
              </a:spcBef>
              <a:spcAft>
                <a:spcPts val="400"/>
              </a:spcAft>
              <a:buClr>
                <a:schemeClr val="dk1"/>
              </a:buClr>
              <a:buSzPts val="3200"/>
              <a:buFont typeface="Noto Sans Symbols"/>
              <a:buChar char="✓"/>
            </a:pPr>
            <a:r>
              <a:rPr lang="en-US" sz="3200" b="1" i="0" u="none" strike="noStrike" cap="none" dirty="0">
                <a:solidFill>
                  <a:schemeClr val="dk1"/>
                </a:solidFill>
                <a:latin typeface="Century Gothic"/>
                <a:ea typeface="Century Gothic"/>
                <a:cs typeface="Century Gothic"/>
                <a:sym typeface="Century Gothic"/>
              </a:rPr>
              <a:t>Use </a:t>
            </a:r>
            <a:r>
              <a:rPr lang="en-US" sz="3200" b="1" i="0" u="none" strike="noStrike" cap="none" dirty="0" smtClean="0">
                <a:solidFill>
                  <a:schemeClr val="dk1"/>
                </a:solidFill>
                <a:latin typeface="Century Gothic"/>
                <a:ea typeface="Century Gothic"/>
                <a:cs typeface="Century Gothic"/>
                <a:sym typeface="Century Gothic"/>
              </a:rPr>
              <a:t>case</a:t>
            </a:r>
          </a:p>
          <a:p>
            <a:pPr marL="457200" lvl="0" indent="-457200">
              <a:lnSpc>
                <a:spcPct val="90000"/>
              </a:lnSpc>
              <a:spcBef>
                <a:spcPts val="1000"/>
              </a:spcBef>
              <a:buClr>
                <a:srgbClr val="323232"/>
              </a:buClr>
              <a:buSzPts val="3200"/>
              <a:buFont typeface="Noto Sans Symbols"/>
              <a:buChar char="✓"/>
            </a:pPr>
            <a:r>
              <a:rPr lang="en-US" sz="3200" b="1" dirty="0">
                <a:solidFill>
                  <a:srgbClr val="323232"/>
                </a:solidFill>
                <a:latin typeface="Century Gothic"/>
                <a:ea typeface="Century Gothic"/>
                <a:cs typeface="Century Gothic"/>
                <a:sym typeface="Century Gothic"/>
              </a:rPr>
              <a:t>What is Cloud formation</a:t>
            </a:r>
            <a:endParaRPr lang="en-US" sz="3200" dirty="0"/>
          </a:p>
          <a:p>
            <a:pPr marL="457200" lvl="0" indent="-457200">
              <a:lnSpc>
                <a:spcPct val="90000"/>
              </a:lnSpc>
              <a:spcBef>
                <a:spcPts val="1000"/>
              </a:spcBef>
              <a:buClr>
                <a:srgbClr val="323232"/>
              </a:buClr>
              <a:buSzPts val="3200"/>
              <a:buFont typeface="Noto Sans Symbols"/>
              <a:buChar char="✓"/>
            </a:pPr>
            <a:r>
              <a:rPr lang="en-US" sz="3200" b="1" dirty="0">
                <a:solidFill>
                  <a:srgbClr val="323232"/>
                </a:solidFill>
                <a:latin typeface="Century Gothic"/>
                <a:ea typeface="Century Gothic"/>
                <a:cs typeface="Century Gothic"/>
                <a:sym typeface="Century Gothic"/>
              </a:rPr>
              <a:t>Benefits</a:t>
            </a:r>
            <a:endParaRPr lang="en-US" sz="3200" dirty="0"/>
          </a:p>
          <a:p>
            <a:pPr marL="457200" lvl="0" indent="-457200">
              <a:lnSpc>
                <a:spcPct val="90000"/>
              </a:lnSpc>
              <a:spcBef>
                <a:spcPts val="1000"/>
              </a:spcBef>
              <a:buClr>
                <a:srgbClr val="323232"/>
              </a:buClr>
              <a:buSzPts val="3200"/>
              <a:buFont typeface="Noto Sans Symbols"/>
              <a:buChar char="✓"/>
            </a:pPr>
            <a:r>
              <a:rPr lang="en-US" sz="3200" b="1" dirty="0">
                <a:solidFill>
                  <a:srgbClr val="323232"/>
                </a:solidFill>
                <a:latin typeface="Century Gothic"/>
                <a:ea typeface="Century Gothic"/>
                <a:cs typeface="Century Gothic"/>
                <a:sym typeface="Century Gothic"/>
              </a:rPr>
              <a:t>How its work</a:t>
            </a:r>
            <a:endParaRPr lang="en-US" sz="3200" dirty="0"/>
          </a:p>
          <a:p>
            <a:pPr marL="457200" lvl="0" indent="-457200">
              <a:lnSpc>
                <a:spcPct val="90000"/>
              </a:lnSpc>
              <a:spcBef>
                <a:spcPts val="1000"/>
              </a:spcBef>
              <a:buClr>
                <a:srgbClr val="232F3E"/>
              </a:buClr>
              <a:buSzPts val="3200"/>
              <a:buFont typeface="Noto Sans Symbols"/>
              <a:buChar char="✓"/>
            </a:pPr>
            <a:r>
              <a:rPr lang="en-US" sz="3200" b="1" dirty="0">
                <a:solidFill>
                  <a:srgbClr val="232F3E"/>
                </a:solidFill>
                <a:latin typeface="Century Gothic"/>
                <a:ea typeface="Century Gothic"/>
                <a:cs typeface="Century Gothic"/>
                <a:sym typeface="Century Gothic"/>
              </a:rPr>
              <a:t>infrastructure as just code {;} </a:t>
            </a:r>
            <a:r>
              <a:rPr lang="en-US" sz="3200" b="1" dirty="0" err="1">
                <a:solidFill>
                  <a:srgbClr val="232F3E"/>
                </a:solidFill>
                <a:latin typeface="Century Gothic"/>
                <a:ea typeface="Century Gothic"/>
                <a:cs typeface="Century Gothic"/>
                <a:sym typeface="Century Gothic"/>
              </a:rPr>
              <a:t>json</a:t>
            </a:r>
            <a:endParaRPr lang="en-US" sz="3200" b="1" dirty="0">
              <a:solidFill>
                <a:srgbClr val="323232"/>
              </a:solidFill>
              <a:latin typeface="Century Gothic"/>
              <a:ea typeface="Century Gothic"/>
              <a:cs typeface="Century Gothic"/>
              <a:sym typeface="Century Gothic"/>
            </a:endParaRPr>
          </a:p>
          <a:p>
            <a:pPr marL="457200" lvl="0" indent="-457200">
              <a:lnSpc>
                <a:spcPct val="90000"/>
              </a:lnSpc>
              <a:spcBef>
                <a:spcPts val="1000"/>
              </a:spcBef>
              <a:buClr>
                <a:srgbClr val="323232"/>
              </a:buClr>
              <a:buSzPts val="3200"/>
              <a:buFont typeface="Noto Sans Symbols"/>
              <a:buChar char="✓"/>
            </a:pPr>
            <a:r>
              <a:rPr lang="en-US" sz="3200" b="1" dirty="0">
                <a:solidFill>
                  <a:srgbClr val="323232"/>
                </a:solidFill>
                <a:latin typeface="Century Gothic"/>
                <a:ea typeface="Century Gothic"/>
                <a:cs typeface="Century Gothic"/>
                <a:sym typeface="Century Gothic"/>
              </a:rPr>
              <a:t>Demo</a:t>
            </a:r>
            <a:endParaRPr lang="en-US" sz="3200" b="1" dirty="0">
              <a:solidFill>
                <a:schemeClr val="dk1"/>
              </a:solidFill>
              <a:latin typeface="Century Gothic"/>
              <a:ea typeface="Century Gothic"/>
              <a:cs typeface="Century Gothic"/>
              <a:sym typeface="Century Gothic"/>
            </a:endParaRPr>
          </a:p>
          <a:p>
            <a:pPr marL="457200" marR="0" lvl="0" indent="-457200" algn="l" rtl="0">
              <a:spcBef>
                <a:spcPts val="800"/>
              </a:spcBef>
              <a:spcAft>
                <a:spcPts val="400"/>
              </a:spcAft>
              <a:buClr>
                <a:schemeClr val="dk1"/>
              </a:buClr>
              <a:buSzPts val="3200"/>
              <a:buFont typeface="Noto Sans Symbols"/>
              <a:buChar char="✓"/>
            </a:pPr>
            <a:endParaRPr sz="3200" dirty="0"/>
          </a:p>
        </p:txBody>
      </p:sp>
      <p:cxnSp>
        <p:nvCxnSpPr>
          <p:cNvPr id="61" name="Google Shape;61;p8"/>
          <p:cNvCxnSpPr/>
          <p:nvPr/>
        </p:nvCxnSpPr>
        <p:spPr>
          <a:xfrm>
            <a:off x="9897539" y="4254403"/>
            <a:ext cx="0" cy="5979843"/>
          </a:xfrm>
          <a:prstGeom prst="straightConnector1">
            <a:avLst/>
          </a:prstGeom>
          <a:noFill/>
          <a:ln w="50800" cap="flat" cmpd="sng">
            <a:solidFill>
              <a:srgbClr val="F559F9"/>
            </a:solidFill>
            <a:prstDash val="solid"/>
            <a:miter lim="800000"/>
            <a:headEnd type="none" w="sm" len="sm"/>
            <a:tailEnd type="none" w="sm" len="sm"/>
          </a:ln>
        </p:spPr>
      </p:cxnSp>
      <p:pic>
        <p:nvPicPr>
          <p:cNvPr id="62" name="Google Shape;62;p8"/>
          <p:cNvPicPr preferRelativeResize="0"/>
          <p:nvPr/>
        </p:nvPicPr>
        <p:blipFill rotWithShape="1">
          <a:blip r:embed="rId3">
            <a:alphaModFix/>
          </a:blip>
          <a:srcRect/>
          <a:stretch/>
        </p:blipFill>
        <p:spPr>
          <a:xfrm>
            <a:off x="0" y="3144508"/>
            <a:ext cx="7339682" cy="7428571"/>
          </a:xfrm>
          <a:prstGeom prst="rect">
            <a:avLst/>
          </a:prstGeom>
          <a:noFill/>
          <a:ln>
            <a:noFill/>
          </a:ln>
        </p:spPr>
      </p:pic>
      <p:pic>
        <p:nvPicPr>
          <p:cNvPr id="63" name="Google Shape;63;p8"/>
          <p:cNvPicPr preferRelativeResize="0"/>
          <p:nvPr/>
        </p:nvPicPr>
        <p:blipFill rotWithShape="1">
          <a:blip r:embed="rId4">
            <a:alphaModFix/>
          </a:blip>
          <a:srcRect/>
          <a:stretch/>
        </p:blipFill>
        <p:spPr>
          <a:xfrm flipH="1">
            <a:off x="3669841" y="5236024"/>
            <a:ext cx="4874433" cy="47362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ctrTitle"/>
          </p:nvPr>
        </p:nvSpPr>
        <p:spPr>
          <a:xfrm>
            <a:off x="665709" y="576294"/>
            <a:ext cx="8865985" cy="101366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6000"/>
              <a:buFont typeface="Century Gothic"/>
              <a:buNone/>
            </a:pPr>
            <a:r>
              <a:rPr lang="en-US"/>
              <a:t>What is Load Balancer</a:t>
            </a:r>
            <a:endParaRPr>
              <a:latin typeface="Century Gothic"/>
              <a:ea typeface="Century Gothic"/>
              <a:cs typeface="Century Gothic"/>
              <a:sym typeface="Century Gothic"/>
            </a:endParaRPr>
          </a:p>
        </p:txBody>
      </p:sp>
      <p:grpSp>
        <p:nvGrpSpPr>
          <p:cNvPr id="69" name="Google Shape;69;p9"/>
          <p:cNvGrpSpPr/>
          <p:nvPr/>
        </p:nvGrpSpPr>
        <p:grpSpPr>
          <a:xfrm>
            <a:off x="-4396" y="10081985"/>
            <a:ext cx="24389985" cy="2807478"/>
            <a:chOff x="-4396" y="10081985"/>
            <a:chExt cx="24389985" cy="2807478"/>
          </a:xfrm>
        </p:grpSpPr>
        <p:grpSp>
          <p:nvGrpSpPr>
            <p:cNvPr id="70" name="Google Shape;70;p9"/>
            <p:cNvGrpSpPr/>
            <p:nvPr/>
          </p:nvGrpSpPr>
          <p:grpSpPr>
            <a:xfrm>
              <a:off x="-4396" y="10081986"/>
              <a:ext cx="24389982" cy="2807478"/>
              <a:chOff x="-4396" y="10835386"/>
              <a:chExt cx="19158219" cy="2054078"/>
            </a:xfrm>
          </p:grpSpPr>
          <p:pic>
            <p:nvPicPr>
              <p:cNvPr id="71" name="Google Shape;71;p9"/>
              <p:cNvPicPr preferRelativeResize="0"/>
              <p:nvPr/>
            </p:nvPicPr>
            <p:blipFill rotWithShape="1">
              <a:blip r:embed="rId3">
                <a:alphaModFix/>
              </a:blip>
              <a:srcRect/>
              <a:stretch/>
            </p:blipFill>
            <p:spPr>
              <a:xfrm>
                <a:off x="-4396" y="10835387"/>
                <a:ext cx="9579110" cy="2054077"/>
              </a:xfrm>
              <a:prstGeom prst="rect">
                <a:avLst/>
              </a:prstGeom>
              <a:noFill/>
              <a:ln>
                <a:noFill/>
              </a:ln>
            </p:spPr>
          </p:pic>
          <p:pic>
            <p:nvPicPr>
              <p:cNvPr id="72" name="Google Shape;72;p9"/>
              <p:cNvPicPr preferRelativeResize="0"/>
              <p:nvPr/>
            </p:nvPicPr>
            <p:blipFill rotWithShape="1">
              <a:blip r:embed="rId3">
                <a:alphaModFix/>
              </a:blip>
              <a:srcRect/>
              <a:stretch/>
            </p:blipFill>
            <p:spPr>
              <a:xfrm flipH="1">
                <a:off x="9574714" y="10835386"/>
                <a:ext cx="9579110" cy="2054077"/>
              </a:xfrm>
              <a:prstGeom prst="rect">
                <a:avLst/>
              </a:prstGeom>
              <a:noFill/>
              <a:ln>
                <a:noFill/>
              </a:ln>
            </p:spPr>
          </p:pic>
        </p:grpSp>
        <p:sp>
          <p:nvSpPr>
            <p:cNvPr id="73" name="Google Shape;73;p9"/>
            <p:cNvSpPr/>
            <p:nvPr/>
          </p:nvSpPr>
          <p:spPr>
            <a:xfrm>
              <a:off x="0" y="10081985"/>
              <a:ext cx="24385589" cy="2807478"/>
            </a:xfrm>
            <a:prstGeom prst="rect">
              <a:avLst/>
            </a:prstGeom>
            <a:solidFill>
              <a:schemeClr val="lt1">
                <a:alpha val="6196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grpSp>
      <p:sp>
        <p:nvSpPr>
          <p:cNvPr id="74" name="Google Shape;74;p9"/>
          <p:cNvSpPr/>
          <p:nvPr/>
        </p:nvSpPr>
        <p:spPr>
          <a:xfrm>
            <a:off x="2831754" y="3888464"/>
            <a:ext cx="1998222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chemeClr val="dk1"/>
                </a:solidFill>
                <a:latin typeface="Century Gothic"/>
                <a:ea typeface="Century Gothic"/>
                <a:cs typeface="Century Gothic"/>
                <a:sym typeface="Century Gothic"/>
              </a:rPr>
              <a:t>A </a:t>
            </a:r>
            <a:r>
              <a:rPr lang="en-US" sz="2800" b="1" i="0" u="none" strike="noStrike" cap="none">
                <a:solidFill>
                  <a:schemeClr val="dk1"/>
                </a:solidFill>
                <a:latin typeface="Century Gothic"/>
                <a:ea typeface="Century Gothic"/>
                <a:cs typeface="Century Gothic"/>
                <a:sym typeface="Century Gothic"/>
              </a:rPr>
              <a:t>load balancer</a:t>
            </a:r>
            <a:r>
              <a:rPr lang="en-US" sz="2800" b="0" i="0" u="none" strike="noStrike" cap="none">
                <a:solidFill>
                  <a:schemeClr val="dk1"/>
                </a:solidFill>
                <a:latin typeface="Century Gothic"/>
                <a:ea typeface="Century Gothic"/>
                <a:cs typeface="Century Gothic"/>
                <a:sym typeface="Century Gothic"/>
              </a:rPr>
              <a:t> accepts incoming traffic from clients and routes requests to its registered targets (such as </a:t>
            </a:r>
            <a:r>
              <a:rPr lang="en-US" sz="2800" b="1" i="0" u="none" strike="noStrike" cap="none">
                <a:solidFill>
                  <a:schemeClr val="dk1"/>
                </a:solidFill>
                <a:latin typeface="Century Gothic"/>
                <a:ea typeface="Century Gothic"/>
                <a:cs typeface="Century Gothic"/>
                <a:sym typeface="Century Gothic"/>
              </a:rPr>
              <a:t>EC2</a:t>
            </a:r>
            <a:r>
              <a:rPr lang="en-US" sz="2800" b="0" i="0" u="none" strike="noStrike" cap="none">
                <a:solidFill>
                  <a:schemeClr val="dk1"/>
                </a:solidFill>
                <a:latin typeface="Century Gothic"/>
                <a:ea typeface="Century Gothic"/>
                <a:cs typeface="Century Gothic"/>
                <a:sym typeface="Century Gothic"/>
              </a:rPr>
              <a:t> instances) in one or more Availability Zones. The </a:t>
            </a:r>
            <a:r>
              <a:rPr lang="en-US" sz="2800" b="1" i="0" u="none" strike="noStrike" cap="none">
                <a:solidFill>
                  <a:schemeClr val="dk1"/>
                </a:solidFill>
                <a:latin typeface="Century Gothic"/>
                <a:ea typeface="Century Gothic"/>
                <a:cs typeface="Century Gothic"/>
                <a:sym typeface="Century Gothic"/>
              </a:rPr>
              <a:t>load balancer</a:t>
            </a:r>
            <a:r>
              <a:rPr lang="en-US" sz="2800" b="0" i="0" u="none" strike="noStrike" cap="none">
                <a:solidFill>
                  <a:schemeClr val="dk1"/>
                </a:solidFill>
                <a:latin typeface="Century Gothic"/>
                <a:ea typeface="Century Gothic"/>
                <a:cs typeface="Century Gothic"/>
                <a:sym typeface="Century Gothic"/>
              </a:rPr>
              <a:t> also monitors the health of its registered targets and ensures that it routes traffic only to healthy targets.</a:t>
            </a:r>
            <a:endParaRPr/>
          </a:p>
        </p:txBody>
      </p:sp>
      <p:pic>
        <p:nvPicPr>
          <p:cNvPr id="75" name="Google Shape;75;p9"/>
          <p:cNvPicPr preferRelativeResize="0"/>
          <p:nvPr/>
        </p:nvPicPr>
        <p:blipFill rotWithShape="1">
          <a:blip r:embed="rId4">
            <a:alphaModFix/>
          </a:blip>
          <a:srcRect/>
          <a:stretch/>
        </p:blipFill>
        <p:spPr>
          <a:xfrm>
            <a:off x="1504928" y="4074126"/>
            <a:ext cx="995156" cy="1013670"/>
          </a:xfrm>
          <a:prstGeom prst="rect">
            <a:avLst/>
          </a:prstGeom>
          <a:noFill/>
          <a:ln>
            <a:noFill/>
          </a:ln>
        </p:spPr>
      </p:pic>
      <p:sp>
        <p:nvSpPr>
          <p:cNvPr id="76" name="Google Shape;76;p9"/>
          <p:cNvSpPr/>
          <p:nvPr/>
        </p:nvSpPr>
        <p:spPr>
          <a:xfrm>
            <a:off x="2842105" y="6858794"/>
            <a:ext cx="20376914"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entury Gothic"/>
                <a:ea typeface="Century Gothic"/>
                <a:cs typeface="Century Gothic"/>
                <a:sym typeface="Century Gothic"/>
              </a:rPr>
              <a:t>Load balancing</a:t>
            </a:r>
            <a:r>
              <a:rPr lang="en-US" sz="2800">
                <a:solidFill>
                  <a:schemeClr val="dk1"/>
                </a:solidFill>
                <a:latin typeface="Century Gothic"/>
                <a:ea typeface="Century Gothic"/>
                <a:cs typeface="Century Gothic"/>
                <a:sym typeface="Century Gothic"/>
              </a:rPr>
              <a:t> improves responsiveness and increases availability of applications. A </a:t>
            </a:r>
            <a:r>
              <a:rPr lang="en-US" sz="2800" b="1">
                <a:solidFill>
                  <a:schemeClr val="dk1"/>
                </a:solidFill>
                <a:latin typeface="Century Gothic"/>
                <a:ea typeface="Century Gothic"/>
                <a:cs typeface="Century Gothic"/>
                <a:sym typeface="Century Gothic"/>
              </a:rPr>
              <a:t>load balancer</a:t>
            </a:r>
            <a:r>
              <a:rPr lang="en-US" sz="2800">
                <a:solidFill>
                  <a:schemeClr val="dk1"/>
                </a:solidFill>
                <a:latin typeface="Century Gothic"/>
                <a:ea typeface="Century Gothic"/>
                <a:cs typeface="Century Gothic"/>
                <a:sym typeface="Century Gothic"/>
              </a:rPr>
              <a:t> sits between the client and the server farm accepting incoming network and application traffic and distributing the traffic across multiple backend servers </a:t>
            </a:r>
            <a:r>
              <a:rPr lang="en-US" sz="2800" b="1">
                <a:solidFill>
                  <a:schemeClr val="dk1"/>
                </a:solidFill>
                <a:latin typeface="Century Gothic"/>
                <a:ea typeface="Century Gothic"/>
                <a:cs typeface="Century Gothic"/>
                <a:sym typeface="Century Gothic"/>
              </a:rPr>
              <a:t>using</a:t>
            </a:r>
            <a:r>
              <a:rPr lang="en-US" sz="2800">
                <a:solidFill>
                  <a:schemeClr val="dk1"/>
                </a:solidFill>
                <a:latin typeface="Century Gothic"/>
                <a:ea typeface="Century Gothic"/>
                <a:cs typeface="Century Gothic"/>
                <a:sym typeface="Century Gothic"/>
              </a:rPr>
              <a:t> various methods.</a:t>
            </a:r>
            <a:endParaRPr sz="2800">
              <a:solidFill>
                <a:schemeClr val="dk1"/>
              </a:solidFill>
              <a:latin typeface="Century Gothic"/>
              <a:ea typeface="Century Gothic"/>
              <a:cs typeface="Century Gothic"/>
              <a:sym typeface="Century Gothic"/>
            </a:endParaRPr>
          </a:p>
        </p:txBody>
      </p:sp>
      <p:pic>
        <p:nvPicPr>
          <p:cNvPr id="77" name="Google Shape;77;p9"/>
          <p:cNvPicPr preferRelativeResize="0"/>
          <p:nvPr/>
        </p:nvPicPr>
        <p:blipFill rotWithShape="1">
          <a:blip r:embed="rId5">
            <a:alphaModFix/>
          </a:blip>
          <a:srcRect/>
          <a:stretch/>
        </p:blipFill>
        <p:spPr>
          <a:xfrm>
            <a:off x="1391594" y="6835234"/>
            <a:ext cx="1013670" cy="10136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p:tgtEl>
                                          <p:spTgt spid="75"/>
                                        </p:tgtEl>
                                        <p:attrNameLst>
                                          <p:attrName>ppt_w</p:attrName>
                                        </p:attrNameLst>
                                      </p:cBhvr>
                                      <p:tavLst>
                                        <p:tav tm="0">
                                          <p:val>
                                            <p:strVal val="0"/>
                                          </p:val>
                                        </p:tav>
                                        <p:tav tm="100000">
                                          <p:val>
                                            <p:strVal val="#ppt_w"/>
                                          </p:val>
                                        </p:tav>
                                      </p:tavLst>
                                    </p:anim>
                                    <p:anim calcmode="lin" valueType="num">
                                      <p:cBhvr additive="base">
                                        <p:cTn id="12" dur="500"/>
                                        <p:tgtEl>
                                          <p:spTgt spid="75"/>
                                        </p:tgtEl>
                                        <p:attrNameLst>
                                          <p:attrName>ppt_h</p:attrName>
                                        </p:attrNameLst>
                                      </p:cBhvr>
                                      <p:tavLst>
                                        <p:tav tm="0">
                                          <p:val>
                                            <p:strVal val="0"/>
                                          </p:val>
                                        </p:tav>
                                        <p:tav tm="100000">
                                          <p:val>
                                            <p:strVal val="#ppt_h"/>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p:tgtEl>
                                          <p:spTgt spid="77"/>
                                        </p:tgtEl>
                                        <p:attrNameLst>
                                          <p:attrName>ppt_w</p:attrName>
                                        </p:attrNameLst>
                                      </p:cBhvr>
                                      <p:tavLst>
                                        <p:tav tm="0">
                                          <p:val>
                                            <p:strVal val="0"/>
                                          </p:val>
                                        </p:tav>
                                        <p:tav tm="100000">
                                          <p:val>
                                            <p:strVal val="#ppt_w"/>
                                          </p:val>
                                        </p:tav>
                                      </p:tavLst>
                                    </p:anim>
                                    <p:anim calcmode="lin" valueType="num">
                                      <p:cBhvr additive="base">
                                        <p:cTn id="25" dur="500"/>
                                        <p:tgtEl>
                                          <p:spTgt spid="77"/>
                                        </p:tgtEl>
                                        <p:attrNameLst>
                                          <p:attrName>ppt_h</p:attrName>
                                        </p:attrNameLst>
                                      </p:cBhvr>
                                      <p:tavLst>
                                        <p:tav tm="0">
                                          <p:val>
                                            <p:strVal val="0"/>
                                          </p:val>
                                        </p:tav>
                                        <p:tav tm="100000">
                                          <p:val>
                                            <p:strVal val="#ppt_h"/>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0"/>
          <p:cNvSpPr txBox="1">
            <a:spLocks noGrp="1"/>
          </p:cNvSpPr>
          <p:nvPr>
            <p:ph type="ctrTitle"/>
          </p:nvPr>
        </p:nvSpPr>
        <p:spPr>
          <a:xfrm>
            <a:off x="851535" y="603099"/>
            <a:ext cx="9271030" cy="1013669"/>
          </a:xfrm>
          <a:prstGeom prst="rect">
            <a:avLst/>
          </a:prstGeom>
          <a:noFill/>
          <a:ln>
            <a:noFill/>
          </a:ln>
        </p:spPr>
        <p:txBody>
          <a:bodyPr spcFirstLastPara="1" wrap="square" lIns="91425" tIns="45700" rIns="91425" bIns="45700" anchor="b" anchorCtr="0">
            <a:noAutofit/>
          </a:bodyPr>
          <a:lstStyle/>
          <a:p>
            <a:pPr marL="0" lvl="0" indent="0" algn="just" rtl="0">
              <a:lnSpc>
                <a:spcPct val="90000"/>
              </a:lnSpc>
              <a:spcBef>
                <a:spcPts val="0"/>
              </a:spcBef>
              <a:spcAft>
                <a:spcPts val="0"/>
              </a:spcAft>
              <a:buClr>
                <a:srgbClr val="107295"/>
              </a:buClr>
              <a:buSzPts val="6000"/>
              <a:buFont typeface="Century Gothic"/>
              <a:buNone/>
            </a:pPr>
            <a:r>
              <a:rPr lang="en-US"/>
              <a:t>Types of load Balancer</a:t>
            </a:r>
            <a:endParaRPr>
              <a:latin typeface="Century Gothic"/>
              <a:ea typeface="Century Gothic"/>
              <a:cs typeface="Century Gothic"/>
              <a:sym typeface="Century Gothic"/>
            </a:endParaRPr>
          </a:p>
        </p:txBody>
      </p:sp>
      <p:cxnSp>
        <p:nvCxnSpPr>
          <p:cNvPr id="83" name="Google Shape;83;p10"/>
          <p:cNvCxnSpPr/>
          <p:nvPr/>
        </p:nvCxnSpPr>
        <p:spPr>
          <a:xfrm>
            <a:off x="9492494" y="3112363"/>
            <a:ext cx="0" cy="8845065"/>
          </a:xfrm>
          <a:prstGeom prst="straightConnector1">
            <a:avLst/>
          </a:prstGeom>
          <a:noFill/>
          <a:ln w="50800" cap="flat" cmpd="sng">
            <a:solidFill>
              <a:srgbClr val="F559F9"/>
            </a:solidFill>
            <a:prstDash val="solid"/>
            <a:miter lim="800000"/>
            <a:headEnd type="none" w="sm" len="sm"/>
            <a:tailEnd type="none" w="sm" len="sm"/>
          </a:ln>
        </p:spPr>
      </p:cxnSp>
      <p:grpSp>
        <p:nvGrpSpPr>
          <p:cNvPr id="84" name="Google Shape;84;p10"/>
          <p:cNvGrpSpPr/>
          <p:nvPr/>
        </p:nvGrpSpPr>
        <p:grpSpPr>
          <a:xfrm>
            <a:off x="1211574" y="3515617"/>
            <a:ext cx="6974879" cy="7091496"/>
            <a:chOff x="1999610" y="3573429"/>
            <a:chExt cx="6974879" cy="7091496"/>
          </a:xfrm>
        </p:grpSpPr>
        <p:pic>
          <p:nvPicPr>
            <p:cNvPr id="85" name="Google Shape;85;p10" descr="Image result for load balancer in aws"/>
            <p:cNvPicPr preferRelativeResize="0"/>
            <p:nvPr/>
          </p:nvPicPr>
          <p:blipFill rotWithShape="1">
            <a:blip r:embed="rId3">
              <a:alphaModFix/>
            </a:blip>
            <a:srcRect/>
            <a:stretch/>
          </p:blipFill>
          <p:spPr>
            <a:xfrm>
              <a:off x="1999610" y="4284679"/>
              <a:ext cx="6974879" cy="6380246"/>
            </a:xfrm>
            <a:prstGeom prst="rect">
              <a:avLst/>
            </a:prstGeom>
            <a:noFill/>
            <a:ln>
              <a:noFill/>
            </a:ln>
          </p:spPr>
        </p:pic>
        <p:sp>
          <p:nvSpPr>
            <p:cNvPr id="86" name="Google Shape;86;p10"/>
            <p:cNvSpPr/>
            <p:nvPr/>
          </p:nvSpPr>
          <p:spPr>
            <a:xfrm>
              <a:off x="2831754" y="3573429"/>
              <a:ext cx="180369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entury Gothic"/>
                  <a:ea typeface="Century Gothic"/>
                  <a:cs typeface="Century Gothic"/>
                  <a:sym typeface="Century Gothic"/>
                </a:rPr>
                <a:t>Application </a:t>
              </a:r>
              <a:endParaRPr/>
            </a:p>
            <a:p>
              <a:pPr marL="0" marR="0" lvl="0" indent="0" algn="ctr" rtl="0">
                <a:spcBef>
                  <a:spcPts val="0"/>
                </a:spcBef>
                <a:spcAft>
                  <a:spcPts val="0"/>
                </a:spcAft>
                <a:buNone/>
              </a:pPr>
              <a:r>
                <a:rPr lang="en-US" sz="1800" b="1">
                  <a:solidFill>
                    <a:schemeClr val="dk1"/>
                  </a:solidFill>
                  <a:latin typeface="Century Gothic"/>
                  <a:ea typeface="Century Gothic"/>
                  <a:cs typeface="Century Gothic"/>
                  <a:sym typeface="Century Gothic"/>
                </a:rPr>
                <a:t>Load Balancer</a:t>
              </a:r>
              <a:endParaRPr/>
            </a:p>
          </p:txBody>
        </p:sp>
        <p:sp>
          <p:nvSpPr>
            <p:cNvPr id="87" name="Google Shape;87;p10"/>
            <p:cNvSpPr/>
            <p:nvPr/>
          </p:nvSpPr>
          <p:spPr>
            <a:xfrm>
              <a:off x="4676959" y="3573429"/>
              <a:ext cx="180369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entury Gothic"/>
                  <a:ea typeface="Century Gothic"/>
                  <a:cs typeface="Century Gothic"/>
                  <a:sym typeface="Century Gothic"/>
                </a:rPr>
                <a:t>Network </a:t>
              </a:r>
              <a:endParaRPr/>
            </a:p>
            <a:p>
              <a:pPr marL="0" marR="0" lvl="0" indent="0" algn="ctr" rtl="0">
                <a:spcBef>
                  <a:spcPts val="0"/>
                </a:spcBef>
                <a:spcAft>
                  <a:spcPts val="0"/>
                </a:spcAft>
                <a:buNone/>
              </a:pPr>
              <a:r>
                <a:rPr lang="en-US" sz="1800" b="1">
                  <a:solidFill>
                    <a:schemeClr val="dk1"/>
                  </a:solidFill>
                  <a:latin typeface="Century Gothic"/>
                  <a:ea typeface="Century Gothic"/>
                  <a:cs typeface="Century Gothic"/>
                  <a:sym typeface="Century Gothic"/>
                </a:rPr>
                <a:t>Load Balancer</a:t>
              </a:r>
              <a:endParaRPr/>
            </a:p>
          </p:txBody>
        </p:sp>
        <p:sp>
          <p:nvSpPr>
            <p:cNvPr id="88" name="Google Shape;88;p10"/>
            <p:cNvSpPr/>
            <p:nvPr/>
          </p:nvSpPr>
          <p:spPr>
            <a:xfrm>
              <a:off x="6342144" y="3611322"/>
              <a:ext cx="1803699"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dk1"/>
                  </a:solidFill>
                  <a:latin typeface="Century Gothic"/>
                  <a:ea typeface="Century Gothic"/>
                  <a:cs typeface="Century Gothic"/>
                  <a:sym typeface="Century Gothic"/>
                </a:rPr>
                <a:t>Classic </a:t>
              </a:r>
              <a:endParaRPr/>
            </a:p>
            <a:p>
              <a:pPr marL="0" marR="0" lvl="0" indent="0" algn="ctr" rtl="0">
                <a:spcBef>
                  <a:spcPts val="0"/>
                </a:spcBef>
                <a:spcAft>
                  <a:spcPts val="0"/>
                </a:spcAft>
                <a:buNone/>
              </a:pPr>
              <a:r>
                <a:rPr lang="en-US" sz="1800" b="1">
                  <a:solidFill>
                    <a:schemeClr val="dk1"/>
                  </a:solidFill>
                  <a:latin typeface="Century Gothic"/>
                  <a:ea typeface="Century Gothic"/>
                  <a:cs typeface="Century Gothic"/>
                  <a:sym typeface="Century Gothic"/>
                </a:rPr>
                <a:t>Load Balancer</a:t>
              </a:r>
              <a:endParaRPr/>
            </a:p>
          </p:txBody>
        </p:sp>
      </p:grpSp>
      <p:sp>
        <p:nvSpPr>
          <p:cNvPr id="89" name="Google Shape;89;p10"/>
          <p:cNvSpPr/>
          <p:nvPr/>
        </p:nvSpPr>
        <p:spPr>
          <a:xfrm>
            <a:off x="10996221" y="3393409"/>
            <a:ext cx="13167902" cy="2677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entury Gothic"/>
                <a:ea typeface="Century Gothic"/>
                <a:cs typeface="Century Gothic"/>
                <a:sym typeface="Century Gothic"/>
              </a:rPr>
              <a:t>Application Load Balancer</a:t>
            </a:r>
            <a:endParaRPr/>
          </a:p>
          <a:p>
            <a:pPr marL="0" marR="0" lvl="0" indent="0" algn="l" rtl="0">
              <a:spcBef>
                <a:spcPts val="0"/>
              </a:spcBef>
              <a:spcAft>
                <a:spcPts val="0"/>
              </a:spcAft>
              <a:buNone/>
            </a:pPr>
            <a:endParaRPr sz="24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2400">
                <a:solidFill>
                  <a:schemeClr val="dk1"/>
                </a:solidFill>
                <a:latin typeface="Century Gothic"/>
                <a:ea typeface="Century Gothic"/>
                <a:cs typeface="Century Gothic"/>
                <a:sym typeface="Century Gothic"/>
              </a:rPr>
              <a:t>Application Load Balancer is best suited for load balancing of HTTP and HTTPS traffic and provides advanced request routing targeted at the delivery of modern application architectures, including microservices and containers. Operating at the individual request level (Layer 7), Application Load Balancer routes traffic to targets within Amazon Virtual Private Cloud (Amazon VPC) based on the content of the request.</a:t>
            </a:r>
            <a:endParaRPr sz="2400">
              <a:solidFill>
                <a:schemeClr val="dk1"/>
              </a:solidFill>
              <a:latin typeface="Century Gothic"/>
              <a:ea typeface="Century Gothic"/>
              <a:cs typeface="Century Gothic"/>
              <a:sym typeface="Century Gothic"/>
            </a:endParaRPr>
          </a:p>
        </p:txBody>
      </p:sp>
      <p:grpSp>
        <p:nvGrpSpPr>
          <p:cNvPr id="90" name="Google Shape;90;p10"/>
          <p:cNvGrpSpPr/>
          <p:nvPr/>
        </p:nvGrpSpPr>
        <p:grpSpPr>
          <a:xfrm>
            <a:off x="10395677" y="3434410"/>
            <a:ext cx="571002" cy="353824"/>
            <a:chOff x="13662484" y="7080940"/>
            <a:chExt cx="828632" cy="992989"/>
          </a:xfrm>
        </p:grpSpPr>
        <p:sp>
          <p:nvSpPr>
            <p:cNvPr id="91" name="Google Shape;91;p10"/>
            <p:cNvSpPr/>
            <p:nvPr/>
          </p:nvSpPr>
          <p:spPr>
            <a:xfrm>
              <a:off x="13662484" y="7308844"/>
              <a:ext cx="828632" cy="765085"/>
            </a:xfrm>
            <a:prstGeom prst="diamond">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sp>
          <p:nvSpPr>
            <p:cNvPr id="92" name="Google Shape;92;p10"/>
            <p:cNvSpPr/>
            <p:nvPr/>
          </p:nvSpPr>
          <p:spPr>
            <a:xfrm>
              <a:off x="13662484" y="7080940"/>
              <a:ext cx="828632" cy="765085"/>
            </a:xfrm>
            <a:prstGeom prst="diamond">
              <a:avLst/>
            </a:prstGeom>
            <a:solidFill>
              <a:srgbClr val="FF3F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grpSp>
      <p:sp>
        <p:nvSpPr>
          <p:cNvPr id="93" name="Google Shape;93;p10"/>
          <p:cNvSpPr/>
          <p:nvPr/>
        </p:nvSpPr>
        <p:spPr>
          <a:xfrm>
            <a:off x="10996221" y="6422096"/>
            <a:ext cx="13167902" cy="3046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entury Gothic"/>
                <a:ea typeface="Century Gothic"/>
                <a:cs typeface="Century Gothic"/>
                <a:sym typeface="Century Gothic"/>
              </a:rPr>
              <a:t>Network Load Balancer</a:t>
            </a:r>
            <a:endParaRPr/>
          </a:p>
          <a:p>
            <a:pPr marL="0" marR="0" lvl="0" indent="0" algn="l" rtl="0">
              <a:spcBef>
                <a:spcPts val="0"/>
              </a:spcBef>
              <a:spcAft>
                <a:spcPts val="0"/>
              </a:spcAft>
              <a:buNone/>
            </a:pPr>
            <a:endParaRPr sz="24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2400">
                <a:solidFill>
                  <a:schemeClr val="dk1"/>
                </a:solidFill>
                <a:latin typeface="Century Gothic"/>
                <a:ea typeface="Century Gothic"/>
                <a:cs typeface="Century Gothic"/>
                <a:sym typeface="Century Gothic"/>
              </a:rPr>
              <a:t>Network Load Balancer is best suited for load balancing of Transmission Control Protocol (TCP) and Transport Layer Security (TLS) traffic where extreme performance is required. Operating at the connection level (Layer 4), Network Load Balancer routes traffic to targets within Amazon Virtual Private Cloud (Amazon VPC) and is capable of handling millions of requests per second while maintaining ultra-low latencies. Network Load Balancer is also optimized to handle sudden and volatile traffic patterns.</a:t>
            </a:r>
            <a:endParaRPr/>
          </a:p>
        </p:txBody>
      </p:sp>
      <p:grpSp>
        <p:nvGrpSpPr>
          <p:cNvPr id="94" name="Google Shape;94;p10"/>
          <p:cNvGrpSpPr/>
          <p:nvPr/>
        </p:nvGrpSpPr>
        <p:grpSpPr>
          <a:xfrm>
            <a:off x="10350672" y="6449745"/>
            <a:ext cx="571002" cy="353824"/>
            <a:chOff x="13662484" y="7080940"/>
            <a:chExt cx="828632" cy="992989"/>
          </a:xfrm>
        </p:grpSpPr>
        <p:sp>
          <p:nvSpPr>
            <p:cNvPr id="95" name="Google Shape;95;p10"/>
            <p:cNvSpPr/>
            <p:nvPr/>
          </p:nvSpPr>
          <p:spPr>
            <a:xfrm>
              <a:off x="13662484" y="7308844"/>
              <a:ext cx="828632" cy="765085"/>
            </a:xfrm>
            <a:prstGeom prst="diamond">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sp>
          <p:nvSpPr>
            <p:cNvPr id="96" name="Google Shape;96;p10"/>
            <p:cNvSpPr/>
            <p:nvPr/>
          </p:nvSpPr>
          <p:spPr>
            <a:xfrm>
              <a:off x="13662484" y="7080940"/>
              <a:ext cx="828632" cy="765085"/>
            </a:xfrm>
            <a:prstGeom prst="diamond">
              <a:avLst/>
            </a:prstGeom>
            <a:solidFill>
              <a:srgbClr val="FF3F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grpSp>
      <p:sp>
        <p:nvSpPr>
          <p:cNvPr id="97" name="Google Shape;97;p10"/>
          <p:cNvSpPr/>
          <p:nvPr/>
        </p:nvSpPr>
        <p:spPr>
          <a:xfrm>
            <a:off x="10966680" y="9649104"/>
            <a:ext cx="13167902"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entury Gothic"/>
                <a:ea typeface="Century Gothic"/>
                <a:cs typeface="Century Gothic"/>
                <a:sym typeface="Century Gothic"/>
              </a:rPr>
              <a:t>Classic Load Balancer</a:t>
            </a:r>
            <a:endParaRPr/>
          </a:p>
          <a:p>
            <a:pPr marL="0" marR="0" lvl="0" indent="0" algn="l" rtl="0">
              <a:spcBef>
                <a:spcPts val="0"/>
              </a:spcBef>
              <a:spcAft>
                <a:spcPts val="0"/>
              </a:spcAft>
              <a:buNone/>
            </a:pPr>
            <a:endParaRPr sz="24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2400">
                <a:solidFill>
                  <a:schemeClr val="dk1"/>
                </a:solidFill>
                <a:latin typeface="Century Gothic"/>
                <a:ea typeface="Century Gothic"/>
                <a:cs typeface="Century Gothic"/>
                <a:sym typeface="Century Gothic"/>
              </a:rPr>
              <a:t>Classic Load Balancer provides basic load balancing across multiple Amazon EC2 instances and operates at both the request level and connection level. Classic Load Balancer is intended for applications that were built within the EC2-Classic network.</a:t>
            </a:r>
            <a:br>
              <a:rPr lang="en-US" sz="2400">
                <a:solidFill>
                  <a:schemeClr val="dk1"/>
                </a:solidFill>
                <a:latin typeface="Century Gothic"/>
                <a:ea typeface="Century Gothic"/>
                <a:cs typeface="Century Gothic"/>
                <a:sym typeface="Century Gothic"/>
              </a:rPr>
            </a:br>
            <a:endParaRPr sz="2400">
              <a:solidFill>
                <a:schemeClr val="dk1"/>
              </a:solidFill>
              <a:latin typeface="Century Gothic"/>
              <a:ea typeface="Century Gothic"/>
              <a:cs typeface="Century Gothic"/>
              <a:sym typeface="Century Gothic"/>
            </a:endParaRPr>
          </a:p>
        </p:txBody>
      </p:sp>
      <p:grpSp>
        <p:nvGrpSpPr>
          <p:cNvPr id="98" name="Google Shape;98;p10"/>
          <p:cNvGrpSpPr/>
          <p:nvPr/>
        </p:nvGrpSpPr>
        <p:grpSpPr>
          <a:xfrm>
            <a:off x="10321131" y="9676753"/>
            <a:ext cx="571002" cy="353824"/>
            <a:chOff x="13662484" y="7080940"/>
            <a:chExt cx="828632" cy="992989"/>
          </a:xfrm>
        </p:grpSpPr>
        <p:sp>
          <p:nvSpPr>
            <p:cNvPr id="99" name="Google Shape;99;p10"/>
            <p:cNvSpPr/>
            <p:nvPr/>
          </p:nvSpPr>
          <p:spPr>
            <a:xfrm>
              <a:off x="13662484" y="7308844"/>
              <a:ext cx="828632" cy="765085"/>
            </a:xfrm>
            <a:prstGeom prst="diamond">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sp>
          <p:nvSpPr>
            <p:cNvPr id="100" name="Google Shape;100;p10"/>
            <p:cNvSpPr/>
            <p:nvPr/>
          </p:nvSpPr>
          <p:spPr>
            <a:xfrm>
              <a:off x="13662484" y="7080940"/>
              <a:ext cx="828632" cy="765085"/>
            </a:xfrm>
            <a:prstGeom prst="diamond">
              <a:avLst/>
            </a:prstGeom>
            <a:solidFill>
              <a:srgbClr val="FF3F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p:tgtEl>
                                          <p:spTgt spid="82"/>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fade">
                                      <p:cBhvr>
                                        <p:cTn id="11" dur="500"/>
                                        <p:tgtEl>
                                          <p:spTgt spid="8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par>
                          <p:cTn id="16" fill="hold">
                            <p:stCondLst>
                              <p:cond delay="1500"/>
                            </p:stCondLst>
                            <p:childTnLst>
                              <p:par>
                                <p:cTn id="17" presetID="23" presetClass="entr" presetSubtype="16" fill="hold" nodeType="after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500"/>
                                        <p:tgtEl>
                                          <p:spTgt spid="90"/>
                                        </p:tgtEl>
                                        <p:attrNameLst>
                                          <p:attrName>ppt_w</p:attrName>
                                        </p:attrNameLst>
                                      </p:cBhvr>
                                      <p:tavLst>
                                        <p:tav tm="0">
                                          <p:val>
                                            <p:strVal val="0"/>
                                          </p:val>
                                        </p:tav>
                                        <p:tav tm="100000">
                                          <p:val>
                                            <p:strVal val="#ppt_w"/>
                                          </p:val>
                                        </p:tav>
                                      </p:tavLst>
                                    </p:anim>
                                    <p:anim calcmode="lin" valueType="num">
                                      <p:cBhvr additive="base">
                                        <p:cTn id="20" dur="500"/>
                                        <p:tgtEl>
                                          <p:spTgt spid="90"/>
                                        </p:tgtEl>
                                        <p:attrNameLst>
                                          <p:attrName>ppt_h</p:attrName>
                                        </p:attrNameLst>
                                      </p:cBhvr>
                                      <p:tavLst>
                                        <p:tav tm="0">
                                          <p:val>
                                            <p:strVal val="0"/>
                                          </p:val>
                                        </p:tav>
                                        <p:tav tm="100000">
                                          <p:val>
                                            <p:strVal val="#ppt_h"/>
                                          </p:val>
                                        </p:tav>
                                      </p:tavLst>
                                    </p:anim>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childTnLst>
                          </p:cTn>
                        </p:par>
                        <p:par>
                          <p:cTn id="25" fill="hold">
                            <p:stCondLst>
                              <p:cond delay="2500"/>
                            </p:stCondLst>
                            <p:childTnLst>
                              <p:par>
                                <p:cTn id="26" presetID="23" presetClass="entr" presetSubtype="16"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 calcmode="lin" valueType="num">
                                      <p:cBhvr additive="base">
                                        <p:cTn id="28" dur="500"/>
                                        <p:tgtEl>
                                          <p:spTgt spid="94"/>
                                        </p:tgtEl>
                                        <p:attrNameLst>
                                          <p:attrName>ppt_w</p:attrName>
                                        </p:attrNameLst>
                                      </p:cBhvr>
                                      <p:tavLst>
                                        <p:tav tm="0">
                                          <p:val>
                                            <p:strVal val="0"/>
                                          </p:val>
                                        </p:tav>
                                        <p:tav tm="100000">
                                          <p:val>
                                            <p:strVal val="#ppt_w"/>
                                          </p:val>
                                        </p:tav>
                                      </p:tavLst>
                                    </p:anim>
                                    <p:anim calcmode="lin" valueType="num">
                                      <p:cBhvr additive="base">
                                        <p:cTn id="29" dur="500"/>
                                        <p:tgtEl>
                                          <p:spTgt spid="94"/>
                                        </p:tgtEl>
                                        <p:attrNameLst>
                                          <p:attrName>ppt_h</p:attrName>
                                        </p:attrNameLst>
                                      </p:cBhvr>
                                      <p:tavLst>
                                        <p:tav tm="0">
                                          <p:val>
                                            <p:strVal val="0"/>
                                          </p:val>
                                        </p:tav>
                                        <p:tav tm="100000">
                                          <p:val>
                                            <p:strVal val="#ppt_h"/>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additive="base">
                                        <p:cTn id="37" dur="500"/>
                                        <p:tgtEl>
                                          <p:spTgt spid="98"/>
                                        </p:tgtEl>
                                        <p:attrNameLst>
                                          <p:attrName>ppt_w</p:attrName>
                                        </p:attrNameLst>
                                      </p:cBhvr>
                                      <p:tavLst>
                                        <p:tav tm="0">
                                          <p:val>
                                            <p:strVal val="0"/>
                                          </p:val>
                                        </p:tav>
                                        <p:tav tm="100000">
                                          <p:val>
                                            <p:strVal val="#ppt_w"/>
                                          </p:val>
                                        </p:tav>
                                      </p:tavLst>
                                    </p:anim>
                                    <p:anim calcmode="lin" valueType="num">
                                      <p:cBhvr additive="base">
                                        <p:cTn id="38" dur="500"/>
                                        <p:tgtEl>
                                          <p:spTgt spid="98"/>
                                        </p:tgtEl>
                                        <p:attrNameLst>
                                          <p:attrName>ppt_h</p:attrName>
                                        </p:attrNameLst>
                                      </p:cBhvr>
                                      <p:tavLst>
                                        <p:tav tm="0">
                                          <p:val>
                                            <p:strVal val="0"/>
                                          </p:val>
                                        </p:tav>
                                        <p:tav tm="100000">
                                          <p:val>
                                            <p:strVal val="#ppt_h"/>
                                          </p:val>
                                        </p:tav>
                                      </p:tavLst>
                                    </p:anim>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1"/>
          <p:cNvSpPr txBox="1">
            <a:spLocks noGrp="1"/>
          </p:cNvSpPr>
          <p:nvPr>
            <p:ph type="ctrTitle"/>
          </p:nvPr>
        </p:nvSpPr>
        <p:spPr>
          <a:xfrm>
            <a:off x="975272" y="558094"/>
            <a:ext cx="12342643" cy="1013669"/>
          </a:xfrm>
          <a:prstGeom prst="rect">
            <a:avLst/>
          </a:prstGeom>
          <a:noFill/>
          <a:ln>
            <a:noFill/>
          </a:ln>
        </p:spPr>
        <p:txBody>
          <a:bodyPr spcFirstLastPara="1" wrap="square" lIns="91425" tIns="45700" rIns="91425" bIns="45700" anchor="b" anchorCtr="0">
            <a:noAutofit/>
          </a:bodyPr>
          <a:lstStyle/>
          <a:p>
            <a:pPr marL="0" lvl="0" indent="0" algn="just" rtl="0">
              <a:lnSpc>
                <a:spcPct val="90000"/>
              </a:lnSpc>
              <a:spcBef>
                <a:spcPts val="0"/>
              </a:spcBef>
              <a:spcAft>
                <a:spcPts val="0"/>
              </a:spcAft>
              <a:buClr>
                <a:srgbClr val="107295"/>
              </a:buClr>
              <a:buSzPts val="6000"/>
              <a:buFont typeface="Century Gothic"/>
              <a:buNone/>
            </a:pPr>
            <a:r>
              <a:rPr lang="en-US"/>
              <a:t>Concept of Auto-scaling Group</a:t>
            </a:r>
            <a:endParaRPr>
              <a:latin typeface="Century Gothic"/>
              <a:ea typeface="Century Gothic"/>
              <a:cs typeface="Century Gothic"/>
              <a:sym typeface="Century Gothic"/>
            </a:endParaRPr>
          </a:p>
        </p:txBody>
      </p:sp>
      <p:cxnSp>
        <p:nvCxnSpPr>
          <p:cNvPr id="106" name="Google Shape;106;p11"/>
          <p:cNvCxnSpPr/>
          <p:nvPr/>
        </p:nvCxnSpPr>
        <p:spPr>
          <a:xfrm>
            <a:off x="974157" y="3098896"/>
            <a:ext cx="0" cy="8845065"/>
          </a:xfrm>
          <a:prstGeom prst="straightConnector1">
            <a:avLst/>
          </a:prstGeom>
          <a:noFill/>
          <a:ln w="50800" cap="flat" cmpd="sng">
            <a:solidFill>
              <a:srgbClr val="F559F9"/>
            </a:solidFill>
            <a:prstDash val="solid"/>
            <a:miter lim="800000"/>
            <a:headEnd type="none" w="sm" len="sm"/>
            <a:tailEnd type="none" w="sm" len="sm"/>
          </a:ln>
        </p:spPr>
      </p:cxnSp>
      <p:sp>
        <p:nvSpPr>
          <p:cNvPr id="107" name="Google Shape;107;p11"/>
          <p:cNvSpPr/>
          <p:nvPr/>
        </p:nvSpPr>
        <p:spPr>
          <a:xfrm flipH="1">
            <a:off x="20152909" y="7468642"/>
            <a:ext cx="3205679" cy="5420822"/>
          </a:xfrm>
          <a:prstGeom prst="rect">
            <a:avLst/>
          </a:prstGeom>
          <a:blipFill rotWithShape="1">
            <a:blip r:embed="rId3">
              <a:alphaModFix/>
            </a:blip>
            <a:stretch>
              <a:fillRect/>
            </a:stretch>
          </a:blip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4800">
              <a:solidFill>
                <a:schemeClr val="dk1"/>
              </a:solidFill>
              <a:latin typeface="Century Gothic"/>
              <a:ea typeface="Century Gothic"/>
              <a:cs typeface="Century Gothic"/>
              <a:sym typeface="Century Gothic"/>
            </a:endParaRPr>
          </a:p>
        </p:txBody>
      </p:sp>
      <p:sp>
        <p:nvSpPr>
          <p:cNvPr id="108" name="Google Shape;108;p11"/>
          <p:cNvSpPr txBox="1"/>
          <p:nvPr/>
        </p:nvSpPr>
        <p:spPr>
          <a:xfrm>
            <a:off x="1391594" y="3544952"/>
            <a:ext cx="21602396" cy="14686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a:solidFill>
                  <a:schemeClr val="dk1"/>
                </a:solidFill>
                <a:latin typeface="Century Gothic"/>
                <a:ea typeface="Century Gothic"/>
                <a:cs typeface="Century Gothic"/>
                <a:sym typeface="Century Gothic"/>
              </a:rPr>
              <a:t>You can use scaling policies to increase or decrease the number of instances in your group dynamically to meet changing conditions. When the scaling policy is in effect, the Auto Scaling group adjusts the desired capacity of the group and launches or terminates the instances as needed. You can also manually scale or scale on a schedule.</a:t>
            </a:r>
            <a:endParaRPr/>
          </a:p>
          <a:p>
            <a:pPr marL="228600" marR="0" lvl="0" indent="-50800" algn="l" rtl="0">
              <a:lnSpc>
                <a:spcPct val="90000"/>
              </a:lnSpc>
              <a:spcBef>
                <a:spcPts val="1000"/>
              </a:spcBef>
              <a:spcAft>
                <a:spcPts val="0"/>
              </a:spcAft>
              <a:buClr>
                <a:schemeClr val="dk1"/>
              </a:buClr>
              <a:buSzPts val="2800"/>
              <a:buFont typeface="Arial"/>
              <a:buNone/>
            </a:pPr>
            <a:endParaRPr sz="2800">
              <a:solidFill>
                <a:schemeClr val="dk1"/>
              </a:solidFill>
              <a:latin typeface="Century Gothic"/>
              <a:ea typeface="Century Gothic"/>
              <a:cs typeface="Century Gothic"/>
              <a:sym typeface="Century Gothic"/>
            </a:endParaRPr>
          </a:p>
        </p:txBody>
      </p:sp>
      <p:sp>
        <p:nvSpPr>
          <p:cNvPr id="109" name="Google Shape;109;p11"/>
          <p:cNvSpPr txBox="1"/>
          <p:nvPr/>
        </p:nvSpPr>
        <p:spPr>
          <a:xfrm>
            <a:off x="1391592" y="5463639"/>
            <a:ext cx="20567285" cy="171019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a:solidFill>
                  <a:schemeClr val="dk1"/>
                </a:solidFill>
                <a:latin typeface="Century Gothic"/>
                <a:ea typeface="Century Gothic"/>
                <a:cs typeface="Century Gothic"/>
                <a:sym typeface="Century Gothic"/>
              </a:rPr>
              <a:t>You can use scaling policies to increase or decrease the number of instances in your group dynamically to meet changing conditions. When the scaling policy is in effect, the Auto Scaling group adjusts the desired capacity of the group and launches or terminates the instances as needed. You can also manually scale or scale on a schedule.</a:t>
            </a:r>
            <a:endParaRPr/>
          </a:p>
          <a:p>
            <a:pPr marL="228600" marR="0" lvl="0" indent="-50800" algn="l" rtl="0">
              <a:lnSpc>
                <a:spcPct val="90000"/>
              </a:lnSpc>
              <a:spcBef>
                <a:spcPts val="1000"/>
              </a:spcBef>
              <a:spcAft>
                <a:spcPts val="0"/>
              </a:spcAft>
              <a:buClr>
                <a:schemeClr val="dk1"/>
              </a:buClr>
              <a:buSzPts val="2800"/>
              <a:buFont typeface="Arial"/>
              <a:buNone/>
            </a:pPr>
            <a:endParaRPr sz="2800">
              <a:solidFill>
                <a:schemeClr val="dk1"/>
              </a:solidFill>
              <a:latin typeface="Century Gothic"/>
              <a:ea typeface="Century Gothic"/>
              <a:cs typeface="Century Gothic"/>
              <a:sym typeface="Century Gothic"/>
            </a:endParaRPr>
          </a:p>
        </p:txBody>
      </p:sp>
      <p:pic>
        <p:nvPicPr>
          <p:cNvPr id="110" name="Google Shape;110;p11"/>
          <p:cNvPicPr preferRelativeResize="0"/>
          <p:nvPr/>
        </p:nvPicPr>
        <p:blipFill rotWithShape="1">
          <a:blip r:embed="rId4">
            <a:alphaModFix/>
          </a:blip>
          <a:srcRect/>
          <a:stretch/>
        </p:blipFill>
        <p:spPr>
          <a:xfrm>
            <a:off x="6027109" y="7173829"/>
            <a:ext cx="9899098" cy="52885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500"/>
                                        <p:tgtEl>
                                          <p:spTgt spid="10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 calcmode="lin" valueType="num">
                                      <p:cBhvr additive="base">
                                        <p:cTn id="11" dur="500"/>
                                        <p:tgtEl>
                                          <p:spTgt spid="107"/>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fade">
                                      <p:cBhvr>
                                        <p:cTn id="15" dur="500"/>
                                        <p:tgtEl>
                                          <p:spTgt spid="10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9"/>
                                        </p:tgtEl>
                                        <p:attrNameLst>
                                          <p:attrName>style.visibility</p:attrName>
                                        </p:attrNameLst>
                                      </p:cBhvr>
                                      <p:to>
                                        <p:strVal val="visible"/>
                                      </p:to>
                                    </p:set>
                                    <p:animEffect transition="in" filter="fade">
                                      <p:cBhvr>
                                        <p:cTn id="23" dur="500"/>
                                        <p:tgtEl>
                                          <p:spTgt spid="10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a:spLocks noGrp="1"/>
          </p:cNvSpPr>
          <p:nvPr>
            <p:ph type="ctrTitle"/>
          </p:nvPr>
        </p:nvSpPr>
        <p:spPr>
          <a:xfrm>
            <a:off x="975272" y="558094"/>
            <a:ext cx="13259309" cy="1013669"/>
          </a:xfrm>
          <a:prstGeom prst="rect">
            <a:avLst/>
          </a:prstGeom>
          <a:noFill/>
          <a:ln>
            <a:noFill/>
          </a:ln>
        </p:spPr>
        <p:txBody>
          <a:bodyPr spcFirstLastPara="1" wrap="square" lIns="91425" tIns="45700" rIns="91425" bIns="45700" anchor="b" anchorCtr="0">
            <a:noAutofit/>
          </a:bodyPr>
          <a:lstStyle/>
          <a:p>
            <a:pPr marL="0" lvl="0" indent="0" algn="just" rtl="0">
              <a:lnSpc>
                <a:spcPct val="90000"/>
              </a:lnSpc>
              <a:spcBef>
                <a:spcPts val="0"/>
              </a:spcBef>
              <a:spcAft>
                <a:spcPts val="0"/>
              </a:spcAft>
              <a:buClr>
                <a:srgbClr val="107295"/>
              </a:buClr>
              <a:buSzPts val="6000"/>
              <a:buFont typeface="Century Gothic"/>
              <a:buNone/>
            </a:pPr>
            <a:r>
              <a:rPr lang="en-US"/>
              <a:t>Concept of Launch Configuration</a:t>
            </a:r>
            <a:endParaRPr>
              <a:latin typeface="Century Gothic"/>
              <a:ea typeface="Century Gothic"/>
              <a:cs typeface="Century Gothic"/>
              <a:sym typeface="Century Gothic"/>
            </a:endParaRPr>
          </a:p>
        </p:txBody>
      </p:sp>
      <p:cxnSp>
        <p:nvCxnSpPr>
          <p:cNvPr id="116" name="Google Shape;116;p12"/>
          <p:cNvCxnSpPr/>
          <p:nvPr/>
        </p:nvCxnSpPr>
        <p:spPr>
          <a:xfrm>
            <a:off x="974157" y="3098896"/>
            <a:ext cx="0" cy="8845065"/>
          </a:xfrm>
          <a:prstGeom prst="straightConnector1">
            <a:avLst/>
          </a:prstGeom>
          <a:noFill/>
          <a:ln w="50800" cap="flat" cmpd="sng">
            <a:solidFill>
              <a:srgbClr val="F559F9"/>
            </a:solidFill>
            <a:prstDash val="solid"/>
            <a:miter lim="800000"/>
            <a:headEnd type="none" w="sm" len="sm"/>
            <a:tailEnd type="none" w="sm" len="sm"/>
          </a:ln>
        </p:spPr>
      </p:cxnSp>
      <p:pic>
        <p:nvPicPr>
          <p:cNvPr id="117" name="Google Shape;117;p12"/>
          <p:cNvPicPr preferRelativeResize="0"/>
          <p:nvPr/>
        </p:nvPicPr>
        <p:blipFill rotWithShape="1">
          <a:blip r:embed="rId3">
            <a:alphaModFix/>
          </a:blip>
          <a:srcRect/>
          <a:stretch/>
        </p:blipFill>
        <p:spPr>
          <a:xfrm flipH="1">
            <a:off x="16347313" y="6080506"/>
            <a:ext cx="6665265" cy="6399114"/>
          </a:xfrm>
          <a:prstGeom prst="rect">
            <a:avLst/>
          </a:prstGeom>
          <a:noFill/>
          <a:ln>
            <a:noFill/>
          </a:ln>
        </p:spPr>
      </p:pic>
      <p:sp>
        <p:nvSpPr>
          <p:cNvPr id="118" name="Google Shape;118;p12"/>
          <p:cNvSpPr txBox="1"/>
          <p:nvPr/>
        </p:nvSpPr>
        <p:spPr>
          <a:xfrm>
            <a:off x="1373010" y="3054178"/>
            <a:ext cx="21639565" cy="191440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a:solidFill>
                  <a:schemeClr val="dk1"/>
                </a:solidFill>
                <a:latin typeface="Century Gothic"/>
                <a:ea typeface="Century Gothic"/>
                <a:cs typeface="Century Gothic"/>
                <a:sym typeface="Century Gothic"/>
              </a:rPr>
              <a:t>A </a:t>
            </a:r>
            <a:r>
              <a:rPr lang="en-US" sz="2800" i="1">
                <a:solidFill>
                  <a:schemeClr val="dk1"/>
                </a:solidFill>
                <a:latin typeface="Century Gothic"/>
                <a:ea typeface="Century Gothic"/>
                <a:cs typeface="Century Gothic"/>
                <a:sym typeface="Century Gothic"/>
              </a:rPr>
              <a:t>launch configuration</a:t>
            </a:r>
            <a:r>
              <a:rPr lang="en-US" sz="2800">
                <a:solidFill>
                  <a:schemeClr val="dk1"/>
                </a:solidFill>
                <a:latin typeface="Century Gothic"/>
                <a:ea typeface="Century Gothic"/>
                <a:cs typeface="Century Gothic"/>
                <a:sym typeface="Century Gothic"/>
              </a:rPr>
              <a:t> is an instance configuration template that an Auto Scaling group uses to launch EC2 instances. When you create a launch configuration, you specify information for the instances. Include the ID of the Amazon Machine Image (AMI), the instance type, a key pair, one or more security groups, and a block device mapping. If you've launched an EC2 instance before, you specified the same information in order to launch the instance.</a:t>
            </a:r>
            <a:endParaRPr sz="2800">
              <a:solidFill>
                <a:schemeClr val="dk1"/>
              </a:solidFill>
              <a:latin typeface="Century Gothic"/>
              <a:ea typeface="Century Gothic"/>
              <a:cs typeface="Century Gothic"/>
              <a:sym typeface="Century Gothic"/>
            </a:endParaRPr>
          </a:p>
        </p:txBody>
      </p:sp>
      <p:sp>
        <p:nvSpPr>
          <p:cNvPr id="119" name="Google Shape;119;p12"/>
          <p:cNvSpPr txBox="1"/>
          <p:nvPr/>
        </p:nvSpPr>
        <p:spPr>
          <a:xfrm>
            <a:off x="1373010" y="5148604"/>
            <a:ext cx="19262142" cy="22502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a:solidFill>
                  <a:schemeClr val="dk1"/>
                </a:solidFill>
                <a:latin typeface="Century Gothic"/>
                <a:ea typeface="Century Gothic"/>
                <a:cs typeface="Century Gothic"/>
                <a:sym typeface="Century Gothic"/>
              </a:rPr>
              <a:t>You can specify your launch configuration with multiple Auto Scaling groups. However, you can only specify one launch configuration for an Auto Scaling group at a time, and you can't modify a launch configuration after you've created it. To change the launch configuration for an Auto Scaling group, you must create a launch configuration and then update your Auto Scaling group with it.</a:t>
            </a:r>
            <a:endParaRPr sz="2800">
              <a:solidFill>
                <a:schemeClr val="dk1"/>
              </a:solidFill>
              <a:latin typeface="Century Gothic"/>
              <a:ea typeface="Century Gothic"/>
              <a:cs typeface="Century Gothic"/>
              <a:sym typeface="Century Gothic"/>
            </a:endParaRPr>
          </a:p>
        </p:txBody>
      </p:sp>
      <p:grpSp>
        <p:nvGrpSpPr>
          <p:cNvPr id="120" name="Google Shape;120;p12"/>
          <p:cNvGrpSpPr/>
          <p:nvPr/>
        </p:nvGrpSpPr>
        <p:grpSpPr>
          <a:xfrm>
            <a:off x="5892094" y="6833436"/>
            <a:ext cx="9614235" cy="5335948"/>
            <a:chOff x="5892094" y="6833436"/>
            <a:chExt cx="9614235" cy="5335948"/>
          </a:xfrm>
        </p:grpSpPr>
        <p:pic>
          <p:nvPicPr>
            <p:cNvPr id="121" name="Google Shape;121;p12"/>
            <p:cNvPicPr preferRelativeResize="0"/>
            <p:nvPr/>
          </p:nvPicPr>
          <p:blipFill rotWithShape="1">
            <a:blip r:embed="rId4">
              <a:alphaModFix/>
            </a:blip>
            <a:srcRect/>
            <a:stretch/>
          </p:blipFill>
          <p:spPr>
            <a:xfrm>
              <a:off x="5892094" y="6833436"/>
              <a:ext cx="9614235" cy="5335948"/>
            </a:xfrm>
            <a:prstGeom prst="rect">
              <a:avLst/>
            </a:prstGeom>
            <a:noFill/>
            <a:ln>
              <a:noFill/>
            </a:ln>
          </p:spPr>
        </p:pic>
        <p:sp>
          <p:nvSpPr>
            <p:cNvPr id="122" name="Google Shape;122;p12"/>
            <p:cNvSpPr txBox="1"/>
            <p:nvPr/>
          </p:nvSpPr>
          <p:spPr>
            <a:xfrm>
              <a:off x="11619510" y="7075688"/>
              <a:ext cx="591829"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Local</a:t>
              </a:r>
              <a:endParaRPr/>
            </a:p>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host</a:t>
              </a:r>
              <a:endParaRPr/>
            </a:p>
          </p:txBody>
        </p:sp>
        <p:sp>
          <p:nvSpPr>
            <p:cNvPr id="123" name="Google Shape;123;p12"/>
            <p:cNvSpPr txBox="1"/>
            <p:nvPr/>
          </p:nvSpPr>
          <p:spPr>
            <a:xfrm>
              <a:off x="11370403" y="9547182"/>
              <a:ext cx="1885453" cy="46166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HTTP Requests</a:t>
              </a:r>
              <a:endParaRPr/>
            </a:p>
            <a:p>
              <a:pPr marL="285750" marR="0" lvl="0" indent="-285750" algn="l" rtl="0">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TCP Health Checks</a:t>
              </a:r>
              <a:endParaRPr/>
            </a:p>
          </p:txBody>
        </p:sp>
        <p:sp>
          <p:nvSpPr>
            <p:cNvPr id="124" name="Google Shape;124;p12"/>
            <p:cNvSpPr txBox="1"/>
            <p:nvPr/>
          </p:nvSpPr>
          <p:spPr>
            <a:xfrm>
              <a:off x="11681785" y="10663410"/>
              <a:ext cx="2079415"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Apache Linux Instances</a:t>
              </a:r>
              <a:endParaRPr/>
            </a:p>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“Stress” test triggers Scale</a:t>
              </a:r>
              <a:endParaRPr/>
            </a:p>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Up/Down</a:t>
              </a:r>
              <a:endParaRPr/>
            </a:p>
          </p:txBody>
        </p:sp>
        <p:sp>
          <p:nvSpPr>
            <p:cNvPr id="125" name="Google Shape;125;p12"/>
            <p:cNvSpPr txBox="1"/>
            <p:nvPr/>
          </p:nvSpPr>
          <p:spPr>
            <a:xfrm>
              <a:off x="9582504" y="9108148"/>
              <a:ext cx="1176924"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Elastic Load</a:t>
              </a:r>
              <a:endParaRPr/>
            </a:p>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Balancer</a:t>
              </a:r>
              <a:endParaRPr/>
            </a:p>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(ELB . Classic)</a:t>
              </a:r>
              <a:endParaRPr/>
            </a:p>
          </p:txBody>
        </p:sp>
        <p:sp>
          <p:nvSpPr>
            <p:cNvPr id="126" name="Google Shape;126;p12"/>
            <p:cNvSpPr txBox="1"/>
            <p:nvPr/>
          </p:nvSpPr>
          <p:spPr>
            <a:xfrm>
              <a:off x="6452467" y="9526965"/>
              <a:ext cx="476413"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EC2</a:t>
              </a:r>
              <a:endParaRPr/>
            </a:p>
          </p:txBody>
        </p:sp>
        <p:sp>
          <p:nvSpPr>
            <p:cNvPr id="127" name="Google Shape;127;p12"/>
            <p:cNvSpPr txBox="1"/>
            <p:nvPr/>
          </p:nvSpPr>
          <p:spPr>
            <a:xfrm>
              <a:off x="7604926" y="10099154"/>
              <a:ext cx="1813318"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Auto Scaling Group</a:t>
              </a:r>
              <a:endParaRPr/>
            </a:p>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With</a:t>
              </a:r>
              <a:endParaRPr/>
            </a:p>
            <a:p>
              <a:pPr marL="0" marR="0" lvl="0" indent="0" algn="ctr" rtl="0">
                <a:spcBef>
                  <a:spcPts val="0"/>
                </a:spcBef>
                <a:spcAft>
                  <a:spcPts val="0"/>
                </a:spcAft>
                <a:buNone/>
              </a:pPr>
              <a:r>
                <a:rPr lang="en-US" sz="1200">
                  <a:solidFill>
                    <a:schemeClr val="dk1"/>
                  </a:solidFill>
                  <a:latin typeface="Century Gothic"/>
                  <a:ea typeface="Century Gothic"/>
                  <a:cs typeface="Century Gothic"/>
                  <a:sym typeface="Century Gothic"/>
                </a:rPr>
                <a:t>Launch Configuration</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p:tgtEl>
                                          <p:spTgt spid="11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500"/>
                                        <p:tgtEl>
                                          <p:spTgt spid="116"/>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500"/>
                                        <p:tgtEl>
                                          <p:spTgt spid="117"/>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500"/>
                                        <p:tgtEl>
                                          <p:spTgt spid="11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fade">
                                      <p:cBhvr>
                                        <p:cTn id="23" dur="500"/>
                                        <p:tgtEl>
                                          <p:spTgt spid="1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3"/>
          <p:cNvPicPr preferRelativeResize="0"/>
          <p:nvPr/>
        </p:nvPicPr>
        <p:blipFill rotWithShape="1">
          <a:blip r:embed="rId3">
            <a:alphaModFix/>
          </a:blip>
          <a:srcRect/>
          <a:stretch/>
        </p:blipFill>
        <p:spPr>
          <a:xfrm>
            <a:off x="712022" y="3888464"/>
            <a:ext cx="9841269" cy="4939682"/>
          </a:xfrm>
          <a:prstGeom prst="rect">
            <a:avLst/>
          </a:prstGeom>
          <a:noFill/>
          <a:ln>
            <a:noFill/>
          </a:ln>
        </p:spPr>
      </p:pic>
      <p:sp>
        <p:nvSpPr>
          <p:cNvPr id="133" name="Google Shape;133;p13"/>
          <p:cNvSpPr txBox="1">
            <a:spLocks noGrp="1"/>
          </p:cNvSpPr>
          <p:nvPr>
            <p:ph type="ctrTitle"/>
          </p:nvPr>
        </p:nvSpPr>
        <p:spPr>
          <a:xfrm>
            <a:off x="401484" y="153049"/>
            <a:ext cx="17506946" cy="171836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5400"/>
              <a:buFont typeface="Century Gothic"/>
              <a:buNone/>
            </a:pPr>
            <a:r>
              <a:rPr lang="en-US" sz="5400"/>
              <a:t>How to use auto Auto-scaling group and Launch </a:t>
            </a:r>
            <a:br>
              <a:rPr lang="en-US" sz="5400"/>
            </a:br>
            <a:r>
              <a:rPr lang="en-US" sz="5400"/>
              <a:t>Configuration with ELB AWS</a:t>
            </a:r>
            <a:endParaRPr sz="5400">
              <a:latin typeface="Century Gothic"/>
              <a:ea typeface="Century Gothic"/>
              <a:cs typeface="Century Gothic"/>
              <a:sym typeface="Century Gothic"/>
            </a:endParaRPr>
          </a:p>
        </p:txBody>
      </p:sp>
      <p:pic>
        <p:nvPicPr>
          <p:cNvPr id="134" name="Google Shape;134;p13"/>
          <p:cNvPicPr preferRelativeResize="0"/>
          <p:nvPr/>
        </p:nvPicPr>
        <p:blipFill rotWithShape="1">
          <a:blip r:embed="rId4">
            <a:alphaModFix/>
          </a:blip>
          <a:srcRect/>
          <a:stretch/>
        </p:blipFill>
        <p:spPr>
          <a:xfrm>
            <a:off x="27668" y="4150632"/>
            <a:ext cx="24357919" cy="8751453"/>
          </a:xfrm>
          <a:prstGeom prst="rect">
            <a:avLst/>
          </a:prstGeom>
          <a:noFill/>
          <a:ln>
            <a:noFill/>
          </a:ln>
        </p:spPr>
      </p:pic>
      <p:sp>
        <p:nvSpPr>
          <p:cNvPr id="135" name="Google Shape;135;p13"/>
          <p:cNvSpPr/>
          <p:nvPr/>
        </p:nvSpPr>
        <p:spPr>
          <a:xfrm>
            <a:off x="11083918" y="4246099"/>
            <a:ext cx="12771043" cy="3970318"/>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Century Gothic"/>
                <a:ea typeface="Century Gothic"/>
                <a:cs typeface="Century Gothic"/>
                <a:sym typeface="Century Gothic"/>
              </a:rPr>
              <a:t>You can automatically increase the size of your Auto Scaling group when demand goes up and decrease it when demand goes down. As the Auto Scaling group adds and removes Amazon EC2 instances, you must ensure that the traffic for your application is distributed across all of your instances. The Elastic Load Balancing service automatically routes incoming web traffic across such a dynamically changing number of instances. Your load balancer acts as a single point of contact for all incoming traffic to the instances in your Auto Scaling group.</a:t>
            </a:r>
            <a:endParaRPr sz="2800">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p:tgtEl>
                                          <p:spTgt spid="133"/>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cBhvr additive="base">
                                        <p:cTn id="11" dur="500"/>
                                        <p:tgtEl>
                                          <p:spTgt spid="134"/>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fade">
                                      <p:cBhvr>
                                        <p:cTn id="15" dur="500"/>
                                        <p:tgtEl>
                                          <p:spTgt spid="1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5"/>
                                        </p:tgtEl>
                                        <p:attrNameLst>
                                          <p:attrName>style.visibility</p:attrName>
                                        </p:attrNameLst>
                                      </p:cBhvr>
                                      <p:to>
                                        <p:strVal val="visible"/>
                                      </p:to>
                                    </p:set>
                                    <p:animEffect transition="in" filter="fade">
                                      <p:cBhvr>
                                        <p:cTn id="1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9"/>
          <p:cNvSpPr txBox="1">
            <a:spLocks noGrp="1"/>
          </p:cNvSpPr>
          <p:nvPr>
            <p:ph type="ctrTitle"/>
          </p:nvPr>
        </p:nvSpPr>
        <p:spPr>
          <a:xfrm>
            <a:off x="851535" y="648104"/>
            <a:ext cx="9496050" cy="900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6000"/>
              <a:buFont typeface="Century Gothic"/>
              <a:buNone/>
            </a:pPr>
            <a:r>
              <a:rPr lang="en-US"/>
              <a:t>What is Cloud formation</a:t>
            </a:r>
            <a:endParaRPr/>
          </a:p>
        </p:txBody>
      </p:sp>
      <p:grpSp>
        <p:nvGrpSpPr>
          <p:cNvPr id="74" name="Google Shape;74;p9"/>
          <p:cNvGrpSpPr/>
          <p:nvPr/>
        </p:nvGrpSpPr>
        <p:grpSpPr>
          <a:xfrm>
            <a:off x="-8787" y="2268285"/>
            <a:ext cx="24394376" cy="10621179"/>
            <a:chOff x="-8787" y="2268285"/>
            <a:chExt cx="24394376" cy="10621179"/>
          </a:xfrm>
        </p:grpSpPr>
        <p:sp>
          <p:nvSpPr>
            <p:cNvPr id="75" name="Google Shape;75;p9"/>
            <p:cNvSpPr/>
            <p:nvPr/>
          </p:nvSpPr>
          <p:spPr>
            <a:xfrm>
              <a:off x="0" y="12169384"/>
              <a:ext cx="24385589" cy="7200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sp>
          <p:nvSpPr>
            <p:cNvPr id="76" name="Google Shape;76;p9"/>
            <p:cNvSpPr/>
            <p:nvPr/>
          </p:nvSpPr>
          <p:spPr>
            <a:xfrm>
              <a:off x="-8787" y="2268285"/>
              <a:ext cx="1796297" cy="9901100"/>
            </a:xfrm>
            <a:prstGeom prst="triangle">
              <a:avLst>
                <a:gd name="adj" fmla="val 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pic>
          <p:nvPicPr>
            <p:cNvPr id="77" name="Google Shape;77;p9"/>
            <p:cNvPicPr preferRelativeResize="0"/>
            <p:nvPr/>
          </p:nvPicPr>
          <p:blipFill rotWithShape="1">
            <a:blip r:embed="rId3">
              <a:alphaModFix/>
            </a:blip>
            <a:srcRect/>
            <a:stretch/>
          </p:blipFill>
          <p:spPr>
            <a:xfrm flipH="1">
              <a:off x="1020624" y="10091400"/>
              <a:ext cx="3580586" cy="2520019"/>
            </a:xfrm>
            <a:prstGeom prst="rect">
              <a:avLst/>
            </a:prstGeom>
            <a:noFill/>
            <a:ln>
              <a:noFill/>
            </a:ln>
          </p:spPr>
        </p:pic>
      </p:grpSp>
      <p:cxnSp>
        <p:nvCxnSpPr>
          <p:cNvPr id="78" name="Google Shape;78;p9"/>
          <p:cNvCxnSpPr/>
          <p:nvPr/>
        </p:nvCxnSpPr>
        <p:spPr>
          <a:xfrm>
            <a:off x="3191794" y="4523969"/>
            <a:ext cx="0" cy="3806800"/>
          </a:xfrm>
          <a:prstGeom prst="straightConnector1">
            <a:avLst/>
          </a:prstGeom>
          <a:noFill/>
          <a:ln w="76200" cap="flat" cmpd="sng">
            <a:solidFill>
              <a:srgbClr val="F7A80D"/>
            </a:solidFill>
            <a:prstDash val="solid"/>
            <a:miter lim="800000"/>
            <a:headEnd type="none" w="sm" len="sm"/>
            <a:tailEnd type="none" w="sm" len="sm"/>
          </a:ln>
        </p:spPr>
      </p:cxnSp>
      <p:sp>
        <p:nvSpPr>
          <p:cNvPr id="79" name="Google Shape;79;p9"/>
          <p:cNvSpPr/>
          <p:nvPr/>
        </p:nvSpPr>
        <p:spPr>
          <a:xfrm>
            <a:off x="3596840" y="4873098"/>
            <a:ext cx="19622176" cy="31085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0" u="none" strike="noStrike" cap="none">
                <a:solidFill>
                  <a:srgbClr val="232F3E"/>
                </a:solidFill>
                <a:latin typeface="Century Gothic"/>
                <a:ea typeface="Century Gothic"/>
                <a:cs typeface="Century Gothic"/>
                <a:sym typeface="Century Gothic"/>
              </a:rPr>
              <a:t>AWS CloudFormation provides a common language for you to describe and provision all the infrastructure resources in your cloud environment. CloudFormation allows you to use a simple text file to model and provision, in an automated and secure manner, all the resources needed for your applications across all regions and accounts. This file serves as the single source of truth for your cloud environment. </a:t>
            </a:r>
            <a:br>
              <a:rPr lang="en-US" sz="2800" b="0" i="0" u="none" strike="noStrike" cap="none">
                <a:solidFill>
                  <a:srgbClr val="232F3E"/>
                </a:solidFill>
                <a:latin typeface="Century Gothic"/>
                <a:ea typeface="Century Gothic"/>
                <a:cs typeface="Century Gothic"/>
                <a:sym typeface="Century Gothic"/>
              </a:rPr>
            </a:br>
            <a:endParaRPr sz="2800" b="0"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2800" b="0" i="0" u="none" strike="noStrike" cap="none">
                <a:solidFill>
                  <a:srgbClr val="232F3E"/>
                </a:solidFill>
                <a:latin typeface="Century Gothic"/>
                <a:ea typeface="Century Gothic"/>
                <a:cs typeface="Century Gothic"/>
                <a:sym typeface="Century Gothic"/>
              </a:rPr>
              <a:t>AWS CloudFormation is available at no additional charge, and you pay only for the AWS resources needed to run your applications.</a:t>
            </a:r>
            <a:endParaRPr sz="2800" b="0" i="0" u="none" strike="noStrike" cap="none">
              <a:solidFill>
                <a:schemeClr val="dk1"/>
              </a:solidFill>
              <a:latin typeface="Century Gothic"/>
              <a:ea typeface="Century Gothic"/>
              <a:cs typeface="Century Gothic"/>
              <a:sym typeface="Century Gothic"/>
            </a:endParaRPr>
          </a:p>
        </p:txBody>
      </p:sp>
      <p:pic>
        <p:nvPicPr>
          <p:cNvPr id="80" name="Google Shape;80;p9"/>
          <p:cNvPicPr preferRelativeResize="0"/>
          <p:nvPr/>
        </p:nvPicPr>
        <p:blipFill rotWithShape="1">
          <a:blip r:embed="rId4">
            <a:alphaModFix/>
          </a:blip>
          <a:srcRect/>
          <a:stretch/>
        </p:blipFill>
        <p:spPr>
          <a:xfrm>
            <a:off x="21148789" y="9268713"/>
            <a:ext cx="2070227" cy="2217052"/>
          </a:xfrm>
          <a:prstGeom prst="rect">
            <a:avLst/>
          </a:prstGeom>
          <a:noFill/>
          <a:ln>
            <a:noFill/>
          </a:ln>
        </p:spPr>
      </p:pic>
    </p:spTree>
    <p:extLst>
      <p:ext uri="{BB962C8B-B14F-4D97-AF65-F5344CB8AC3E}">
        <p14:creationId xmlns:p14="http://schemas.microsoft.com/office/powerpoint/2010/main" val="427267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0"/>
          <p:cNvSpPr txBox="1">
            <a:spLocks noGrp="1"/>
          </p:cNvSpPr>
          <p:nvPr>
            <p:ph type="ctrTitle"/>
          </p:nvPr>
        </p:nvSpPr>
        <p:spPr>
          <a:xfrm>
            <a:off x="851535" y="603099"/>
            <a:ext cx="3808280" cy="103511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7295"/>
              </a:buClr>
              <a:buSzPts val="6000"/>
              <a:buFont typeface="Century Gothic"/>
              <a:buNone/>
            </a:pPr>
            <a:r>
              <a:rPr lang="en-US">
                <a:latin typeface="Century Gothic"/>
                <a:ea typeface="Century Gothic"/>
                <a:cs typeface="Century Gothic"/>
                <a:sym typeface="Century Gothic"/>
              </a:rPr>
              <a:t>Benefits</a:t>
            </a:r>
            <a:endParaRPr>
              <a:latin typeface="Century Gothic"/>
              <a:ea typeface="Century Gothic"/>
              <a:cs typeface="Century Gothic"/>
              <a:sym typeface="Century Gothic"/>
            </a:endParaRPr>
          </a:p>
        </p:txBody>
      </p:sp>
      <p:grpSp>
        <p:nvGrpSpPr>
          <p:cNvPr id="86" name="Google Shape;86;p10"/>
          <p:cNvGrpSpPr/>
          <p:nvPr/>
        </p:nvGrpSpPr>
        <p:grpSpPr>
          <a:xfrm>
            <a:off x="968270" y="4653549"/>
            <a:ext cx="6615734" cy="5942950"/>
            <a:chOff x="968270" y="4653549"/>
            <a:chExt cx="6615734" cy="5942950"/>
          </a:xfrm>
        </p:grpSpPr>
        <p:sp>
          <p:nvSpPr>
            <p:cNvPr id="87" name="Google Shape;87;p10"/>
            <p:cNvSpPr/>
            <p:nvPr/>
          </p:nvSpPr>
          <p:spPr>
            <a:xfrm>
              <a:off x="968270" y="4653549"/>
              <a:ext cx="6615734" cy="5942950"/>
            </a:xfrm>
            <a:prstGeom prst="roundRect">
              <a:avLst>
                <a:gd name="adj" fmla="val 5860"/>
              </a:avLst>
            </a:prstGeom>
            <a:solidFill>
              <a:srgbClr val="FDE9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sp>
          <p:nvSpPr>
            <p:cNvPr id="88" name="Google Shape;88;p10"/>
            <p:cNvSpPr/>
            <p:nvPr/>
          </p:nvSpPr>
          <p:spPr>
            <a:xfrm>
              <a:off x="1328310" y="5558563"/>
              <a:ext cx="5895654" cy="378565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b="1" i="0" u="none" strike="noStrike" cap="none">
                <a:solidFill>
                  <a:srgbClr val="232F3E"/>
                </a:solidFill>
                <a:latin typeface="Century Gothic"/>
                <a:ea typeface="Century Gothic"/>
                <a:cs typeface="Century Gothic"/>
                <a:sym typeface="Century Gothic"/>
              </a:endParaRPr>
            </a:p>
            <a:p>
              <a:pPr marL="0" marR="0" lvl="0" indent="0" algn="ctr" rtl="0">
                <a:spcBef>
                  <a:spcPts val="0"/>
                </a:spcBef>
                <a:spcAft>
                  <a:spcPts val="0"/>
                </a:spcAft>
                <a:buNone/>
              </a:pPr>
              <a:r>
                <a:rPr lang="en-US" sz="2400" b="0" i="0" u="none" strike="noStrike" cap="none">
                  <a:solidFill>
                    <a:srgbClr val="232F3E"/>
                  </a:solidFill>
                  <a:latin typeface="Century Gothic"/>
                  <a:ea typeface="Century Gothic"/>
                  <a:cs typeface="Century Gothic"/>
                  <a:sym typeface="Century Gothic"/>
                </a:rPr>
                <a:t>AWS CloudFormation allows you to model your entire infrastructure in a text file. This template becomes the single source of truth for your infrastructure. This helps you to standardize infrastructure components used across your organization, enabling configuration compliance and faster troubleshooting.</a:t>
              </a:r>
              <a:endParaRPr/>
            </a:p>
          </p:txBody>
        </p:sp>
      </p:grpSp>
      <p:grpSp>
        <p:nvGrpSpPr>
          <p:cNvPr id="89" name="Google Shape;89;p10"/>
          <p:cNvGrpSpPr/>
          <p:nvPr/>
        </p:nvGrpSpPr>
        <p:grpSpPr>
          <a:xfrm>
            <a:off x="2633454" y="3575719"/>
            <a:ext cx="3105345" cy="1350150"/>
            <a:chOff x="2633454" y="3575719"/>
            <a:chExt cx="3105345" cy="1350150"/>
          </a:xfrm>
        </p:grpSpPr>
        <p:sp>
          <p:nvSpPr>
            <p:cNvPr id="90" name="Google Shape;90;p10"/>
            <p:cNvSpPr/>
            <p:nvPr/>
          </p:nvSpPr>
          <p:spPr>
            <a:xfrm>
              <a:off x="2633454" y="3575719"/>
              <a:ext cx="3105345" cy="1350150"/>
            </a:xfrm>
            <a:prstGeom prst="roundRect">
              <a:avLst>
                <a:gd name="adj" fmla="val 16667"/>
              </a:avLst>
            </a:prstGeom>
            <a:solidFill>
              <a:srgbClr val="F2F2F2"/>
            </a:solidFill>
            <a:ln w="12700" cap="flat" cmpd="sng">
              <a:solidFill>
                <a:srgbClr val="A5A5A5"/>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sp>
          <p:nvSpPr>
            <p:cNvPr id="91" name="Google Shape;91;p10"/>
            <p:cNvSpPr/>
            <p:nvPr/>
          </p:nvSpPr>
          <p:spPr>
            <a:xfrm>
              <a:off x="3054488" y="3973061"/>
              <a:ext cx="244329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a:solidFill>
                    <a:srgbClr val="232F3E"/>
                  </a:solidFill>
                  <a:latin typeface="Century Gothic"/>
                  <a:ea typeface="Century Gothic"/>
                  <a:cs typeface="Century Gothic"/>
                  <a:sym typeface="Century Gothic"/>
                </a:rPr>
                <a:t>MODEL IT ALL</a:t>
              </a:r>
              <a:endParaRPr/>
            </a:p>
          </p:txBody>
        </p:sp>
      </p:grpSp>
      <p:grpSp>
        <p:nvGrpSpPr>
          <p:cNvPr id="92" name="Google Shape;92;p10"/>
          <p:cNvGrpSpPr/>
          <p:nvPr/>
        </p:nvGrpSpPr>
        <p:grpSpPr>
          <a:xfrm>
            <a:off x="8259084" y="4653549"/>
            <a:ext cx="6615734" cy="5942950"/>
            <a:chOff x="8259084" y="4653549"/>
            <a:chExt cx="6615734" cy="5942950"/>
          </a:xfrm>
        </p:grpSpPr>
        <p:sp>
          <p:nvSpPr>
            <p:cNvPr id="93" name="Google Shape;93;p10"/>
            <p:cNvSpPr/>
            <p:nvPr/>
          </p:nvSpPr>
          <p:spPr>
            <a:xfrm>
              <a:off x="8259084" y="4653549"/>
              <a:ext cx="6615734" cy="5942950"/>
            </a:xfrm>
            <a:prstGeom prst="roundRect">
              <a:avLst>
                <a:gd name="adj" fmla="val 5860"/>
              </a:avLst>
            </a:prstGeom>
            <a:solidFill>
              <a:srgbClr val="EBD8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sp>
          <p:nvSpPr>
            <p:cNvPr id="94" name="Google Shape;94;p10"/>
            <p:cNvSpPr/>
            <p:nvPr/>
          </p:nvSpPr>
          <p:spPr>
            <a:xfrm>
              <a:off x="8636172" y="5372536"/>
              <a:ext cx="5895654" cy="45243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rgbClr val="232F3E"/>
                  </a:solidFill>
                  <a:latin typeface="Century Gothic"/>
                  <a:ea typeface="Century Gothic"/>
                  <a:cs typeface="Century Gothic"/>
                  <a:sym typeface="Century Gothic"/>
                </a:rPr>
                <a:t>AWS CloudFormation provisions your resources in a safe, repeatable manner, allowing you to build and rebuild your infrastructure and applications, without having to perform manual actions or write custom scripts. CloudFormation takes care of determining the right operations to perform when managing your stack, and rolls back changes automatically if errors are detected.</a:t>
              </a:r>
              <a:endParaRPr/>
            </a:p>
          </p:txBody>
        </p:sp>
      </p:grpSp>
      <p:grpSp>
        <p:nvGrpSpPr>
          <p:cNvPr id="95" name="Google Shape;95;p10"/>
          <p:cNvGrpSpPr/>
          <p:nvPr/>
        </p:nvGrpSpPr>
        <p:grpSpPr>
          <a:xfrm>
            <a:off x="9250422" y="3575719"/>
            <a:ext cx="4410487" cy="1350150"/>
            <a:chOff x="9250422" y="3575719"/>
            <a:chExt cx="4410487" cy="1350150"/>
          </a:xfrm>
        </p:grpSpPr>
        <p:sp>
          <p:nvSpPr>
            <p:cNvPr id="96" name="Google Shape;96;p10"/>
            <p:cNvSpPr/>
            <p:nvPr/>
          </p:nvSpPr>
          <p:spPr>
            <a:xfrm>
              <a:off x="9250422" y="3575719"/>
              <a:ext cx="4410487" cy="1350150"/>
            </a:xfrm>
            <a:prstGeom prst="roundRect">
              <a:avLst>
                <a:gd name="adj" fmla="val 16667"/>
              </a:avLst>
            </a:prstGeom>
            <a:solidFill>
              <a:srgbClr val="F2F2F2"/>
            </a:solidFill>
            <a:ln w="12700" cap="flat" cmpd="sng">
              <a:solidFill>
                <a:srgbClr val="A5A5A5"/>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800" b="0" i="0" u="none" strike="noStrike" cap="none">
                <a:solidFill>
                  <a:schemeClr val="lt1"/>
                </a:solidFill>
                <a:latin typeface="Century Gothic"/>
                <a:ea typeface="Century Gothic"/>
                <a:cs typeface="Century Gothic"/>
                <a:sym typeface="Century Gothic"/>
              </a:endParaRPr>
            </a:p>
          </p:txBody>
        </p:sp>
        <p:sp>
          <p:nvSpPr>
            <p:cNvPr id="97" name="Google Shape;97;p10"/>
            <p:cNvSpPr/>
            <p:nvPr/>
          </p:nvSpPr>
          <p:spPr>
            <a:xfrm>
              <a:off x="9671456" y="3973061"/>
              <a:ext cx="382508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a:solidFill>
                    <a:srgbClr val="232F3E"/>
                  </a:solidFill>
                  <a:latin typeface="Century Gothic"/>
                  <a:ea typeface="Century Gothic"/>
                  <a:cs typeface="Century Gothic"/>
                  <a:sym typeface="Century Gothic"/>
                </a:rPr>
                <a:t>AUTOMATE &amp; DEPLOY</a:t>
              </a:r>
              <a:endParaRPr/>
            </a:p>
          </p:txBody>
        </p:sp>
      </p:grpSp>
      <p:grpSp>
        <p:nvGrpSpPr>
          <p:cNvPr id="98" name="Google Shape;98;p10"/>
          <p:cNvGrpSpPr/>
          <p:nvPr/>
        </p:nvGrpSpPr>
        <p:grpSpPr>
          <a:xfrm>
            <a:off x="15523164" y="4653549"/>
            <a:ext cx="6615734" cy="5942950"/>
            <a:chOff x="15523164" y="4653549"/>
            <a:chExt cx="6615734" cy="5942950"/>
          </a:xfrm>
        </p:grpSpPr>
        <p:sp>
          <p:nvSpPr>
            <p:cNvPr id="99" name="Google Shape;99;p10"/>
            <p:cNvSpPr/>
            <p:nvPr/>
          </p:nvSpPr>
          <p:spPr>
            <a:xfrm>
              <a:off x="15523164" y="4653549"/>
              <a:ext cx="6615734" cy="5942950"/>
            </a:xfrm>
            <a:prstGeom prst="roundRect">
              <a:avLst>
                <a:gd name="adj" fmla="val 5860"/>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sp>
          <p:nvSpPr>
            <p:cNvPr id="100" name="Google Shape;100;p10"/>
            <p:cNvSpPr/>
            <p:nvPr/>
          </p:nvSpPr>
          <p:spPr>
            <a:xfrm>
              <a:off x="15883205" y="5372536"/>
              <a:ext cx="5895654" cy="26776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rgbClr val="232F3E"/>
                  </a:solidFill>
                  <a:latin typeface="Century Gothic"/>
                  <a:ea typeface="Century Gothic"/>
                  <a:cs typeface="Century Gothic"/>
                  <a:sym typeface="Century Gothic"/>
                </a:rPr>
                <a:t>Codifying your infrastructure allows you to treat your infrastructure as just code. You can author it with any code editor, check it into a version control system, and review the files with team members before deploying into production.</a:t>
              </a:r>
              <a:endParaRPr/>
            </a:p>
          </p:txBody>
        </p:sp>
      </p:grpSp>
      <p:grpSp>
        <p:nvGrpSpPr>
          <p:cNvPr id="101" name="Google Shape;101;p10"/>
          <p:cNvGrpSpPr/>
          <p:nvPr/>
        </p:nvGrpSpPr>
        <p:grpSpPr>
          <a:xfrm>
            <a:off x="16514502" y="3575719"/>
            <a:ext cx="4410487" cy="1350150"/>
            <a:chOff x="16514502" y="3575719"/>
            <a:chExt cx="4410487" cy="1350150"/>
          </a:xfrm>
        </p:grpSpPr>
        <p:sp>
          <p:nvSpPr>
            <p:cNvPr id="102" name="Google Shape;102;p10"/>
            <p:cNvSpPr/>
            <p:nvPr/>
          </p:nvSpPr>
          <p:spPr>
            <a:xfrm>
              <a:off x="16514502" y="3575719"/>
              <a:ext cx="4410487" cy="1350150"/>
            </a:xfrm>
            <a:prstGeom prst="roundRect">
              <a:avLst>
                <a:gd name="adj" fmla="val 16667"/>
              </a:avLst>
            </a:prstGeom>
            <a:solidFill>
              <a:srgbClr val="F2F2F2"/>
            </a:solidFill>
            <a:ln w="12700" cap="flat" cmpd="sng">
              <a:solidFill>
                <a:srgbClr val="A5A5A5"/>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800">
                <a:solidFill>
                  <a:schemeClr val="lt1"/>
                </a:solidFill>
                <a:latin typeface="Century Gothic"/>
                <a:ea typeface="Century Gothic"/>
                <a:cs typeface="Century Gothic"/>
                <a:sym typeface="Century Gothic"/>
              </a:endParaRPr>
            </a:p>
          </p:txBody>
        </p:sp>
        <p:sp>
          <p:nvSpPr>
            <p:cNvPr id="103" name="Google Shape;103;p10"/>
            <p:cNvSpPr/>
            <p:nvPr/>
          </p:nvSpPr>
          <p:spPr>
            <a:xfrm>
              <a:off x="17523155" y="3986067"/>
              <a:ext cx="267252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cap="none">
                  <a:solidFill>
                    <a:srgbClr val="232F3E"/>
                  </a:solidFill>
                  <a:latin typeface="Century Gothic"/>
                  <a:ea typeface="Century Gothic"/>
                  <a:cs typeface="Century Gothic"/>
                  <a:sym typeface="Century Gothic"/>
                </a:rPr>
                <a:t>IT'S JUST CODE</a:t>
              </a:r>
              <a:endParaRPr/>
            </a:p>
          </p:txBody>
        </p:sp>
      </p:grpSp>
      <p:pic>
        <p:nvPicPr>
          <p:cNvPr id="104" name="Google Shape;104;p10"/>
          <p:cNvPicPr preferRelativeResize="0"/>
          <p:nvPr/>
        </p:nvPicPr>
        <p:blipFill rotWithShape="1">
          <a:blip r:embed="rId3">
            <a:alphaModFix/>
          </a:blip>
          <a:srcRect/>
          <a:stretch/>
        </p:blipFill>
        <p:spPr>
          <a:xfrm flipH="1">
            <a:off x="20713701" y="7625024"/>
            <a:ext cx="2343577" cy="4956149"/>
          </a:xfrm>
          <a:prstGeom prst="rect">
            <a:avLst/>
          </a:prstGeom>
          <a:noFill/>
          <a:ln>
            <a:noFill/>
          </a:ln>
        </p:spPr>
      </p:pic>
    </p:spTree>
    <p:extLst>
      <p:ext uri="{BB962C8B-B14F-4D97-AF65-F5344CB8AC3E}">
        <p14:creationId xmlns:p14="http://schemas.microsoft.com/office/powerpoint/2010/main" val="50540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p:tgtEl>
                                          <p:spTgt spid="89"/>
                                        </p:tgtEl>
                                        <p:attrNameLst>
                                          <p:attrName>ppt_w</p:attrName>
                                        </p:attrNameLst>
                                      </p:cBhvr>
                                      <p:tavLst>
                                        <p:tav tm="0">
                                          <p:val>
                                            <p:strVal val="0"/>
                                          </p:val>
                                        </p:tav>
                                        <p:tav tm="100000">
                                          <p:val>
                                            <p:strVal val="#ppt_w"/>
                                          </p:val>
                                        </p:tav>
                                      </p:tavLst>
                                    </p:anim>
                                    <p:anim calcmode="lin" valueType="num">
                                      <p:cBhvr additive="base">
                                        <p:cTn id="12" dur="500"/>
                                        <p:tgtEl>
                                          <p:spTgt spid="89"/>
                                        </p:tgtEl>
                                        <p:attrNameLst>
                                          <p:attrName>ppt_h</p:attrName>
                                        </p:attrNameLst>
                                      </p:cBhvr>
                                      <p:tavLst>
                                        <p:tav tm="0">
                                          <p:val>
                                            <p:strVal val="0"/>
                                          </p:val>
                                        </p:tav>
                                        <p:tav tm="100000">
                                          <p:val>
                                            <p:strVal val="#ppt_h"/>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childTnLst>
                          </p:cTn>
                        </p:par>
                        <p:par>
                          <p:cTn id="17" fill="hold">
                            <p:stCondLst>
                              <p:cond delay="1500"/>
                            </p:stCondLst>
                            <p:childTnLst>
                              <p:par>
                                <p:cTn id="18" presetID="23" presetClass="entr" presetSubtype="16" fill="hold"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p:tgtEl>
                                          <p:spTgt spid="95"/>
                                        </p:tgtEl>
                                        <p:attrNameLst>
                                          <p:attrName>ppt_w</p:attrName>
                                        </p:attrNameLst>
                                      </p:cBhvr>
                                      <p:tavLst>
                                        <p:tav tm="0">
                                          <p:val>
                                            <p:strVal val="0"/>
                                          </p:val>
                                        </p:tav>
                                        <p:tav tm="100000">
                                          <p:val>
                                            <p:strVal val="#ppt_w"/>
                                          </p:val>
                                        </p:tav>
                                      </p:tavLst>
                                    </p:anim>
                                    <p:anim calcmode="lin" valueType="num">
                                      <p:cBhvr additive="base">
                                        <p:cTn id="21" dur="500"/>
                                        <p:tgtEl>
                                          <p:spTgt spid="95"/>
                                        </p:tgtEl>
                                        <p:attrNameLst>
                                          <p:attrName>ppt_h</p:attrName>
                                        </p:attrNameLst>
                                      </p:cBhvr>
                                      <p:tavLst>
                                        <p:tav tm="0">
                                          <p:val>
                                            <p:strVal val="0"/>
                                          </p:val>
                                        </p:tav>
                                        <p:tav tm="100000">
                                          <p:val>
                                            <p:strVal val="#ppt_h"/>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par>
                          <p:cTn id="26" fill="hold">
                            <p:stCondLst>
                              <p:cond delay="2500"/>
                            </p:stCondLst>
                            <p:childTnLst>
                              <p:par>
                                <p:cTn id="27" presetID="23" presetClass="entr" presetSubtype="16" fill="hold"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additive="base">
                                        <p:cTn id="29" dur="500"/>
                                        <p:tgtEl>
                                          <p:spTgt spid="101"/>
                                        </p:tgtEl>
                                        <p:attrNameLst>
                                          <p:attrName>ppt_w</p:attrName>
                                        </p:attrNameLst>
                                      </p:cBhvr>
                                      <p:tavLst>
                                        <p:tav tm="0">
                                          <p:val>
                                            <p:strVal val="0"/>
                                          </p:val>
                                        </p:tav>
                                        <p:tav tm="100000">
                                          <p:val>
                                            <p:strVal val="#ppt_w"/>
                                          </p:val>
                                        </p:tav>
                                      </p:tavLst>
                                    </p:anim>
                                    <p:anim calcmode="lin" valueType="num">
                                      <p:cBhvr additive="base">
                                        <p:cTn id="30" dur="500"/>
                                        <p:tgtEl>
                                          <p:spTgt spid="101"/>
                                        </p:tgtEl>
                                        <p:attrNameLst>
                                          <p:attrName>ppt_h</p:attrName>
                                        </p:attrNameLst>
                                      </p:cBhvr>
                                      <p:tavLst>
                                        <p:tav tm="0">
                                          <p:val>
                                            <p:strVal val="0"/>
                                          </p:val>
                                        </p:tav>
                                        <p:tav tm="100000">
                                          <p:val>
                                            <p:strVal val="#ppt_h"/>
                                          </p:val>
                                        </p:tav>
                                      </p:tavLst>
                                    </p:anim>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iseño personalizado">
  <a:themeElements>
    <a:clrScheme name="Java">
      <a:dk1>
        <a:srgbClr val="000000"/>
      </a:dk1>
      <a:lt1>
        <a:srgbClr val="FFFFFF"/>
      </a:lt1>
      <a:dk2>
        <a:srgbClr val="44546A"/>
      </a:dk2>
      <a:lt2>
        <a:srgbClr val="E7E6E6"/>
      </a:lt2>
      <a:accent1>
        <a:srgbClr val="F6981D"/>
      </a:accent1>
      <a:accent2>
        <a:srgbClr val="5382A1"/>
      </a:accent2>
      <a:accent3>
        <a:srgbClr val="954F72"/>
      </a:accent3>
      <a:accent4>
        <a:srgbClr val="C00000"/>
      </a:accent4>
      <a:accent5>
        <a:srgbClr val="70AD47"/>
      </a:accent5>
      <a:accent6>
        <a:srgbClr val="0563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iseño personalizado">
  <a:themeElements>
    <a:clrScheme name="Java">
      <a:dk1>
        <a:srgbClr val="000000"/>
      </a:dk1>
      <a:lt1>
        <a:srgbClr val="FFFFFF"/>
      </a:lt1>
      <a:dk2>
        <a:srgbClr val="44546A"/>
      </a:dk2>
      <a:lt2>
        <a:srgbClr val="E7E6E6"/>
      </a:lt2>
      <a:accent1>
        <a:srgbClr val="F6981D"/>
      </a:accent1>
      <a:accent2>
        <a:srgbClr val="5382A1"/>
      </a:accent2>
      <a:accent3>
        <a:srgbClr val="954F72"/>
      </a:accent3>
      <a:accent4>
        <a:srgbClr val="C00000"/>
      </a:accent4>
      <a:accent5>
        <a:srgbClr val="70AD47"/>
      </a:accent5>
      <a:accent6>
        <a:srgbClr val="0563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870</Words>
  <Application>Microsoft Office PowerPoint</Application>
  <PresentationFormat>Custom</PresentationFormat>
  <Paragraphs>93</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Century Gothic</vt:lpstr>
      <vt:lpstr>Noto Sans Symbols</vt:lpstr>
      <vt:lpstr>1_Diseño personalizado</vt:lpstr>
      <vt:lpstr>2_Diseño personalizado</vt:lpstr>
      <vt:lpstr>PowerPoint Presentation</vt:lpstr>
      <vt:lpstr>Learning Objectives for this Session</vt:lpstr>
      <vt:lpstr>What is Load Balancer</vt:lpstr>
      <vt:lpstr>Types of load Balancer</vt:lpstr>
      <vt:lpstr>Concept of Auto-scaling Group</vt:lpstr>
      <vt:lpstr>Concept of Launch Configuration</vt:lpstr>
      <vt:lpstr>How to use auto Auto-scaling group and Launch  Configuration with ELB AWS</vt:lpstr>
      <vt:lpstr>What is Cloud formation</vt:lpstr>
      <vt:lpstr>Benefits</vt:lpstr>
      <vt:lpstr>How it works</vt:lpstr>
      <vt:lpstr>infrastructure as just code structure</vt:lpstr>
      <vt:lpstr>CloudFormation Use Case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R</cp:lastModifiedBy>
  <cp:revision>3</cp:revision>
  <dcterms:modified xsi:type="dcterms:W3CDTF">2020-07-02T16:11:43Z</dcterms:modified>
</cp:coreProperties>
</file>