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233171"/>
            <a:ext cx="103581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48784" y="2221992"/>
            <a:ext cx="2694432" cy="27310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817419"/>
            <a:ext cx="12192000" cy="405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60569"/>
            <a:ext cx="10668000" cy="7643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617" y="3137916"/>
            <a:ext cx="11454765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987" y="1126235"/>
            <a:ext cx="11376025" cy="212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715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Continuous</a:t>
            </a:r>
            <a:r>
              <a:rPr spc="-75" dirty="0"/>
              <a:t> </a:t>
            </a:r>
            <a:r>
              <a:rPr spc="-5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2254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Introduction</a:t>
            </a:r>
            <a:r>
              <a:rPr sz="2000" b="1" spc="-4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to</a:t>
            </a:r>
            <a:r>
              <a:rPr sz="2000" b="1" spc="-3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CD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458" y="1786158"/>
            <a:ext cx="4123881" cy="41238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70720" y="3572764"/>
            <a:ext cx="967740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46050" marR="5080" indent="-133985">
              <a:lnSpc>
                <a:spcPts val="1800"/>
              </a:lnSpc>
              <a:spcBef>
                <a:spcPts val="259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6118" y="2146808"/>
            <a:ext cx="417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3741" y="3692144"/>
            <a:ext cx="332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0966" y="5237479"/>
            <a:ext cx="5670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epl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9313" y="3692144"/>
            <a:ext cx="639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mmit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0600" y="1685544"/>
            <a:ext cx="4654550" cy="4221480"/>
            <a:chOff x="990600" y="1685544"/>
            <a:chExt cx="4654550" cy="42214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4055" y="1685544"/>
              <a:ext cx="542544" cy="5455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7855" y="5361432"/>
              <a:ext cx="542544" cy="5455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600" y="3041904"/>
              <a:ext cx="688848" cy="691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5840" y="2971800"/>
              <a:ext cx="829056" cy="8260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8800" y="2304288"/>
              <a:ext cx="984503" cy="9966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05248" y="2555481"/>
              <a:ext cx="457200" cy="166370"/>
            </a:xfrm>
            <a:custGeom>
              <a:avLst/>
              <a:gdLst/>
              <a:ahLst/>
              <a:cxnLst/>
              <a:rect l="l" t="t" r="r" b="b"/>
              <a:pathLst>
                <a:path w="457200" h="166369">
                  <a:moveTo>
                    <a:pt x="0" y="165909"/>
                  </a:moveTo>
                  <a:lnTo>
                    <a:pt x="457200" y="0"/>
                  </a:lnTo>
                </a:path>
              </a:pathLst>
            </a:custGeom>
            <a:ln w="444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4987" y="2555481"/>
              <a:ext cx="107950" cy="471170"/>
            </a:xfrm>
            <a:custGeom>
              <a:avLst/>
              <a:gdLst/>
              <a:ahLst/>
              <a:cxnLst/>
              <a:rect l="l" t="t" r="r" b="b"/>
              <a:pathLst>
                <a:path w="107950" h="471169">
                  <a:moveTo>
                    <a:pt x="0" y="470708"/>
                  </a:moveTo>
                  <a:lnTo>
                    <a:pt x="107461" y="0"/>
                  </a:lnTo>
                </a:path>
              </a:pathLst>
            </a:custGeom>
            <a:ln w="444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80092" y="2709871"/>
              <a:ext cx="381000" cy="345440"/>
            </a:xfrm>
            <a:custGeom>
              <a:avLst/>
              <a:gdLst/>
              <a:ahLst/>
              <a:cxnLst/>
              <a:rect l="l" t="t" r="r" b="b"/>
              <a:pathLst>
                <a:path w="381000" h="345439">
                  <a:moveTo>
                    <a:pt x="381000" y="344882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8976" y="2231136"/>
              <a:ext cx="978408" cy="10058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23722" y="2507622"/>
              <a:ext cx="100965" cy="476250"/>
            </a:xfrm>
            <a:custGeom>
              <a:avLst/>
              <a:gdLst/>
              <a:ahLst/>
              <a:cxnLst/>
              <a:rect l="l" t="t" r="r" b="b"/>
              <a:pathLst>
                <a:path w="100964" h="476250">
                  <a:moveTo>
                    <a:pt x="0" y="0"/>
                  </a:moveTo>
                  <a:lnTo>
                    <a:pt x="100582" y="475857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73162" y="2811477"/>
              <a:ext cx="451484" cy="172085"/>
            </a:xfrm>
            <a:custGeom>
              <a:avLst/>
              <a:gdLst/>
              <a:ahLst/>
              <a:cxnLst/>
              <a:rect l="l" t="t" r="r" b="b"/>
              <a:pathLst>
                <a:path w="451485" h="172085">
                  <a:moveTo>
                    <a:pt x="0" y="0"/>
                  </a:moveTo>
                  <a:lnTo>
                    <a:pt x="451141" y="172002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44025" y="2484316"/>
              <a:ext cx="394970" cy="329565"/>
            </a:xfrm>
            <a:custGeom>
              <a:avLst/>
              <a:gdLst/>
              <a:ahLst/>
              <a:cxnLst/>
              <a:rect l="l" t="t" r="r" b="b"/>
              <a:pathLst>
                <a:path w="394970" h="329564">
                  <a:moveTo>
                    <a:pt x="0" y="329225"/>
                  </a:moveTo>
                  <a:lnTo>
                    <a:pt x="394607" y="0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6783" y="4443983"/>
              <a:ext cx="1008888" cy="9601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239219" y="5090435"/>
              <a:ext cx="482600" cy="60960"/>
            </a:xfrm>
            <a:custGeom>
              <a:avLst/>
              <a:gdLst/>
              <a:ahLst/>
              <a:cxnLst/>
              <a:rect l="l" t="t" r="r" b="b"/>
              <a:pathLst>
                <a:path w="482600" h="60960">
                  <a:moveTo>
                    <a:pt x="482573" y="0"/>
                  </a:moveTo>
                  <a:lnTo>
                    <a:pt x="0" y="60668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39218" y="4715826"/>
              <a:ext cx="208915" cy="435609"/>
            </a:xfrm>
            <a:custGeom>
              <a:avLst/>
              <a:gdLst/>
              <a:ahLst/>
              <a:cxnLst/>
              <a:rect l="l" t="t" r="r" b="b"/>
              <a:pathLst>
                <a:path w="208914" h="435610">
                  <a:moveTo>
                    <a:pt x="208917" y="0"/>
                  </a:moveTo>
                  <a:lnTo>
                    <a:pt x="0" y="435278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48501" y="4686617"/>
              <a:ext cx="295275" cy="421005"/>
            </a:xfrm>
            <a:custGeom>
              <a:avLst/>
              <a:gdLst/>
              <a:ahLst/>
              <a:cxnLst/>
              <a:rect l="l" t="t" r="r" b="b"/>
              <a:pathLst>
                <a:path w="295275" h="421004">
                  <a:moveTo>
                    <a:pt x="0" y="0"/>
                  </a:moveTo>
                  <a:lnTo>
                    <a:pt x="295275" y="420614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 rot="18480000">
            <a:off x="1692955" y="2304251"/>
            <a:ext cx="51742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spc="-5" dirty="0">
                <a:solidFill>
                  <a:srgbClr val="00B050"/>
                </a:solidFill>
                <a:latin typeface="Calibri"/>
                <a:cs typeface="Calibri"/>
              </a:rPr>
              <a:t>Au</a:t>
            </a:r>
            <a:r>
              <a:rPr sz="1800" b="1" spc="-4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700" b="1" baseline="1543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 rot="2220000">
            <a:off x="4661580" y="2297060"/>
            <a:ext cx="51799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700" b="1" spc="-7" baseline="1543" dirty="0">
                <a:solidFill>
                  <a:srgbClr val="00B050"/>
                </a:solidFill>
                <a:latin typeface="Calibri"/>
                <a:cs typeface="Calibri"/>
              </a:rPr>
              <a:t>Au</a:t>
            </a:r>
            <a:r>
              <a:rPr sz="2700" b="1" spc="-82" baseline="1543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 rot="18420000">
            <a:off x="4584789" y="5160073"/>
            <a:ext cx="762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dirty="0">
                <a:solidFill>
                  <a:srgbClr val="C55A11"/>
                </a:solidFill>
                <a:latin typeface="Calibri"/>
                <a:cs typeface="Calibri"/>
              </a:rPr>
              <a:t>M</a:t>
            </a:r>
            <a:r>
              <a:rPr sz="1800" b="1" spc="-10" dirty="0">
                <a:solidFill>
                  <a:srgbClr val="C55A11"/>
                </a:solidFill>
                <a:latin typeface="Calibri"/>
                <a:cs typeface="Calibri"/>
              </a:rPr>
              <a:t>anua</a:t>
            </a:r>
            <a:r>
              <a:rPr sz="1800" b="1" dirty="0">
                <a:solidFill>
                  <a:srgbClr val="C55A11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53767" y="4425696"/>
            <a:ext cx="972819" cy="1005840"/>
            <a:chOff x="1953767" y="4425696"/>
            <a:chExt cx="972819" cy="1005840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3767" y="4425696"/>
              <a:ext cx="972312" cy="100583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205022" y="4677469"/>
              <a:ext cx="88900" cy="478790"/>
            </a:xfrm>
            <a:custGeom>
              <a:avLst/>
              <a:gdLst/>
              <a:ahLst/>
              <a:cxnLst/>
              <a:rect l="l" t="t" r="r" b="b"/>
              <a:pathLst>
                <a:path w="88900" h="478789">
                  <a:moveTo>
                    <a:pt x="88432" y="478264"/>
                  </a:moveTo>
                  <a:lnTo>
                    <a:pt x="0" y="0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05022" y="4677468"/>
              <a:ext cx="447040" cy="183515"/>
            </a:xfrm>
            <a:custGeom>
              <a:avLst/>
              <a:gdLst/>
              <a:ahLst/>
              <a:cxnLst/>
              <a:rect l="l" t="t" r="r" b="b"/>
              <a:pathLst>
                <a:path w="447039" h="183514">
                  <a:moveTo>
                    <a:pt x="446615" y="183434"/>
                  </a:moveTo>
                  <a:lnTo>
                    <a:pt x="0" y="0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77956" y="4859581"/>
              <a:ext cx="403225" cy="319405"/>
            </a:xfrm>
            <a:custGeom>
              <a:avLst/>
              <a:gdLst/>
              <a:ahLst/>
              <a:cxnLst/>
              <a:rect l="l" t="t" r="r" b="b"/>
              <a:pathLst>
                <a:path w="403225" h="319404">
                  <a:moveTo>
                    <a:pt x="402862" y="0"/>
                  </a:moveTo>
                  <a:lnTo>
                    <a:pt x="0" y="319070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83472" y="1786158"/>
            <a:ext cx="4123883" cy="412388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8357448" y="3588511"/>
            <a:ext cx="975994" cy="47053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33655">
              <a:lnSpc>
                <a:spcPts val="1700"/>
              </a:lnSpc>
              <a:spcBef>
                <a:spcPts val="24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Continuous </a:t>
            </a:r>
            <a:r>
              <a:rPr sz="15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epl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yme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37134" y="2146808"/>
            <a:ext cx="417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24757" y="3692144"/>
            <a:ext cx="332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61982" y="5237479"/>
            <a:ext cx="5670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epl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80328" y="3692144"/>
            <a:ext cx="639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mmit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79464" y="1685544"/>
            <a:ext cx="4657725" cy="4221480"/>
            <a:chOff x="6379464" y="1685544"/>
            <a:chExt cx="4657725" cy="4221480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25968" y="1685544"/>
              <a:ext cx="542544" cy="5455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49768" y="5361432"/>
              <a:ext cx="542544" cy="54559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79464" y="3041904"/>
              <a:ext cx="691895" cy="69189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07752" y="2971800"/>
              <a:ext cx="829055" cy="82600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17664" y="2304288"/>
              <a:ext cx="987551" cy="99669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496262" y="2555481"/>
              <a:ext cx="457200" cy="166370"/>
            </a:xfrm>
            <a:custGeom>
              <a:avLst/>
              <a:gdLst/>
              <a:ahLst/>
              <a:cxnLst/>
              <a:rect l="l" t="t" r="r" b="b"/>
              <a:pathLst>
                <a:path w="457200" h="166369">
                  <a:moveTo>
                    <a:pt x="0" y="165909"/>
                  </a:moveTo>
                  <a:lnTo>
                    <a:pt x="457200" y="0"/>
                  </a:lnTo>
                </a:path>
              </a:pathLst>
            </a:custGeom>
            <a:ln w="444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46001" y="2555481"/>
              <a:ext cx="107950" cy="471170"/>
            </a:xfrm>
            <a:custGeom>
              <a:avLst/>
              <a:gdLst/>
              <a:ahLst/>
              <a:cxnLst/>
              <a:rect l="l" t="t" r="r" b="b"/>
              <a:pathLst>
                <a:path w="107950" h="471169">
                  <a:moveTo>
                    <a:pt x="0" y="470708"/>
                  </a:moveTo>
                  <a:lnTo>
                    <a:pt x="107461" y="0"/>
                  </a:lnTo>
                </a:path>
              </a:pathLst>
            </a:custGeom>
            <a:ln w="444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71106" y="2709871"/>
              <a:ext cx="381000" cy="345440"/>
            </a:xfrm>
            <a:custGeom>
              <a:avLst/>
              <a:gdLst/>
              <a:ahLst/>
              <a:cxnLst/>
              <a:rect l="l" t="t" r="r" b="b"/>
              <a:pathLst>
                <a:path w="381000" h="345439">
                  <a:moveTo>
                    <a:pt x="381000" y="344882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90888" y="2231136"/>
              <a:ext cx="975359" cy="100583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014736" y="2507622"/>
              <a:ext cx="100965" cy="476250"/>
            </a:xfrm>
            <a:custGeom>
              <a:avLst/>
              <a:gdLst/>
              <a:ahLst/>
              <a:cxnLst/>
              <a:rect l="l" t="t" r="r" b="b"/>
              <a:pathLst>
                <a:path w="100965" h="476250">
                  <a:moveTo>
                    <a:pt x="0" y="0"/>
                  </a:moveTo>
                  <a:lnTo>
                    <a:pt x="100582" y="475857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664176" y="2811477"/>
              <a:ext cx="451484" cy="172085"/>
            </a:xfrm>
            <a:custGeom>
              <a:avLst/>
              <a:gdLst/>
              <a:ahLst/>
              <a:cxnLst/>
              <a:rect l="l" t="t" r="r" b="b"/>
              <a:pathLst>
                <a:path w="451484" h="172085">
                  <a:moveTo>
                    <a:pt x="0" y="0"/>
                  </a:moveTo>
                  <a:lnTo>
                    <a:pt x="451141" y="172002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635040" y="2484316"/>
              <a:ext cx="394970" cy="329565"/>
            </a:xfrm>
            <a:custGeom>
              <a:avLst/>
              <a:gdLst/>
              <a:ahLst/>
              <a:cxnLst/>
              <a:rect l="l" t="t" r="r" b="b"/>
              <a:pathLst>
                <a:path w="394970" h="329564">
                  <a:moveTo>
                    <a:pt x="0" y="329225"/>
                  </a:moveTo>
                  <a:lnTo>
                    <a:pt x="394607" y="0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78696" y="4443983"/>
              <a:ext cx="1008888" cy="96011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630234" y="5090435"/>
              <a:ext cx="482600" cy="60960"/>
            </a:xfrm>
            <a:custGeom>
              <a:avLst/>
              <a:gdLst/>
              <a:ahLst/>
              <a:cxnLst/>
              <a:rect l="l" t="t" r="r" b="b"/>
              <a:pathLst>
                <a:path w="482600" h="60960">
                  <a:moveTo>
                    <a:pt x="482573" y="0"/>
                  </a:moveTo>
                  <a:lnTo>
                    <a:pt x="0" y="60668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630234" y="4715826"/>
              <a:ext cx="208915" cy="435609"/>
            </a:xfrm>
            <a:custGeom>
              <a:avLst/>
              <a:gdLst/>
              <a:ahLst/>
              <a:cxnLst/>
              <a:rect l="l" t="t" r="r" b="b"/>
              <a:pathLst>
                <a:path w="208915" h="435610">
                  <a:moveTo>
                    <a:pt x="208917" y="0"/>
                  </a:moveTo>
                  <a:lnTo>
                    <a:pt x="0" y="435278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839516" y="4686617"/>
              <a:ext cx="295275" cy="421005"/>
            </a:xfrm>
            <a:custGeom>
              <a:avLst/>
              <a:gdLst/>
              <a:ahLst/>
              <a:cxnLst/>
              <a:rect l="l" t="t" r="r" b="b"/>
              <a:pathLst>
                <a:path w="295275" h="421004">
                  <a:moveTo>
                    <a:pt x="0" y="0"/>
                  </a:moveTo>
                  <a:lnTo>
                    <a:pt x="295275" y="420614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 rot="18480000">
            <a:off x="7083967" y="2304251"/>
            <a:ext cx="51742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spc="-5" dirty="0">
                <a:solidFill>
                  <a:srgbClr val="00B050"/>
                </a:solidFill>
                <a:latin typeface="Calibri"/>
                <a:cs typeface="Calibri"/>
              </a:rPr>
              <a:t>Au</a:t>
            </a:r>
            <a:r>
              <a:rPr sz="1800" b="1" spc="-4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700" b="1" baseline="1543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 rot="2220000">
            <a:off x="10052594" y="2297060"/>
            <a:ext cx="51799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700" b="1" spc="-7" baseline="1543" dirty="0">
                <a:solidFill>
                  <a:srgbClr val="00B050"/>
                </a:solidFill>
                <a:latin typeface="Calibri"/>
                <a:cs typeface="Calibri"/>
              </a:rPr>
              <a:t>Au</a:t>
            </a:r>
            <a:r>
              <a:rPr sz="2700" b="1" spc="-82" baseline="1543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342631" y="4425696"/>
            <a:ext cx="972819" cy="1005840"/>
            <a:chOff x="7342631" y="4425696"/>
            <a:chExt cx="972819" cy="1005840"/>
          </a:xfrm>
        </p:grpSpPr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42631" y="4425696"/>
              <a:ext cx="972312" cy="100583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596037" y="4677469"/>
              <a:ext cx="88900" cy="478790"/>
            </a:xfrm>
            <a:custGeom>
              <a:avLst/>
              <a:gdLst/>
              <a:ahLst/>
              <a:cxnLst/>
              <a:rect l="l" t="t" r="r" b="b"/>
              <a:pathLst>
                <a:path w="88900" h="478789">
                  <a:moveTo>
                    <a:pt x="88432" y="478264"/>
                  </a:moveTo>
                  <a:lnTo>
                    <a:pt x="0" y="0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596037" y="4677468"/>
              <a:ext cx="447040" cy="183515"/>
            </a:xfrm>
            <a:custGeom>
              <a:avLst/>
              <a:gdLst/>
              <a:ahLst/>
              <a:cxnLst/>
              <a:rect l="l" t="t" r="r" b="b"/>
              <a:pathLst>
                <a:path w="447040" h="183514">
                  <a:moveTo>
                    <a:pt x="446615" y="183434"/>
                  </a:moveTo>
                  <a:lnTo>
                    <a:pt x="0" y="0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668969" y="4859581"/>
              <a:ext cx="403225" cy="319405"/>
            </a:xfrm>
            <a:custGeom>
              <a:avLst/>
              <a:gdLst/>
              <a:ahLst/>
              <a:cxnLst/>
              <a:rect l="l" t="t" r="r" b="b"/>
              <a:pathLst>
                <a:path w="403225" h="319404">
                  <a:moveTo>
                    <a:pt x="402862" y="0"/>
                  </a:moveTo>
                  <a:lnTo>
                    <a:pt x="0" y="319070"/>
                  </a:lnTo>
                </a:path>
              </a:pathLst>
            </a:custGeom>
            <a:ln w="444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 rot="18900000">
            <a:off x="10091985" y="5208395"/>
            <a:ext cx="515713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spc="-5" dirty="0">
                <a:solidFill>
                  <a:srgbClr val="00B050"/>
                </a:solidFill>
                <a:latin typeface="Calibri"/>
                <a:cs typeface="Calibri"/>
              </a:rPr>
              <a:t>Au</a:t>
            </a:r>
            <a:r>
              <a:rPr sz="1800" b="1" spc="-30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33171"/>
            <a:ext cx="40182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3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3269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Basic</a:t>
            </a:r>
            <a:r>
              <a:rPr sz="2000" b="1" spc="-4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r>
              <a:rPr sz="2000" b="1" spc="-3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Pipeline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154" y="1571625"/>
            <a:ext cx="9265138" cy="50309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5213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40" dirty="0"/>
              <a:t> </a:t>
            </a:r>
            <a:r>
              <a:rPr spc="-5" dirty="0"/>
              <a:t>Deployment</a:t>
            </a:r>
            <a:r>
              <a:rPr spc="-35" dirty="0"/>
              <a:t> </a:t>
            </a:r>
            <a:r>
              <a:rPr spc="-5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7781290" cy="188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Outcome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 ultimate purpose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all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to get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feedback 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fast 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1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feedback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cycle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fast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1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able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 build</a:t>
            </a:r>
            <a:r>
              <a:rPr sz="1800" dirty="0">
                <a:latin typeface="Arial MT"/>
                <a:cs typeface="Arial MT"/>
              </a:rPr>
              <a:t> is </a:t>
            </a:r>
            <a:r>
              <a:rPr sz="1800" spc="-5" dirty="0">
                <a:latin typeface="Arial MT"/>
                <a:cs typeface="Arial MT"/>
              </a:rPr>
              <a:t>deployed 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 and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4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Which stages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your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pipeline each build has passed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78" y="5330444"/>
            <a:ext cx="945578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Note: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It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means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that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if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you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see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problem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in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acceptance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tests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(for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example),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you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can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immediately </a:t>
            </a:r>
            <a:r>
              <a:rPr sz="1800" b="1" spc="-39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find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out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which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changes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were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checked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into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version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control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that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resulted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in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the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acceptance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tests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 failing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0182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70" dirty="0"/>
              <a:t> </a:t>
            </a:r>
            <a:r>
              <a:rPr spc="-5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20254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Antipatterns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dealing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with</a:t>
            </a:r>
            <a:r>
              <a:rPr sz="2000" b="1" spc="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Binaries</a:t>
            </a:r>
            <a:endParaRPr sz="2000">
              <a:latin typeface="Arial"/>
              <a:cs typeface="Arial"/>
            </a:endParaRPr>
          </a:p>
          <a:p>
            <a:pPr marL="769620" marR="50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source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dirty="0">
                <a:latin typeface="Arial MT"/>
                <a:cs typeface="Arial MT"/>
              </a:rPr>
              <a:t> will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compiled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repeatedly</a:t>
            </a:r>
            <a:r>
              <a:rPr sz="1800" dirty="0">
                <a:latin typeface="Arial MT"/>
                <a:cs typeface="Arial MT"/>
              </a:rPr>
              <a:t> 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contexts: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again 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acceptance test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again 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capacity testing,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often once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 separate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target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0" y="2679192"/>
            <a:ext cx="7879080" cy="3383915"/>
            <a:chOff x="2057400" y="2679192"/>
            <a:chExt cx="7879080" cy="33839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9134" y="2895600"/>
              <a:ext cx="7673731" cy="3164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59134" y="2895600"/>
              <a:ext cx="7673975" cy="3164205"/>
            </a:xfrm>
            <a:custGeom>
              <a:avLst/>
              <a:gdLst/>
              <a:ahLst/>
              <a:cxnLst/>
              <a:rect l="l" t="t" r="r" b="b"/>
              <a:pathLst>
                <a:path w="7673975" h="3164204">
                  <a:moveTo>
                    <a:pt x="0" y="527351"/>
                  </a:moveTo>
                  <a:lnTo>
                    <a:pt x="2155" y="479351"/>
                  </a:lnTo>
                  <a:lnTo>
                    <a:pt x="8496" y="432559"/>
                  </a:lnTo>
                  <a:lnTo>
                    <a:pt x="18837" y="387160"/>
                  </a:lnTo>
                  <a:lnTo>
                    <a:pt x="32992" y="343341"/>
                  </a:lnTo>
                  <a:lnTo>
                    <a:pt x="50774" y="301288"/>
                  </a:lnTo>
                  <a:lnTo>
                    <a:pt x="71998" y="261187"/>
                  </a:lnTo>
                  <a:lnTo>
                    <a:pt x="96478" y="223224"/>
                  </a:lnTo>
                  <a:lnTo>
                    <a:pt x="124026" y="187585"/>
                  </a:lnTo>
                  <a:lnTo>
                    <a:pt x="154457" y="154457"/>
                  </a:lnTo>
                  <a:lnTo>
                    <a:pt x="187585" y="124026"/>
                  </a:lnTo>
                  <a:lnTo>
                    <a:pt x="223223" y="96478"/>
                  </a:lnTo>
                  <a:lnTo>
                    <a:pt x="261186" y="71998"/>
                  </a:lnTo>
                  <a:lnTo>
                    <a:pt x="301287" y="50774"/>
                  </a:lnTo>
                  <a:lnTo>
                    <a:pt x="343341" y="32992"/>
                  </a:lnTo>
                  <a:lnTo>
                    <a:pt x="387160" y="18837"/>
                  </a:lnTo>
                  <a:lnTo>
                    <a:pt x="432558" y="8496"/>
                  </a:lnTo>
                  <a:lnTo>
                    <a:pt x="479351" y="2155"/>
                  </a:lnTo>
                  <a:lnTo>
                    <a:pt x="527350" y="0"/>
                  </a:lnTo>
                  <a:lnTo>
                    <a:pt x="7146381" y="0"/>
                  </a:lnTo>
                  <a:lnTo>
                    <a:pt x="7194380" y="2155"/>
                  </a:lnTo>
                  <a:lnTo>
                    <a:pt x="7241173" y="8496"/>
                  </a:lnTo>
                  <a:lnTo>
                    <a:pt x="7286571" y="18837"/>
                  </a:lnTo>
                  <a:lnTo>
                    <a:pt x="7330390" y="32992"/>
                  </a:lnTo>
                  <a:lnTo>
                    <a:pt x="7372444" y="50774"/>
                  </a:lnTo>
                  <a:lnTo>
                    <a:pt x="7412545" y="71998"/>
                  </a:lnTo>
                  <a:lnTo>
                    <a:pt x="7450508" y="96478"/>
                  </a:lnTo>
                  <a:lnTo>
                    <a:pt x="7486146" y="124026"/>
                  </a:lnTo>
                  <a:lnTo>
                    <a:pt x="7519274" y="154457"/>
                  </a:lnTo>
                  <a:lnTo>
                    <a:pt x="7549705" y="187585"/>
                  </a:lnTo>
                  <a:lnTo>
                    <a:pt x="7577254" y="223224"/>
                  </a:lnTo>
                  <a:lnTo>
                    <a:pt x="7601733" y="261187"/>
                  </a:lnTo>
                  <a:lnTo>
                    <a:pt x="7622957" y="301288"/>
                  </a:lnTo>
                  <a:lnTo>
                    <a:pt x="7640739" y="343341"/>
                  </a:lnTo>
                  <a:lnTo>
                    <a:pt x="7654894" y="387160"/>
                  </a:lnTo>
                  <a:lnTo>
                    <a:pt x="7665235" y="432559"/>
                  </a:lnTo>
                  <a:lnTo>
                    <a:pt x="7671577" y="479351"/>
                  </a:lnTo>
                  <a:lnTo>
                    <a:pt x="7673732" y="527351"/>
                  </a:lnTo>
                  <a:lnTo>
                    <a:pt x="7673732" y="2636674"/>
                  </a:lnTo>
                  <a:lnTo>
                    <a:pt x="7671577" y="2684673"/>
                  </a:lnTo>
                  <a:lnTo>
                    <a:pt x="7665235" y="2731466"/>
                  </a:lnTo>
                  <a:lnTo>
                    <a:pt x="7654894" y="2776865"/>
                  </a:lnTo>
                  <a:lnTo>
                    <a:pt x="7640739" y="2820684"/>
                  </a:lnTo>
                  <a:lnTo>
                    <a:pt x="7622957" y="2862737"/>
                  </a:lnTo>
                  <a:lnTo>
                    <a:pt x="7601733" y="2902838"/>
                  </a:lnTo>
                  <a:lnTo>
                    <a:pt x="7577254" y="2940801"/>
                  </a:lnTo>
                  <a:lnTo>
                    <a:pt x="7549705" y="2976440"/>
                  </a:lnTo>
                  <a:lnTo>
                    <a:pt x="7519274" y="3009568"/>
                  </a:lnTo>
                  <a:lnTo>
                    <a:pt x="7486146" y="3039999"/>
                  </a:lnTo>
                  <a:lnTo>
                    <a:pt x="7450508" y="3067547"/>
                  </a:lnTo>
                  <a:lnTo>
                    <a:pt x="7412545" y="3092027"/>
                  </a:lnTo>
                  <a:lnTo>
                    <a:pt x="7372444" y="3113251"/>
                  </a:lnTo>
                  <a:lnTo>
                    <a:pt x="7330390" y="3131033"/>
                  </a:lnTo>
                  <a:lnTo>
                    <a:pt x="7286571" y="3145188"/>
                  </a:lnTo>
                  <a:lnTo>
                    <a:pt x="7241173" y="3155529"/>
                  </a:lnTo>
                  <a:lnTo>
                    <a:pt x="7194380" y="3161870"/>
                  </a:lnTo>
                  <a:lnTo>
                    <a:pt x="7146381" y="3164026"/>
                  </a:lnTo>
                  <a:lnTo>
                    <a:pt x="527350" y="3164026"/>
                  </a:lnTo>
                  <a:lnTo>
                    <a:pt x="479351" y="3161870"/>
                  </a:lnTo>
                  <a:lnTo>
                    <a:pt x="432558" y="3155529"/>
                  </a:lnTo>
                  <a:lnTo>
                    <a:pt x="387160" y="3145188"/>
                  </a:lnTo>
                  <a:lnTo>
                    <a:pt x="343341" y="3131033"/>
                  </a:lnTo>
                  <a:lnTo>
                    <a:pt x="301287" y="3113251"/>
                  </a:lnTo>
                  <a:lnTo>
                    <a:pt x="261186" y="3092027"/>
                  </a:lnTo>
                  <a:lnTo>
                    <a:pt x="223223" y="3067547"/>
                  </a:lnTo>
                  <a:lnTo>
                    <a:pt x="187585" y="3039999"/>
                  </a:lnTo>
                  <a:lnTo>
                    <a:pt x="154457" y="3009568"/>
                  </a:lnTo>
                  <a:lnTo>
                    <a:pt x="124026" y="2976440"/>
                  </a:lnTo>
                  <a:lnTo>
                    <a:pt x="96478" y="2940801"/>
                  </a:lnTo>
                  <a:lnTo>
                    <a:pt x="71998" y="2902838"/>
                  </a:lnTo>
                  <a:lnTo>
                    <a:pt x="50774" y="2862737"/>
                  </a:lnTo>
                  <a:lnTo>
                    <a:pt x="32992" y="2820684"/>
                  </a:lnTo>
                  <a:lnTo>
                    <a:pt x="18837" y="2776865"/>
                  </a:lnTo>
                  <a:lnTo>
                    <a:pt x="8496" y="2731466"/>
                  </a:lnTo>
                  <a:lnTo>
                    <a:pt x="2155" y="2684673"/>
                  </a:lnTo>
                  <a:lnTo>
                    <a:pt x="0" y="2636674"/>
                  </a:lnTo>
                  <a:lnTo>
                    <a:pt x="0" y="527351"/>
                  </a:lnTo>
                  <a:close/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0" y="2679192"/>
              <a:ext cx="749807" cy="749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7081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Antipatterns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dealing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spc="-5" dirty="0"/>
              <a:t>Binaries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2783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Violates</a:t>
            </a:r>
            <a:r>
              <a:rPr sz="2000" b="1" spc="-3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two</a:t>
            </a:r>
            <a:r>
              <a:rPr sz="2000" b="1" spc="-3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Principles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0" y="1600201"/>
            <a:ext cx="0" cy="4481830"/>
          </a:xfrm>
          <a:custGeom>
            <a:avLst/>
            <a:gdLst/>
            <a:ahLst/>
            <a:cxnLst/>
            <a:rect l="l" t="t" r="r" b="b"/>
            <a:pathLst>
              <a:path h="4481830">
                <a:moveTo>
                  <a:pt x="0" y="0"/>
                </a:moveTo>
                <a:lnTo>
                  <a:pt x="1" y="4481512"/>
                </a:lnTo>
              </a:path>
            </a:pathLst>
          </a:custGeom>
          <a:ln w="381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92163" y="2248915"/>
            <a:ext cx="6642734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Efficiency </a:t>
            </a:r>
            <a:r>
              <a:rPr sz="1800" spc="-5" dirty="0">
                <a:latin typeface="Arial MT"/>
                <a:cs typeface="Arial MT"/>
              </a:rPr>
              <a:t>of Deployment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pipeline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ts val="2180"/>
              </a:lnSpc>
              <a:spcBef>
                <a:spcPts val="30"/>
              </a:spcBef>
            </a:pPr>
            <a:r>
              <a:rPr sz="1800" spc="-5" dirty="0">
                <a:latin typeface="Arial MT"/>
                <a:cs typeface="Arial MT"/>
              </a:rPr>
              <a:t>Recompiling violates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principle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because</a:t>
            </a:r>
            <a:r>
              <a:rPr sz="1800" dirty="0">
                <a:latin typeface="Arial MT"/>
                <a:cs typeface="Arial MT"/>
              </a:rPr>
              <a:t> it </a:t>
            </a:r>
            <a:r>
              <a:rPr sz="1800" spc="-5" dirty="0">
                <a:latin typeface="Arial MT"/>
                <a:cs typeface="Arial MT"/>
              </a:rPr>
              <a:t>takes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especially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large systems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ts val="2039"/>
              </a:lnSpc>
            </a:pPr>
            <a:r>
              <a:rPr sz="1800" spc="-5" dirty="0">
                <a:latin typeface="Arial MT"/>
                <a:cs typeface="Arial MT"/>
              </a:rPr>
              <a:t>Delayed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feedback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2163" y="4089907"/>
            <a:ext cx="6630034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Always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foundations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ts val="2125"/>
              </a:lnSpc>
            </a:pPr>
            <a:r>
              <a:rPr sz="1800" spc="-5" dirty="0">
                <a:latin typeface="Arial MT"/>
                <a:cs typeface="Arial MT"/>
              </a:rPr>
              <a:t>The binaries that get deployed into production should be</a:t>
            </a:r>
            <a:endParaRPr sz="1800">
              <a:latin typeface="Arial MT"/>
              <a:cs typeface="Arial MT"/>
            </a:endParaRPr>
          </a:p>
          <a:p>
            <a:pPr marL="927100" marR="843280">
              <a:lnSpc>
                <a:spcPts val="2110"/>
              </a:lnSpc>
              <a:spcBef>
                <a:spcPts val="160"/>
              </a:spcBef>
            </a:pPr>
            <a:r>
              <a:rPr sz="1800" spc="-5" dirty="0">
                <a:latin typeface="Arial MT"/>
                <a:cs typeface="Arial MT"/>
              </a:rPr>
              <a:t>exactly the same as those that went through 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acceptance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 process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ts val="2125"/>
              </a:lnSpc>
            </a:pPr>
            <a:r>
              <a:rPr sz="1800" spc="-5" dirty="0">
                <a:latin typeface="Arial MT"/>
                <a:cs typeface="Arial MT"/>
              </a:rPr>
              <a:t>Recreation of binaries violates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 principle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016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85" dirty="0"/>
              <a:t> </a:t>
            </a:r>
            <a:r>
              <a:rPr spc="-5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918190" cy="375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r>
              <a:rPr sz="2000" b="1" spc="-3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Pipeline</a:t>
            </a:r>
            <a:r>
              <a:rPr sz="2000" b="1" spc="-3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Practices</a:t>
            </a:r>
            <a:endParaRPr sz="2000">
              <a:latin typeface="Arial"/>
              <a:cs typeface="Arial"/>
            </a:endParaRPr>
          </a:p>
          <a:p>
            <a:pPr marL="883919" indent="-34353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883919" algn="l"/>
                <a:tab pos="884555" algn="l"/>
              </a:tabLst>
            </a:pPr>
            <a:r>
              <a:rPr sz="1800" spc="-5" dirty="0">
                <a:latin typeface="Arial MT"/>
                <a:cs typeface="Arial MT"/>
              </a:rPr>
              <a:t>Only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Build</a:t>
            </a:r>
            <a:r>
              <a:rPr sz="1800" spc="-45" dirty="0">
                <a:latin typeface="Arial MT"/>
                <a:cs typeface="Arial MT"/>
              </a:rPr>
              <a:t> Your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Binaries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Once</a:t>
            </a:r>
            <a:endParaRPr sz="1800">
              <a:latin typeface="Arial MT"/>
              <a:cs typeface="Arial MT"/>
            </a:endParaRPr>
          </a:p>
          <a:p>
            <a:pPr marL="883919" indent="-34353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883919" algn="l"/>
                <a:tab pos="884555" algn="l"/>
              </a:tabLst>
            </a:pPr>
            <a:r>
              <a:rPr sz="1800" spc="-5" dirty="0">
                <a:latin typeface="Arial MT"/>
                <a:cs typeface="Arial MT"/>
              </a:rPr>
              <a:t>Deploy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 </a:t>
            </a:r>
            <a:r>
              <a:rPr sz="1800" spc="-25" dirty="0">
                <a:latin typeface="Arial MT"/>
                <a:cs typeface="Arial MT"/>
              </a:rPr>
              <a:t>Way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Every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  <a:p>
            <a:pPr marL="2273935" marR="5080">
              <a:lnSpc>
                <a:spcPts val="2090"/>
              </a:lnSpc>
              <a:spcBef>
                <a:spcPts val="1285"/>
              </a:spcBef>
            </a:pP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Note: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Using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same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script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deploy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production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that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you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deploy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development </a:t>
            </a:r>
            <a:r>
              <a:rPr sz="1800" b="1" spc="-39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environments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is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a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fantastic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548235"/>
                </a:solidFill>
                <a:latin typeface="Calibri"/>
                <a:cs typeface="Calibri"/>
              </a:rPr>
              <a:t>way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prevent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the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“it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works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on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548235"/>
                </a:solidFill>
                <a:latin typeface="Calibri"/>
                <a:cs typeface="Calibri"/>
              </a:rPr>
              <a:t>my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machine”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syndrome</a:t>
            </a:r>
            <a:endParaRPr sz="1800">
              <a:latin typeface="Calibri"/>
              <a:cs typeface="Calibri"/>
            </a:endParaRPr>
          </a:p>
          <a:p>
            <a:pPr marL="883919" indent="-343535">
              <a:lnSpc>
                <a:spcPct val="100000"/>
              </a:lnSpc>
              <a:spcBef>
                <a:spcPts val="1185"/>
              </a:spcBef>
              <a:buAutoNum type="arabicPeriod" startAt="3"/>
              <a:tabLst>
                <a:tab pos="883919" algn="l"/>
                <a:tab pos="884555" algn="l"/>
              </a:tabLst>
            </a:pPr>
            <a:r>
              <a:rPr sz="1800" spc="-25" dirty="0">
                <a:latin typeface="Arial MT"/>
                <a:cs typeface="Arial MT"/>
              </a:rPr>
              <a:t>Smoke-Test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Your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Deployments</a:t>
            </a:r>
            <a:endParaRPr sz="1800">
              <a:latin typeface="Arial MT"/>
              <a:cs typeface="Arial MT"/>
            </a:endParaRPr>
          </a:p>
          <a:p>
            <a:pPr marL="883919" indent="-343535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883919" algn="l"/>
                <a:tab pos="884555" algn="l"/>
              </a:tabLst>
            </a:pPr>
            <a:r>
              <a:rPr sz="1800" spc="-5" dirty="0">
                <a:latin typeface="Arial MT"/>
                <a:cs typeface="Arial MT"/>
              </a:rPr>
              <a:t>Deploy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Copy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endParaRPr sz="1800">
              <a:latin typeface="Arial MT"/>
              <a:cs typeface="Arial MT"/>
            </a:endParaRPr>
          </a:p>
          <a:p>
            <a:pPr marL="883919" indent="-343535">
              <a:lnSpc>
                <a:spcPct val="100000"/>
              </a:lnSpc>
              <a:spcBef>
                <a:spcPts val="745"/>
              </a:spcBef>
              <a:buAutoNum type="arabicPeriod" startAt="3"/>
              <a:tabLst>
                <a:tab pos="883919" algn="l"/>
                <a:tab pos="884555" algn="l"/>
              </a:tabLst>
            </a:pP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 Should Propagate through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Pipeline Instantly</a:t>
            </a:r>
            <a:endParaRPr sz="1800">
              <a:latin typeface="Arial MT"/>
              <a:cs typeface="Arial MT"/>
            </a:endParaRPr>
          </a:p>
          <a:p>
            <a:pPr marL="883919" indent="-343535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883919" algn="l"/>
                <a:tab pos="884555" algn="l"/>
              </a:tabLst>
            </a:pPr>
            <a:r>
              <a:rPr sz="1800" spc="-5" dirty="0">
                <a:latin typeface="Arial MT"/>
                <a:cs typeface="Arial MT"/>
              </a:rPr>
              <a:t>Intelligent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pipeline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scheduling</a:t>
            </a:r>
            <a:endParaRPr sz="1800">
              <a:latin typeface="Arial MT"/>
              <a:cs typeface="Arial MT"/>
            </a:endParaRPr>
          </a:p>
          <a:p>
            <a:pPr marL="883919" indent="-343535">
              <a:lnSpc>
                <a:spcPct val="100000"/>
              </a:lnSpc>
              <a:spcBef>
                <a:spcPts val="745"/>
              </a:spcBef>
              <a:buAutoNum type="arabicPeriod" startAt="3"/>
              <a:tabLst>
                <a:tab pos="883919" algn="l"/>
                <a:tab pos="884555" algn="l"/>
              </a:tabLst>
            </a:pP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 Part of the Pipeline Fails, Stop the Line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5935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35" dirty="0"/>
              <a:t> </a:t>
            </a:r>
            <a:r>
              <a:rPr spc="-5" dirty="0"/>
              <a:t>Pipeline</a:t>
            </a:r>
            <a:r>
              <a:rPr spc="-35" dirty="0"/>
              <a:t> </a:t>
            </a:r>
            <a:r>
              <a:rPr spc="-5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783145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Intelligent</a:t>
            </a:r>
            <a:r>
              <a:rPr sz="2000" b="1" spc="-5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scheduling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Intelligent scheduling</a:t>
            </a:r>
            <a:r>
              <a:rPr sz="1800" dirty="0">
                <a:latin typeface="Arial MT"/>
                <a:cs typeface="Arial MT"/>
              </a:rPr>
              <a:t> is </a:t>
            </a:r>
            <a:r>
              <a:rPr sz="1800" spc="-5" dirty="0">
                <a:latin typeface="Arial MT"/>
                <a:cs typeface="Arial MT"/>
              </a:rPr>
              <a:t>crucial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implementing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pipeline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967304"/>
            <a:ext cx="6121400" cy="4571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0182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70" dirty="0"/>
              <a:t> </a:t>
            </a:r>
            <a:r>
              <a:rPr spc="-5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4136390" cy="188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Stages</a:t>
            </a: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in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Pipeline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Stage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Automated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Acceptance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Gate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Subsequent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Test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Stages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4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Preparing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063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Preparing</a:t>
            </a:r>
            <a:r>
              <a:rPr spc="-45" dirty="0"/>
              <a:t> </a:t>
            </a:r>
            <a:r>
              <a:rPr spc="-5" dirty="0"/>
              <a:t>to</a:t>
            </a:r>
            <a:r>
              <a:rPr spc="-40" dirty="0"/>
              <a:t> </a:t>
            </a:r>
            <a:r>
              <a:rPr spc="-5" dirty="0"/>
              <a:t>Release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499090" cy="349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Release</a:t>
            </a:r>
            <a:r>
              <a:rPr sz="2000" b="1" spc="-5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  <a:p>
            <a:pPr marL="769620" marR="3987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release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is </a:t>
            </a:r>
            <a:r>
              <a:rPr sz="1800" spc="-5" dirty="0">
                <a:latin typeface="Arial MT"/>
                <a:cs typeface="Arial MT"/>
              </a:rPr>
              <a:t>created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maintained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everybody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involved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delivering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software,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testers,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infrastructure,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support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personnel</a:t>
            </a:r>
            <a:endParaRPr sz="1800">
              <a:latin typeface="Arial MT"/>
              <a:cs typeface="Arial MT"/>
            </a:endParaRPr>
          </a:p>
          <a:p>
            <a:pPr marL="769620" marR="821690" indent="-228600">
              <a:lnSpc>
                <a:spcPts val="1900"/>
              </a:lnSpc>
              <a:spcBef>
                <a:spcPts val="109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Minimize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people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mistakes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</a:t>
            </a:r>
            <a:endParaRPr sz="1800">
              <a:latin typeface="Arial MT"/>
              <a:cs typeface="Arial MT"/>
            </a:endParaRPr>
          </a:p>
          <a:p>
            <a:pPr marL="769620" marR="5080" indent="-228600">
              <a:lnSpc>
                <a:spcPts val="1900"/>
              </a:lnSpc>
              <a:spcBef>
                <a:spcPts val="109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Practice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procedure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often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production-like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environments,</a:t>
            </a:r>
            <a:r>
              <a:rPr sz="1800" dirty="0">
                <a:latin typeface="Arial MT"/>
                <a:cs typeface="Arial MT"/>
              </a:rPr>
              <a:t> so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debug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technology supporting </a:t>
            </a:r>
            <a:r>
              <a:rPr sz="1800" dirty="0"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Have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ability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 out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release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things don’t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according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</a:t>
            </a:r>
            <a:endParaRPr sz="1800">
              <a:latin typeface="Arial MT"/>
              <a:cs typeface="Arial MT"/>
            </a:endParaRPr>
          </a:p>
          <a:p>
            <a:pPr marL="769620" marR="588645" indent="-228600">
              <a:lnSpc>
                <a:spcPts val="1989"/>
              </a:lnSpc>
              <a:spcBef>
                <a:spcPts val="95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strategy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migrating configuration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upgrade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rollback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534659"/>
            <a:ext cx="940562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Note: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Goal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is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completely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automated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release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process,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Releasing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should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be as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simple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choosing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a 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version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of</a:t>
            </a:r>
            <a:r>
              <a:rPr sz="1800" b="1" spc="1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application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release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and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pressing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button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and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Backing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out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should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be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just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as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simple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5034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Human</a:t>
            </a:r>
            <a:r>
              <a:rPr spc="-35" dirty="0"/>
              <a:t> </a:t>
            </a:r>
            <a:r>
              <a:rPr spc="-5" dirty="0"/>
              <a:t>Free</a:t>
            </a:r>
            <a:r>
              <a:rPr spc="-40" dirty="0"/>
              <a:t> </a:t>
            </a:r>
            <a:r>
              <a:rPr spc="-5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461835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Automating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and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Release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Reduces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issues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manual mistakes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Audit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5034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Human</a:t>
            </a:r>
            <a:r>
              <a:rPr spc="-35" dirty="0"/>
              <a:t> </a:t>
            </a:r>
            <a:r>
              <a:rPr spc="-5" dirty="0"/>
              <a:t>Free</a:t>
            </a:r>
            <a:r>
              <a:rPr spc="-40" dirty="0"/>
              <a:t> </a:t>
            </a:r>
            <a:r>
              <a:rPr spc="-5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524490" cy="436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Benefits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delivery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becomes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available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everyone</a:t>
            </a:r>
            <a:endParaRPr sz="1800">
              <a:latin typeface="Arial MT"/>
              <a:cs typeface="Arial MT"/>
            </a:endParaRPr>
          </a:p>
          <a:p>
            <a:pPr marL="769620" marR="5080" indent="-228600">
              <a:lnSpc>
                <a:spcPct val="90600"/>
              </a:lnSpc>
              <a:spcBef>
                <a:spcPts val="919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Developers,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testers,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teams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longer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ticketing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email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threads to get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builds deployed</a:t>
            </a:r>
            <a:r>
              <a:rPr sz="1800" dirty="0">
                <a:latin typeface="Arial MT"/>
                <a:cs typeface="Arial MT"/>
              </a:rPr>
              <a:t> so</a:t>
            </a:r>
            <a:r>
              <a:rPr sz="1800" spc="-5" dirty="0">
                <a:latin typeface="Arial MT"/>
                <a:cs typeface="Arial MT"/>
              </a:rPr>
              <a:t> they 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gather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feedback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the production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readiness 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769620" marR="309245" indent="-228600">
              <a:lnSpc>
                <a:spcPct val="90000"/>
              </a:lnSpc>
              <a:spcBef>
                <a:spcPts val="96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35" dirty="0">
                <a:latin typeface="Arial MT"/>
                <a:cs typeface="Arial MT"/>
              </a:rPr>
              <a:t>Testers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want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their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without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technical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experts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themselves,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relying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availability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expertise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deployment</a:t>
            </a:r>
            <a:endParaRPr sz="1800">
              <a:latin typeface="Arial MT"/>
              <a:cs typeface="Arial MT"/>
            </a:endParaRPr>
          </a:p>
          <a:p>
            <a:pPr marL="769620" marR="5080" indent="-228600">
              <a:lnSpc>
                <a:spcPts val="1900"/>
              </a:lnSpc>
              <a:spcBef>
                <a:spcPts val="112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people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latest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killer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swing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client</a:t>
            </a:r>
            <a:endParaRPr sz="1800">
              <a:latin typeface="Arial MT"/>
              <a:cs typeface="Arial MT"/>
            </a:endParaRPr>
          </a:p>
          <a:p>
            <a:pPr marL="769620" marR="182880" indent="-228600">
              <a:lnSpc>
                <a:spcPts val="1920"/>
              </a:lnSpc>
              <a:spcBef>
                <a:spcPts val="108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An important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reason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reduction</a:t>
            </a:r>
            <a:r>
              <a:rPr sz="1800" dirty="0">
                <a:latin typeface="Arial MT"/>
                <a:cs typeface="Arial MT"/>
              </a:rPr>
              <a:t> in risk is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degree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which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itself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rehearsed, tested, and perfected</a:t>
            </a:r>
            <a:endParaRPr sz="1800">
              <a:latin typeface="Arial MT"/>
              <a:cs typeface="Arial MT"/>
            </a:endParaRPr>
          </a:p>
          <a:p>
            <a:pPr marL="769620" marR="448945" indent="-228600">
              <a:lnSpc>
                <a:spcPts val="2020"/>
              </a:lnSpc>
              <a:spcBef>
                <a:spcPts val="88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Since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 it,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deployment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tested very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frequently—perhaps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many times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day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2349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5" dirty="0"/>
              <a:t>eploy</a:t>
            </a:r>
            <a:r>
              <a:rPr dirty="0"/>
              <a:t>m</a:t>
            </a:r>
            <a:r>
              <a:rPr spc="-5" dirty="0"/>
              <a:t>en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873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Considerations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8682" y="1740695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1" y="4343399"/>
                </a:lnTo>
              </a:path>
            </a:pathLst>
          </a:custGeom>
          <a:ln w="381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3304" y="1846579"/>
            <a:ext cx="194373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Compatibility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ts val="2180"/>
              </a:lnSpc>
              <a:spcBef>
                <a:spcPts val="30"/>
              </a:spcBef>
            </a:pPr>
            <a:r>
              <a:rPr sz="1800" spc="-5" dirty="0">
                <a:latin typeface="Arial MT"/>
                <a:cs typeface="Arial MT"/>
              </a:rPr>
              <a:t>Ba</a:t>
            </a:r>
            <a:r>
              <a:rPr sz="1800" dirty="0">
                <a:latin typeface="Arial MT"/>
                <a:cs typeface="Arial MT"/>
              </a:rPr>
              <a:t>ckw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rd  </a:t>
            </a:r>
            <a:r>
              <a:rPr sz="1800" spc="-5" dirty="0">
                <a:latin typeface="Arial MT"/>
                <a:cs typeface="Arial MT"/>
              </a:rPr>
              <a:t>Forward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5280" y="1542288"/>
            <a:ext cx="487679" cy="4876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03304" y="3288284"/>
            <a:ext cx="153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</a:t>
            </a:r>
            <a:r>
              <a:rPr sz="1800" spc="-5" dirty="0">
                <a:latin typeface="Arial MT"/>
                <a:cs typeface="Arial MT"/>
              </a:rPr>
              <a:t>ana</a:t>
            </a:r>
            <a:r>
              <a:rPr sz="1800" dirty="0">
                <a:latin typeface="Arial MT"/>
                <a:cs typeface="Arial MT"/>
              </a:rPr>
              <a:t>ry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20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3304" y="4428235"/>
            <a:ext cx="158115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Rollback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 MT"/>
                <a:cs typeface="Arial MT"/>
              </a:rPr>
              <a:t>---&gt;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forward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5280" y="4233671"/>
            <a:ext cx="487679" cy="4876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2440" y="2837688"/>
            <a:ext cx="487679" cy="4876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703304" y="5498083"/>
            <a:ext cx="55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oo</a:t>
            </a:r>
            <a:r>
              <a:rPr sz="1800" dirty="0">
                <a:latin typeface="Arial MT"/>
                <a:cs typeface="Arial MT"/>
              </a:rPr>
              <a:t>ls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9800" y="3464054"/>
            <a:ext cx="3048000" cy="1173480"/>
          </a:xfrm>
          <a:prstGeom prst="rect">
            <a:avLst/>
          </a:prstGeom>
          <a:solidFill>
            <a:srgbClr val="BA48ED"/>
          </a:solidFill>
          <a:ln w="12700">
            <a:solidFill>
              <a:srgbClr val="4171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  <a:spcBef>
                <a:spcPts val="1375"/>
              </a:spcBef>
            </a:pP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Consideration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5280" y="5276088"/>
            <a:ext cx="487679" cy="4876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7105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Implementing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5" dirty="0"/>
              <a:t>Deployment</a:t>
            </a:r>
            <a:r>
              <a:rPr spc="-30" dirty="0"/>
              <a:t> </a:t>
            </a:r>
            <a:r>
              <a:rPr spc="-5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6358255" cy="225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steps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to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implement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pipeline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Model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stream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create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walking skeleton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Automate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Automate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4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Automate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acceptance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Automate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5189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70" dirty="0"/>
              <a:t> </a:t>
            </a:r>
            <a:r>
              <a:rPr spc="-5" dirty="0"/>
              <a:t>Consideration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486390" cy="288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Rolling</a:t>
            </a: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Back</a:t>
            </a: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It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essential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roll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deployment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case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goes wrong</a:t>
            </a:r>
            <a:endParaRPr sz="1800">
              <a:latin typeface="Arial MT"/>
              <a:cs typeface="Arial MT"/>
            </a:endParaRPr>
          </a:p>
          <a:p>
            <a:pPr marL="769620" marR="271780" indent="-228600">
              <a:lnSpc>
                <a:spcPts val="1920"/>
              </a:lnSpc>
              <a:spcBef>
                <a:spcPts val="98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debugging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problems</a:t>
            </a:r>
            <a:r>
              <a:rPr sz="1800" dirty="0">
                <a:latin typeface="Arial MT"/>
                <a:cs typeface="Arial MT"/>
              </a:rPr>
              <a:t> in a </a:t>
            </a: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</a:t>
            </a:r>
            <a:r>
              <a:rPr sz="1800" dirty="0">
                <a:latin typeface="Arial MT"/>
                <a:cs typeface="Arial MT"/>
              </a:rPr>
              <a:t> is </a:t>
            </a:r>
            <a:r>
              <a:rPr sz="1800" spc="-5" dirty="0">
                <a:latin typeface="Arial MT"/>
                <a:cs typeface="Arial MT"/>
              </a:rPr>
              <a:t>almost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certain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late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nights</a:t>
            </a:r>
            <a:endParaRPr sz="1800">
              <a:latin typeface="Arial MT"/>
              <a:cs typeface="Arial MT"/>
            </a:endParaRPr>
          </a:p>
          <a:p>
            <a:pPr marL="769620" marR="5080" indent="-228600">
              <a:lnSpc>
                <a:spcPts val="1900"/>
              </a:lnSpc>
              <a:spcBef>
                <a:spcPts val="110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way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restore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service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things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wrong,</a:t>
            </a:r>
            <a:r>
              <a:rPr sz="1800" dirty="0">
                <a:latin typeface="Arial MT"/>
                <a:cs typeface="Arial MT"/>
              </a:rPr>
              <a:t> so </a:t>
            </a:r>
            <a:r>
              <a:rPr sz="1800" spc="-5" dirty="0">
                <a:latin typeface="Arial MT"/>
                <a:cs typeface="Arial MT"/>
              </a:rPr>
              <a:t>you 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debug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comfort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normal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working hours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There are several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methods 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performing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rollback</a:t>
            </a:r>
            <a:endParaRPr sz="1800">
              <a:latin typeface="Arial MT"/>
              <a:cs typeface="Arial MT"/>
            </a:endParaRPr>
          </a:p>
          <a:p>
            <a:pPr marL="1226820" marR="340360" lvl="1" indent="-228600">
              <a:lnSpc>
                <a:spcPts val="1680"/>
              </a:lnSpc>
              <a:spcBef>
                <a:spcPts val="600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blue-green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deployments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canary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releasing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also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zero-downtime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releases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rollbacks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5146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Rolling</a:t>
            </a:r>
            <a:r>
              <a:rPr spc="-40" dirty="0"/>
              <a:t> </a:t>
            </a:r>
            <a:r>
              <a:rPr spc="-5" dirty="0"/>
              <a:t>Back</a:t>
            </a:r>
            <a:r>
              <a:rPr spc="-35" dirty="0"/>
              <a:t> </a:t>
            </a:r>
            <a:r>
              <a:rPr spc="-5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938149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Rolling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Back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Deployments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Constraints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Data 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changes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data,</a:t>
            </a:r>
            <a:r>
              <a:rPr sz="1800" dirty="0">
                <a:latin typeface="Arial MT"/>
                <a:cs typeface="Arial MT"/>
              </a:rPr>
              <a:t> it</a:t>
            </a:r>
            <a:r>
              <a:rPr sz="1800" spc="-5" dirty="0">
                <a:latin typeface="Arial MT"/>
                <a:cs typeface="Arial MT"/>
              </a:rPr>
              <a:t> 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hard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roll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78" y="2712211"/>
            <a:ext cx="9983470" cy="17875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741680" indent="-228600">
              <a:lnSpc>
                <a:spcPts val="1900"/>
              </a:lnSpc>
              <a:spcBef>
                <a:spcPts val="3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two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principles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follow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creating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plan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</a:t>
            </a:r>
            <a:endParaRPr sz="1800">
              <a:latin typeface="Arial MT"/>
              <a:cs typeface="Arial MT"/>
            </a:endParaRPr>
          </a:p>
          <a:p>
            <a:pPr marL="241300" marR="601980" indent="-228600">
              <a:lnSpc>
                <a:spcPts val="1920"/>
              </a:lnSpc>
              <a:spcBef>
                <a:spcPts val="10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Ensure 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databases 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filesystem,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backed up before doing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release</a:t>
            </a:r>
            <a:endParaRPr sz="1800">
              <a:latin typeface="Arial MT"/>
              <a:cs typeface="Arial MT"/>
            </a:endParaRPr>
          </a:p>
          <a:p>
            <a:pPr marL="241300" marR="5080" indent="-228600">
              <a:lnSpc>
                <a:spcPts val="1900"/>
              </a:lnSpc>
              <a:spcBef>
                <a:spcPts val="109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second</a:t>
            </a:r>
            <a:r>
              <a:rPr sz="1800" dirty="0">
                <a:latin typeface="Arial MT"/>
                <a:cs typeface="Arial MT"/>
              </a:rPr>
              <a:t>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practice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rollback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restoring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backup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migrating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 back before every release to make sure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works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2574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5" dirty="0"/>
              <a:t>eploy</a:t>
            </a:r>
            <a:r>
              <a:rPr dirty="0"/>
              <a:t>m</a:t>
            </a:r>
            <a:r>
              <a:rPr spc="-5" dirty="0"/>
              <a:t>ent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333355" cy="225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Zero-Downtime</a:t>
            </a:r>
            <a:r>
              <a:rPr sz="2000" b="1" spc="-4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Releases</a:t>
            </a:r>
            <a:endParaRPr sz="2000">
              <a:latin typeface="Arial"/>
              <a:cs typeface="Arial"/>
            </a:endParaRPr>
          </a:p>
          <a:p>
            <a:pPr marL="769620" marR="50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Hot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the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switching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happens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nearly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instantaneously</a:t>
            </a:r>
            <a:endParaRPr sz="1800">
              <a:latin typeface="Arial MT"/>
              <a:cs typeface="Arial MT"/>
            </a:endParaRPr>
          </a:p>
          <a:p>
            <a:pPr marL="769620" marR="42545" indent="-228600">
              <a:lnSpc>
                <a:spcPts val="1989"/>
              </a:lnSpc>
              <a:spcBef>
                <a:spcPts val="92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previous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nearly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instantaneously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too,</a:t>
            </a:r>
            <a:r>
              <a:rPr sz="1800" dirty="0">
                <a:latin typeface="Arial MT"/>
                <a:cs typeface="Arial MT"/>
              </a:rPr>
              <a:t> if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something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goes wrong</a:t>
            </a:r>
            <a:endParaRPr sz="1800">
              <a:latin typeface="Arial MT"/>
              <a:cs typeface="Arial MT"/>
            </a:endParaRPr>
          </a:p>
          <a:p>
            <a:pPr marL="769620" marR="233045" indent="-228600">
              <a:lnSpc>
                <a:spcPts val="1989"/>
              </a:lnSpc>
              <a:spcBef>
                <a:spcPts val="9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zero-downtime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releases</a:t>
            </a:r>
            <a:r>
              <a:rPr sz="1800" dirty="0">
                <a:latin typeface="Arial MT"/>
                <a:cs typeface="Arial MT"/>
              </a:rPr>
              <a:t>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decoupling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various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so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happen independently as far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possible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2349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5" dirty="0"/>
              <a:t>eploy</a:t>
            </a:r>
            <a:r>
              <a:rPr dirty="0"/>
              <a:t>m</a:t>
            </a:r>
            <a:r>
              <a:rPr spc="-5" dirty="0"/>
              <a:t>en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277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r>
              <a:rPr sz="2000" b="1" spc="-6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Strategies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1981200"/>
            <a:ext cx="0" cy="3415029"/>
          </a:xfrm>
          <a:custGeom>
            <a:avLst/>
            <a:gdLst/>
            <a:ahLst/>
            <a:cxnLst/>
            <a:rect l="l" t="t" r="r" b="b"/>
            <a:pathLst>
              <a:path h="3415029">
                <a:moveTo>
                  <a:pt x="0" y="0"/>
                </a:moveTo>
                <a:lnTo>
                  <a:pt x="1" y="3414712"/>
                </a:lnTo>
              </a:path>
            </a:pathLst>
          </a:custGeom>
          <a:ln w="381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36029" y="2325115"/>
            <a:ext cx="236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Blue-Green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6573" y="3151981"/>
            <a:ext cx="2444750" cy="1073150"/>
            <a:chOff x="3066573" y="3151981"/>
            <a:chExt cx="2444750" cy="10731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9748" y="3155156"/>
              <a:ext cx="2438400" cy="1066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69748" y="3155156"/>
              <a:ext cx="2438400" cy="1066800"/>
            </a:xfrm>
            <a:custGeom>
              <a:avLst/>
              <a:gdLst/>
              <a:ahLst/>
              <a:cxnLst/>
              <a:rect l="l" t="t" r="r" b="b"/>
              <a:pathLst>
                <a:path w="2438400" h="1066800">
                  <a:moveTo>
                    <a:pt x="0" y="177803"/>
                  </a:moveTo>
                  <a:lnTo>
                    <a:pt x="6351" y="130535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5" y="6351"/>
                  </a:lnTo>
                  <a:lnTo>
                    <a:pt x="177802" y="0"/>
                  </a:lnTo>
                  <a:lnTo>
                    <a:pt x="2260597" y="0"/>
                  </a:lnTo>
                  <a:lnTo>
                    <a:pt x="2307864" y="6351"/>
                  </a:lnTo>
                  <a:lnTo>
                    <a:pt x="2350337" y="24275"/>
                  </a:lnTo>
                  <a:lnTo>
                    <a:pt x="2386322" y="52077"/>
                  </a:lnTo>
                  <a:lnTo>
                    <a:pt x="2414124" y="88062"/>
                  </a:lnTo>
                  <a:lnTo>
                    <a:pt x="2432048" y="130535"/>
                  </a:lnTo>
                  <a:lnTo>
                    <a:pt x="2438400" y="177803"/>
                  </a:lnTo>
                  <a:lnTo>
                    <a:pt x="2438400" y="888996"/>
                  </a:lnTo>
                  <a:lnTo>
                    <a:pt x="2432048" y="936264"/>
                  </a:lnTo>
                  <a:lnTo>
                    <a:pt x="2414124" y="978737"/>
                  </a:lnTo>
                  <a:lnTo>
                    <a:pt x="2386322" y="1014722"/>
                  </a:lnTo>
                  <a:lnTo>
                    <a:pt x="2350337" y="1042524"/>
                  </a:lnTo>
                  <a:lnTo>
                    <a:pt x="2307864" y="1060448"/>
                  </a:lnTo>
                  <a:lnTo>
                    <a:pt x="2260597" y="1066800"/>
                  </a:lnTo>
                  <a:lnTo>
                    <a:pt x="177802" y="1066800"/>
                  </a:lnTo>
                  <a:lnTo>
                    <a:pt x="130535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7"/>
                  </a:lnTo>
                  <a:lnTo>
                    <a:pt x="6351" y="936264"/>
                  </a:lnTo>
                  <a:lnTo>
                    <a:pt x="0" y="888996"/>
                  </a:lnTo>
                  <a:lnTo>
                    <a:pt x="0" y="177803"/>
                  </a:lnTo>
                  <a:close/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36029" y="3245611"/>
            <a:ext cx="160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Canary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Releasing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3027" y="4202683"/>
            <a:ext cx="147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Rolling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upgrade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872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Blue-Green</a:t>
            </a:r>
            <a:r>
              <a:rPr spc="-55" dirty="0"/>
              <a:t> </a:t>
            </a:r>
            <a:r>
              <a:rPr spc="-10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283190" cy="137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This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 most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powerful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techniques</a:t>
            </a:r>
            <a:r>
              <a:rPr sz="1800" dirty="0">
                <a:latin typeface="Arial MT"/>
                <a:cs typeface="Arial MT"/>
              </a:rPr>
              <a:t> we</a:t>
            </a:r>
            <a:r>
              <a:rPr sz="1800" spc="-5" dirty="0">
                <a:latin typeface="Arial MT"/>
                <a:cs typeface="Arial MT"/>
              </a:rPr>
              <a:t> know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managing releases</a:t>
            </a:r>
            <a:endParaRPr sz="1800">
              <a:latin typeface="Arial MT"/>
              <a:cs typeface="Arial MT"/>
            </a:endParaRPr>
          </a:p>
          <a:p>
            <a:pPr marL="769620" marR="5080" indent="-228600">
              <a:lnSpc>
                <a:spcPts val="1920"/>
              </a:lnSpc>
              <a:spcBef>
                <a:spcPts val="98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idea</a:t>
            </a:r>
            <a:r>
              <a:rPr sz="1800" dirty="0">
                <a:latin typeface="Arial MT"/>
                <a:cs typeface="Arial MT"/>
              </a:rPr>
              <a:t>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two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identical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we’ll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blue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green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799" y="3205162"/>
            <a:ext cx="8832397" cy="210978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872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Blue-Green</a:t>
            </a:r>
            <a:r>
              <a:rPr spc="-55" dirty="0"/>
              <a:t> </a:t>
            </a:r>
            <a:r>
              <a:rPr spc="-10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13079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Challenges</a:t>
            </a:r>
            <a:endParaRPr sz="2000">
              <a:latin typeface="Arial"/>
              <a:cs typeface="Arial"/>
            </a:endParaRPr>
          </a:p>
          <a:p>
            <a:pPr marL="769620" marR="50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 is </a:t>
            </a:r>
            <a:r>
              <a:rPr sz="1800" spc="-5" dirty="0">
                <a:latin typeface="Arial MT"/>
                <a:cs typeface="Arial MT"/>
              </a:rPr>
              <a:t>usually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switch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directly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because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takes time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migrate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next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schema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52650" y="3044825"/>
            <a:ext cx="7550150" cy="1987550"/>
            <a:chOff x="2152650" y="3044825"/>
            <a:chExt cx="7550150" cy="1987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5824" y="3047999"/>
              <a:ext cx="7543800" cy="1981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55825" y="3048000"/>
              <a:ext cx="7543800" cy="1981200"/>
            </a:xfrm>
            <a:custGeom>
              <a:avLst/>
              <a:gdLst/>
              <a:ahLst/>
              <a:cxnLst/>
              <a:rect l="l" t="t" r="r" b="b"/>
              <a:pathLst>
                <a:path w="7543800" h="1981200">
                  <a:moveTo>
                    <a:pt x="0" y="330206"/>
                  </a:moveTo>
                  <a:lnTo>
                    <a:pt x="3580" y="281411"/>
                  </a:lnTo>
                  <a:lnTo>
                    <a:pt x="13980" y="234838"/>
                  </a:lnTo>
                  <a:lnTo>
                    <a:pt x="30690" y="190999"/>
                  </a:lnTo>
                  <a:lnTo>
                    <a:pt x="53198" y="150405"/>
                  </a:lnTo>
                  <a:lnTo>
                    <a:pt x="80994" y="113566"/>
                  </a:lnTo>
                  <a:lnTo>
                    <a:pt x="113566" y="80994"/>
                  </a:lnTo>
                  <a:lnTo>
                    <a:pt x="150405" y="53198"/>
                  </a:lnTo>
                  <a:lnTo>
                    <a:pt x="190999" y="30690"/>
                  </a:lnTo>
                  <a:lnTo>
                    <a:pt x="234838" y="13980"/>
                  </a:lnTo>
                  <a:lnTo>
                    <a:pt x="281410" y="3580"/>
                  </a:lnTo>
                  <a:lnTo>
                    <a:pt x="330206" y="0"/>
                  </a:lnTo>
                  <a:lnTo>
                    <a:pt x="7213594" y="0"/>
                  </a:lnTo>
                  <a:lnTo>
                    <a:pt x="7262389" y="3580"/>
                  </a:lnTo>
                  <a:lnTo>
                    <a:pt x="7308962" y="13980"/>
                  </a:lnTo>
                  <a:lnTo>
                    <a:pt x="7352800" y="30690"/>
                  </a:lnTo>
                  <a:lnTo>
                    <a:pt x="7393394" y="53198"/>
                  </a:lnTo>
                  <a:lnTo>
                    <a:pt x="7430233" y="80994"/>
                  </a:lnTo>
                  <a:lnTo>
                    <a:pt x="7462806" y="113566"/>
                  </a:lnTo>
                  <a:lnTo>
                    <a:pt x="7490601" y="150405"/>
                  </a:lnTo>
                  <a:lnTo>
                    <a:pt x="7513109" y="190999"/>
                  </a:lnTo>
                  <a:lnTo>
                    <a:pt x="7529819" y="234838"/>
                  </a:lnTo>
                  <a:lnTo>
                    <a:pt x="7540219" y="281411"/>
                  </a:lnTo>
                  <a:lnTo>
                    <a:pt x="7543800" y="330206"/>
                  </a:lnTo>
                  <a:lnTo>
                    <a:pt x="7543800" y="1650993"/>
                  </a:lnTo>
                  <a:lnTo>
                    <a:pt x="7540219" y="1699788"/>
                  </a:lnTo>
                  <a:lnTo>
                    <a:pt x="7529819" y="1746361"/>
                  </a:lnTo>
                  <a:lnTo>
                    <a:pt x="7513109" y="1790199"/>
                  </a:lnTo>
                  <a:lnTo>
                    <a:pt x="7490601" y="1830794"/>
                  </a:lnTo>
                  <a:lnTo>
                    <a:pt x="7462806" y="1867632"/>
                  </a:lnTo>
                  <a:lnTo>
                    <a:pt x="7430233" y="1900205"/>
                  </a:lnTo>
                  <a:lnTo>
                    <a:pt x="7393394" y="1928001"/>
                  </a:lnTo>
                  <a:lnTo>
                    <a:pt x="7352800" y="1950509"/>
                  </a:lnTo>
                  <a:lnTo>
                    <a:pt x="7308962" y="1967219"/>
                  </a:lnTo>
                  <a:lnTo>
                    <a:pt x="7262389" y="1977619"/>
                  </a:lnTo>
                  <a:lnTo>
                    <a:pt x="7213594" y="1981200"/>
                  </a:lnTo>
                  <a:lnTo>
                    <a:pt x="330206" y="1981200"/>
                  </a:lnTo>
                  <a:lnTo>
                    <a:pt x="281410" y="1977619"/>
                  </a:lnTo>
                  <a:lnTo>
                    <a:pt x="234838" y="1967219"/>
                  </a:lnTo>
                  <a:lnTo>
                    <a:pt x="190999" y="1950509"/>
                  </a:lnTo>
                  <a:lnTo>
                    <a:pt x="150405" y="1928001"/>
                  </a:lnTo>
                  <a:lnTo>
                    <a:pt x="113566" y="1900205"/>
                  </a:lnTo>
                  <a:lnTo>
                    <a:pt x="80994" y="1867632"/>
                  </a:lnTo>
                  <a:lnTo>
                    <a:pt x="53198" y="1830794"/>
                  </a:lnTo>
                  <a:lnTo>
                    <a:pt x="30690" y="1790199"/>
                  </a:lnTo>
                  <a:lnTo>
                    <a:pt x="13980" y="1746361"/>
                  </a:lnTo>
                  <a:lnTo>
                    <a:pt x="3580" y="1699788"/>
                  </a:lnTo>
                  <a:lnTo>
                    <a:pt x="0" y="1650993"/>
                  </a:lnTo>
                  <a:lnTo>
                    <a:pt x="0" y="330206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31279" y="3327908"/>
            <a:ext cx="683831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Solutions:</a:t>
            </a:r>
            <a:endParaRPr sz="1800">
              <a:latin typeface="Calibri"/>
              <a:cs typeface="Calibri"/>
            </a:endParaRPr>
          </a:p>
          <a:p>
            <a:pPr marL="250825" indent="-238760">
              <a:lnSpc>
                <a:spcPts val="2125"/>
              </a:lnSpc>
              <a:buAutoNum type="arabicParenR"/>
              <a:tabLst>
                <a:tab pos="251460" algn="l"/>
              </a:tabLst>
            </a:pPr>
            <a:r>
              <a:rPr sz="1800" spc="-5" dirty="0">
                <a:latin typeface="Calibri"/>
                <a:cs typeface="Calibri"/>
              </a:rPr>
              <a:t>Put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read-only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shortly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before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switchover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2200"/>
              </a:lnSpc>
              <a:buAutoNum type="arabicParenR"/>
              <a:tabLst>
                <a:tab pos="251460" algn="l"/>
              </a:tabLst>
            </a:pPr>
            <a:r>
              <a:rPr sz="1800" spc="-5" dirty="0">
                <a:latin typeface="Calibri"/>
                <a:cs typeface="Calibri"/>
              </a:rPr>
              <a:t>Another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migrate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independently of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upgrade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872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Blue-Green</a:t>
            </a:r>
            <a:r>
              <a:rPr spc="-55" dirty="0"/>
              <a:t> </a:t>
            </a:r>
            <a:r>
              <a:rPr spc="-10" dirty="0"/>
              <a:t>Deployments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732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et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up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4478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1" y="4343400"/>
                </a:lnTo>
              </a:path>
            </a:pathLst>
          </a:custGeom>
          <a:ln w="381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512027" y="1597026"/>
            <a:ext cx="6397625" cy="1930400"/>
            <a:chOff x="3512027" y="1597026"/>
            <a:chExt cx="6397625" cy="1930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5202" y="1600201"/>
              <a:ext cx="6390792" cy="1924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15202" y="1600201"/>
              <a:ext cx="6391275" cy="1924050"/>
            </a:xfrm>
            <a:custGeom>
              <a:avLst/>
              <a:gdLst/>
              <a:ahLst/>
              <a:cxnLst/>
              <a:rect l="l" t="t" r="r" b="b"/>
              <a:pathLst>
                <a:path w="6391275" h="1924050">
                  <a:moveTo>
                    <a:pt x="0" y="320679"/>
                  </a:moveTo>
                  <a:lnTo>
                    <a:pt x="3476" y="273291"/>
                  </a:lnTo>
                  <a:lnTo>
                    <a:pt x="13577" y="228063"/>
                  </a:lnTo>
                  <a:lnTo>
                    <a:pt x="29804" y="185489"/>
                  </a:lnTo>
                  <a:lnTo>
                    <a:pt x="51663" y="146066"/>
                  </a:lnTo>
                  <a:lnTo>
                    <a:pt x="78657" y="110290"/>
                  </a:lnTo>
                  <a:lnTo>
                    <a:pt x="110289" y="78657"/>
                  </a:lnTo>
                  <a:lnTo>
                    <a:pt x="146065" y="51663"/>
                  </a:lnTo>
                  <a:lnTo>
                    <a:pt x="185488" y="29804"/>
                  </a:lnTo>
                  <a:lnTo>
                    <a:pt x="228062" y="13577"/>
                  </a:lnTo>
                  <a:lnTo>
                    <a:pt x="273291" y="3476"/>
                  </a:lnTo>
                  <a:lnTo>
                    <a:pt x="320678" y="0"/>
                  </a:lnTo>
                  <a:lnTo>
                    <a:pt x="6070114" y="0"/>
                  </a:lnTo>
                  <a:lnTo>
                    <a:pt x="6117501" y="3476"/>
                  </a:lnTo>
                  <a:lnTo>
                    <a:pt x="6162730" y="13577"/>
                  </a:lnTo>
                  <a:lnTo>
                    <a:pt x="6205304" y="29804"/>
                  </a:lnTo>
                  <a:lnTo>
                    <a:pt x="6244727" y="51663"/>
                  </a:lnTo>
                  <a:lnTo>
                    <a:pt x="6280503" y="78657"/>
                  </a:lnTo>
                  <a:lnTo>
                    <a:pt x="6312135" y="110290"/>
                  </a:lnTo>
                  <a:lnTo>
                    <a:pt x="6339129" y="146066"/>
                  </a:lnTo>
                  <a:lnTo>
                    <a:pt x="6360988" y="185489"/>
                  </a:lnTo>
                  <a:lnTo>
                    <a:pt x="6377215" y="228063"/>
                  </a:lnTo>
                  <a:lnTo>
                    <a:pt x="6387316" y="273291"/>
                  </a:lnTo>
                  <a:lnTo>
                    <a:pt x="6390793" y="320679"/>
                  </a:lnTo>
                  <a:lnTo>
                    <a:pt x="6390793" y="1603370"/>
                  </a:lnTo>
                  <a:lnTo>
                    <a:pt x="6387316" y="1650757"/>
                  </a:lnTo>
                  <a:lnTo>
                    <a:pt x="6377215" y="1695986"/>
                  </a:lnTo>
                  <a:lnTo>
                    <a:pt x="6360988" y="1738560"/>
                  </a:lnTo>
                  <a:lnTo>
                    <a:pt x="6339129" y="1777983"/>
                  </a:lnTo>
                  <a:lnTo>
                    <a:pt x="6312135" y="1813759"/>
                  </a:lnTo>
                  <a:lnTo>
                    <a:pt x="6280503" y="1845392"/>
                  </a:lnTo>
                  <a:lnTo>
                    <a:pt x="6244727" y="1872386"/>
                  </a:lnTo>
                  <a:lnTo>
                    <a:pt x="6205304" y="1894245"/>
                  </a:lnTo>
                  <a:lnTo>
                    <a:pt x="6162730" y="1910472"/>
                  </a:lnTo>
                  <a:lnTo>
                    <a:pt x="6117501" y="1920573"/>
                  </a:lnTo>
                  <a:lnTo>
                    <a:pt x="6070114" y="1924050"/>
                  </a:lnTo>
                  <a:lnTo>
                    <a:pt x="320678" y="1924050"/>
                  </a:lnTo>
                  <a:lnTo>
                    <a:pt x="273291" y="1920573"/>
                  </a:lnTo>
                  <a:lnTo>
                    <a:pt x="228062" y="1910472"/>
                  </a:lnTo>
                  <a:lnTo>
                    <a:pt x="185488" y="1894245"/>
                  </a:lnTo>
                  <a:lnTo>
                    <a:pt x="146065" y="1872386"/>
                  </a:lnTo>
                  <a:lnTo>
                    <a:pt x="110289" y="1845392"/>
                  </a:lnTo>
                  <a:lnTo>
                    <a:pt x="78657" y="1813759"/>
                  </a:lnTo>
                  <a:lnTo>
                    <a:pt x="51663" y="1777983"/>
                  </a:lnTo>
                  <a:lnTo>
                    <a:pt x="29804" y="1738560"/>
                  </a:lnTo>
                  <a:lnTo>
                    <a:pt x="13577" y="1695986"/>
                  </a:lnTo>
                  <a:lnTo>
                    <a:pt x="3476" y="1650757"/>
                  </a:lnTo>
                  <a:lnTo>
                    <a:pt x="0" y="1603370"/>
                  </a:lnTo>
                  <a:lnTo>
                    <a:pt x="0" y="320679"/>
                  </a:lnTo>
                  <a:close/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30484" y="2261108"/>
            <a:ext cx="53600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675130" marR="5080" indent="-1663064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Calibri"/>
                <a:cs typeface="Calibri"/>
              </a:rPr>
              <a:t>blue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1261872"/>
            <a:ext cx="914400" cy="91744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516784" y="4137817"/>
            <a:ext cx="6397625" cy="1930400"/>
            <a:chOff x="3516784" y="4137817"/>
            <a:chExt cx="6397625" cy="19304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9959" y="4140992"/>
              <a:ext cx="6390796" cy="19240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19959" y="4140992"/>
              <a:ext cx="6391275" cy="1924050"/>
            </a:xfrm>
            <a:custGeom>
              <a:avLst/>
              <a:gdLst/>
              <a:ahLst/>
              <a:cxnLst/>
              <a:rect l="l" t="t" r="r" b="b"/>
              <a:pathLst>
                <a:path w="6391275" h="1924050">
                  <a:moveTo>
                    <a:pt x="0" y="320679"/>
                  </a:moveTo>
                  <a:lnTo>
                    <a:pt x="3476" y="273291"/>
                  </a:lnTo>
                  <a:lnTo>
                    <a:pt x="13577" y="228063"/>
                  </a:lnTo>
                  <a:lnTo>
                    <a:pt x="29804" y="185489"/>
                  </a:lnTo>
                  <a:lnTo>
                    <a:pt x="51663" y="146066"/>
                  </a:lnTo>
                  <a:lnTo>
                    <a:pt x="78657" y="110290"/>
                  </a:lnTo>
                  <a:lnTo>
                    <a:pt x="110290" y="78657"/>
                  </a:lnTo>
                  <a:lnTo>
                    <a:pt x="146065" y="51663"/>
                  </a:lnTo>
                  <a:lnTo>
                    <a:pt x="185488" y="29804"/>
                  </a:lnTo>
                  <a:lnTo>
                    <a:pt x="228062" y="13577"/>
                  </a:lnTo>
                  <a:lnTo>
                    <a:pt x="273291" y="3476"/>
                  </a:lnTo>
                  <a:lnTo>
                    <a:pt x="320679" y="0"/>
                  </a:lnTo>
                  <a:lnTo>
                    <a:pt x="6070118" y="0"/>
                  </a:lnTo>
                  <a:lnTo>
                    <a:pt x="6117505" y="3476"/>
                  </a:lnTo>
                  <a:lnTo>
                    <a:pt x="6162734" y="13577"/>
                  </a:lnTo>
                  <a:lnTo>
                    <a:pt x="6205308" y="29804"/>
                  </a:lnTo>
                  <a:lnTo>
                    <a:pt x="6244731" y="51663"/>
                  </a:lnTo>
                  <a:lnTo>
                    <a:pt x="6280507" y="78657"/>
                  </a:lnTo>
                  <a:lnTo>
                    <a:pt x="6312139" y="110290"/>
                  </a:lnTo>
                  <a:lnTo>
                    <a:pt x="6339133" y="146066"/>
                  </a:lnTo>
                  <a:lnTo>
                    <a:pt x="6360992" y="185489"/>
                  </a:lnTo>
                  <a:lnTo>
                    <a:pt x="6377219" y="228063"/>
                  </a:lnTo>
                  <a:lnTo>
                    <a:pt x="6387320" y="273291"/>
                  </a:lnTo>
                  <a:lnTo>
                    <a:pt x="6390797" y="320679"/>
                  </a:lnTo>
                  <a:lnTo>
                    <a:pt x="6390797" y="1603370"/>
                  </a:lnTo>
                  <a:lnTo>
                    <a:pt x="6387320" y="1650757"/>
                  </a:lnTo>
                  <a:lnTo>
                    <a:pt x="6377219" y="1695986"/>
                  </a:lnTo>
                  <a:lnTo>
                    <a:pt x="6360992" y="1738560"/>
                  </a:lnTo>
                  <a:lnTo>
                    <a:pt x="6339133" y="1777983"/>
                  </a:lnTo>
                  <a:lnTo>
                    <a:pt x="6312139" y="1813759"/>
                  </a:lnTo>
                  <a:lnTo>
                    <a:pt x="6280507" y="1845392"/>
                  </a:lnTo>
                  <a:lnTo>
                    <a:pt x="6244731" y="1872386"/>
                  </a:lnTo>
                  <a:lnTo>
                    <a:pt x="6205308" y="1894245"/>
                  </a:lnTo>
                  <a:lnTo>
                    <a:pt x="6162734" y="1910472"/>
                  </a:lnTo>
                  <a:lnTo>
                    <a:pt x="6117505" y="1920573"/>
                  </a:lnTo>
                  <a:lnTo>
                    <a:pt x="6070118" y="1924050"/>
                  </a:lnTo>
                  <a:lnTo>
                    <a:pt x="320679" y="1924050"/>
                  </a:lnTo>
                  <a:lnTo>
                    <a:pt x="273291" y="1920573"/>
                  </a:lnTo>
                  <a:lnTo>
                    <a:pt x="228062" y="1910472"/>
                  </a:lnTo>
                  <a:lnTo>
                    <a:pt x="185488" y="1894245"/>
                  </a:lnTo>
                  <a:lnTo>
                    <a:pt x="146065" y="1872386"/>
                  </a:lnTo>
                  <a:lnTo>
                    <a:pt x="110290" y="1845392"/>
                  </a:lnTo>
                  <a:lnTo>
                    <a:pt x="78657" y="1813759"/>
                  </a:lnTo>
                  <a:lnTo>
                    <a:pt x="51663" y="1777983"/>
                  </a:lnTo>
                  <a:lnTo>
                    <a:pt x="29804" y="1738560"/>
                  </a:lnTo>
                  <a:lnTo>
                    <a:pt x="13577" y="1695986"/>
                  </a:lnTo>
                  <a:lnTo>
                    <a:pt x="3476" y="1650757"/>
                  </a:lnTo>
                  <a:lnTo>
                    <a:pt x="0" y="1603370"/>
                  </a:lnTo>
                  <a:lnTo>
                    <a:pt x="0" y="320679"/>
                  </a:lnTo>
                  <a:close/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92624" y="4117340"/>
            <a:ext cx="59810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 </a:t>
            </a:r>
            <a:r>
              <a:rPr sz="1800" spc="-20" dirty="0">
                <a:latin typeface="Calibri"/>
                <a:cs typeface="Calibri"/>
              </a:rPr>
              <a:t>afford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production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  <a:p>
            <a:pPr marL="927100" marR="5080">
              <a:lnSpc>
                <a:spcPts val="2180"/>
              </a:lnSpc>
              <a:spcBef>
                <a:spcPts val="30"/>
              </a:spcBef>
            </a:pP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copies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dirty="0">
                <a:latin typeface="Calibri"/>
                <a:cs typeface="Calibri"/>
              </a:rPr>
              <a:t> running side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35"/>
              </a:lnSpc>
            </a:pP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filesystem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etc.,)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97916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virtualization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1800" y="3697223"/>
            <a:ext cx="914400" cy="9174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3432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Canary</a:t>
            </a:r>
            <a:r>
              <a:rPr spc="-80" dirty="0"/>
              <a:t> </a:t>
            </a:r>
            <a:r>
              <a:rPr spc="-5" dirty="0"/>
              <a:t>Releasing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270490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769620" marR="50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Involves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subset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feedback</a:t>
            </a:r>
            <a:endParaRPr sz="1800">
              <a:latin typeface="Arial MT"/>
              <a:cs typeface="Arial MT"/>
            </a:endParaRPr>
          </a:p>
          <a:p>
            <a:pPr marL="769620" marR="68580" indent="-228600">
              <a:lnSpc>
                <a:spcPts val="1989"/>
              </a:lnSpc>
              <a:spcBef>
                <a:spcPts val="92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Like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canary</a:t>
            </a:r>
            <a:r>
              <a:rPr sz="1800" dirty="0">
                <a:latin typeface="Arial MT"/>
                <a:cs typeface="Arial MT"/>
              </a:rPr>
              <a:t> in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mine,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quickly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uncovers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without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impacting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majority of users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9761" y="2667000"/>
            <a:ext cx="5715000" cy="40304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3432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Canary</a:t>
            </a:r>
            <a:r>
              <a:rPr spc="-80" dirty="0"/>
              <a:t> </a:t>
            </a:r>
            <a:r>
              <a:rPr spc="-5" dirty="0"/>
              <a:t>Releasing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469880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Benefits</a:t>
            </a:r>
            <a:endParaRPr sz="2000">
              <a:latin typeface="Arial"/>
              <a:cs typeface="Arial"/>
            </a:endParaRPr>
          </a:p>
          <a:p>
            <a:pPr marL="769620" marR="229235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makes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easy: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stop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routing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investigate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 at your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freedom</a:t>
            </a:r>
            <a:endParaRPr sz="1800">
              <a:latin typeface="Arial MT"/>
              <a:cs typeface="Arial MT"/>
            </a:endParaRPr>
          </a:p>
          <a:p>
            <a:pPr marL="769620" marR="478790" indent="-228600">
              <a:lnSpc>
                <a:spcPts val="1989"/>
              </a:lnSpc>
              <a:spcBef>
                <a:spcPts val="92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6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dirty="0">
                <a:latin typeface="Arial MT"/>
                <a:cs typeface="Arial MT"/>
              </a:rPr>
              <a:t> it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A/B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routing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old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endParaRPr sz="18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spcBef>
                <a:spcPts val="309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companies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measure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usage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features,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kill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enough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people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them</a:t>
            </a:r>
            <a:endParaRPr sz="1600">
              <a:latin typeface="Arial MT"/>
              <a:cs typeface="Arial MT"/>
            </a:endParaRPr>
          </a:p>
          <a:p>
            <a:pPr marL="1226820" marR="133985" lvl="1" indent="-228600">
              <a:lnSpc>
                <a:spcPts val="1700"/>
              </a:lnSpc>
              <a:spcBef>
                <a:spcPts val="500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dirty="0">
                <a:latin typeface="Arial MT"/>
                <a:cs typeface="Arial MT"/>
              </a:rPr>
              <a:t>Others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measure</a:t>
            </a:r>
            <a:r>
              <a:rPr sz="1600" dirty="0">
                <a:latin typeface="Arial MT"/>
                <a:cs typeface="Arial MT"/>
              </a:rPr>
              <a:t>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actual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revenue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version,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revenue</a:t>
            </a:r>
            <a:r>
              <a:rPr sz="1600" dirty="0">
                <a:latin typeface="Arial MT"/>
                <a:cs typeface="Arial MT"/>
              </a:rPr>
              <a:t> 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version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lower</a:t>
            </a:r>
            <a:endParaRPr sz="1600">
              <a:latin typeface="Arial MT"/>
              <a:cs typeface="Arial MT"/>
            </a:endParaRPr>
          </a:p>
          <a:p>
            <a:pPr marL="769620" marR="5080" indent="-228600" algn="just">
              <a:lnSpc>
                <a:spcPct val="90600"/>
              </a:lnSpc>
              <a:spcBef>
                <a:spcPts val="975"/>
              </a:spcBef>
              <a:buChar char="•"/>
              <a:tabLst>
                <a:tab pos="770255" algn="l"/>
              </a:tabLst>
            </a:pPr>
            <a:r>
              <a:rPr sz="1800" spc="-60" dirty="0">
                <a:latin typeface="Arial MT"/>
                <a:cs typeface="Arial MT"/>
              </a:rPr>
              <a:t>You </a:t>
            </a:r>
            <a:r>
              <a:rPr sz="1800" spc="-5" dirty="0">
                <a:latin typeface="Arial MT"/>
                <a:cs typeface="Arial MT"/>
              </a:rPr>
              <a:t>can check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the application meets capacity requirements by gradually ramping up the load,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slowly routing more and more users to the application and measuring the </a:t>
            </a:r>
            <a:r>
              <a:rPr sz="1800" spc="-10" dirty="0">
                <a:latin typeface="Arial MT"/>
                <a:cs typeface="Arial MT"/>
              </a:rPr>
              <a:t>application’s </a:t>
            </a:r>
            <a:r>
              <a:rPr sz="1800" spc="-5" dirty="0">
                <a:latin typeface="Arial MT"/>
                <a:cs typeface="Arial MT"/>
              </a:rPr>
              <a:t>response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 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metrics</a:t>
            </a:r>
            <a:r>
              <a:rPr sz="1800" dirty="0">
                <a:latin typeface="Arial MT"/>
                <a:cs typeface="Arial MT"/>
              </a:rPr>
              <a:t> like</a:t>
            </a:r>
            <a:r>
              <a:rPr sz="1800" spc="-5" dirty="0">
                <a:latin typeface="Arial MT"/>
                <a:cs typeface="Arial MT"/>
              </a:rPr>
              <a:t> CPU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usage,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I/O,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memory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usage,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watching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exceptions </a:t>
            </a:r>
            <a:r>
              <a:rPr sz="1800" dirty="0">
                <a:latin typeface="Arial MT"/>
                <a:cs typeface="Arial MT"/>
              </a:rPr>
              <a:t>in </a:t>
            </a:r>
            <a:r>
              <a:rPr sz="1800" spc="-5" dirty="0">
                <a:latin typeface="Arial MT"/>
                <a:cs typeface="Arial MT"/>
              </a:rPr>
              <a:t>logs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2349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5" dirty="0"/>
              <a:t>eploy</a:t>
            </a:r>
            <a:r>
              <a:rPr dirty="0"/>
              <a:t>m</a:t>
            </a:r>
            <a:r>
              <a:rPr spc="-5" dirty="0"/>
              <a:t>en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8079105" cy="345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Challenges</a:t>
            </a:r>
            <a:r>
              <a:rPr sz="2000" b="1" spc="-3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in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Waste</a:t>
            </a:r>
            <a:endParaRPr sz="1800">
              <a:latin typeface="Arial MT"/>
              <a:cs typeface="Arial MT"/>
            </a:endParaRPr>
          </a:p>
          <a:p>
            <a:pPr marL="1359535" marR="474980">
              <a:lnSpc>
                <a:spcPct val="172200"/>
              </a:lnSpc>
              <a:spcBef>
                <a:spcPts val="70"/>
              </a:spcBef>
            </a:pPr>
            <a:r>
              <a:rPr sz="1800" spc="-5" dirty="0">
                <a:latin typeface="Arial MT"/>
                <a:cs typeface="Arial MT"/>
              </a:rPr>
              <a:t>Build and operations teams waiting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documentation or fixes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Testers</a:t>
            </a:r>
            <a:r>
              <a:rPr sz="1800" spc="-5" dirty="0">
                <a:latin typeface="Arial MT"/>
                <a:cs typeface="Arial MT"/>
              </a:rPr>
              <a:t> waiting 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“good”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builds of the software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 MT"/>
              <a:cs typeface="Arial MT"/>
            </a:endParaRPr>
          </a:p>
          <a:p>
            <a:pPr marL="1359535" marR="29718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Development teams receiving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bug reports weeks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team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moved on to new functionality</a:t>
            </a:r>
            <a:endParaRPr sz="1800">
              <a:latin typeface="Arial MT"/>
              <a:cs typeface="Arial MT"/>
            </a:endParaRPr>
          </a:p>
          <a:p>
            <a:pPr marL="1359535" marR="5080">
              <a:lnSpc>
                <a:spcPct val="99400"/>
              </a:lnSpc>
              <a:spcBef>
                <a:spcPts val="1275"/>
              </a:spcBef>
            </a:pPr>
            <a:r>
              <a:rPr sz="1800" spc="-5" dirty="0">
                <a:latin typeface="Arial MT"/>
                <a:cs typeface="Arial MT"/>
              </a:rPr>
              <a:t>Discovering, towards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end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development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application’s</a:t>
            </a:r>
            <a:r>
              <a:rPr sz="1800" spc="-5" dirty="0">
                <a:latin typeface="Arial MT"/>
                <a:cs typeface="Arial MT"/>
              </a:rPr>
              <a:t> architecture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 support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system’s </a:t>
            </a:r>
            <a:r>
              <a:rPr sz="1800" spc="-5" dirty="0">
                <a:latin typeface="Arial MT"/>
                <a:cs typeface="Arial MT"/>
              </a:rPr>
              <a:t> nonfunctional requirements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088" y="5690108"/>
            <a:ext cx="1061847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This leads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to software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undeployable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because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has taken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so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long to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get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into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a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production-like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environment, and buggy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because the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feedback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cycle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between the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development team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and the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testing and </a:t>
            </a:r>
            <a:r>
              <a:rPr sz="1800" i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operations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team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is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long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3113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Rolling</a:t>
            </a:r>
            <a:r>
              <a:rPr spc="-70" dirty="0"/>
              <a:t> </a:t>
            </a:r>
            <a:r>
              <a:rPr spc="-10" dirty="0"/>
              <a:t>upgrade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5469255" cy="275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769620" marR="50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rolling upgrade consists of deploying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small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 of new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 systems at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time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directly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the production environment</a:t>
            </a:r>
            <a:endParaRPr sz="1800">
              <a:latin typeface="Arial MT"/>
              <a:cs typeface="Arial MT"/>
            </a:endParaRPr>
          </a:p>
          <a:p>
            <a:pPr marL="769620" marR="59690" indent="-228600">
              <a:lnSpc>
                <a:spcPts val="1900"/>
              </a:lnSpc>
              <a:spcBef>
                <a:spcPts val="109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In this deployment simultaneously you turn </a:t>
            </a:r>
            <a:r>
              <a:rPr sz="1800" spc="-15" dirty="0">
                <a:latin typeface="Arial MT"/>
                <a:cs typeface="Arial MT"/>
              </a:rPr>
              <a:t>off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old version system</a:t>
            </a:r>
            <a:endParaRPr sz="1800">
              <a:latin typeface="Arial MT"/>
              <a:cs typeface="Arial MT"/>
            </a:endParaRPr>
          </a:p>
          <a:p>
            <a:pPr marL="769620" marR="106680" indent="-228600">
              <a:lnSpc>
                <a:spcPct val="90600"/>
              </a:lnSpc>
              <a:spcBef>
                <a:spcPts val="1019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Before you remove the original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system; make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sure the new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 system</a:t>
            </a:r>
            <a:r>
              <a:rPr sz="1800" dirty="0">
                <a:latin typeface="Arial MT"/>
                <a:cs typeface="Arial MT"/>
              </a:rPr>
              <a:t> is</a:t>
            </a:r>
            <a:r>
              <a:rPr sz="1800" spc="-5" dirty="0">
                <a:latin typeface="Arial MT"/>
                <a:cs typeface="Arial MT"/>
              </a:rPr>
              <a:t> serving 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purpose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307605"/>
            <a:ext cx="5053042" cy="52447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74740" y="6259067"/>
            <a:ext cx="2976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ELB</a:t>
            </a:r>
            <a:r>
              <a:rPr sz="1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Elastic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Load</a:t>
            </a:r>
            <a:r>
              <a:rPr sz="1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Balance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400" b="1" i="1" spc="-25" dirty="0">
                <a:solidFill>
                  <a:srgbClr val="FF0000"/>
                </a:solidFill>
                <a:latin typeface="Calibri"/>
                <a:cs typeface="Calibri"/>
              </a:rPr>
              <a:t> AWS</a:t>
            </a:r>
            <a:r>
              <a:rPr sz="1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Cloud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3115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Rolling</a:t>
            </a:r>
            <a:r>
              <a:rPr spc="-75" dirty="0"/>
              <a:t> </a:t>
            </a:r>
            <a:r>
              <a:rPr spc="-5" dirty="0"/>
              <a:t>upgrade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218884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Benefits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Cost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Effective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dirty="0">
                <a:latin typeface="Arial MT"/>
                <a:cs typeface="Arial MT"/>
              </a:rPr>
              <a:t>Risk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Effective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3363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Emergency</a:t>
            </a:r>
            <a:r>
              <a:rPr spc="-75" dirty="0"/>
              <a:t> </a:t>
            </a:r>
            <a:r>
              <a:rPr spc="-10" dirty="0"/>
              <a:t>Fixes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436225" cy="3773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Best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Practice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for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Emergency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Fixes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Run every emergency</a:t>
            </a:r>
            <a:r>
              <a:rPr sz="1800" dirty="0">
                <a:latin typeface="Arial MT"/>
                <a:cs typeface="Arial MT"/>
              </a:rPr>
              <a:t> fix</a:t>
            </a:r>
            <a:r>
              <a:rPr sz="1800" spc="-5" dirty="0">
                <a:latin typeface="Arial MT"/>
                <a:cs typeface="Arial MT"/>
              </a:rPr>
              <a:t> through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standard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 pipeline</a:t>
            </a:r>
            <a:endParaRPr sz="1800">
              <a:latin typeface="Arial MT"/>
              <a:cs typeface="Arial MT"/>
            </a:endParaRPr>
          </a:p>
          <a:p>
            <a:pPr marL="769620" marR="170815" indent="-228600">
              <a:lnSpc>
                <a:spcPts val="1920"/>
              </a:lnSpc>
              <a:spcBef>
                <a:spcPts val="98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6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should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always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consider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people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defect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affects,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often</a:t>
            </a:r>
            <a:r>
              <a:rPr sz="1800" dirty="0">
                <a:latin typeface="Arial MT"/>
                <a:cs typeface="Arial MT"/>
              </a:rPr>
              <a:t> it </a:t>
            </a:r>
            <a:r>
              <a:rPr sz="1800" spc="-5" dirty="0">
                <a:latin typeface="Arial MT"/>
                <a:cs typeface="Arial MT"/>
              </a:rPr>
              <a:t>occurs,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severe the defect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terms of its impact on users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2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Some considerations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take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 account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dealing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defect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production: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Never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late 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night,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always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pair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 somebody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else</a:t>
            </a:r>
            <a:endParaRPr sz="16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Make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dirty="0">
                <a:latin typeface="Arial MT"/>
                <a:cs typeface="Arial MT"/>
              </a:rPr>
              <a:t> tested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emergency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spcBef>
                <a:spcPts val="385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extreme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circumstances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bypass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usual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making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changes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</a:t>
            </a:r>
            <a:endParaRPr sz="16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Make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dirty="0">
                <a:latin typeface="Arial MT"/>
                <a:cs typeface="Arial MT"/>
              </a:rPr>
              <a:t> tested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making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emergency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fix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staging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environment</a:t>
            </a:r>
            <a:endParaRPr sz="1600">
              <a:latin typeface="Arial MT"/>
              <a:cs typeface="Arial MT"/>
            </a:endParaRPr>
          </a:p>
          <a:p>
            <a:pPr marL="1226820" marR="5080" lvl="1" indent="-228600">
              <a:lnSpc>
                <a:spcPts val="1800"/>
              </a:lnSpc>
              <a:spcBef>
                <a:spcPts val="445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Sometimes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it’s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better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previous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version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than</a:t>
            </a:r>
            <a:r>
              <a:rPr sz="1600" dirty="0">
                <a:latin typeface="Arial MT"/>
                <a:cs typeface="Arial MT"/>
              </a:rPr>
              <a:t> 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fix,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work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best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solution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2349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5" dirty="0"/>
              <a:t>eploy</a:t>
            </a:r>
            <a:r>
              <a:rPr dirty="0"/>
              <a:t>m</a:t>
            </a:r>
            <a:r>
              <a:rPr spc="-5" dirty="0"/>
              <a:t>en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457815" cy="429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Tips</a:t>
            </a:r>
            <a:r>
              <a:rPr sz="2000" b="1" spc="-3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and</a:t>
            </a: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 Tricks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The People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Who</a:t>
            </a:r>
            <a:r>
              <a:rPr sz="1800" dirty="0">
                <a:latin typeface="Arial MT"/>
                <a:cs typeface="Arial MT"/>
              </a:rPr>
              <a:t> Do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Involved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Creating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Deployment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122682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spc="-5" dirty="0">
                <a:latin typeface="Arial MT"/>
                <a:cs typeface="Arial MT"/>
              </a:rPr>
              <a:t>Things</a:t>
            </a:r>
            <a:r>
              <a:rPr sz="1600" dirty="0">
                <a:latin typeface="Arial MT"/>
                <a:cs typeface="Arial MT"/>
              </a:rPr>
              <a:t> Go </a:t>
            </a:r>
            <a:r>
              <a:rPr sz="1600" spc="-5" dirty="0">
                <a:latin typeface="Arial MT"/>
                <a:cs typeface="Arial MT"/>
              </a:rPr>
              <a:t>Better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Operations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Friends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Log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Activities</a:t>
            </a:r>
            <a:endParaRPr sz="1800">
              <a:latin typeface="Arial MT"/>
              <a:cs typeface="Arial MT"/>
            </a:endParaRPr>
          </a:p>
          <a:p>
            <a:pPr marL="1226820" marR="5080" lvl="1" indent="-228600">
              <a:lnSpc>
                <a:spcPts val="1700"/>
              </a:lnSpc>
              <a:spcBef>
                <a:spcPts val="580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deployment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isn’t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completely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automated,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including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provisioning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environments,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log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files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automated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deployment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copies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Don’t Delete the Old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Files, Move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144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Deployment Is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Whole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Team’s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Responsibility</a:t>
            </a:r>
            <a:endParaRPr sz="1800">
              <a:latin typeface="Arial MT"/>
              <a:cs typeface="Arial MT"/>
            </a:endParaRPr>
          </a:p>
          <a:p>
            <a:pPr marL="1226820" marR="496570" lvl="1" indent="-228600">
              <a:lnSpc>
                <a:spcPts val="1700"/>
              </a:lnSpc>
              <a:spcBef>
                <a:spcPts val="585"/>
              </a:spcBef>
              <a:buChar char="•"/>
              <a:tabLst>
                <a:tab pos="1226820" algn="l"/>
                <a:tab pos="1227455" algn="l"/>
              </a:tabLst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“build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deployment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expert”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antipattern.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member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team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know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how</a:t>
            </a:r>
            <a:r>
              <a:rPr sz="1600" dirty="0">
                <a:latin typeface="Arial MT"/>
                <a:cs typeface="Arial MT"/>
              </a:rPr>
              <a:t> to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deploy,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every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member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team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know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how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 </a:t>
            </a:r>
            <a:r>
              <a:rPr sz="1600" spc="-5" dirty="0">
                <a:latin typeface="Arial MT"/>
                <a:cs typeface="Arial MT"/>
              </a:rPr>
              <a:t>maintain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deployment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scripts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2349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5" dirty="0"/>
              <a:t>eploy</a:t>
            </a:r>
            <a:r>
              <a:rPr dirty="0"/>
              <a:t>m</a:t>
            </a:r>
            <a:r>
              <a:rPr spc="-5" dirty="0"/>
              <a:t>en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896600" cy="558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New</a:t>
            </a:r>
            <a:r>
              <a:rPr sz="2000" b="1" spc="-1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  <a:p>
            <a:pPr marL="769620" indent="-229235">
              <a:lnSpc>
                <a:spcPct val="100000"/>
              </a:lnSpc>
              <a:spcBef>
                <a:spcPts val="130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End-to-End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approach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delivering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software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Deployment of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 should be easy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5" dirty="0">
                <a:latin typeface="Arial MT"/>
                <a:cs typeface="Arial MT"/>
              </a:rPr>
              <a:t> one </a:t>
            </a:r>
            <a:r>
              <a:rPr sz="1800" dirty="0">
                <a:latin typeface="Arial MT"/>
                <a:cs typeface="Arial MT"/>
              </a:rPr>
              <a:t>click</a:t>
            </a:r>
            <a:r>
              <a:rPr sz="1800" spc="-5" dirty="0">
                <a:latin typeface="Arial MT"/>
                <a:cs typeface="Arial MT"/>
              </a:rPr>
              <a:t> to go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powerful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feedback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loop; rapid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feedback 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both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 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deployment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769620" marR="935990" indent="-228600">
              <a:lnSpc>
                <a:spcPts val="1900"/>
              </a:lnSpc>
              <a:spcBef>
                <a:spcPts val="112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Lowering the</a:t>
            </a:r>
            <a:r>
              <a:rPr sz="1800" dirty="0">
                <a:latin typeface="Arial MT"/>
                <a:cs typeface="Arial MT"/>
              </a:rPr>
              <a:t> risk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release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transferring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knowledge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team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1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35" dirty="0">
                <a:latin typeface="Arial MT"/>
                <a:cs typeface="Arial MT"/>
              </a:rPr>
              <a:t>Testing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teams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builds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themselves,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push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button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Operations 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deploy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builds 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staging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 environments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push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button</a:t>
            </a:r>
            <a:endParaRPr sz="1800">
              <a:latin typeface="Arial MT"/>
              <a:cs typeface="Arial MT"/>
            </a:endParaRPr>
          </a:p>
          <a:p>
            <a:pPr marL="769620" marR="631190" indent="-228600">
              <a:lnSpc>
                <a:spcPts val="1900"/>
              </a:lnSpc>
              <a:spcBef>
                <a:spcPts val="112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Developers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builds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through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stages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problems were found</a:t>
            </a:r>
            <a:endParaRPr sz="1800">
              <a:latin typeface="Arial MT"/>
              <a:cs typeface="Arial MT"/>
            </a:endParaRPr>
          </a:p>
          <a:p>
            <a:pPr marL="769620" indent="-229235">
              <a:lnSpc>
                <a:spcPct val="100000"/>
              </a:lnSpc>
              <a:spcBef>
                <a:spcPts val="820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Automate Build, </a:t>
            </a:r>
            <a:r>
              <a:rPr sz="1800" spc="-25" dirty="0">
                <a:latin typeface="Arial MT"/>
                <a:cs typeface="Arial MT"/>
              </a:rPr>
              <a:t>Deploy,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Test</a:t>
            </a:r>
            <a:r>
              <a:rPr sz="1800" spc="-5" dirty="0">
                <a:latin typeface="Arial MT"/>
                <a:cs typeface="Arial MT"/>
              </a:rPr>
              <a:t> and Release 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 MT"/>
              <a:cs typeface="Arial MT"/>
            </a:endParaRPr>
          </a:p>
          <a:p>
            <a:pPr marL="521334" marR="5080">
              <a:lnSpc>
                <a:spcPct val="99400"/>
              </a:lnSpc>
              <a:spcBef>
                <a:spcPts val="5"/>
              </a:spcBef>
            </a:pP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Note: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result,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everybody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in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delivery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process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gets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two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things: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access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things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they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need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when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they </a:t>
            </a:r>
            <a:r>
              <a:rPr sz="1800" b="1" spc="-39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need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them,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and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visibility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into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the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release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process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improve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feedback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so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that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bottlenecks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can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be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identified,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optimized,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 and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removed.</a:t>
            </a:r>
            <a:endParaRPr sz="18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This leads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delivery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process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 which is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not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only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faster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 but</a:t>
            </a:r>
            <a:r>
              <a:rPr sz="1800" b="1" spc="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also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safer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0182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70" dirty="0"/>
              <a:t> </a:t>
            </a:r>
            <a:r>
              <a:rPr spc="-5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14285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What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is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Deployment</a:t>
            </a: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Pipeline</a:t>
            </a:r>
            <a:endParaRPr sz="2000">
              <a:latin typeface="Arial"/>
              <a:cs typeface="Arial"/>
            </a:endParaRPr>
          </a:p>
          <a:p>
            <a:pPr marL="769620" marR="5080" indent="-228600">
              <a:lnSpc>
                <a:spcPts val="1900"/>
              </a:lnSpc>
              <a:spcBef>
                <a:spcPts val="1585"/>
              </a:spcBef>
              <a:buChar char="•"/>
              <a:tabLst>
                <a:tab pos="769620" algn="l"/>
                <a:tab pos="770255" algn="l"/>
              </a:tabLst>
            </a:pP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automated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manifestation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software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control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9333" y="3625906"/>
            <a:ext cx="1376045" cy="825500"/>
          </a:xfrm>
          <a:custGeom>
            <a:avLst/>
            <a:gdLst/>
            <a:ahLst/>
            <a:cxnLst/>
            <a:rect l="l" t="t" r="r" b="b"/>
            <a:pathLst>
              <a:path w="1376045" h="825500">
                <a:moveTo>
                  <a:pt x="1293101" y="0"/>
                </a:moveTo>
                <a:lnTo>
                  <a:pt x="82538" y="0"/>
                </a:lnTo>
                <a:lnTo>
                  <a:pt x="50410" y="6486"/>
                </a:lnTo>
                <a:lnTo>
                  <a:pt x="24174" y="24174"/>
                </a:lnTo>
                <a:lnTo>
                  <a:pt x="6486" y="50410"/>
                </a:lnTo>
                <a:lnTo>
                  <a:pt x="0" y="82538"/>
                </a:lnTo>
                <a:lnTo>
                  <a:pt x="0" y="742845"/>
                </a:lnTo>
                <a:lnTo>
                  <a:pt x="6486" y="774973"/>
                </a:lnTo>
                <a:lnTo>
                  <a:pt x="24174" y="801209"/>
                </a:lnTo>
                <a:lnTo>
                  <a:pt x="50410" y="818898"/>
                </a:lnTo>
                <a:lnTo>
                  <a:pt x="82538" y="825384"/>
                </a:lnTo>
                <a:lnTo>
                  <a:pt x="1293101" y="825384"/>
                </a:lnTo>
                <a:lnTo>
                  <a:pt x="1325228" y="818898"/>
                </a:lnTo>
                <a:lnTo>
                  <a:pt x="1351464" y="801209"/>
                </a:lnTo>
                <a:lnTo>
                  <a:pt x="1369153" y="774973"/>
                </a:lnTo>
                <a:lnTo>
                  <a:pt x="1375639" y="742845"/>
                </a:lnTo>
                <a:lnTo>
                  <a:pt x="1375639" y="82538"/>
                </a:lnTo>
                <a:lnTo>
                  <a:pt x="1369153" y="50410"/>
                </a:lnTo>
                <a:lnTo>
                  <a:pt x="1351464" y="24174"/>
                </a:lnTo>
                <a:lnTo>
                  <a:pt x="1325228" y="6486"/>
                </a:lnTo>
                <a:lnTo>
                  <a:pt x="1293101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56988" y="3767835"/>
            <a:ext cx="11004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Chan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2538" y="3868020"/>
            <a:ext cx="292100" cy="341630"/>
          </a:xfrm>
          <a:custGeom>
            <a:avLst/>
            <a:gdLst/>
            <a:ahLst/>
            <a:cxnLst/>
            <a:rect l="l" t="t" r="r" b="b"/>
            <a:pathLst>
              <a:path w="292100" h="341629">
                <a:moveTo>
                  <a:pt x="145817" y="0"/>
                </a:moveTo>
                <a:lnTo>
                  <a:pt x="145817" y="68232"/>
                </a:lnTo>
                <a:lnTo>
                  <a:pt x="0" y="68232"/>
                </a:lnTo>
                <a:lnTo>
                  <a:pt x="0" y="272926"/>
                </a:lnTo>
                <a:lnTo>
                  <a:pt x="145817" y="272926"/>
                </a:lnTo>
                <a:lnTo>
                  <a:pt x="145817" y="341157"/>
                </a:lnTo>
                <a:lnTo>
                  <a:pt x="291633" y="170578"/>
                </a:lnTo>
                <a:lnTo>
                  <a:pt x="14581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438879" y="3619556"/>
            <a:ext cx="1388745" cy="838200"/>
            <a:chOff x="4438879" y="3619556"/>
            <a:chExt cx="1388745" cy="838200"/>
          </a:xfrm>
        </p:grpSpPr>
        <p:sp>
          <p:nvSpPr>
            <p:cNvPr id="8" name="object 8"/>
            <p:cNvSpPr/>
            <p:nvPr/>
          </p:nvSpPr>
          <p:spPr>
            <a:xfrm>
              <a:off x="4445229" y="3625906"/>
              <a:ext cx="1376045" cy="825500"/>
            </a:xfrm>
            <a:custGeom>
              <a:avLst/>
              <a:gdLst/>
              <a:ahLst/>
              <a:cxnLst/>
              <a:rect l="l" t="t" r="r" b="b"/>
              <a:pathLst>
                <a:path w="1376045" h="825500">
                  <a:moveTo>
                    <a:pt x="1293101" y="0"/>
                  </a:moveTo>
                  <a:lnTo>
                    <a:pt x="82538" y="0"/>
                  </a:lnTo>
                  <a:lnTo>
                    <a:pt x="50410" y="6486"/>
                  </a:lnTo>
                  <a:lnTo>
                    <a:pt x="24174" y="24174"/>
                  </a:lnTo>
                  <a:lnTo>
                    <a:pt x="6486" y="50410"/>
                  </a:lnTo>
                  <a:lnTo>
                    <a:pt x="0" y="82538"/>
                  </a:lnTo>
                  <a:lnTo>
                    <a:pt x="0" y="742845"/>
                  </a:lnTo>
                  <a:lnTo>
                    <a:pt x="6486" y="774973"/>
                  </a:lnTo>
                  <a:lnTo>
                    <a:pt x="24174" y="801209"/>
                  </a:lnTo>
                  <a:lnTo>
                    <a:pt x="50410" y="818898"/>
                  </a:lnTo>
                  <a:lnTo>
                    <a:pt x="82538" y="825384"/>
                  </a:lnTo>
                  <a:lnTo>
                    <a:pt x="1293101" y="825384"/>
                  </a:lnTo>
                  <a:lnTo>
                    <a:pt x="1325229" y="818898"/>
                  </a:lnTo>
                  <a:lnTo>
                    <a:pt x="1351465" y="801209"/>
                  </a:lnTo>
                  <a:lnTo>
                    <a:pt x="1369153" y="774973"/>
                  </a:lnTo>
                  <a:lnTo>
                    <a:pt x="1375639" y="742845"/>
                  </a:lnTo>
                  <a:lnTo>
                    <a:pt x="1375639" y="82538"/>
                  </a:lnTo>
                  <a:lnTo>
                    <a:pt x="1369153" y="50410"/>
                  </a:lnTo>
                  <a:lnTo>
                    <a:pt x="1351465" y="24174"/>
                  </a:lnTo>
                  <a:lnTo>
                    <a:pt x="1325229" y="6486"/>
                  </a:lnTo>
                  <a:lnTo>
                    <a:pt x="1293101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45229" y="3625906"/>
              <a:ext cx="1376045" cy="825500"/>
            </a:xfrm>
            <a:custGeom>
              <a:avLst/>
              <a:gdLst/>
              <a:ahLst/>
              <a:cxnLst/>
              <a:rect l="l" t="t" r="r" b="b"/>
              <a:pathLst>
                <a:path w="1376045" h="825500">
                  <a:moveTo>
                    <a:pt x="0" y="82538"/>
                  </a:moveTo>
                  <a:lnTo>
                    <a:pt x="6486" y="50410"/>
                  </a:lnTo>
                  <a:lnTo>
                    <a:pt x="24174" y="24174"/>
                  </a:lnTo>
                  <a:lnTo>
                    <a:pt x="50410" y="6486"/>
                  </a:lnTo>
                  <a:lnTo>
                    <a:pt x="82538" y="0"/>
                  </a:lnTo>
                  <a:lnTo>
                    <a:pt x="1293102" y="0"/>
                  </a:lnTo>
                  <a:lnTo>
                    <a:pt x="1325229" y="6486"/>
                  </a:lnTo>
                  <a:lnTo>
                    <a:pt x="1351465" y="24174"/>
                  </a:lnTo>
                  <a:lnTo>
                    <a:pt x="1369153" y="50410"/>
                  </a:lnTo>
                  <a:lnTo>
                    <a:pt x="1375640" y="82538"/>
                  </a:lnTo>
                  <a:lnTo>
                    <a:pt x="1375640" y="742845"/>
                  </a:lnTo>
                  <a:lnTo>
                    <a:pt x="1369153" y="774973"/>
                  </a:lnTo>
                  <a:lnTo>
                    <a:pt x="1351465" y="801209"/>
                  </a:lnTo>
                  <a:lnTo>
                    <a:pt x="1325229" y="818897"/>
                  </a:lnTo>
                  <a:lnTo>
                    <a:pt x="1293102" y="825384"/>
                  </a:lnTo>
                  <a:lnTo>
                    <a:pt x="82538" y="825384"/>
                  </a:lnTo>
                  <a:lnTo>
                    <a:pt x="50410" y="818897"/>
                  </a:lnTo>
                  <a:lnTo>
                    <a:pt x="24174" y="801209"/>
                  </a:lnTo>
                  <a:lnTo>
                    <a:pt x="6486" y="774973"/>
                  </a:lnTo>
                  <a:lnTo>
                    <a:pt x="0" y="742845"/>
                  </a:lnTo>
                  <a:lnTo>
                    <a:pt x="0" y="825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55224" y="3767835"/>
            <a:ext cx="756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uild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8434" y="3868020"/>
            <a:ext cx="292100" cy="341630"/>
          </a:xfrm>
          <a:custGeom>
            <a:avLst/>
            <a:gdLst/>
            <a:ahLst/>
            <a:cxnLst/>
            <a:rect l="l" t="t" r="r" b="b"/>
            <a:pathLst>
              <a:path w="292100" h="341629">
                <a:moveTo>
                  <a:pt x="145817" y="0"/>
                </a:moveTo>
                <a:lnTo>
                  <a:pt x="145817" y="68232"/>
                </a:lnTo>
                <a:lnTo>
                  <a:pt x="0" y="68232"/>
                </a:lnTo>
                <a:lnTo>
                  <a:pt x="0" y="272926"/>
                </a:lnTo>
                <a:lnTo>
                  <a:pt x="145817" y="272926"/>
                </a:lnTo>
                <a:lnTo>
                  <a:pt x="145817" y="341157"/>
                </a:lnTo>
                <a:lnTo>
                  <a:pt x="291635" y="170578"/>
                </a:lnTo>
                <a:lnTo>
                  <a:pt x="145817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364776" y="3619556"/>
            <a:ext cx="1388745" cy="838200"/>
            <a:chOff x="6364776" y="3619556"/>
            <a:chExt cx="1388745" cy="838200"/>
          </a:xfrm>
        </p:grpSpPr>
        <p:sp>
          <p:nvSpPr>
            <p:cNvPr id="13" name="object 13"/>
            <p:cNvSpPr/>
            <p:nvPr/>
          </p:nvSpPr>
          <p:spPr>
            <a:xfrm>
              <a:off x="6371126" y="3625906"/>
              <a:ext cx="1376045" cy="825500"/>
            </a:xfrm>
            <a:custGeom>
              <a:avLst/>
              <a:gdLst/>
              <a:ahLst/>
              <a:cxnLst/>
              <a:rect l="l" t="t" r="r" b="b"/>
              <a:pathLst>
                <a:path w="1376045" h="825500">
                  <a:moveTo>
                    <a:pt x="1293101" y="0"/>
                  </a:moveTo>
                  <a:lnTo>
                    <a:pt x="82538" y="0"/>
                  </a:lnTo>
                  <a:lnTo>
                    <a:pt x="50410" y="6486"/>
                  </a:lnTo>
                  <a:lnTo>
                    <a:pt x="24174" y="24174"/>
                  </a:lnTo>
                  <a:lnTo>
                    <a:pt x="6486" y="50410"/>
                  </a:lnTo>
                  <a:lnTo>
                    <a:pt x="0" y="82538"/>
                  </a:lnTo>
                  <a:lnTo>
                    <a:pt x="0" y="742845"/>
                  </a:lnTo>
                  <a:lnTo>
                    <a:pt x="6486" y="774973"/>
                  </a:lnTo>
                  <a:lnTo>
                    <a:pt x="24174" y="801209"/>
                  </a:lnTo>
                  <a:lnTo>
                    <a:pt x="50410" y="818898"/>
                  </a:lnTo>
                  <a:lnTo>
                    <a:pt x="82538" y="825384"/>
                  </a:lnTo>
                  <a:lnTo>
                    <a:pt x="1293101" y="825384"/>
                  </a:lnTo>
                  <a:lnTo>
                    <a:pt x="1325229" y="818898"/>
                  </a:lnTo>
                  <a:lnTo>
                    <a:pt x="1351465" y="801209"/>
                  </a:lnTo>
                  <a:lnTo>
                    <a:pt x="1369153" y="774973"/>
                  </a:lnTo>
                  <a:lnTo>
                    <a:pt x="1375639" y="742845"/>
                  </a:lnTo>
                  <a:lnTo>
                    <a:pt x="1375639" y="82538"/>
                  </a:lnTo>
                  <a:lnTo>
                    <a:pt x="1369153" y="50410"/>
                  </a:lnTo>
                  <a:lnTo>
                    <a:pt x="1351465" y="24174"/>
                  </a:lnTo>
                  <a:lnTo>
                    <a:pt x="1325229" y="6486"/>
                  </a:lnTo>
                  <a:lnTo>
                    <a:pt x="129310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71126" y="3625906"/>
              <a:ext cx="1376045" cy="825500"/>
            </a:xfrm>
            <a:custGeom>
              <a:avLst/>
              <a:gdLst/>
              <a:ahLst/>
              <a:cxnLst/>
              <a:rect l="l" t="t" r="r" b="b"/>
              <a:pathLst>
                <a:path w="1376045" h="825500">
                  <a:moveTo>
                    <a:pt x="0" y="82538"/>
                  </a:moveTo>
                  <a:lnTo>
                    <a:pt x="6486" y="50410"/>
                  </a:lnTo>
                  <a:lnTo>
                    <a:pt x="24174" y="24174"/>
                  </a:lnTo>
                  <a:lnTo>
                    <a:pt x="50410" y="6486"/>
                  </a:lnTo>
                  <a:lnTo>
                    <a:pt x="82538" y="0"/>
                  </a:lnTo>
                  <a:lnTo>
                    <a:pt x="1293102" y="0"/>
                  </a:lnTo>
                  <a:lnTo>
                    <a:pt x="1325229" y="6486"/>
                  </a:lnTo>
                  <a:lnTo>
                    <a:pt x="1351465" y="24174"/>
                  </a:lnTo>
                  <a:lnTo>
                    <a:pt x="1369153" y="50410"/>
                  </a:lnTo>
                  <a:lnTo>
                    <a:pt x="1375640" y="82538"/>
                  </a:lnTo>
                  <a:lnTo>
                    <a:pt x="1375640" y="742845"/>
                  </a:lnTo>
                  <a:lnTo>
                    <a:pt x="1369153" y="774973"/>
                  </a:lnTo>
                  <a:lnTo>
                    <a:pt x="1351465" y="801209"/>
                  </a:lnTo>
                  <a:lnTo>
                    <a:pt x="1325229" y="818897"/>
                  </a:lnTo>
                  <a:lnTo>
                    <a:pt x="1293102" y="825384"/>
                  </a:lnTo>
                  <a:lnTo>
                    <a:pt x="82538" y="825384"/>
                  </a:lnTo>
                  <a:lnTo>
                    <a:pt x="50410" y="818897"/>
                  </a:lnTo>
                  <a:lnTo>
                    <a:pt x="24174" y="801209"/>
                  </a:lnTo>
                  <a:lnTo>
                    <a:pt x="6486" y="774973"/>
                  </a:lnTo>
                  <a:lnTo>
                    <a:pt x="0" y="742845"/>
                  </a:lnTo>
                  <a:lnTo>
                    <a:pt x="0" y="825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59861" y="3767835"/>
            <a:ext cx="598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84331" y="3868020"/>
            <a:ext cx="292100" cy="341630"/>
          </a:xfrm>
          <a:custGeom>
            <a:avLst/>
            <a:gdLst/>
            <a:ahLst/>
            <a:cxnLst/>
            <a:rect l="l" t="t" r="r" b="b"/>
            <a:pathLst>
              <a:path w="292100" h="341629">
                <a:moveTo>
                  <a:pt x="145817" y="0"/>
                </a:moveTo>
                <a:lnTo>
                  <a:pt x="145817" y="68232"/>
                </a:lnTo>
                <a:lnTo>
                  <a:pt x="0" y="68232"/>
                </a:lnTo>
                <a:lnTo>
                  <a:pt x="0" y="272926"/>
                </a:lnTo>
                <a:lnTo>
                  <a:pt x="145817" y="272926"/>
                </a:lnTo>
                <a:lnTo>
                  <a:pt x="145817" y="341157"/>
                </a:lnTo>
                <a:lnTo>
                  <a:pt x="291635" y="170578"/>
                </a:lnTo>
                <a:lnTo>
                  <a:pt x="14581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7024" y="3625906"/>
            <a:ext cx="1376045" cy="825500"/>
          </a:xfrm>
          <a:custGeom>
            <a:avLst/>
            <a:gdLst/>
            <a:ahLst/>
            <a:cxnLst/>
            <a:rect l="l" t="t" r="r" b="b"/>
            <a:pathLst>
              <a:path w="1376045" h="825500">
                <a:moveTo>
                  <a:pt x="1293101" y="0"/>
                </a:moveTo>
                <a:lnTo>
                  <a:pt x="82538" y="0"/>
                </a:lnTo>
                <a:lnTo>
                  <a:pt x="50410" y="6486"/>
                </a:lnTo>
                <a:lnTo>
                  <a:pt x="24174" y="24174"/>
                </a:lnTo>
                <a:lnTo>
                  <a:pt x="6486" y="50410"/>
                </a:lnTo>
                <a:lnTo>
                  <a:pt x="0" y="82538"/>
                </a:lnTo>
                <a:lnTo>
                  <a:pt x="0" y="742845"/>
                </a:lnTo>
                <a:lnTo>
                  <a:pt x="6486" y="774973"/>
                </a:lnTo>
                <a:lnTo>
                  <a:pt x="24174" y="801209"/>
                </a:lnTo>
                <a:lnTo>
                  <a:pt x="50410" y="818898"/>
                </a:lnTo>
                <a:lnTo>
                  <a:pt x="82538" y="825384"/>
                </a:lnTo>
                <a:lnTo>
                  <a:pt x="1293101" y="825384"/>
                </a:lnTo>
                <a:lnTo>
                  <a:pt x="1325229" y="818898"/>
                </a:lnTo>
                <a:lnTo>
                  <a:pt x="1351465" y="801209"/>
                </a:lnTo>
                <a:lnTo>
                  <a:pt x="1369153" y="774973"/>
                </a:lnTo>
                <a:lnTo>
                  <a:pt x="1375639" y="742845"/>
                </a:lnTo>
                <a:lnTo>
                  <a:pt x="1375639" y="82538"/>
                </a:lnTo>
                <a:lnTo>
                  <a:pt x="1369153" y="50410"/>
                </a:lnTo>
                <a:lnTo>
                  <a:pt x="1351465" y="24174"/>
                </a:lnTo>
                <a:lnTo>
                  <a:pt x="1325229" y="6486"/>
                </a:lnTo>
                <a:lnTo>
                  <a:pt x="129310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66810" y="3767835"/>
            <a:ext cx="1035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Deploy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20912" y="4873625"/>
            <a:ext cx="7956550" cy="539750"/>
            <a:chOff x="2220912" y="4873625"/>
            <a:chExt cx="7956550" cy="53975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4087" y="4876800"/>
              <a:ext cx="7950200" cy="5334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24087" y="4876800"/>
              <a:ext cx="7950200" cy="533400"/>
            </a:xfrm>
            <a:custGeom>
              <a:avLst/>
              <a:gdLst/>
              <a:ahLst/>
              <a:cxnLst/>
              <a:rect l="l" t="t" r="r" b="b"/>
              <a:pathLst>
                <a:path w="79502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0" y="0"/>
                  </a:lnTo>
                  <a:lnTo>
                    <a:pt x="7861299" y="0"/>
                  </a:lnTo>
                  <a:lnTo>
                    <a:pt x="7895903" y="6986"/>
                  </a:lnTo>
                  <a:lnTo>
                    <a:pt x="7924161" y="26038"/>
                  </a:lnTo>
                  <a:lnTo>
                    <a:pt x="7943213" y="54296"/>
                  </a:lnTo>
                  <a:lnTo>
                    <a:pt x="7950200" y="88901"/>
                  </a:lnTo>
                  <a:lnTo>
                    <a:pt x="7950200" y="444498"/>
                  </a:lnTo>
                  <a:lnTo>
                    <a:pt x="7943213" y="479103"/>
                  </a:lnTo>
                  <a:lnTo>
                    <a:pt x="7924161" y="507361"/>
                  </a:lnTo>
                  <a:lnTo>
                    <a:pt x="7895903" y="526413"/>
                  </a:lnTo>
                  <a:lnTo>
                    <a:pt x="7861299" y="533400"/>
                  </a:lnTo>
                  <a:lnTo>
                    <a:pt x="88900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6243" y="4979923"/>
            <a:ext cx="492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Increase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collaboration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40182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70" dirty="0"/>
              <a:t> </a:t>
            </a:r>
            <a:r>
              <a:rPr spc="-5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4848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Value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Stream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Map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Product</a:t>
            </a:r>
            <a:r>
              <a:rPr sz="2000" b="1" spc="-1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Creation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20" y="1817404"/>
            <a:ext cx="11091955" cy="32231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87890" y="5735828"/>
            <a:ext cx="5963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high-level value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stream</a:t>
            </a:r>
            <a:r>
              <a:rPr sz="1800" spc="-5" dirty="0">
                <a:latin typeface="Calibri"/>
                <a:cs typeface="Calibri"/>
              </a:rPr>
              <a:t> map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 </a:t>
            </a:r>
            <a:r>
              <a:rPr sz="1800" spc="-5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171"/>
            <a:ext cx="6429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Structure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Deployment</a:t>
            </a:r>
            <a:r>
              <a:rPr spc="-35" dirty="0"/>
              <a:t> </a:t>
            </a:r>
            <a:r>
              <a:rPr spc="-5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9914890" cy="150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Expected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steps</a:t>
            </a:r>
            <a:r>
              <a:rPr sz="2000" b="1" spc="-2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to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be</a:t>
            </a:r>
            <a:r>
              <a:rPr sz="2000" b="1" spc="-20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followed</a:t>
            </a:r>
            <a:endParaRPr sz="2000">
              <a:latin typeface="Arial"/>
              <a:cs typeface="Arial"/>
            </a:endParaRPr>
          </a:p>
          <a:p>
            <a:pPr marL="883919" indent="-34353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883919" algn="l"/>
                <a:tab pos="884555" algn="l"/>
              </a:tabLst>
            </a:pPr>
            <a:r>
              <a:rPr sz="1800" spc="-5" dirty="0">
                <a:latin typeface="Arial MT"/>
                <a:cs typeface="Arial MT"/>
              </a:rPr>
              <a:t>The input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pipeline</a:t>
            </a:r>
            <a:r>
              <a:rPr sz="1800" dirty="0">
                <a:latin typeface="Arial MT"/>
                <a:cs typeface="Arial MT"/>
              </a:rPr>
              <a:t> is a </a:t>
            </a:r>
            <a:r>
              <a:rPr sz="1800" spc="-5" dirty="0">
                <a:latin typeface="Arial MT"/>
                <a:cs typeface="Arial MT"/>
              </a:rPr>
              <a:t>particular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revision</a:t>
            </a:r>
            <a:r>
              <a:rPr sz="1800" dirty="0">
                <a:latin typeface="Arial MT"/>
                <a:cs typeface="Arial MT"/>
              </a:rPr>
              <a:t> in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control</a:t>
            </a:r>
            <a:endParaRPr sz="1800">
              <a:latin typeface="Arial MT"/>
              <a:cs typeface="Arial MT"/>
            </a:endParaRPr>
          </a:p>
          <a:p>
            <a:pPr marL="883919" indent="-34353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883919" algn="l"/>
                <a:tab pos="884555" algn="l"/>
              </a:tabLst>
            </a:pPr>
            <a:r>
              <a:rPr sz="1800" spc="-5" dirty="0">
                <a:latin typeface="Arial MT"/>
                <a:cs typeface="Arial MT"/>
              </a:rPr>
              <a:t>Every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build</a:t>
            </a:r>
            <a:endParaRPr sz="1800">
              <a:latin typeface="Arial MT"/>
              <a:cs typeface="Arial MT"/>
            </a:endParaRPr>
          </a:p>
          <a:p>
            <a:pPr marL="883919" indent="-3435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883919" algn="l"/>
                <a:tab pos="884555" algn="l"/>
              </a:tabLst>
            </a:pPr>
            <a:r>
              <a:rPr sz="1800" spc="-5" dirty="0">
                <a:latin typeface="Arial MT"/>
                <a:cs typeface="Arial MT"/>
              </a:rPr>
              <a:t>It pass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through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sequence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challenges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to, its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viability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release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2600" y="2935223"/>
            <a:ext cx="8064500" cy="2935605"/>
            <a:chOff x="1752600" y="2935223"/>
            <a:chExt cx="8064500" cy="2935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525" y="3428999"/>
              <a:ext cx="7772400" cy="2438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1525" y="3428999"/>
              <a:ext cx="7772400" cy="2438400"/>
            </a:xfrm>
            <a:custGeom>
              <a:avLst/>
              <a:gdLst/>
              <a:ahLst/>
              <a:cxnLst/>
              <a:rect l="l" t="t" r="r" b="b"/>
              <a:pathLst>
                <a:path w="7772400" h="2438400">
                  <a:moveTo>
                    <a:pt x="0" y="406411"/>
                  </a:moveTo>
                  <a:lnTo>
                    <a:pt x="2734" y="359015"/>
                  </a:lnTo>
                  <a:lnTo>
                    <a:pt x="10733" y="313224"/>
                  </a:lnTo>
                  <a:lnTo>
                    <a:pt x="23693" y="269345"/>
                  </a:lnTo>
                  <a:lnTo>
                    <a:pt x="41308" y="227681"/>
                  </a:lnTo>
                  <a:lnTo>
                    <a:pt x="63273" y="188538"/>
                  </a:lnTo>
                  <a:lnTo>
                    <a:pt x="89283" y="152221"/>
                  </a:lnTo>
                  <a:lnTo>
                    <a:pt x="119034" y="119035"/>
                  </a:lnTo>
                  <a:lnTo>
                    <a:pt x="152221" y="89283"/>
                  </a:lnTo>
                  <a:lnTo>
                    <a:pt x="188538" y="63273"/>
                  </a:lnTo>
                  <a:lnTo>
                    <a:pt x="227681" y="41308"/>
                  </a:lnTo>
                  <a:lnTo>
                    <a:pt x="269345" y="23693"/>
                  </a:lnTo>
                  <a:lnTo>
                    <a:pt x="313224" y="10733"/>
                  </a:lnTo>
                  <a:lnTo>
                    <a:pt x="359014" y="2734"/>
                  </a:lnTo>
                  <a:lnTo>
                    <a:pt x="406410" y="0"/>
                  </a:lnTo>
                  <a:lnTo>
                    <a:pt x="7365990" y="0"/>
                  </a:lnTo>
                  <a:lnTo>
                    <a:pt x="7413386" y="2734"/>
                  </a:lnTo>
                  <a:lnTo>
                    <a:pt x="7459176" y="10733"/>
                  </a:lnTo>
                  <a:lnTo>
                    <a:pt x="7503055" y="23693"/>
                  </a:lnTo>
                  <a:lnTo>
                    <a:pt x="7544718" y="41308"/>
                  </a:lnTo>
                  <a:lnTo>
                    <a:pt x="7583861" y="63273"/>
                  </a:lnTo>
                  <a:lnTo>
                    <a:pt x="7620178" y="89283"/>
                  </a:lnTo>
                  <a:lnTo>
                    <a:pt x="7653365" y="119035"/>
                  </a:lnTo>
                  <a:lnTo>
                    <a:pt x="7683116" y="152221"/>
                  </a:lnTo>
                  <a:lnTo>
                    <a:pt x="7709126" y="188538"/>
                  </a:lnTo>
                  <a:lnTo>
                    <a:pt x="7731092" y="227681"/>
                  </a:lnTo>
                  <a:lnTo>
                    <a:pt x="7748706" y="269345"/>
                  </a:lnTo>
                  <a:lnTo>
                    <a:pt x="7761666" y="313224"/>
                  </a:lnTo>
                  <a:lnTo>
                    <a:pt x="7769665" y="359015"/>
                  </a:lnTo>
                  <a:lnTo>
                    <a:pt x="7772400" y="406411"/>
                  </a:lnTo>
                  <a:lnTo>
                    <a:pt x="7772400" y="2031988"/>
                  </a:lnTo>
                  <a:lnTo>
                    <a:pt x="7769665" y="2079384"/>
                  </a:lnTo>
                  <a:lnTo>
                    <a:pt x="7761666" y="2125174"/>
                  </a:lnTo>
                  <a:lnTo>
                    <a:pt x="7748706" y="2169053"/>
                  </a:lnTo>
                  <a:lnTo>
                    <a:pt x="7731092" y="2210717"/>
                  </a:lnTo>
                  <a:lnTo>
                    <a:pt x="7709126" y="2249860"/>
                  </a:lnTo>
                  <a:lnTo>
                    <a:pt x="7683116" y="2286177"/>
                  </a:lnTo>
                  <a:lnTo>
                    <a:pt x="7653365" y="2319364"/>
                  </a:lnTo>
                  <a:lnTo>
                    <a:pt x="7620178" y="2349115"/>
                  </a:lnTo>
                  <a:lnTo>
                    <a:pt x="7583861" y="2375125"/>
                  </a:lnTo>
                  <a:lnTo>
                    <a:pt x="7544718" y="2397091"/>
                  </a:lnTo>
                  <a:lnTo>
                    <a:pt x="7503055" y="2414705"/>
                  </a:lnTo>
                  <a:lnTo>
                    <a:pt x="7459176" y="2427665"/>
                  </a:lnTo>
                  <a:lnTo>
                    <a:pt x="7413386" y="2435664"/>
                  </a:lnTo>
                  <a:lnTo>
                    <a:pt x="7365990" y="2438399"/>
                  </a:lnTo>
                  <a:lnTo>
                    <a:pt x="406410" y="2438399"/>
                  </a:lnTo>
                  <a:lnTo>
                    <a:pt x="359014" y="2435664"/>
                  </a:lnTo>
                  <a:lnTo>
                    <a:pt x="313224" y="2427665"/>
                  </a:lnTo>
                  <a:lnTo>
                    <a:pt x="269345" y="2414705"/>
                  </a:lnTo>
                  <a:lnTo>
                    <a:pt x="227681" y="2397091"/>
                  </a:lnTo>
                  <a:lnTo>
                    <a:pt x="188538" y="2375125"/>
                  </a:lnTo>
                  <a:lnTo>
                    <a:pt x="152221" y="2349115"/>
                  </a:lnTo>
                  <a:lnTo>
                    <a:pt x="119034" y="2319364"/>
                  </a:lnTo>
                  <a:lnTo>
                    <a:pt x="89283" y="2286177"/>
                  </a:lnTo>
                  <a:lnTo>
                    <a:pt x="63273" y="2249860"/>
                  </a:lnTo>
                  <a:lnTo>
                    <a:pt x="41308" y="2210717"/>
                  </a:lnTo>
                  <a:lnTo>
                    <a:pt x="23693" y="2169053"/>
                  </a:lnTo>
                  <a:lnTo>
                    <a:pt x="10733" y="2125174"/>
                  </a:lnTo>
                  <a:lnTo>
                    <a:pt x="2734" y="2079384"/>
                  </a:lnTo>
                  <a:lnTo>
                    <a:pt x="0" y="2031988"/>
                  </a:lnTo>
                  <a:lnTo>
                    <a:pt x="0" y="406411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0" y="2935223"/>
              <a:ext cx="914400" cy="917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33171"/>
            <a:ext cx="6429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069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xam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1C1573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926" y="1486237"/>
            <a:ext cx="8928344" cy="51047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33171"/>
            <a:ext cx="6429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987" y="1126235"/>
            <a:ext cx="1957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C1573"/>
                </a:solidFill>
                <a:latin typeface="Arial"/>
                <a:cs typeface="Arial"/>
              </a:rPr>
              <a:t>Broad</a:t>
            </a:r>
            <a:r>
              <a:rPr sz="2000" b="1" spc="-45" dirty="0">
                <a:solidFill>
                  <a:srgbClr val="1C157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C1573"/>
                </a:solidFill>
                <a:latin typeface="Arial"/>
                <a:cs typeface="Arial"/>
              </a:rPr>
              <a:t>Overview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912" y="1493733"/>
            <a:ext cx="8588376" cy="49737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1982</Words>
  <Application>Microsoft Office PowerPoint</Application>
  <PresentationFormat>Widescreen</PresentationFormat>
  <Paragraphs>224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MT</vt:lpstr>
      <vt:lpstr>Calibri</vt:lpstr>
      <vt:lpstr>Times New Roman</vt:lpstr>
      <vt:lpstr>Office Theme</vt:lpstr>
      <vt:lpstr>Continuous Deployment</vt:lpstr>
      <vt:lpstr>Deployment</vt:lpstr>
      <vt:lpstr>Deployment</vt:lpstr>
      <vt:lpstr>Deployment</vt:lpstr>
      <vt:lpstr>Deployment Pipeline</vt:lpstr>
      <vt:lpstr>Deployment Pipeline</vt:lpstr>
      <vt:lpstr>Structure of Deployment Pipeline</vt:lpstr>
      <vt:lpstr>PowerPoint Presentation</vt:lpstr>
      <vt:lpstr>PowerPoint Presentation</vt:lpstr>
      <vt:lpstr>PowerPoint Presentation</vt:lpstr>
      <vt:lpstr>Basic Deployment Pipeline</vt:lpstr>
      <vt:lpstr>Deployment Pipeline</vt:lpstr>
      <vt:lpstr>Antipatterns of dealing with Binaries</vt:lpstr>
      <vt:lpstr>Deployment Pipeline</vt:lpstr>
      <vt:lpstr>Deployment Pipeline Practices</vt:lpstr>
      <vt:lpstr>Deployment Pipeline</vt:lpstr>
      <vt:lpstr>Preparing to Release</vt:lpstr>
      <vt:lpstr>Human Free Deployments</vt:lpstr>
      <vt:lpstr>Human Free Deployments</vt:lpstr>
      <vt:lpstr>Implementing a Deployment Pipeline</vt:lpstr>
      <vt:lpstr>Deployment Consideration</vt:lpstr>
      <vt:lpstr>Rolling Back Deployments</vt:lpstr>
      <vt:lpstr>Deployments</vt:lpstr>
      <vt:lpstr>Deployment</vt:lpstr>
      <vt:lpstr>Blue-Green Deployments</vt:lpstr>
      <vt:lpstr>Blue-Green Deployments</vt:lpstr>
      <vt:lpstr>Blue-Green Deployments</vt:lpstr>
      <vt:lpstr>Canary Releasing</vt:lpstr>
      <vt:lpstr>Canary Releasing</vt:lpstr>
      <vt:lpstr>Rolling upgrade</vt:lpstr>
      <vt:lpstr>Rolling upgrade</vt:lpstr>
      <vt:lpstr>Emergency Fixes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juhi3</dc:creator>
  <cp:lastModifiedBy>juhi3260@gmail.com</cp:lastModifiedBy>
  <cp:revision>2</cp:revision>
  <dcterms:created xsi:type="dcterms:W3CDTF">2024-07-09T04:55:37Z</dcterms:created>
  <dcterms:modified xsi:type="dcterms:W3CDTF">2024-07-09T04:57:57Z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2020-09-25T00:00:00Z</vt:filetime>
  </property>
  <property fmtid="{D5CDD505-2E9C-101B-9397-08002B2CF9AE}" pid="3" name="LastSaved">
    <vt:filetime>2024-07-09T00:00:00Z</vt:filetime>
  </property>
</Properties>
</file>