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60" r:id="rId2"/>
    <p:sldId id="300" r:id="rId3"/>
    <p:sldId id="256" r:id="rId4"/>
    <p:sldId id="310" r:id="rId5"/>
    <p:sldId id="309" r:id="rId6"/>
    <p:sldId id="299" r:id="rId7"/>
    <p:sldId id="272" r:id="rId8"/>
    <p:sldId id="271" r:id="rId9"/>
    <p:sldId id="265" r:id="rId10"/>
    <p:sldId id="308" r:id="rId11"/>
    <p:sldId id="297" r:id="rId12"/>
    <p:sldId id="266" r:id="rId13"/>
    <p:sldId id="277" r:id="rId14"/>
    <p:sldId id="278" r:id="rId15"/>
    <p:sldId id="283" r:id="rId16"/>
    <p:sldId id="284" r:id="rId17"/>
    <p:sldId id="286" r:id="rId18"/>
    <p:sldId id="285" r:id="rId19"/>
    <p:sldId id="257" r:id="rId20"/>
    <p:sldId id="287" r:id="rId21"/>
    <p:sldId id="288" r:id="rId22"/>
    <p:sldId id="295" r:id="rId23"/>
    <p:sldId id="296" r:id="rId24"/>
    <p:sldId id="294" r:id="rId25"/>
    <p:sldId id="289" r:id="rId26"/>
    <p:sldId id="290" r:id="rId27"/>
    <p:sldId id="291" r:id="rId28"/>
    <p:sldId id="292" r:id="rId29"/>
    <p:sldId id="293" r:id="rId30"/>
    <p:sldId id="304" r:id="rId31"/>
    <p:sldId id="305" r:id="rId32"/>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C1D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02" autoAdjust="0"/>
  </p:normalViewPr>
  <p:slideViewPr>
    <p:cSldViewPr>
      <p:cViewPr varScale="1">
        <p:scale>
          <a:sx n="82" d="100"/>
          <a:sy n="82" d="100"/>
        </p:scale>
        <p:origin x="864" y="9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7554E17E-ACDA-4D33-BCAE-677FB616DBEF}" type="datetimeFigureOut">
              <a:rPr lang="en-IN" smtClean="0"/>
              <a:t>05-03-2021</a:t>
            </a:fld>
            <a:endParaRPr lang="en-IN"/>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1078985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Tree>
    <p:extLst>
      <p:ext uri="{BB962C8B-B14F-4D97-AF65-F5344CB8AC3E}">
        <p14:creationId xmlns:p14="http://schemas.microsoft.com/office/powerpoint/2010/main" val="173026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14</a:t>
            </a:fld>
            <a:endParaRPr lang="en-IN"/>
          </a:p>
        </p:txBody>
      </p:sp>
    </p:spTree>
    <p:extLst>
      <p:ext uri="{BB962C8B-B14F-4D97-AF65-F5344CB8AC3E}">
        <p14:creationId xmlns:p14="http://schemas.microsoft.com/office/powerpoint/2010/main" val="280260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15</a:t>
            </a:fld>
            <a:endParaRPr lang="en-IN"/>
          </a:p>
        </p:txBody>
      </p:sp>
    </p:spTree>
    <p:extLst>
      <p:ext uri="{BB962C8B-B14F-4D97-AF65-F5344CB8AC3E}">
        <p14:creationId xmlns:p14="http://schemas.microsoft.com/office/powerpoint/2010/main" val="3220604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16</a:t>
            </a:fld>
            <a:endParaRPr lang="en-IN"/>
          </a:p>
        </p:txBody>
      </p:sp>
    </p:spTree>
    <p:extLst>
      <p:ext uri="{BB962C8B-B14F-4D97-AF65-F5344CB8AC3E}">
        <p14:creationId xmlns:p14="http://schemas.microsoft.com/office/powerpoint/2010/main" val="3947083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17</a:t>
            </a:fld>
            <a:endParaRPr lang="en-IN"/>
          </a:p>
        </p:txBody>
      </p:sp>
    </p:spTree>
    <p:extLst>
      <p:ext uri="{BB962C8B-B14F-4D97-AF65-F5344CB8AC3E}">
        <p14:creationId xmlns:p14="http://schemas.microsoft.com/office/powerpoint/2010/main" val="3509503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18</a:t>
            </a:fld>
            <a:endParaRPr lang="en-IN"/>
          </a:p>
        </p:txBody>
      </p:sp>
    </p:spTree>
    <p:extLst>
      <p:ext uri="{BB962C8B-B14F-4D97-AF65-F5344CB8AC3E}">
        <p14:creationId xmlns:p14="http://schemas.microsoft.com/office/powerpoint/2010/main" val="147014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pPr lvl="1">
              <a:lnSpc>
                <a:spcPct val="120000"/>
              </a:lnSpc>
              <a:spcBef>
                <a:spcPts val="600"/>
              </a:spcBef>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20</a:t>
            </a:fld>
            <a:endParaRPr lang="en-IN"/>
          </a:p>
        </p:txBody>
      </p:sp>
    </p:spTree>
    <p:extLst>
      <p:ext uri="{BB962C8B-B14F-4D97-AF65-F5344CB8AC3E}">
        <p14:creationId xmlns:p14="http://schemas.microsoft.com/office/powerpoint/2010/main" val="1767755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21</a:t>
            </a:fld>
            <a:endParaRPr lang="en-IN"/>
          </a:p>
        </p:txBody>
      </p:sp>
    </p:spTree>
    <p:extLst>
      <p:ext uri="{BB962C8B-B14F-4D97-AF65-F5344CB8AC3E}">
        <p14:creationId xmlns:p14="http://schemas.microsoft.com/office/powerpoint/2010/main" val="260670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BC08CD-08CE-4BE9-82DB-405CF9CCA283}" type="slidenum">
              <a:rPr lang="en-IN" smtClean="0"/>
              <a:t>22</a:t>
            </a:fld>
            <a:endParaRPr lang="en-IN"/>
          </a:p>
        </p:txBody>
      </p:sp>
    </p:spTree>
    <p:extLst>
      <p:ext uri="{BB962C8B-B14F-4D97-AF65-F5344CB8AC3E}">
        <p14:creationId xmlns:p14="http://schemas.microsoft.com/office/powerpoint/2010/main" val="887907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BC08CD-08CE-4BE9-82DB-405CF9CCA283}" type="slidenum">
              <a:rPr lang="en-IN" smtClean="0"/>
              <a:t>23</a:t>
            </a:fld>
            <a:endParaRPr lang="en-IN"/>
          </a:p>
        </p:txBody>
      </p:sp>
    </p:spTree>
    <p:extLst>
      <p:ext uri="{BB962C8B-B14F-4D97-AF65-F5344CB8AC3E}">
        <p14:creationId xmlns:p14="http://schemas.microsoft.com/office/powerpoint/2010/main" val="186050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Tree>
    <p:extLst>
      <p:ext uri="{BB962C8B-B14F-4D97-AF65-F5344CB8AC3E}">
        <p14:creationId xmlns:p14="http://schemas.microsoft.com/office/powerpoint/2010/main" val="3177222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24</a:t>
            </a:fld>
            <a:endParaRPr lang="en-IN"/>
          </a:p>
        </p:txBody>
      </p:sp>
    </p:spTree>
    <p:extLst>
      <p:ext uri="{BB962C8B-B14F-4D97-AF65-F5344CB8AC3E}">
        <p14:creationId xmlns:p14="http://schemas.microsoft.com/office/powerpoint/2010/main" val="3822209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25</a:t>
            </a:fld>
            <a:endParaRPr lang="en-IN"/>
          </a:p>
        </p:txBody>
      </p:sp>
    </p:spTree>
    <p:extLst>
      <p:ext uri="{BB962C8B-B14F-4D97-AF65-F5344CB8AC3E}">
        <p14:creationId xmlns:p14="http://schemas.microsoft.com/office/powerpoint/2010/main" val="4123705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26</a:t>
            </a:fld>
            <a:endParaRPr lang="en-IN"/>
          </a:p>
        </p:txBody>
      </p:sp>
    </p:spTree>
    <p:extLst>
      <p:ext uri="{BB962C8B-B14F-4D97-AF65-F5344CB8AC3E}">
        <p14:creationId xmlns:p14="http://schemas.microsoft.com/office/powerpoint/2010/main" val="707841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Tree>
    <p:extLst>
      <p:ext uri="{BB962C8B-B14F-4D97-AF65-F5344CB8AC3E}">
        <p14:creationId xmlns:p14="http://schemas.microsoft.com/office/powerpoint/2010/main" val="4178720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28</a:t>
            </a:fld>
            <a:endParaRPr lang="en-IN"/>
          </a:p>
        </p:txBody>
      </p:sp>
    </p:spTree>
    <p:extLst>
      <p:ext uri="{BB962C8B-B14F-4D97-AF65-F5344CB8AC3E}">
        <p14:creationId xmlns:p14="http://schemas.microsoft.com/office/powerpoint/2010/main" val="2172806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29</a:t>
            </a:fld>
            <a:endParaRPr lang="en-IN"/>
          </a:p>
        </p:txBody>
      </p:sp>
    </p:spTree>
    <p:extLst>
      <p:ext uri="{BB962C8B-B14F-4D97-AF65-F5344CB8AC3E}">
        <p14:creationId xmlns:p14="http://schemas.microsoft.com/office/powerpoint/2010/main" val="1432675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30</a:t>
            </a:fld>
            <a:endParaRPr lang="en-IN"/>
          </a:p>
        </p:txBody>
      </p:sp>
    </p:spTree>
    <p:extLst>
      <p:ext uri="{BB962C8B-B14F-4D97-AF65-F5344CB8AC3E}">
        <p14:creationId xmlns:p14="http://schemas.microsoft.com/office/powerpoint/2010/main" val="875621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31</a:t>
            </a:fld>
            <a:endParaRPr lang="en-IN"/>
          </a:p>
        </p:txBody>
      </p:sp>
    </p:spTree>
    <p:extLst>
      <p:ext uri="{BB962C8B-B14F-4D97-AF65-F5344CB8AC3E}">
        <p14:creationId xmlns:p14="http://schemas.microsoft.com/office/powerpoint/2010/main" val="278625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Tree>
    <p:extLst>
      <p:ext uri="{BB962C8B-B14F-4D97-AF65-F5344CB8AC3E}">
        <p14:creationId xmlns:p14="http://schemas.microsoft.com/office/powerpoint/2010/main" val="1855679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Tree>
    <p:extLst>
      <p:ext uri="{BB962C8B-B14F-4D97-AF65-F5344CB8AC3E}">
        <p14:creationId xmlns:p14="http://schemas.microsoft.com/office/powerpoint/2010/main" val="369005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b="1"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Tree>
    <p:extLst>
      <p:ext uri="{BB962C8B-B14F-4D97-AF65-F5344CB8AC3E}">
        <p14:creationId xmlns:p14="http://schemas.microsoft.com/office/powerpoint/2010/main" val="22636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99A86-6055-4A93-9530-E514195C72A2}" type="slidenum">
              <a:rPr lang="en-US" smtClean="0"/>
              <a:t>9</a:t>
            </a:fld>
            <a:endParaRPr lang="en-US"/>
          </a:p>
        </p:txBody>
      </p:sp>
    </p:spTree>
    <p:extLst>
      <p:ext uri="{BB962C8B-B14F-4D97-AF65-F5344CB8AC3E}">
        <p14:creationId xmlns:p14="http://schemas.microsoft.com/office/powerpoint/2010/main" val="150246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99A86-6055-4A93-9530-E514195C72A2}" type="slidenum">
              <a:rPr lang="en-US" smtClean="0"/>
              <a:t>10</a:t>
            </a:fld>
            <a:endParaRPr lang="en-US"/>
          </a:p>
        </p:txBody>
      </p:sp>
    </p:spTree>
    <p:extLst>
      <p:ext uri="{BB962C8B-B14F-4D97-AF65-F5344CB8AC3E}">
        <p14:creationId xmlns:p14="http://schemas.microsoft.com/office/powerpoint/2010/main" val="428605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BC08CD-08CE-4BE9-82DB-405CF9CCA283}" type="slidenum">
              <a:rPr lang="en-IN" smtClean="0"/>
              <a:t>11</a:t>
            </a:fld>
            <a:endParaRPr lang="en-IN"/>
          </a:p>
        </p:txBody>
      </p:sp>
    </p:spTree>
    <p:extLst>
      <p:ext uri="{BB962C8B-B14F-4D97-AF65-F5344CB8AC3E}">
        <p14:creationId xmlns:p14="http://schemas.microsoft.com/office/powerpoint/2010/main" val="69329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1243013"/>
            <a:ext cx="5969000" cy="3357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Tree>
    <p:extLst>
      <p:ext uri="{BB962C8B-B14F-4D97-AF65-F5344CB8AC3E}">
        <p14:creationId xmlns:p14="http://schemas.microsoft.com/office/powerpoint/2010/main" val="4018009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sz="1800" dirty="0">
              <a:latin typeface="Arial" pitchFamily="34" charset="0"/>
              <a:cs typeface="Arial" pitchFamily="34" charset="0"/>
            </a:endParaRPr>
          </a:p>
        </p:txBody>
      </p:sp>
      <p:sp>
        <p:nvSpPr>
          <p:cNvPr id="22" name="Rectangle 21"/>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4" name="Rectangle 23"/>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101600" y="3352800"/>
            <a:ext cx="2743200" cy="1980000"/>
          </a:xfrm>
          <a:prstGeom prst="rect">
            <a:avLst/>
          </a:prstGeom>
        </p:spPr>
      </p:pic>
      <p:grpSp>
        <p:nvGrpSpPr>
          <p:cNvPr id="32" name="Group 31"/>
          <p:cNvGrpSpPr/>
          <p:nvPr userDrawn="1"/>
        </p:nvGrpSpPr>
        <p:grpSpPr>
          <a:xfrm>
            <a:off x="-101600" y="5257800"/>
            <a:ext cx="29464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3352800" y="3810000"/>
            <a:ext cx="80264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9609016" y="6356351"/>
            <a:ext cx="2582984"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1"/>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11" name="Group 10"/>
          <p:cNvGrpSpPr/>
          <p:nvPr userDrawn="1"/>
        </p:nvGrpSpPr>
        <p:grpSpPr>
          <a:xfrm>
            <a:off x="2844800" y="655320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15" name="Picture 14" descr="Picture 7.png"/>
          <p:cNvPicPr>
            <a:picLocks noChangeAspect="1"/>
          </p:cNvPicPr>
          <p:nvPr userDrawn="1"/>
        </p:nvPicPr>
        <p:blipFill>
          <a:blip r:embed="rId2" cstate="print"/>
          <a:srcRect l="1923" b="5336"/>
          <a:stretch>
            <a:fillRect/>
          </a:stretch>
        </p:blipFill>
        <p:spPr>
          <a:xfrm>
            <a:off x="8839201" y="-1"/>
            <a:ext cx="2924257" cy="692697"/>
          </a:xfrm>
          <a:prstGeom prst="rect">
            <a:avLst/>
          </a:prstGeom>
        </p:spPr>
      </p:pic>
      <p:sp>
        <p:nvSpPr>
          <p:cNvPr id="16" name="TextBox 15"/>
          <p:cNvSpPr txBox="1"/>
          <p:nvPr userDrawn="1"/>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 ZG538 Infrastructure Management</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9347200" y="6210935"/>
            <a:ext cx="28448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1"/>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25" name="Group 24"/>
          <p:cNvGrpSpPr/>
          <p:nvPr userDrawn="1"/>
        </p:nvGrpSpPr>
        <p:grpSpPr>
          <a:xfrm>
            <a:off x="2844800" y="6553201"/>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29" name="Picture 28" descr="Picture 7.png"/>
          <p:cNvPicPr>
            <a:picLocks noChangeAspect="1"/>
          </p:cNvPicPr>
          <p:nvPr userDrawn="1"/>
        </p:nvPicPr>
        <p:blipFill>
          <a:blip r:embed="rId2" cstate="print"/>
          <a:srcRect l="1923" b="5336"/>
          <a:stretch>
            <a:fillRect/>
          </a:stretch>
        </p:blipFill>
        <p:spPr>
          <a:xfrm>
            <a:off x="8839201" y="-1"/>
            <a:ext cx="2924257" cy="692697"/>
          </a:xfrm>
          <a:prstGeom prst="rect">
            <a:avLst/>
          </a:prstGeom>
        </p:spPr>
      </p:pic>
      <p:sp>
        <p:nvSpPr>
          <p:cNvPr id="30" name="TextBox 29"/>
          <p:cNvSpPr txBox="1"/>
          <p:nvPr userDrawn="1"/>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625600" y="38100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8191500" y="2552700"/>
            <a:ext cx="5867400" cy="1524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7538720" y="2560321"/>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646087" y="1015799"/>
            <a:ext cx="2193193" cy="923596"/>
          </a:xfrm>
          <a:prstGeom prst="rect">
            <a:avLst/>
          </a:prstGeom>
        </p:spPr>
      </p:pic>
      <p:sp>
        <p:nvSpPr>
          <p:cNvPr id="18" name="TextBox 17"/>
          <p:cNvSpPr txBox="1"/>
          <p:nvPr userDrawn="1"/>
        </p:nvSpPr>
        <p:spPr>
          <a:xfrm rot="5400000">
            <a:off x="-2748004"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12192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p>
        </p:txBody>
      </p:sp>
      <p:sp>
        <p:nvSpPr>
          <p:cNvPr id="3" name="Content Placeholder 2"/>
          <p:cNvSpPr>
            <a:spLocks noGrp="1"/>
          </p:cNvSpPr>
          <p:nvPr>
            <p:ph idx="1"/>
          </p:nvPr>
        </p:nvSpPr>
        <p:spPr>
          <a:xfrm>
            <a:off x="609600" y="1828800"/>
            <a:ext cx="109728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609601" y="1066800"/>
            <a:ext cx="10972793"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2032000" y="457200"/>
            <a:ext cx="85344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6" name="Footer Placeholder 4">
            <a:extLst>
              <a:ext uri="{FF2B5EF4-FFF2-40B4-BE49-F238E27FC236}">
                <a16:creationId xmlns:a16="http://schemas.microsoft.com/office/drawing/2014/main" id="{DE04EC94-FB89-4EC1-8E30-52A3D842C32C}"/>
              </a:ext>
            </a:extLst>
          </p:cNvPr>
          <p:cNvSpPr>
            <a:spLocks noGrp="1"/>
          </p:cNvSpPr>
          <p:nvPr>
            <p:ph type="ftr" sz="quarter" idx="13"/>
          </p:nvPr>
        </p:nvSpPr>
        <p:spPr>
          <a:xfrm>
            <a:off x="7721600" y="6569076"/>
            <a:ext cx="38608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SS ZG538 Infrastructure Management</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609600" y="6569076"/>
            <a:ext cx="28448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101600" y="3352800"/>
            <a:ext cx="2743200" cy="1980000"/>
          </a:xfrm>
          <a:prstGeom prst="rect">
            <a:avLst/>
          </a:prstGeom>
        </p:spPr>
      </p:pic>
      <p:grpSp>
        <p:nvGrpSpPr>
          <p:cNvPr id="10" name="Group 9"/>
          <p:cNvGrpSpPr/>
          <p:nvPr userDrawn="1"/>
        </p:nvGrpSpPr>
        <p:grpSpPr>
          <a:xfrm>
            <a:off x="-101600" y="5257800"/>
            <a:ext cx="29464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3352800" y="5410200"/>
            <a:ext cx="80264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3352800" y="3810000"/>
            <a:ext cx="80264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a:xfrm>
            <a:off x="4165600" y="6356351"/>
            <a:ext cx="4165600" cy="365125"/>
          </a:xfrm>
        </p:spPr>
        <p:txBody>
          <a:bodyPr/>
          <a:lstStyle>
            <a:lvl1pPr>
              <a:defRPr b="1">
                <a:solidFill>
                  <a:srgbClr val="FFC000"/>
                </a:solidFill>
              </a:defRPr>
            </a:lvl1pPr>
          </a:lstStyle>
          <a:p>
            <a:r>
              <a:rPr lang="en-US" dirty="0"/>
              <a:t>SS ZG538 Infrastructure Management</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9753600" y="6340476"/>
            <a:ext cx="24384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6350"/>
            <a:ext cx="12192000" cy="6858000"/>
          </a:xfrm>
          <a:prstGeom prst="rect">
            <a:avLst/>
          </a:prstGeom>
          <a:noFill/>
        </p:spPr>
      </p:pic>
      <p:sp>
        <p:nvSpPr>
          <p:cNvPr id="8" name="Rectangle 7"/>
          <p:cNvSpPr/>
          <p:nvPr userDrawn="1"/>
        </p:nvSpPr>
        <p:spPr>
          <a:xfrm>
            <a:off x="0" y="4285518"/>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Picture 7.png"/>
          <p:cNvPicPr>
            <a:picLocks noChangeAspect="1"/>
          </p:cNvPicPr>
          <p:nvPr userDrawn="1"/>
        </p:nvPicPr>
        <p:blipFill>
          <a:blip r:embed="rId3" cstate="print"/>
          <a:srcRect l="1923" b="5336"/>
          <a:stretch>
            <a:fillRect/>
          </a:stretch>
        </p:blipFill>
        <p:spPr>
          <a:xfrm>
            <a:off x="8839201" y="-1"/>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2" name="Group 11"/>
          <p:cNvGrpSpPr/>
          <p:nvPr userDrawn="1"/>
        </p:nvGrpSpPr>
        <p:grpSpPr>
          <a:xfrm>
            <a:off x="9144000" y="762000"/>
            <a:ext cx="29464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a:xfrm>
            <a:off x="197341" y="6331277"/>
            <a:ext cx="2844800" cy="365125"/>
          </a:xfrm>
        </p:spPr>
        <p:txBody>
          <a:bodyPr/>
          <a:lstStyle>
            <a:lvl1pPr>
              <a:defRPr lang="en-US" sz="1100" b="1" kern="1200" dirty="0" smtClean="0">
                <a:solidFill>
                  <a:srgbClr val="101141"/>
                </a:solidFill>
                <a:latin typeface="Arial"/>
                <a:ea typeface="+mn-ea"/>
                <a:cs typeface="Arial"/>
              </a:defRPr>
            </a:lvl1pPr>
          </a:lstStyle>
          <a:p>
            <a:r>
              <a:rPr lang="en-US" dirty="0"/>
              <a:t>8 Aug 2020</a:t>
            </a:r>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a:xfrm>
            <a:off x="1272609" y="6331072"/>
            <a:ext cx="4024923" cy="365125"/>
          </a:xfrm>
        </p:spPr>
        <p:txBody>
          <a:bodyPr/>
          <a:lstStyle>
            <a:lvl1pPr marL="0" algn="r" defTabSz="914400" rtl="0" eaLnBrk="1" latinLnBrk="0" hangingPunct="1">
              <a:defRPr lang="en-US" sz="1100" b="1" kern="1200" smtClean="0">
                <a:solidFill>
                  <a:srgbClr val="101141"/>
                </a:solidFill>
                <a:latin typeface="Arial"/>
                <a:ea typeface="+mn-ea"/>
                <a:cs typeface="Arial"/>
              </a:defRPr>
            </a:lvl1pPr>
          </a:lstStyle>
          <a:p>
            <a:pPr algn="l"/>
            <a:r>
              <a:rPr lang="en-US" dirty="0"/>
              <a:t>SS ZG538 Infrastructure Management</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9347200" y="6322281"/>
            <a:ext cx="2844800" cy="365125"/>
          </a:xfrm>
        </p:spPr>
        <p:txBody>
          <a:bodyPr/>
          <a:lstStyle>
            <a:lvl1pPr>
              <a:defRPr lang="en-US" sz="1100" b="1" kern="1200" smtClean="0">
                <a:solidFill>
                  <a:srgbClr val="101141"/>
                </a:solidFill>
                <a:latin typeface="Arial"/>
                <a:ea typeface="+mn-ea"/>
                <a:cs typeface="Arial"/>
              </a:defRPr>
            </a:lvl1pPr>
          </a:lstStyle>
          <a:p>
            <a:fld id="{BC8D7E44-7D4F-4942-A8C9-2DF6BF8399E8}" type="slidenum">
              <a:rPr lang="en-US" smtClean="0"/>
              <a:pPr/>
              <a:t>‹#›</a:t>
            </a:fld>
            <a:endParaRPr lang="en-US" dirty="0"/>
          </a:p>
        </p:txBody>
      </p:sp>
      <p:sp>
        <p:nvSpPr>
          <p:cNvPr id="19" name="TextBox 18">
            <a:extLst>
              <a:ext uri="{FF2B5EF4-FFF2-40B4-BE49-F238E27FC236}">
                <a16:creationId xmlns:a16="http://schemas.microsoft.com/office/drawing/2014/main" id="{36C7B0EF-1C52-4B09-A123-9DBC8A8BE93D}"/>
              </a:ext>
            </a:extLst>
          </p:cNvPr>
          <p:cNvSpPr txBox="1"/>
          <p:nvPr userDrawn="1"/>
        </p:nvSpPr>
        <p:spPr>
          <a:xfrm>
            <a:off x="3922020" y="6383035"/>
            <a:ext cx="7823200" cy="261610"/>
          </a:xfrm>
          <a:prstGeom prst="rect">
            <a:avLst/>
          </a:prstGeom>
          <a:noFill/>
        </p:spPr>
        <p:txBody>
          <a:bodyPr wrap="square" rtlCol="0">
            <a:spAutoFit/>
          </a:bodyPr>
          <a:lstStyle/>
          <a:p>
            <a:pPr algn="r"/>
            <a:r>
              <a:rPr lang="en-US" sz="1100" b="1" kern="1200" dirty="0">
                <a:solidFill>
                  <a:srgbClr val="101141"/>
                </a:solidFill>
                <a:latin typeface="Arial"/>
                <a:ea typeface="+mn-ea"/>
                <a:cs typeface="Arial"/>
              </a:rPr>
              <a:t>BITS Pilani, Deemed to be University under Section 3 of UGC Act, 1956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1"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3"/>
            <a:ext cx="1016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3"/>
            <a:ext cx="11196956"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67330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778517" y="6550672"/>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16" name="Picture 15" descr="Picture 7.png"/>
          <p:cNvPicPr>
            <a:picLocks noChangeAspect="1"/>
          </p:cNvPicPr>
          <p:nvPr userDrawn="1"/>
        </p:nvPicPr>
        <p:blipFill>
          <a:blip r:embed="rId2" cstate="print"/>
          <a:srcRect l="1923" b="5336"/>
          <a:stretch>
            <a:fillRect/>
          </a:stretch>
        </p:blipFill>
        <p:spPr>
          <a:xfrm>
            <a:off x="8839201" y="-1"/>
            <a:ext cx="2924257" cy="692697"/>
          </a:xfrm>
          <a:prstGeom prst="rect">
            <a:avLst/>
          </a:prstGeom>
        </p:spPr>
      </p:pic>
      <p:grpSp>
        <p:nvGrpSpPr>
          <p:cNvPr id="19" name="Group 18"/>
          <p:cNvGrpSpPr/>
          <p:nvPr userDrawn="1"/>
        </p:nvGrpSpPr>
        <p:grpSpPr>
          <a:xfrm>
            <a:off x="2844800" y="6558113"/>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23" name="Group 22"/>
          <p:cNvGrpSpPr/>
          <p:nvPr userDrawn="1"/>
        </p:nvGrpSpPr>
        <p:grpSpPr>
          <a:xfrm>
            <a:off x="0" y="1295401"/>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690756" y="6549414"/>
            <a:ext cx="3938768" cy="365125"/>
          </a:xfrm>
        </p:spPr>
        <p:txBody>
          <a:bodyPr/>
          <a:lstStyle>
            <a:lvl1pPr>
              <a:defRPr b="0">
                <a:solidFill>
                  <a:schemeClr val="tx1"/>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9117779" y="6585352"/>
            <a:ext cx="2844800" cy="307817"/>
          </a:xfrm>
        </p:spPr>
        <p:txBody>
          <a:bodyPr/>
          <a:lstStyle>
            <a:lvl1pPr>
              <a:defRPr sz="1200" b="1"/>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112434" y="6573531"/>
            <a:ext cx="98616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9 Jan 2021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8839201" y="-1"/>
            <a:ext cx="2924257" cy="692697"/>
          </a:xfrm>
          <a:prstGeom prst="rect">
            <a:avLst/>
          </a:prstGeom>
        </p:spPr>
      </p:pic>
      <p:sp>
        <p:nvSpPr>
          <p:cNvPr id="3" name="Content Placeholder 2"/>
          <p:cNvSpPr>
            <a:spLocks noGrp="1"/>
          </p:cNvSpPr>
          <p:nvPr userDrawn="1">
            <p:ph sz="half" idx="1" hasCustomPrompt="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1"/>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29" name="Group 28"/>
          <p:cNvGrpSpPr/>
          <p:nvPr userDrawn="1"/>
        </p:nvGrpSpPr>
        <p:grpSpPr>
          <a:xfrm>
            <a:off x="2844800" y="6553201"/>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p:nvSpPr>
          <p:cNvPr id="33" name="TextBox 32"/>
          <p:cNvSpPr txBox="1"/>
          <p:nvPr userDrawn="1"/>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4165600" y="6325051"/>
            <a:ext cx="3860800" cy="365125"/>
          </a:xfrm>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9296400" y="6142575"/>
            <a:ext cx="28448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16" name="Group 15"/>
          <p:cNvGrpSpPr/>
          <p:nvPr userDrawn="1"/>
        </p:nvGrpSpPr>
        <p:grpSpPr>
          <a:xfrm>
            <a:off x="2844800" y="6553201"/>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20" name="Picture 19" descr="Picture 7.png"/>
          <p:cNvPicPr>
            <a:picLocks noChangeAspect="1"/>
          </p:cNvPicPr>
          <p:nvPr userDrawn="1"/>
        </p:nvPicPr>
        <p:blipFill>
          <a:blip r:embed="rId2" cstate="print"/>
          <a:srcRect l="1923" b="5336"/>
          <a:stretch>
            <a:fillRect/>
          </a:stretch>
        </p:blipFill>
        <p:spPr>
          <a:xfrm>
            <a:off x="8839201" y="-1"/>
            <a:ext cx="2924257" cy="692697"/>
          </a:xfrm>
          <a:prstGeom prst="rect">
            <a:avLst/>
          </a:prstGeom>
        </p:spPr>
      </p:pic>
      <p:sp>
        <p:nvSpPr>
          <p:cNvPr id="21" name="TextBox 20"/>
          <p:cNvSpPr txBox="1"/>
          <p:nvPr userDrawn="1"/>
        </p:nvSpPr>
        <p:spPr>
          <a:xfrm>
            <a:off x="4419600" y="6598919"/>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Rectangle 1">
            <a:extLst>
              <a:ext uri="{FF2B5EF4-FFF2-40B4-BE49-F238E27FC236}">
                <a16:creationId xmlns:a16="http://schemas.microsoft.com/office/drawing/2014/main" id="{E2F8D7C7-F2C2-47E0-8F12-CAF7D4F1A29E}"/>
              </a:ext>
            </a:extLst>
          </p:cNvPr>
          <p:cNvSpPr/>
          <p:nvPr userDrawn="1"/>
        </p:nvSpPr>
        <p:spPr>
          <a:xfrm>
            <a:off x="3783926" y="6229587"/>
            <a:ext cx="3705694" cy="369332"/>
          </a:xfrm>
          <a:prstGeom prst="rect">
            <a:avLst/>
          </a:prstGeom>
        </p:spPr>
        <p:txBody>
          <a:bodyPr wrap="none">
            <a:spAutoFit/>
          </a:bodyPr>
          <a:lstStyle/>
          <a:p>
            <a:r>
              <a:rPr lang="en-US" sz="1800" dirty="0"/>
              <a:t>SS ZG538 Infrastructure Management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1"/>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11" name="Group 10"/>
          <p:cNvGrpSpPr/>
          <p:nvPr userDrawn="1"/>
        </p:nvGrpSpPr>
        <p:grpSpPr>
          <a:xfrm>
            <a:off x="2844800" y="655320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15" name="Picture 14" descr="Picture 7.png"/>
          <p:cNvPicPr>
            <a:picLocks noChangeAspect="1"/>
          </p:cNvPicPr>
          <p:nvPr userDrawn="1"/>
        </p:nvPicPr>
        <p:blipFill>
          <a:blip r:embed="rId2" cstate="print"/>
          <a:srcRect l="1923" b="5336"/>
          <a:stretch>
            <a:fillRect/>
          </a:stretch>
        </p:blipFill>
        <p:spPr>
          <a:xfrm>
            <a:off x="8839201" y="-1"/>
            <a:ext cx="2924257" cy="692697"/>
          </a:xfrm>
          <a:prstGeom prst="rect">
            <a:avLst/>
          </a:prstGeom>
        </p:spPr>
      </p:pic>
      <p:sp>
        <p:nvSpPr>
          <p:cNvPr id="16" name="TextBox 15"/>
          <p:cNvSpPr txBox="1"/>
          <p:nvPr userDrawn="1"/>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a:xfrm>
            <a:off x="4165600" y="6247106"/>
            <a:ext cx="3860800" cy="365125"/>
          </a:xfrm>
        </p:spPr>
        <p:txBody>
          <a:bodyPr/>
          <a:lstStyle/>
          <a:p>
            <a:r>
              <a:rPr lang="en-US" dirty="0"/>
              <a:t>SS ZG538 Infrastructure Management</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9347200" y="6217261"/>
            <a:ext cx="28448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1"/>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14" name="Group 13"/>
          <p:cNvGrpSpPr/>
          <p:nvPr userDrawn="1"/>
        </p:nvGrpSpPr>
        <p:grpSpPr>
          <a:xfrm>
            <a:off x="2844800" y="6553201"/>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18" name="Picture 17" descr="Picture 7.png"/>
          <p:cNvPicPr>
            <a:picLocks noChangeAspect="1"/>
          </p:cNvPicPr>
          <p:nvPr userDrawn="1"/>
        </p:nvPicPr>
        <p:blipFill>
          <a:blip r:embed="rId2" cstate="print"/>
          <a:srcRect l="1923" b="5336"/>
          <a:stretch>
            <a:fillRect/>
          </a:stretch>
        </p:blipFill>
        <p:spPr>
          <a:xfrm>
            <a:off x="8839201" y="-1"/>
            <a:ext cx="2924257" cy="692697"/>
          </a:xfrm>
          <a:prstGeom prst="rect">
            <a:avLst/>
          </a:prstGeom>
        </p:spPr>
      </p:pic>
      <p:sp>
        <p:nvSpPr>
          <p:cNvPr id="19" name="TextBox 18"/>
          <p:cNvSpPr txBox="1"/>
          <p:nvPr userDrawn="1"/>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9347200" y="6206026"/>
            <a:ext cx="28448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3" r:id="rId4"/>
    <p:sldLayoutId id="2147483650" r:id="rId5"/>
    <p:sldLayoutId id="2147483652" r:id="rId6"/>
    <p:sldLayoutId id="2147483653" r:id="rId7"/>
    <p:sldLayoutId id="2147483655" r:id="rId8"/>
    <p:sldLayoutId id="2147483656" r:id="rId9"/>
    <p:sldLayoutId id="2147483657" r:id="rId10"/>
    <p:sldLayoutId id="2147483658" r:id="rId11"/>
    <p:sldLayoutId id="2147483659" r:id="rId12"/>
    <p:sldLayoutId id="2147483661" r:id="rId13"/>
    <p:sldLayoutId id="2147483662" r:id="rId14"/>
  </p:sldLayoutIdLst>
  <p:hf hd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57600" y="3473450"/>
            <a:ext cx="6400800" cy="1098550"/>
          </a:xfrm>
        </p:spPr>
        <p:txBody>
          <a:bodyPr/>
          <a:lstStyle/>
          <a:p>
            <a:r>
              <a:rPr lang="en-US" sz="4000" dirty="0"/>
              <a:t>Infrastructure Management</a:t>
            </a:r>
          </a:p>
        </p:txBody>
      </p:sp>
      <p:sp>
        <p:nvSpPr>
          <p:cNvPr id="6" name="Content Placeholder 5"/>
          <p:cNvSpPr>
            <a:spLocks noGrp="1"/>
          </p:cNvSpPr>
          <p:nvPr>
            <p:ph sz="quarter" idx="13"/>
          </p:nvPr>
        </p:nvSpPr>
        <p:spPr>
          <a:xfrm>
            <a:off x="4151376" y="4305300"/>
            <a:ext cx="6019800" cy="533400"/>
          </a:xfrm>
        </p:spPr>
        <p:txBody>
          <a:bodyPr/>
          <a:lstStyle/>
          <a:p>
            <a:r>
              <a:rPr lang="en-US" dirty="0">
                <a:solidFill>
                  <a:srgbClr val="FFC000"/>
                </a:solidFill>
              </a:rPr>
              <a:t>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p:txBody>
          <a:bodyPr/>
          <a:lstStyle/>
          <a:p>
            <a:r>
              <a:rPr lang="en-US"/>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5257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533400" y="1394618"/>
            <a:ext cx="10591800" cy="5190733"/>
          </a:xfrm>
        </p:spPr>
        <p:txBody>
          <a:bodyPr>
            <a:normAutofit/>
          </a:bodyPr>
          <a:lstStyle/>
          <a:p>
            <a:pPr marL="342900" lvl="1" indent="-342900">
              <a:lnSpc>
                <a:spcPct val="120000"/>
              </a:lnSpc>
              <a:spcBef>
                <a:spcPts val="450"/>
              </a:spcBef>
              <a:spcAft>
                <a:spcPts val="450"/>
              </a:spcAft>
              <a:buClr>
                <a:srgbClr val="101141"/>
              </a:buClr>
              <a:buFont typeface="Arial" panose="020B0604020202020204" pitchFamily="34" charset="0"/>
              <a:buChar char="•"/>
            </a:pPr>
            <a:r>
              <a:rPr lang="en-US" sz="2000" dirty="0"/>
              <a:t>Developing organizational capabilities to efficiently and effectively manage enterprise IT is what ITSM is all about and is an essential component of IT transformation story</a:t>
            </a:r>
          </a:p>
          <a:p>
            <a:pPr marL="342900" lvl="1" indent="-342900">
              <a:lnSpc>
                <a:spcPct val="120000"/>
              </a:lnSpc>
              <a:spcBef>
                <a:spcPts val="450"/>
              </a:spcBef>
              <a:spcAft>
                <a:spcPts val="450"/>
              </a:spcAft>
              <a:buClr>
                <a:srgbClr val="101141"/>
              </a:buClr>
              <a:buFont typeface="Arial" panose="020B0604020202020204" pitchFamily="34" charset="0"/>
              <a:buChar char="•"/>
            </a:pPr>
            <a:r>
              <a:rPr lang="en-US" sz="2000" dirty="0"/>
              <a:t>This stable and responsive IT environment, is provided by the Infrastructure using a set of products, services or processes</a:t>
            </a:r>
          </a:p>
          <a:p>
            <a:pPr marL="342900" lvl="1" indent="-342900">
              <a:lnSpc>
                <a:spcPct val="120000"/>
              </a:lnSpc>
              <a:spcBef>
                <a:spcPts val="450"/>
              </a:spcBef>
              <a:spcAft>
                <a:spcPts val="450"/>
              </a:spcAft>
              <a:buClr>
                <a:srgbClr val="101141"/>
              </a:buClr>
              <a:buFont typeface="Arial" panose="020B0604020202020204" pitchFamily="34" charset="0"/>
              <a:buChar char="•"/>
            </a:pPr>
            <a:r>
              <a:rPr lang="en-US" sz="2000" dirty="0"/>
              <a:t>There are 12 key processes used in IT Systems management which would be discussed as part of the course</a:t>
            </a:r>
            <a:endParaRPr lang="en-IN" sz="2000" dirty="0"/>
          </a:p>
          <a:p>
            <a:pPr marL="760050" lvl="1" indent="-360000" algn="just">
              <a:lnSpc>
                <a:spcPct val="120000"/>
              </a:lnSpc>
              <a:spcBef>
                <a:spcPts val="600"/>
              </a:spcBef>
              <a:buFont typeface="Arial" panose="020B0604020202020204" pitchFamily="34" charset="0"/>
              <a:buChar char="•"/>
            </a:pPr>
            <a:r>
              <a:rPr lang="en-IN" sz="2000" dirty="0">
                <a:solidFill>
                  <a:srgbClr val="0070C0"/>
                </a:solidFill>
              </a:rPr>
              <a:t>Availability Management</a:t>
            </a:r>
          </a:p>
          <a:p>
            <a:pPr marL="760050" lvl="1" indent="-360000" algn="just">
              <a:lnSpc>
                <a:spcPct val="120000"/>
              </a:lnSpc>
              <a:spcBef>
                <a:spcPts val="600"/>
              </a:spcBef>
              <a:buFont typeface="Arial" panose="020B0604020202020204" pitchFamily="34" charset="0"/>
              <a:buChar char="•"/>
            </a:pPr>
            <a:r>
              <a:rPr lang="en-IN" sz="2000" dirty="0">
                <a:solidFill>
                  <a:srgbClr val="C00000"/>
                </a:solidFill>
              </a:rPr>
              <a:t>Performance/Tuning</a:t>
            </a:r>
          </a:p>
          <a:p>
            <a:pPr marL="760050" lvl="1" indent="-360000" algn="just">
              <a:lnSpc>
                <a:spcPct val="120000"/>
              </a:lnSpc>
              <a:spcBef>
                <a:spcPts val="600"/>
              </a:spcBef>
              <a:buFont typeface="Arial" panose="020B0604020202020204" pitchFamily="34" charset="0"/>
              <a:buChar char="•"/>
            </a:pPr>
            <a:r>
              <a:rPr lang="en-IN" sz="2000" dirty="0">
                <a:solidFill>
                  <a:srgbClr val="0070C0"/>
                </a:solidFill>
              </a:rPr>
              <a:t>Production Acceptance</a:t>
            </a:r>
          </a:p>
          <a:p>
            <a:pPr marL="760050" lvl="1" indent="-360000" algn="just">
              <a:lnSpc>
                <a:spcPct val="120000"/>
              </a:lnSpc>
              <a:spcBef>
                <a:spcPts val="600"/>
              </a:spcBef>
              <a:buFont typeface="Arial" panose="020B0604020202020204" pitchFamily="34" charset="0"/>
              <a:buChar char="•"/>
            </a:pPr>
            <a:r>
              <a:rPr lang="en-IN" sz="2000" dirty="0"/>
              <a:t>Change Management</a:t>
            </a:r>
            <a:endParaRPr lang="en-US" sz="2600" dirty="0"/>
          </a:p>
        </p:txBody>
      </p:sp>
      <p:sp>
        <p:nvSpPr>
          <p:cNvPr id="4" name="Content Placeholder 3">
            <a:extLst>
              <a:ext uri="{FF2B5EF4-FFF2-40B4-BE49-F238E27FC236}">
                <a16:creationId xmlns:a16="http://schemas.microsoft.com/office/drawing/2014/main" id="{2B532728-438E-4096-90E7-04506BAC7079}"/>
              </a:ext>
            </a:extLst>
          </p:cNvPr>
          <p:cNvSpPr>
            <a:spLocks noGrp="1"/>
          </p:cNvSpPr>
          <p:nvPr>
            <p:ph sz="quarter" idx="10"/>
          </p:nvPr>
        </p:nvSpPr>
        <p:spPr>
          <a:xfrm>
            <a:off x="381000" y="9525"/>
            <a:ext cx="8432800" cy="1143000"/>
          </a:xfrm>
        </p:spPr>
        <p:txBody>
          <a:bodyPr>
            <a:normAutofit/>
          </a:bodyPr>
          <a:lstStyle/>
          <a:p>
            <a:r>
              <a:rPr lang="en-US" sz="2600" dirty="0"/>
              <a:t>Objectives of IT Infrastructure Systems Management</a:t>
            </a:r>
          </a:p>
        </p:txBody>
      </p:sp>
      <p:sp>
        <p:nvSpPr>
          <p:cNvPr id="9" name="Footer Placeholder 8">
            <a:extLst>
              <a:ext uri="{FF2B5EF4-FFF2-40B4-BE49-F238E27FC236}">
                <a16:creationId xmlns:a16="http://schemas.microsoft.com/office/drawing/2014/main" id="{B8516C42-59DD-4D6A-8C00-AFC3E5F3F6C5}"/>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85ADC05D-C59B-4A3C-A3D0-532C9EA9B476}"/>
              </a:ext>
            </a:extLst>
          </p:cNvPr>
          <p:cNvSpPr>
            <a:spLocks noGrp="1"/>
          </p:cNvSpPr>
          <p:nvPr>
            <p:ph type="sldNum" sz="quarter" idx="13"/>
          </p:nvPr>
        </p:nvSpPr>
        <p:spPr/>
        <p:txBody>
          <a:bodyPr/>
          <a:lstStyle/>
          <a:p>
            <a:fld id="{BC8D7E44-7D4F-4942-A8C9-2DF6BF8399E8}" type="slidenum">
              <a:rPr lang="en-US" smtClean="0"/>
              <a:pPr/>
              <a:t>10</a:t>
            </a:fld>
            <a:endParaRPr lang="en-US" dirty="0"/>
          </a:p>
        </p:txBody>
      </p:sp>
      <p:sp>
        <p:nvSpPr>
          <p:cNvPr id="7" name="TextBox 6">
            <a:extLst>
              <a:ext uri="{FF2B5EF4-FFF2-40B4-BE49-F238E27FC236}">
                <a16:creationId xmlns:a16="http://schemas.microsoft.com/office/drawing/2014/main" id="{B2CEC99A-101D-4C89-A398-D2AE03364382}"/>
              </a:ext>
            </a:extLst>
          </p:cNvPr>
          <p:cNvSpPr txBox="1"/>
          <p:nvPr/>
        </p:nvSpPr>
        <p:spPr>
          <a:xfrm>
            <a:off x="7742917" y="3986831"/>
            <a:ext cx="3518592" cy="1766574"/>
          </a:xfrm>
          <a:prstGeom prst="rect">
            <a:avLst/>
          </a:prstGeom>
          <a:noFill/>
        </p:spPr>
        <p:txBody>
          <a:bodyPr wrap="none" rtlCol="0">
            <a:spAutoFit/>
          </a:bodyPr>
          <a:lstStyle/>
          <a:p>
            <a:pPr marL="760050" lvl="1" indent="-360000" algn="just">
              <a:lnSpc>
                <a:spcPct val="120000"/>
              </a:lnSpc>
              <a:spcBef>
                <a:spcPts val="600"/>
              </a:spcBef>
              <a:buFont typeface="Arial" panose="020B0604020202020204" pitchFamily="34" charset="0"/>
              <a:buChar char="•"/>
            </a:pPr>
            <a:r>
              <a:rPr lang="en-US" sz="2000" dirty="0">
                <a:solidFill>
                  <a:srgbClr val="0070C0"/>
                </a:solidFill>
                <a:latin typeface="Arial" panose="020B0604020202020204" pitchFamily="34" charset="0"/>
                <a:cs typeface="Arial" panose="020B0604020202020204" pitchFamily="34" charset="0"/>
              </a:rPr>
              <a:t>Capacity Planning</a:t>
            </a:r>
          </a:p>
          <a:p>
            <a:pPr marL="760050" lvl="1" indent="-360000" algn="just">
              <a:lnSpc>
                <a:spcPct val="120000"/>
              </a:lnSpc>
              <a:spcBef>
                <a:spcPts val="600"/>
              </a:spcBef>
              <a:buFont typeface="Arial" panose="020B0604020202020204" pitchFamily="34" charset="0"/>
              <a:buChar char="•"/>
            </a:pPr>
            <a:r>
              <a:rPr lang="en-US" sz="2000" dirty="0">
                <a:solidFill>
                  <a:srgbClr val="C00000"/>
                </a:solidFill>
                <a:latin typeface="Arial" panose="020B0604020202020204" pitchFamily="34" charset="0"/>
                <a:cs typeface="Arial" panose="020B0604020202020204" pitchFamily="34" charset="0"/>
              </a:rPr>
              <a:t>Security</a:t>
            </a:r>
          </a:p>
          <a:p>
            <a:pPr marL="760050" lvl="1" indent="-360000" algn="just">
              <a:lnSpc>
                <a:spcPct val="120000"/>
              </a:lnSpc>
              <a:spcBef>
                <a:spcPts val="600"/>
              </a:spcBef>
              <a:buFont typeface="Arial" panose="020B0604020202020204" pitchFamily="34" charset="0"/>
              <a:buChar char="•"/>
            </a:pPr>
            <a:r>
              <a:rPr lang="en-US" sz="2000" dirty="0">
                <a:solidFill>
                  <a:srgbClr val="0070C0"/>
                </a:solidFill>
                <a:latin typeface="Arial" panose="020B0604020202020204" pitchFamily="34" charset="0"/>
                <a:cs typeface="Arial" panose="020B0604020202020204" pitchFamily="34" charset="0"/>
              </a:rPr>
              <a:t>Business Continuity</a:t>
            </a:r>
          </a:p>
          <a:p>
            <a:pPr marL="760050" lvl="1" indent="-360000" algn="just">
              <a:lnSpc>
                <a:spcPct val="120000"/>
              </a:lnSpc>
              <a:spcBef>
                <a:spcPts val="600"/>
              </a:spcBef>
              <a:buFont typeface="Arial" panose="020B0604020202020204" pitchFamily="34" charset="0"/>
              <a:buChar char="•"/>
            </a:pPr>
            <a:r>
              <a:rPr lang="en-US" sz="2000" dirty="0">
                <a:latin typeface="Arial" panose="020B0604020202020204" pitchFamily="34" charset="0"/>
                <a:cs typeface="Arial" panose="020B0604020202020204" pitchFamily="34" charset="0"/>
              </a:rPr>
              <a:t>Facilities Management</a:t>
            </a:r>
          </a:p>
        </p:txBody>
      </p:sp>
      <p:sp>
        <p:nvSpPr>
          <p:cNvPr id="8" name="TextBox 7">
            <a:extLst>
              <a:ext uri="{FF2B5EF4-FFF2-40B4-BE49-F238E27FC236}">
                <a16:creationId xmlns:a16="http://schemas.microsoft.com/office/drawing/2014/main" id="{8E5C855A-32ED-4435-8EAA-A475A14B4244}"/>
              </a:ext>
            </a:extLst>
          </p:cNvPr>
          <p:cNvSpPr txBox="1"/>
          <p:nvPr/>
        </p:nvSpPr>
        <p:spPr>
          <a:xfrm>
            <a:off x="4073811" y="3975109"/>
            <a:ext cx="4044377" cy="1766574"/>
          </a:xfrm>
          <a:prstGeom prst="rect">
            <a:avLst/>
          </a:prstGeom>
          <a:noFill/>
        </p:spPr>
        <p:txBody>
          <a:bodyPr wrap="none" rtlCol="0">
            <a:spAutoFit/>
          </a:bodyPr>
          <a:lstStyle/>
          <a:p>
            <a:pPr marL="760050" lvl="1" indent="-360000" algn="just">
              <a:lnSpc>
                <a:spcPct val="120000"/>
              </a:lnSpc>
              <a:spcBef>
                <a:spcPts val="600"/>
              </a:spcBef>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Problem Management</a:t>
            </a:r>
          </a:p>
          <a:p>
            <a:pPr marL="760050" lvl="1" indent="-360000" algn="just">
              <a:lnSpc>
                <a:spcPct val="120000"/>
              </a:lnSpc>
              <a:spcBef>
                <a:spcPts val="600"/>
              </a:spcBef>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Storage Management</a:t>
            </a:r>
            <a:endParaRPr lang="en-US" sz="2000" dirty="0">
              <a:solidFill>
                <a:srgbClr val="C00000"/>
              </a:solidFill>
              <a:latin typeface="Arial" panose="020B0604020202020204" pitchFamily="34" charset="0"/>
              <a:cs typeface="Arial" panose="020B0604020202020204" pitchFamily="34" charset="0"/>
            </a:endParaRPr>
          </a:p>
          <a:p>
            <a:pPr marL="760050" lvl="1" indent="-360000" algn="just">
              <a:lnSpc>
                <a:spcPct val="120000"/>
              </a:lnSpc>
              <a:spcBef>
                <a:spcPts val="600"/>
              </a:spcBef>
              <a:buFont typeface="Arial" panose="020B0604020202020204" pitchFamily="34" charset="0"/>
              <a:buChar char="•"/>
            </a:pPr>
            <a:r>
              <a:rPr lang="en-US" sz="2000" dirty="0">
                <a:solidFill>
                  <a:srgbClr val="0070C0"/>
                </a:solidFill>
                <a:latin typeface="Arial" panose="020B0604020202020204" pitchFamily="34" charset="0"/>
                <a:cs typeface="Arial" panose="020B0604020202020204" pitchFamily="34" charset="0"/>
              </a:rPr>
              <a:t>Network Management</a:t>
            </a:r>
          </a:p>
          <a:p>
            <a:pPr marL="760050" lvl="1" indent="-360000" algn="just">
              <a:lnSpc>
                <a:spcPct val="120000"/>
              </a:lnSpc>
              <a:spcBef>
                <a:spcPts val="6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Configuration Management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79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4999" y="1371600"/>
            <a:ext cx="10566401" cy="5234782"/>
          </a:xfrm>
        </p:spPr>
        <p:txBody>
          <a:bodyPr numCol="2" spcCol="182880">
            <a:noAutofit/>
          </a:bodyPr>
          <a:lstStyle/>
          <a:p>
            <a:pPr>
              <a:lnSpc>
                <a:spcPct val="120000"/>
              </a:lnSpc>
              <a:spcBef>
                <a:spcPts val="900"/>
              </a:spcBef>
              <a:buClr>
                <a:srgbClr val="C00000"/>
              </a:buClr>
              <a:buFont typeface="Wingdings" panose="05000000000000000000" pitchFamily="2" charset="2"/>
              <a:buChar char="§"/>
            </a:pPr>
            <a:r>
              <a:rPr lang="en-IN" sz="1800" dirty="0"/>
              <a:t>Scale</a:t>
            </a:r>
          </a:p>
          <a:p>
            <a:pPr lvl="1">
              <a:lnSpc>
                <a:spcPct val="120000"/>
              </a:lnSpc>
              <a:spcBef>
                <a:spcPts val="600"/>
              </a:spcBef>
              <a:buFont typeface="Wingdings" panose="05000000000000000000" pitchFamily="2" charset="2"/>
              <a:buChar char="§"/>
            </a:pPr>
            <a:r>
              <a:rPr lang="en-IN" sz="1800" dirty="0"/>
              <a:t>Physical Expansion</a:t>
            </a:r>
          </a:p>
          <a:p>
            <a:pPr lvl="1">
              <a:lnSpc>
                <a:spcPct val="120000"/>
              </a:lnSpc>
              <a:spcBef>
                <a:spcPts val="900"/>
              </a:spcBef>
              <a:buFont typeface="Wingdings" panose="05000000000000000000" pitchFamily="2" charset="2"/>
              <a:buChar char="§"/>
            </a:pPr>
            <a:r>
              <a:rPr lang="en-IN" sz="1800" dirty="0"/>
              <a:t>Capacity Planning</a:t>
            </a:r>
          </a:p>
          <a:p>
            <a:pPr>
              <a:lnSpc>
                <a:spcPct val="120000"/>
              </a:lnSpc>
              <a:spcBef>
                <a:spcPts val="600"/>
              </a:spcBef>
              <a:buClr>
                <a:srgbClr val="C00000"/>
              </a:buClr>
              <a:buFont typeface="Wingdings" panose="05000000000000000000" pitchFamily="2" charset="2"/>
              <a:buChar char="§"/>
            </a:pPr>
            <a:r>
              <a:rPr lang="en-IN" sz="1800" dirty="0"/>
              <a:t>Diversity of an IT Plant</a:t>
            </a:r>
          </a:p>
          <a:p>
            <a:pPr lvl="1">
              <a:lnSpc>
                <a:spcPct val="120000"/>
              </a:lnSpc>
              <a:spcBef>
                <a:spcPts val="900"/>
              </a:spcBef>
              <a:buClr>
                <a:srgbClr val="0070C0"/>
              </a:buClr>
              <a:buFont typeface="Wingdings" panose="05000000000000000000" pitchFamily="2" charset="2"/>
              <a:buChar char="§"/>
            </a:pPr>
            <a:r>
              <a:rPr lang="en-IN" sz="1800" dirty="0"/>
              <a:t>Focus on uniform components (H/W and S/W)</a:t>
            </a:r>
          </a:p>
          <a:p>
            <a:pPr lvl="1">
              <a:lnSpc>
                <a:spcPct val="120000"/>
              </a:lnSpc>
              <a:spcBef>
                <a:spcPts val="900"/>
              </a:spcBef>
              <a:buClr>
                <a:srgbClr val="0070C0"/>
              </a:buClr>
              <a:buFont typeface="Wingdings" panose="05000000000000000000" pitchFamily="2" charset="2"/>
              <a:buChar char="§"/>
            </a:pPr>
            <a:r>
              <a:rPr lang="en-IN" sz="1800" dirty="0"/>
              <a:t>Vendor Locking</a:t>
            </a:r>
          </a:p>
          <a:p>
            <a:pPr lvl="1">
              <a:lnSpc>
                <a:spcPct val="120000"/>
              </a:lnSpc>
              <a:spcBef>
                <a:spcPts val="900"/>
              </a:spcBef>
              <a:buClr>
                <a:srgbClr val="0070C0"/>
              </a:buClr>
              <a:buFont typeface="Wingdings" panose="05000000000000000000" pitchFamily="2" charset="2"/>
              <a:buChar char="§"/>
            </a:pPr>
            <a:r>
              <a:rPr lang="en-IN" sz="1800" dirty="0"/>
              <a:t>H/W and S/W lifecycle Management</a:t>
            </a:r>
          </a:p>
          <a:p>
            <a:pPr lvl="1">
              <a:lnSpc>
                <a:spcPct val="120000"/>
              </a:lnSpc>
              <a:spcBef>
                <a:spcPts val="900"/>
              </a:spcBef>
              <a:buClr>
                <a:srgbClr val="0070C0"/>
              </a:buClr>
              <a:buFont typeface="Wingdings" panose="05000000000000000000" pitchFamily="2" charset="2"/>
              <a:buChar char="§"/>
            </a:pPr>
            <a:r>
              <a:rPr lang="en-IN" sz="1800" dirty="0"/>
              <a:t>Custom Solutions</a:t>
            </a:r>
          </a:p>
          <a:p>
            <a:pPr>
              <a:lnSpc>
                <a:spcPct val="120000"/>
              </a:lnSpc>
              <a:spcBef>
                <a:spcPts val="600"/>
              </a:spcBef>
              <a:buClr>
                <a:srgbClr val="C00000"/>
              </a:buClr>
              <a:buFont typeface="Wingdings" panose="05000000000000000000" pitchFamily="2" charset="2"/>
              <a:buChar char="§"/>
            </a:pPr>
            <a:r>
              <a:rPr lang="en-IN" sz="1800" dirty="0"/>
              <a:t>Deployment and OS Build</a:t>
            </a:r>
          </a:p>
          <a:p>
            <a:pPr>
              <a:lnSpc>
                <a:spcPct val="120000"/>
              </a:lnSpc>
              <a:spcBef>
                <a:spcPts val="600"/>
              </a:spcBef>
              <a:buClr>
                <a:srgbClr val="C00000"/>
              </a:buClr>
              <a:buFont typeface="Wingdings" panose="05000000000000000000" pitchFamily="2" charset="2"/>
              <a:buChar char="§"/>
            </a:pPr>
            <a:r>
              <a:rPr lang="en-IN" sz="1800" dirty="0"/>
              <a:t>OS and Configuration Diversity/Hygiene</a:t>
            </a:r>
          </a:p>
          <a:p>
            <a:pPr>
              <a:lnSpc>
                <a:spcPct val="120000"/>
              </a:lnSpc>
              <a:spcBef>
                <a:spcPts val="600"/>
              </a:spcBef>
              <a:buClr>
                <a:srgbClr val="C00000"/>
              </a:buClr>
              <a:buFont typeface="Wingdings" panose="05000000000000000000" pitchFamily="2" charset="2"/>
              <a:buChar char="§"/>
            </a:pPr>
            <a:r>
              <a:rPr lang="en-IN" sz="1800" dirty="0"/>
              <a:t>Support Personnel</a:t>
            </a:r>
          </a:p>
          <a:p>
            <a:pPr marL="0" indent="0">
              <a:lnSpc>
                <a:spcPct val="120000"/>
              </a:lnSpc>
              <a:spcBef>
                <a:spcPts val="600"/>
              </a:spcBef>
              <a:buClr>
                <a:srgbClr val="C00000"/>
              </a:buClr>
            </a:pPr>
            <a:endParaRPr lang="en-IN" sz="1000" dirty="0"/>
          </a:p>
          <a:p>
            <a:pPr>
              <a:lnSpc>
                <a:spcPct val="120000"/>
              </a:lnSpc>
              <a:spcBef>
                <a:spcPts val="600"/>
              </a:spcBef>
              <a:buClr>
                <a:srgbClr val="C00000"/>
              </a:buClr>
              <a:buFont typeface="Wingdings" panose="05000000000000000000" pitchFamily="2" charset="2"/>
              <a:buChar char="§"/>
            </a:pPr>
            <a:r>
              <a:rPr lang="en-IN" sz="1800" dirty="0"/>
              <a:t>High Availability/Resiliency</a:t>
            </a:r>
          </a:p>
          <a:p>
            <a:pPr>
              <a:lnSpc>
                <a:spcPct val="120000"/>
              </a:lnSpc>
              <a:spcBef>
                <a:spcPts val="600"/>
              </a:spcBef>
              <a:buClr>
                <a:srgbClr val="C00000"/>
              </a:buClr>
              <a:buFont typeface="Wingdings" panose="05000000000000000000" pitchFamily="2" charset="2"/>
              <a:buChar char="§"/>
            </a:pPr>
            <a:r>
              <a:rPr lang="en-IN" sz="1800" dirty="0"/>
              <a:t>Special H/W (trader desktops)</a:t>
            </a:r>
          </a:p>
          <a:p>
            <a:pPr>
              <a:lnSpc>
                <a:spcPct val="120000"/>
              </a:lnSpc>
              <a:spcBef>
                <a:spcPts val="600"/>
              </a:spcBef>
              <a:buClr>
                <a:srgbClr val="C00000"/>
              </a:buClr>
              <a:buFont typeface="Wingdings" panose="05000000000000000000" pitchFamily="2" charset="2"/>
              <a:buChar char="§"/>
            </a:pPr>
            <a:r>
              <a:rPr lang="en-IN" sz="1800" dirty="0"/>
              <a:t>Environment, Power saving</a:t>
            </a:r>
            <a:endParaRPr lang="en-GB" sz="1800" dirty="0"/>
          </a:p>
        </p:txBody>
      </p:sp>
      <p:sp>
        <p:nvSpPr>
          <p:cNvPr id="3" name="Content Placeholder 2"/>
          <p:cNvSpPr>
            <a:spLocks noGrp="1"/>
          </p:cNvSpPr>
          <p:nvPr>
            <p:ph sz="quarter" idx="10"/>
          </p:nvPr>
        </p:nvSpPr>
        <p:spPr/>
        <p:txBody>
          <a:bodyPr>
            <a:normAutofit/>
          </a:bodyPr>
          <a:lstStyle/>
          <a:p>
            <a:r>
              <a:rPr lang="en-US" sz="2800" dirty="0"/>
              <a:t>IT Infrastructure Systems Management</a:t>
            </a:r>
            <a:r>
              <a:rPr lang="en-GB" sz="2800" dirty="0"/>
              <a:t> Challenges</a:t>
            </a:r>
            <a:endParaRPr lang="en-US" sz="2800" dirty="0"/>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290480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558798" y="1420539"/>
            <a:ext cx="9499601" cy="5103475"/>
          </a:xfrm>
        </p:spPr>
        <p:txBody>
          <a:bodyPr>
            <a:normAutofit lnSpcReduction="10000"/>
          </a:bodyPr>
          <a:lstStyle/>
          <a:p>
            <a:pPr marL="0" indent="0" algn="just">
              <a:lnSpc>
                <a:spcPct val="110000"/>
              </a:lnSpc>
              <a:spcBef>
                <a:spcPts val="600"/>
              </a:spcBef>
            </a:pPr>
            <a:r>
              <a:rPr lang="en-US" sz="2300" b="1" dirty="0"/>
              <a:t>IT infrastructure management will need Executive support in terms of </a:t>
            </a:r>
          </a:p>
          <a:p>
            <a:pPr marL="396000" indent="-288000" algn="just">
              <a:lnSpc>
                <a:spcPct val="110000"/>
              </a:lnSpc>
              <a:spcBef>
                <a:spcPts val="600"/>
              </a:spcBef>
              <a:buFont typeface="Arial" panose="020B0604020202020204" pitchFamily="34" charset="0"/>
              <a:buChar char="•"/>
            </a:pPr>
            <a:r>
              <a:rPr lang="en-US" sz="2200" b="1" dirty="0"/>
              <a:t>IT Budget and Resources</a:t>
            </a:r>
          </a:p>
          <a:p>
            <a:pPr lvl="1" algn="just">
              <a:lnSpc>
                <a:spcPct val="120000"/>
              </a:lnSpc>
              <a:spcBef>
                <a:spcPts val="600"/>
              </a:spcBef>
              <a:buFont typeface="Arial" panose="020B0604020202020204" pitchFamily="34" charset="0"/>
              <a:buChar char="•"/>
            </a:pPr>
            <a:r>
              <a:rPr lang="en-US" sz="1900" dirty="0"/>
              <a:t>Contemporary data centers need significant resources as they have to handle availability, provide online response times, support storage management, capacity planning, change management, problem management, and disaster recovery</a:t>
            </a:r>
          </a:p>
          <a:p>
            <a:pPr marL="396000" indent="-288000" algn="just">
              <a:lnSpc>
                <a:spcPct val="110000"/>
              </a:lnSpc>
              <a:spcBef>
                <a:spcPts val="600"/>
              </a:spcBef>
              <a:buFont typeface="Arial" panose="020B0604020202020204" pitchFamily="34" charset="0"/>
              <a:buChar char="•"/>
            </a:pPr>
            <a:r>
              <a:rPr lang="en-US" sz="2200" b="1" dirty="0"/>
              <a:t>Air-support</a:t>
            </a:r>
          </a:p>
          <a:p>
            <a:pPr lvl="1" algn="just">
              <a:lnSpc>
                <a:spcPct val="120000"/>
              </a:lnSpc>
              <a:spcBef>
                <a:spcPts val="600"/>
              </a:spcBef>
              <a:buFont typeface="Arial" panose="020B0604020202020204" pitchFamily="34" charset="0"/>
              <a:buChar char="•"/>
            </a:pPr>
            <a:r>
              <a:rPr lang="en-US" sz="1900" dirty="0"/>
              <a:t>Infrastructure support groups will need to support technical issues and requests from a technical user community, who are more demanding</a:t>
            </a:r>
          </a:p>
          <a:p>
            <a:pPr marL="396000" indent="-288000" algn="just">
              <a:lnSpc>
                <a:spcPct val="110000"/>
              </a:lnSpc>
              <a:spcBef>
                <a:spcPts val="600"/>
              </a:spcBef>
              <a:buFont typeface="Arial" panose="020B0604020202020204" pitchFamily="34" charset="0"/>
              <a:buChar char="•"/>
            </a:pPr>
            <a:r>
              <a:rPr lang="en-US" sz="2200" b="1" dirty="0"/>
              <a:t>Mindshare</a:t>
            </a:r>
          </a:p>
          <a:p>
            <a:pPr lvl="1" algn="just">
              <a:lnSpc>
                <a:spcPct val="120000"/>
              </a:lnSpc>
              <a:spcBef>
                <a:spcPts val="600"/>
              </a:spcBef>
              <a:buFont typeface="Arial" panose="020B0604020202020204" pitchFamily="34" charset="0"/>
              <a:buChar char="•"/>
            </a:pPr>
            <a:r>
              <a:rPr lang="en-US" sz="1900" dirty="0"/>
              <a:t>Relating to and being empathetic to the requirements and importance of a well-implemented infrastructure</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533399" y="137786"/>
            <a:ext cx="8584379" cy="1066800"/>
          </a:xfrm>
        </p:spPr>
        <p:txBody>
          <a:bodyPr>
            <a:normAutofit/>
          </a:bodyPr>
          <a:lstStyle/>
          <a:p>
            <a:r>
              <a:rPr lang="en-US" sz="2800" dirty="0"/>
              <a:t>IT Infrastructure Management</a:t>
            </a:r>
          </a:p>
          <a:p>
            <a:r>
              <a:rPr lang="en-US" sz="2300" dirty="0">
                <a:solidFill>
                  <a:srgbClr val="0070C0"/>
                </a:solidFill>
              </a:rPr>
              <a:t>Executive Support</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57901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546100" y="1493837"/>
            <a:ext cx="10883900" cy="4754563"/>
          </a:xfrm>
        </p:spPr>
        <p:txBody>
          <a:bodyPr>
            <a:normAutofit/>
          </a:bodyPr>
          <a:lstStyle/>
          <a:p>
            <a:pPr marL="274320" indent="-274320" algn="just">
              <a:lnSpc>
                <a:spcPct val="110000"/>
              </a:lnSpc>
              <a:spcBef>
                <a:spcPts val="600"/>
              </a:spcBef>
              <a:buFont typeface="Arial" panose="020B0604020202020204" pitchFamily="34" charset="0"/>
              <a:buChar char="•"/>
            </a:pPr>
            <a:r>
              <a:rPr lang="en-US" sz="2000" dirty="0"/>
              <a:t>Focus of CIOs typically is towards application of </a:t>
            </a:r>
            <a:r>
              <a:rPr lang="en-US" sz="2000" b="1" dirty="0">
                <a:solidFill>
                  <a:srgbClr val="0070C0"/>
                </a:solidFill>
              </a:rPr>
              <a:t>cost effective technology</a:t>
            </a:r>
            <a:r>
              <a:rPr lang="en-US" sz="2000" dirty="0"/>
              <a:t>, rather than on the technology itself.</a:t>
            </a:r>
          </a:p>
          <a:p>
            <a:pPr marL="274320" indent="-274320" algn="just">
              <a:lnSpc>
                <a:spcPct val="110000"/>
              </a:lnSpc>
              <a:spcBef>
                <a:spcPts val="600"/>
              </a:spcBef>
              <a:buFont typeface="Arial" panose="020B0604020202020204" pitchFamily="34" charset="0"/>
              <a:buChar char="•"/>
            </a:pPr>
            <a:r>
              <a:rPr lang="en-US" sz="2000" dirty="0"/>
              <a:t>A </a:t>
            </a:r>
            <a:r>
              <a:rPr lang="en-US" sz="2000" b="1" dirty="0">
                <a:solidFill>
                  <a:srgbClr val="0070C0"/>
                </a:solidFill>
              </a:rPr>
              <a:t>Business case </a:t>
            </a:r>
            <a:r>
              <a:rPr lang="en-US" sz="2000" dirty="0"/>
              <a:t>is a clear and succinct cost justification for funds for IT Infrastructure management</a:t>
            </a:r>
          </a:p>
          <a:p>
            <a:pPr marL="674370" lvl="1" indent="-274320" algn="just">
              <a:lnSpc>
                <a:spcPct val="130000"/>
              </a:lnSpc>
              <a:spcBef>
                <a:spcPts val="600"/>
              </a:spcBef>
              <a:spcAft>
                <a:spcPts val="600"/>
              </a:spcAft>
              <a:buFont typeface="Arial" panose="020B0604020202020204" pitchFamily="34" charset="0"/>
              <a:buChar char="•"/>
            </a:pPr>
            <a:r>
              <a:rPr lang="en-US" sz="2000" dirty="0"/>
              <a:t>An effective and thorough business case will itemize all of the associated costs of a new system or process and compare it to the expected benefits.</a:t>
            </a:r>
          </a:p>
          <a:p>
            <a:pPr marL="674370" lvl="1" indent="-274320" algn="just">
              <a:lnSpc>
                <a:spcPct val="120000"/>
              </a:lnSpc>
              <a:spcBef>
                <a:spcPts val="600"/>
              </a:spcBef>
              <a:spcAft>
                <a:spcPts val="600"/>
              </a:spcAft>
              <a:buFont typeface="Arial" panose="020B0604020202020204" pitchFamily="34" charset="0"/>
              <a:buChar char="•"/>
            </a:pPr>
            <a:r>
              <a:rPr lang="en-US" sz="2000" dirty="0"/>
              <a:t>Challenge:</a:t>
            </a:r>
          </a:p>
          <a:p>
            <a:pPr marL="731520" lvl="2" indent="0" algn="just">
              <a:lnSpc>
                <a:spcPct val="130000"/>
              </a:lnSpc>
              <a:spcBef>
                <a:spcPts val="600"/>
              </a:spcBef>
              <a:spcAft>
                <a:spcPts val="600"/>
              </a:spcAft>
              <a:buNone/>
            </a:pPr>
            <a:r>
              <a:rPr lang="en-US" sz="2000" dirty="0"/>
              <a:t>It is often very difficult to predict accurately the true benefits of a new system or process. Even when the estimated benefits are reasonably accurate, its very hard to put a $ figure for the same as some of the benefits could be qualitative rather than quantitative</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533400" y="152400"/>
            <a:ext cx="9296400" cy="1066800"/>
          </a:xfrm>
        </p:spPr>
        <p:txBody>
          <a:bodyPr>
            <a:normAutofit fontScale="62500" lnSpcReduction="20000"/>
          </a:bodyPr>
          <a:lstStyle/>
          <a:p>
            <a:r>
              <a:rPr lang="en-US" sz="4400" dirty="0"/>
              <a:t>IT Infrastructure Management</a:t>
            </a:r>
          </a:p>
          <a:p>
            <a:r>
              <a:rPr lang="en-US" sz="4200" dirty="0">
                <a:solidFill>
                  <a:srgbClr val="0070C0"/>
                </a:solidFill>
              </a:rPr>
              <a:t>Executive Support : Business Case a means of soliciting support</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87057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426856" y="1468438"/>
            <a:ext cx="11307944" cy="5211763"/>
          </a:xfrm>
        </p:spPr>
        <p:txBody>
          <a:bodyPr>
            <a:normAutofit/>
          </a:bodyPr>
          <a:lstStyle/>
          <a:p>
            <a:pPr marL="0" indent="0">
              <a:lnSpc>
                <a:spcPct val="110000"/>
              </a:lnSpc>
              <a:spcBef>
                <a:spcPts val="600"/>
              </a:spcBef>
            </a:pPr>
            <a:r>
              <a:rPr lang="en-US" sz="1900" b="1" dirty="0"/>
              <a:t>Steps for Developing a business case for a systems management function: </a:t>
            </a:r>
          </a:p>
          <a:p>
            <a:pPr marL="457200" indent="-457200">
              <a:lnSpc>
                <a:spcPct val="120000"/>
              </a:lnSpc>
              <a:spcBef>
                <a:spcPts val="1200"/>
              </a:spcBef>
              <a:spcAft>
                <a:spcPts val="600"/>
              </a:spcAft>
              <a:buFont typeface="+mj-lt"/>
              <a:buAutoNum type="arabicPeriod"/>
            </a:pPr>
            <a:r>
              <a:rPr lang="en-US" sz="1800" b="1" dirty="0">
                <a:solidFill>
                  <a:srgbClr val="0070C0"/>
                </a:solidFill>
              </a:rPr>
              <a:t>Understanding which IT business goals are most critical to achieve the company’s Business goals. </a:t>
            </a:r>
            <a:r>
              <a:rPr lang="en-US" sz="1800" b="1" dirty="0">
                <a:solidFill>
                  <a:srgbClr val="C00000"/>
                </a:solidFill>
              </a:rPr>
              <a:t>(Alignment)</a:t>
            </a:r>
          </a:p>
          <a:p>
            <a:pPr marL="457200" indent="-457200" algn="just">
              <a:lnSpc>
                <a:spcPct val="120000"/>
              </a:lnSpc>
              <a:spcBef>
                <a:spcPts val="1200"/>
              </a:spcBef>
              <a:spcAft>
                <a:spcPts val="600"/>
              </a:spcAft>
              <a:buFont typeface="+mj-lt"/>
              <a:buAutoNum type="arabicPeriod"/>
            </a:pPr>
            <a:r>
              <a:rPr lang="en-US" sz="1800" b="1" dirty="0">
                <a:solidFill>
                  <a:srgbClr val="0070C0"/>
                </a:solidFill>
              </a:rPr>
              <a:t>Determining which systems management functions are most critical to meeting the IT business goals at that point of time. </a:t>
            </a:r>
            <a:r>
              <a:rPr lang="en-US" sz="1800" b="1" dirty="0">
                <a:solidFill>
                  <a:srgbClr val="C00000"/>
                </a:solidFill>
              </a:rPr>
              <a:t>(Selection)</a:t>
            </a:r>
          </a:p>
          <a:p>
            <a:pPr marL="457200" indent="0" algn="just">
              <a:lnSpc>
                <a:spcPct val="120000"/>
              </a:lnSpc>
              <a:spcBef>
                <a:spcPts val="1200"/>
              </a:spcBef>
              <a:spcAft>
                <a:spcPts val="600"/>
              </a:spcAft>
            </a:pPr>
            <a:r>
              <a:rPr lang="en-US" sz="1800" dirty="0"/>
              <a:t>E.g. Focusing on scalability would be more beneficial when the provisioned capacity is crossing an identified critical level rather than during startup when capacity is not a constraint</a:t>
            </a:r>
            <a:endParaRPr lang="en-US" sz="1800" b="1" dirty="0"/>
          </a:p>
          <a:p>
            <a:pPr marL="822960" indent="-365760">
              <a:lnSpc>
                <a:spcPct val="110000"/>
              </a:lnSpc>
              <a:spcBef>
                <a:spcPts val="600"/>
              </a:spcBef>
              <a:buFont typeface="Arial" panose="020B0604020202020204" pitchFamily="34" charset="0"/>
              <a:buChar char="•"/>
            </a:pPr>
            <a:r>
              <a:rPr lang="en-US" sz="1800" dirty="0"/>
              <a:t>Awareness that these could change over time as the goals of the company changes</a:t>
            </a:r>
          </a:p>
          <a:p>
            <a:pPr marL="457200" indent="-457200">
              <a:lnSpc>
                <a:spcPct val="120000"/>
              </a:lnSpc>
              <a:spcBef>
                <a:spcPts val="1200"/>
              </a:spcBef>
              <a:spcAft>
                <a:spcPts val="600"/>
              </a:spcAft>
              <a:buFont typeface="+mj-lt"/>
              <a:buAutoNum type="arabicPeriod" startAt="3"/>
            </a:pPr>
            <a:r>
              <a:rPr lang="en-US" sz="1800" b="1" dirty="0">
                <a:solidFill>
                  <a:srgbClr val="0070C0"/>
                </a:solidFill>
              </a:rPr>
              <a:t>Meeting and conferring with IT senior management to confirm and prioritize the systems management functions to be focused on. </a:t>
            </a:r>
            <a:r>
              <a:rPr lang="en-US" sz="1800" b="1" dirty="0">
                <a:solidFill>
                  <a:srgbClr val="C00000"/>
                </a:solidFill>
              </a:rPr>
              <a:t>(Validation)</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414156" y="152399"/>
            <a:ext cx="6553200" cy="1066800"/>
          </a:xfrm>
        </p:spPr>
        <p:txBody>
          <a:bodyPr>
            <a:normAutofit fontScale="92500"/>
          </a:bodyPr>
          <a:lstStyle/>
          <a:p>
            <a:r>
              <a:rPr lang="en-US" sz="2700" dirty="0"/>
              <a:t>IT Infrastructure Management</a:t>
            </a:r>
          </a:p>
          <a:p>
            <a:r>
              <a:rPr lang="en-US" sz="2600" dirty="0">
                <a:solidFill>
                  <a:srgbClr val="0070C0"/>
                </a:solidFill>
              </a:rPr>
              <a:t>Executive Support : Building a Business Case</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0647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609600" y="1405599"/>
            <a:ext cx="11430000" cy="5179753"/>
          </a:xfrm>
        </p:spPr>
        <p:txBody>
          <a:bodyPr>
            <a:normAutofit fontScale="92500" lnSpcReduction="10000"/>
          </a:bodyPr>
          <a:lstStyle/>
          <a:p>
            <a:pPr marL="0" indent="0">
              <a:lnSpc>
                <a:spcPct val="110000"/>
              </a:lnSpc>
              <a:spcBef>
                <a:spcPts val="300"/>
              </a:spcBef>
              <a:spcAft>
                <a:spcPts val="900"/>
              </a:spcAft>
            </a:pPr>
            <a:r>
              <a:rPr lang="en-US" sz="1900" b="1" dirty="0"/>
              <a:t>Steps for Developing a business case for a systems management function (</a:t>
            </a:r>
            <a:r>
              <a:rPr lang="en-US" sz="1700" b="1" dirty="0"/>
              <a:t>Contd</a:t>
            </a:r>
            <a:r>
              <a:rPr lang="en-US" sz="1900" b="1" dirty="0"/>
              <a:t>.)</a:t>
            </a:r>
          </a:p>
          <a:p>
            <a:pPr marL="457200" indent="-457200">
              <a:lnSpc>
                <a:spcPct val="110000"/>
              </a:lnSpc>
              <a:spcBef>
                <a:spcPts val="600"/>
              </a:spcBef>
              <a:buFont typeface="+mj-lt"/>
              <a:buAutoNum type="arabicPeriod" startAt="4"/>
            </a:pPr>
            <a:r>
              <a:rPr lang="en-US" sz="1900" b="1" dirty="0">
                <a:solidFill>
                  <a:srgbClr val="0070C0"/>
                </a:solidFill>
              </a:rPr>
              <a:t>Estimating all costs associated with the implementation and maintenance of a particular function.</a:t>
            </a:r>
          </a:p>
          <a:p>
            <a:pPr marL="708660" lvl="1" indent="-342900">
              <a:lnSpc>
                <a:spcPct val="90000"/>
              </a:lnSpc>
              <a:spcBef>
                <a:spcPts val="900"/>
              </a:spcBef>
              <a:spcAft>
                <a:spcPts val="300"/>
              </a:spcAft>
              <a:buClr>
                <a:srgbClr val="101141"/>
              </a:buClr>
              <a:buFont typeface="Arial" panose="020B0604020202020204" pitchFamily="34" charset="0"/>
              <a:buChar char="•"/>
            </a:pPr>
            <a:r>
              <a:rPr lang="en-US" sz="1900" dirty="0">
                <a:solidFill>
                  <a:srgbClr val="C00000"/>
                </a:solidFill>
              </a:rPr>
              <a:t>Cost of software licenses</a:t>
            </a:r>
          </a:p>
          <a:p>
            <a:pPr marL="1108710" lvl="2" indent="-342900">
              <a:spcBef>
                <a:spcPts val="600"/>
              </a:spcBef>
              <a:buClr>
                <a:srgbClr val="101141"/>
              </a:buClr>
            </a:pPr>
            <a:r>
              <a:rPr lang="en-US" sz="1900" dirty="0"/>
              <a:t>Procurement</a:t>
            </a:r>
          </a:p>
          <a:p>
            <a:pPr marL="1108710" lvl="2" indent="-342900">
              <a:spcBef>
                <a:spcPts val="600"/>
              </a:spcBef>
              <a:buClr>
                <a:srgbClr val="101141"/>
              </a:buClr>
            </a:pPr>
            <a:r>
              <a:rPr lang="en-US" sz="1900" dirty="0"/>
              <a:t>Enhancement</a:t>
            </a:r>
          </a:p>
          <a:p>
            <a:pPr marL="1108710" lvl="2" indent="-342900">
              <a:spcBef>
                <a:spcPts val="600"/>
              </a:spcBef>
              <a:buClr>
                <a:srgbClr val="101141"/>
              </a:buClr>
            </a:pPr>
            <a:r>
              <a:rPr lang="en-US" sz="1900" dirty="0"/>
              <a:t>Maintenance</a:t>
            </a:r>
          </a:p>
          <a:p>
            <a:pPr marL="708660" lvl="1" indent="-342900">
              <a:lnSpc>
                <a:spcPct val="90000"/>
              </a:lnSpc>
              <a:spcBef>
                <a:spcPts val="600"/>
              </a:spcBef>
              <a:buClr>
                <a:srgbClr val="101141"/>
              </a:buClr>
              <a:buFont typeface="Arial" panose="020B0604020202020204" pitchFamily="34" charset="0"/>
              <a:buChar char="•"/>
            </a:pPr>
            <a:r>
              <a:rPr lang="en-US" sz="1900" dirty="0">
                <a:solidFill>
                  <a:srgbClr val="C00000"/>
                </a:solidFill>
              </a:rPr>
              <a:t>Cost of Manpower</a:t>
            </a:r>
          </a:p>
          <a:p>
            <a:pPr marL="1108710" lvl="2" indent="-342900">
              <a:spcBef>
                <a:spcPts val="600"/>
              </a:spcBef>
              <a:buClr>
                <a:srgbClr val="101141"/>
              </a:buClr>
            </a:pPr>
            <a:r>
              <a:rPr lang="en-US" sz="1900" dirty="0"/>
              <a:t>Recruiting</a:t>
            </a:r>
          </a:p>
          <a:p>
            <a:pPr marL="1108710" lvl="2" indent="-342900">
              <a:spcBef>
                <a:spcPts val="600"/>
              </a:spcBef>
              <a:buClr>
                <a:srgbClr val="101141"/>
              </a:buClr>
            </a:pPr>
            <a:r>
              <a:rPr lang="en-US" sz="1900" dirty="0"/>
              <a:t>Training</a:t>
            </a:r>
          </a:p>
          <a:p>
            <a:pPr marL="457200" indent="-457200">
              <a:lnSpc>
                <a:spcPct val="110000"/>
              </a:lnSpc>
              <a:spcBef>
                <a:spcPts val="600"/>
              </a:spcBef>
              <a:buFont typeface="+mj-lt"/>
              <a:buAutoNum type="arabicPeriod" startAt="4"/>
            </a:pPr>
            <a:r>
              <a:rPr lang="en-US" sz="1900" b="1" dirty="0">
                <a:solidFill>
                  <a:srgbClr val="0070C0"/>
                </a:solidFill>
              </a:rPr>
              <a:t>Itemizing all benefits associated with the function.</a:t>
            </a:r>
          </a:p>
          <a:p>
            <a:pPr marL="708660">
              <a:lnSpc>
                <a:spcPct val="110000"/>
              </a:lnSpc>
              <a:spcBef>
                <a:spcPts val="300"/>
              </a:spcBef>
              <a:buFont typeface="Arial" panose="020B0604020202020204" pitchFamily="34" charset="0"/>
              <a:buChar char="•"/>
            </a:pPr>
            <a:r>
              <a:rPr lang="en-US" sz="1900" dirty="0"/>
              <a:t>Being able to predict capacity shortages before they occur</a:t>
            </a:r>
          </a:p>
          <a:p>
            <a:pPr marL="708660">
              <a:lnSpc>
                <a:spcPct val="110000"/>
              </a:lnSpc>
              <a:spcBef>
                <a:spcPts val="300"/>
              </a:spcBef>
              <a:buFont typeface="Arial" panose="020B0604020202020204" pitchFamily="34" charset="0"/>
              <a:buChar char="•"/>
            </a:pPr>
            <a:r>
              <a:rPr lang="en-US" sz="1900" dirty="0"/>
              <a:t>Reducing the frequency and duration of outages and hence the un-productive time</a:t>
            </a:r>
          </a:p>
          <a:p>
            <a:pPr marL="708660">
              <a:lnSpc>
                <a:spcPct val="110000"/>
              </a:lnSpc>
              <a:spcBef>
                <a:spcPts val="300"/>
              </a:spcBef>
              <a:buFont typeface="Arial" panose="020B0604020202020204" pitchFamily="34" charset="0"/>
              <a:buChar char="•"/>
            </a:pPr>
            <a:r>
              <a:rPr lang="en-US" sz="1900" dirty="0"/>
              <a:t>Increasing productivity by improving response times</a:t>
            </a:r>
          </a:p>
          <a:p>
            <a:pPr marL="708660">
              <a:lnSpc>
                <a:spcPct val="110000"/>
              </a:lnSpc>
              <a:spcBef>
                <a:spcPts val="300"/>
              </a:spcBef>
              <a:buFont typeface="Arial" panose="020B0604020202020204" pitchFamily="34" charset="0"/>
              <a:buChar char="•"/>
            </a:pPr>
            <a:r>
              <a:rPr lang="en-US" sz="1900" dirty="0"/>
              <a:t>Ensuring business continuity during disaster recovery</a:t>
            </a:r>
          </a:p>
          <a:p>
            <a:pPr marL="708660">
              <a:lnSpc>
                <a:spcPct val="110000"/>
              </a:lnSpc>
              <a:spcBef>
                <a:spcPts val="300"/>
              </a:spcBef>
              <a:buFont typeface="Arial" panose="020B0604020202020204" pitchFamily="34" charset="0"/>
              <a:buChar char="•"/>
            </a:pPr>
            <a:r>
              <a:rPr lang="en-US" sz="1900" dirty="0"/>
              <a:t>Avoiding the cost of rebuilding databases and reissuing transactions</a:t>
            </a:r>
          </a:p>
          <a:p>
            <a:pPr marL="457200" indent="-457200">
              <a:lnSpc>
                <a:spcPct val="110000"/>
              </a:lnSpc>
              <a:spcBef>
                <a:spcPts val="600"/>
              </a:spcBef>
              <a:buFont typeface="+mj-lt"/>
              <a:buAutoNum type="arabicPeriod" startAt="4"/>
            </a:pPr>
            <a:endParaRPr lang="en-US" sz="1800" dirty="0"/>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414156" y="161512"/>
            <a:ext cx="7967844" cy="1066800"/>
          </a:xfrm>
        </p:spPr>
        <p:txBody>
          <a:bodyPr>
            <a:normAutofit fontScale="92500"/>
          </a:bodyPr>
          <a:lstStyle/>
          <a:p>
            <a:r>
              <a:rPr lang="en-US" sz="3400" dirty="0"/>
              <a:t>IT Infrastructure Management</a:t>
            </a:r>
          </a:p>
          <a:p>
            <a:r>
              <a:rPr lang="en-US" sz="3300" dirty="0">
                <a:solidFill>
                  <a:srgbClr val="0070C0"/>
                </a:solidFill>
              </a:rPr>
              <a:t>Executive Support : Building a Business Case</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15</a:t>
            </a:fld>
            <a:endParaRPr lang="en-US" dirty="0"/>
          </a:p>
        </p:txBody>
      </p:sp>
      <p:sp>
        <p:nvSpPr>
          <p:cNvPr id="7" name="TextBox 6">
            <a:extLst>
              <a:ext uri="{FF2B5EF4-FFF2-40B4-BE49-F238E27FC236}">
                <a16:creationId xmlns:a16="http://schemas.microsoft.com/office/drawing/2014/main" id="{A661A9C3-8EF7-4268-B8E2-1EADDBAC82F8}"/>
              </a:ext>
            </a:extLst>
          </p:cNvPr>
          <p:cNvSpPr txBox="1"/>
          <p:nvPr/>
        </p:nvSpPr>
        <p:spPr>
          <a:xfrm>
            <a:off x="6096000" y="2286000"/>
            <a:ext cx="3689472" cy="1881541"/>
          </a:xfrm>
          <a:prstGeom prst="rect">
            <a:avLst/>
          </a:prstGeom>
          <a:noFill/>
        </p:spPr>
        <p:txBody>
          <a:bodyPr wrap="none" rtlCol="0">
            <a:spAutoFit/>
          </a:bodyPr>
          <a:lstStyle/>
          <a:p>
            <a:pPr marL="708660" lvl="1" indent="-342900">
              <a:lnSpc>
                <a:spcPct val="70000"/>
              </a:lnSpc>
              <a:spcBef>
                <a:spcPts val="900"/>
              </a:spcBef>
              <a:spcAft>
                <a:spcPts val="300"/>
              </a:spcAft>
              <a:buClr>
                <a:srgbClr val="101141"/>
              </a:buClr>
              <a:buFont typeface="Arial" panose="020B0604020202020204" pitchFamily="34" charset="0"/>
              <a:buChar char="•"/>
            </a:pPr>
            <a:r>
              <a:rPr lang="en-US" dirty="0">
                <a:solidFill>
                  <a:srgbClr val="C00000"/>
                </a:solidFill>
                <a:latin typeface="Arial" pitchFamily="34" charset="0"/>
                <a:cs typeface="Arial" pitchFamily="34" charset="0"/>
              </a:rPr>
              <a:t>Cost of Hardware </a:t>
            </a:r>
          </a:p>
          <a:p>
            <a:pPr marL="1108710" lvl="2" indent="-342900">
              <a:lnSpc>
                <a:spcPct val="80000"/>
              </a:lnSpc>
              <a:spcBef>
                <a:spcPts val="600"/>
              </a:spcBef>
              <a:buClr>
                <a:srgbClr val="101141"/>
              </a:buClr>
              <a:buFont typeface="Arial" pitchFamily="34" charset="0"/>
              <a:buChar char="•"/>
            </a:pPr>
            <a:r>
              <a:rPr lang="en-US" dirty="0">
                <a:latin typeface="Arial" pitchFamily="34" charset="0"/>
                <a:cs typeface="Arial" pitchFamily="34" charset="0"/>
              </a:rPr>
              <a:t>Procurement</a:t>
            </a:r>
          </a:p>
          <a:p>
            <a:pPr marL="1108710" lvl="2" indent="-342900">
              <a:lnSpc>
                <a:spcPct val="80000"/>
              </a:lnSpc>
              <a:spcBef>
                <a:spcPts val="600"/>
              </a:spcBef>
              <a:buClr>
                <a:srgbClr val="101141"/>
              </a:buClr>
              <a:buFont typeface="Arial" pitchFamily="34" charset="0"/>
              <a:buChar char="•"/>
            </a:pPr>
            <a:r>
              <a:rPr lang="en-US" dirty="0">
                <a:latin typeface="Arial" pitchFamily="34" charset="0"/>
                <a:cs typeface="Arial" pitchFamily="34" charset="0"/>
              </a:rPr>
              <a:t>Hardware upgrades</a:t>
            </a:r>
          </a:p>
          <a:p>
            <a:pPr marL="1108710" lvl="2" indent="-342900">
              <a:lnSpc>
                <a:spcPct val="80000"/>
              </a:lnSpc>
              <a:spcBef>
                <a:spcPts val="600"/>
              </a:spcBef>
              <a:buClr>
                <a:srgbClr val="101141"/>
              </a:buClr>
              <a:buFont typeface="Arial" pitchFamily="34" charset="0"/>
              <a:buChar char="•"/>
            </a:pPr>
            <a:r>
              <a:rPr lang="en-US" dirty="0">
                <a:latin typeface="Arial" pitchFamily="34" charset="0"/>
                <a:cs typeface="Arial" pitchFamily="34" charset="0"/>
              </a:rPr>
              <a:t>Hardware maintenance</a:t>
            </a:r>
          </a:p>
          <a:p>
            <a:pPr marL="708660" lvl="1" indent="-342900">
              <a:lnSpc>
                <a:spcPct val="70000"/>
              </a:lnSpc>
              <a:spcBef>
                <a:spcPts val="900"/>
              </a:spcBef>
              <a:spcAft>
                <a:spcPts val="300"/>
              </a:spcAft>
              <a:buClr>
                <a:srgbClr val="101141"/>
              </a:buClr>
              <a:buFont typeface="Arial" panose="020B0604020202020204" pitchFamily="34" charset="0"/>
              <a:buChar char="•"/>
            </a:pPr>
            <a:r>
              <a:rPr lang="en-US" dirty="0">
                <a:solidFill>
                  <a:srgbClr val="C00000"/>
                </a:solidFill>
                <a:latin typeface="Arial" pitchFamily="34" charset="0"/>
                <a:cs typeface="Arial" pitchFamily="34" charset="0"/>
              </a:rPr>
              <a:t>Office space</a:t>
            </a:r>
          </a:p>
          <a:p>
            <a:pPr marL="708660" lvl="1" indent="-342900">
              <a:lnSpc>
                <a:spcPct val="70000"/>
              </a:lnSpc>
              <a:spcBef>
                <a:spcPts val="900"/>
              </a:spcBef>
              <a:spcAft>
                <a:spcPts val="300"/>
              </a:spcAft>
              <a:buClr>
                <a:srgbClr val="101141"/>
              </a:buClr>
              <a:buFont typeface="Arial" panose="020B0604020202020204" pitchFamily="34" charset="0"/>
              <a:buChar char="•"/>
            </a:pPr>
            <a:r>
              <a:rPr lang="en-US" dirty="0">
                <a:solidFill>
                  <a:srgbClr val="C00000"/>
                </a:solidFill>
                <a:latin typeface="Arial" pitchFamily="34" charset="0"/>
                <a:cs typeface="Arial" pitchFamily="34" charset="0"/>
              </a:rPr>
              <a:t>Scheduled outages</a:t>
            </a:r>
          </a:p>
        </p:txBody>
      </p:sp>
    </p:spTree>
    <p:extLst>
      <p:ext uri="{BB962C8B-B14F-4D97-AF65-F5344CB8AC3E}">
        <p14:creationId xmlns:p14="http://schemas.microsoft.com/office/powerpoint/2010/main" val="248880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414156" y="1403751"/>
            <a:ext cx="9933804" cy="5181600"/>
          </a:xfrm>
        </p:spPr>
        <p:txBody>
          <a:bodyPr>
            <a:normAutofit/>
          </a:bodyPr>
          <a:lstStyle/>
          <a:p>
            <a:pPr marL="0" indent="0">
              <a:lnSpc>
                <a:spcPct val="90000"/>
              </a:lnSpc>
              <a:spcBef>
                <a:spcPts val="1200"/>
              </a:spcBef>
              <a:spcAft>
                <a:spcPts val="600"/>
              </a:spcAft>
            </a:pPr>
            <a:endParaRPr lang="en-US" sz="100" dirty="0"/>
          </a:p>
          <a:p>
            <a:pPr marL="0" indent="0">
              <a:lnSpc>
                <a:spcPct val="120000"/>
              </a:lnSpc>
              <a:spcBef>
                <a:spcPts val="1200"/>
              </a:spcBef>
              <a:spcAft>
                <a:spcPts val="600"/>
              </a:spcAft>
            </a:pPr>
            <a:r>
              <a:rPr lang="en-US" sz="2000" b="1" dirty="0"/>
              <a:t>Steps for Developing a business case for an systems management function (Contd.)</a:t>
            </a:r>
          </a:p>
          <a:p>
            <a:pPr marL="457200" indent="-457200" algn="just">
              <a:lnSpc>
                <a:spcPct val="120000"/>
              </a:lnSpc>
              <a:spcBef>
                <a:spcPts val="1200"/>
              </a:spcBef>
              <a:spcAft>
                <a:spcPts val="600"/>
              </a:spcAft>
              <a:buFont typeface="+mj-lt"/>
              <a:buAutoNum type="arabicPeriod" startAt="6"/>
            </a:pPr>
            <a:r>
              <a:rPr lang="en-US" sz="1800" b="1" dirty="0">
                <a:solidFill>
                  <a:srgbClr val="0070C0"/>
                </a:solidFill>
              </a:rPr>
              <a:t>Converting benefits to dollar savings to the extent possible.</a:t>
            </a:r>
          </a:p>
          <a:p>
            <a:pPr marL="457200" indent="-457200" algn="just">
              <a:lnSpc>
                <a:spcPct val="120000"/>
              </a:lnSpc>
              <a:spcBef>
                <a:spcPts val="1200"/>
              </a:spcBef>
              <a:spcAft>
                <a:spcPts val="600"/>
              </a:spcAft>
              <a:buFont typeface="+mj-lt"/>
              <a:buAutoNum type="arabicPeriod" startAt="6"/>
            </a:pPr>
            <a:r>
              <a:rPr lang="en-US" sz="1800" b="1" dirty="0">
                <a:solidFill>
                  <a:srgbClr val="0070C0"/>
                </a:solidFill>
              </a:rPr>
              <a:t>Building credibility to the proposed Business case by Soliciting testimonials from customers of other similar companies and demonstrating real-life benefits of a product in an actual business setting</a:t>
            </a:r>
          </a:p>
          <a:p>
            <a:pPr marL="457200" indent="-457200" algn="just">
              <a:lnSpc>
                <a:spcPct val="120000"/>
              </a:lnSpc>
              <a:spcBef>
                <a:spcPts val="1200"/>
              </a:spcBef>
              <a:spcAft>
                <a:spcPts val="600"/>
              </a:spcAft>
              <a:buFont typeface="+mj-lt"/>
              <a:buAutoNum type="arabicPeriod" startAt="6"/>
            </a:pPr>
            <a:r>
              <a:rPr lang="en-US" sz="1800" b="1" dirty="0">
                <a:solidFill>
                  <a:srgbClr val="0070C0"/>
                </a:solidFill>
              </a:rPr>
              <a:t>Presenting the same in the Business terms as would be related by the Executive  audience with the technical knowledge supporting it</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414156" y="152400"/>
            <a:ext cx="8272644" cy="1066800"/>
          </a:xfrm>
        </p:spPr>
        <p:txBody>
          <a:bodyPr>
            <a:normAutofit/>
          </a:bodyPr>
          <a:lstStyle/>
          <a:p>
            <a:r>
              <a:rPr lang="en-US" sz="2400" dirty="0"/>
              <a:t>IT Infrastructure Management</a:t>
            </a:r>
          </a:p>
          <a:p>
            <a:r>
              <a:rPr lang="en-US" sz="2300" dirty="0">
                <a:solidFill>
                  <a:srgbClr val="0070C0"/>
                </a:solidFill>
              </a:rPr>
              <a:t>Executive Support : Building a Business Case</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73369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276225" y="1290026"/>
            <a:ext cx="8153400" cy="5211763"/>
          </a:xfrm>
        </p:spPr>
        <p:txBody>
          <a:bodyPr>
            <a:normAutofit/>
          </a:bodyPr>
          <a:lstStyle/>
          <a:p>
            <a:pPr marL="0" indent="0">
              <a:lnSpc>
                <a:spcPct val="90000"/>
              </a:lnSpc>
              <a:spcBef>
                <a:spcPts val="1200"/>
              </a:spcBef>
              <a:spcAft>
                <a:spcPts val="600"/>
              </a:spcAft>
            </a:pPr>
            <a:endParaRPr lang="en-US" sz="100" dirty="0"/>
          </a:p>
          <a:p>
            <a:pPr marL="0" indent="0">
              <a:lnSpc>
                <a:spcPct val="90000"/>
              </a:lnSpc>
              <a:spcBef>
                <a:spcPts val="600"/>
              </a:spcBef>
              <a:spcAft>
                <a:spcPts val="600"/>
              </a:spcAft>
            </a:pPr>
            <a:r>
              <a:rPr lang="en-US" sz="2000" b="1" dirty="0"/>
              <a:t>Three Universal Principles Involving Executive Support</a:t>
            </a:r>
            <a:endParaRPr lang="en-US" sz="2000" dirty="0"/>
          </a:p>
          <a:p>
            <a:pPr marL="457200" indent="-457200">
              <a:buFont typeface="+mj-lt"/>
              <a:buAutoNum type="arabicPeriod"/>
            </a:pPr>
            <a:r>
              <a:rPr lang="en-US" sz="2000" b="1" dirty="0">
                <a:solidFill>
                  <a:srgbClr val="0070C0"/>
                </a:solidFill>
              </a:rPr>
              <a:t>Managers love alternatives.</a:t>
            </a:r>
          </a:p>
          <a:p>
            <a:pPr lvl="1" algn="just">
              <a:lnSpc>
                <a:spcPct val="130000"/>
              </a:lnSpc>
              <a:spcBef>
                <a:spcPts val="600"/>
              </a:spcBef>
              <a:buFont typeface="Wingdings" panose="05000000000000000000" pitchFamily="2" charset="2"/>
              <a:buChar char="§"/>
            </a:pPr>
            <a:r>
              <a:rPr lang="en-US" sz="1800" dirty="0"/>
              <a:t>Primary responsibility of managers is to evaluate alternatives and make a decision of an alternative for the current scenario. </a:t>
            </a:r>
          </a:p>
          <a:p>
            <a:pPr lvl="1" algn="just">
              <a:lnSpc>
                <a:spcPct val="130000"/>
              </a:lnSpc>
              <a:spcBef>
                <a:spcPts val="600"/>
              </a:spcBef>
              <a:buFont typeface="Wingdings" panose="05000000000000000000" pitchFamily="2" charset="2"/>
              <a:buChar char="§"/>
            </a:pPr>
            <a:r>
              <a:rPr lang="en-US" sz="1800" dirty="0"/>
              <a:t>Presenting viable alternatives say for infrastructure decisions in terms of products, vendors, platforms, levels of support, time of implementations, ways of procurement, deployment etc. supports and eases the process of decision making. </a:t>
            </a:r>
          </a:p>
          <a:p>
            <a:pPr marL="457200" lvl="1" indent="-457200">
              <a:buClr>
                <a:srgbClr val="101141"/>
              </a:buClr>
              <a:buFont typeface="+mj-lt"/>
              <a:buAutoNum type="arabicPeriod" startAt="2"/>
            </a:pPr>
            <a:r>
              <a:rPr lang="en-US" sz="2000" b="1" dirty="0">
                <a:solidFill>
                  <a:srgbClr val="0070C0"/>
                </a:solidFill>
              </a:rPr>
              <a:t>Managers hate surprises.</a:t>
            </a:r>
          </a:p>
          <a:p>
            <a:pPr lvl="1" algn="just">
              <a:lnSpc>
                <a:spcPct val="130000"/>
              </a:lnSpc>
              <a:spcBef>
                <a:spcPts val="600"/>
              </a:spcBef>
              <a:buFont typeface="Wingdings" panose="05000000000000000000" pitchFamily="2" charset="2"/>
              <a:buChar char="§"/>
            </a:pPr>
            <a:r>
              <a:rPr lang="en-US" sz="1800" dirty="0"/>
              <a:t>Managers do not like to be blindsided by business surprises, such as hidden costs, unpredicted delays, or unscheduled outages or unplanned dependencies and limitations. Risks can be mitigated with contingency plans, but surprises are not welcome.</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228599" y="76200"/>
            <a:ext cx="8534401" cy="1066800"/>
          </a:xfrm>
        </p:spPr>
        <p:txBody>
          <a:bodyPr>
            <a:normAutofit/>
          </a:bodyPr>
          <a:lstStyle/>
          <a:p>
            <a:r>
              <a:rPr lang="en-US" sz="3200" dirty="0"/>
              <a:t>IT Infrastructure Management</a:t>
            </a:r>
          </a:p>
          <a:p>
            <a:r>
              <a:rPr lang="en-US" sz="2800" dirty="0">
                <a:solidFill>
                  <a:srgbClr val="0070C0"/>
                </a:solidFill>
              </a:rPr>
              <a:t>Executive Support : Presenting a Business Case</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17</a:t>
            </a:fld>
            <a:endParaRPr lang="en-US" dirty="0"/>
          </a:p>
        </p:txBody>
      </p:sp>
      <p:pic>
        <p:nvPicPr>
          <p:cNvPr id="2" name="Picture 1">
            <a:extLst>
              <a:ext uri="{FF2B5EF4-FFF2-40B4-BE49-F238E27FC236}">
                <a16:creationId xmlns:a16="http://schemas.microsoft.com/office/drawing/2014/main" id="{9E24908F-5F0A-4B50-B08A-C3D3426C5B9E}"/>
              </a:ext>
            </a:extLst>
          </p:cNvPr>
          <p:cNvPicPr>
            <a:picLocks noChangeAspect="1"/>
          </p:cNvPicPr>
          <p:nvPr/>
        </p:nvPicPr>
        <p:blipFill>
          <a:blip r:embed="rId3"/>
          <a:stretch>
            <a:fillRect/>
          </a:stretch>
        </p:blipFill>
        <p:spPr>
          <a:xfrm>
            <a:off x="8763001" y="1905000"/>
            <a:ext cx="2133599" cy="1713124"/>
          </a:xfrm>
          <a:prstGeom prst="rect">
            <a:avLst/>
          </a:prstGeom>
        </p:spPr>
      </p:pic>
      <p:pic>
        <p:nvPicPr>
          <p:cNvPr id="5" name="Picture 4">
            <a:extLst>
              <a:ext uri="{FF2B5EF4-FFF2-40B4-BE49-F238E27FC236}">
                <a16:creationId xmlns:a16="http://schemas.microsoft.com/office/drawing/2014/main" id="{00A9E888-D1C5-4D90-AD72-F54AB138EB6B}"/>
              </a:ext>
            </a:extLst>
          </p:cNvPr>
          <p:cNvPicPr>
            <a:picLocks noChangeAspect="1"/>
          </p:cNvPicPr>
          <p:nvPr/>
        </p:nvPicPr>
        <p:blipFill>
          <a:blip r:embed="rId4"/>
          <a:stretch>
            <a:fillRect/>
          </a:stretch>
        </p:blipFill>
        <p:spPr>
          <a:xfrm>
            <a:off x="8803643" y="4438344"/>
            <a:ext cx="2092957" cy="1713124"/>
          </a:xfrm>
          <a:prstGeom prst="rect">
            <a:avLst/>
          </a:prstGeom>
        </p:spPr>
      </p:pic>
    </p:spTree>
    <p:extLst>
      <p:ext uri="{BB962C8B-B14F-4D97-AF65-F5344CB8AC3E}">
        <p14:creationId xmlns:p14="http://schemas.microsoft.com/office/powerpoint/2010/main" val="249321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426856" y="1286684"/>
            <a:ext cx="9237023" cy="5237330"/>
          </a:xfrm>
        </p:spPr>
        <p:txBody>
          <a:bodyPr>
            <a:normAutofit fontScale="92500" lnSpcReduction="20000"/>
          </a:bodyPr>
          <a:lstStyle/>
          <a:p>
            <a:pPr marL="0" indent="0">
              <a:lnSpc>
                <a:spcPct val="90000"/>
              </a:lnSpc>
              <a:spcBef>
                <a:spcPts val="1200"/>
              </a:spcBef>
              <a:spcAft>
                <a:spcPts val="600"/>
              </a:spcAft>
            </a:pPr>
            <a:endParaRPr lang="en-US" sz="100" dirty="0"/>
          </a:p>
          <a:p>
            <a:pPr marL="0" indent="0">
              <a:lnSpc>
                <a:spcPct val="90000"/>
              </a:lnSpc>
              <a:spcBef>
                <a:spcPts val="600"/>
              </a:spcBef>
              <a:spcAft>
                <a:spcPts val="600"/>
              </a:spcAft>
            </a:pPr>
            <a:r>
              <a:rPr lang="en-US" sz="2000" b="1" dirty="0"/>
              <a:t>Three Universal Principles Involving Executive Support (Contd.)</a:t>
            </a:r>
            <a:endParaRPr lang="en-US" sz="2000" dirty="0"/>
          </a:p>
          <a:p>
            <a:pPr marL="457200" indent="-457200">
              <a:buFont typeface="+mj-lt"/>
              <a:buAutoNum type="arabicPeriod" startAt="3"/>
            </a:pPr>
            <a:r>
              <a:rPr lang="en-US" sz="2000" b="1" dirty="0">
                <a:solidFill>
                  <a:srgbClr val="0070C0"/>
                </a:solidFill>
              </a:rPr>
              <a:t>Managers like metrics.</a:t>
            </a:r>
          </a:p>
          <a:p>
            <a:pPr lvl="1">
              <a:lnSpc>
                <a:spcPct val="120000"/>
              </a:lnSpc>
              <a:spcBef>
                <a:spcPts val="1200"/>
              </a:spcBef>
              <a:buFont typeface="Wingdings" panose="05000000000000000000" pitchFamily="2" charset="2"/>
              <a:buChar char="§"/>
            </a:pPr>
            <a:r>
              <a:rPr lang="en-US" sz="1800" dirty="0"/>
              <a:t>Metrics make decisions to be more data based and deterministic. </a:t>
            </a:r>
            <a:br>
              <a:rPr lang="en-US" sz="1800" dirty="0"/>
            </a:br>
            <a:r>
              <a:rPr lang="en-US" sz="1800" dirty="0"/>
              <a:t>So metrics can be a persuasive tool for obtaining Executive </a:t>
            </a:r>
            <a:br>
              <a:rPr lang="en-US" sz="1800" dirty="0"/>
            </a:br>
            <a:r>
              <a:rPr lang="en-US" sz="1800" dirty="0"/>
              <a:t>support</a:t>
            </a:r>
          </a:p>
          <a:p>
            <a:pPr lvl="1">
              <a:lnSpc>
                <a:spcPct val="120000"/>
              </a:lnSpc>
              <a:spcBef>
                <a:spcPts val="600"/>
              </a:spcBef>
              <a:buFont typeface="Wingdings" panose="05000000000000000000" pitchFamily="2" charset="2"/>
              <a:buChar char="§"/>
            </a:pPr>
            <a:r>
              <a:rPr lang="en-US" sz="1800" dirty="0"/>
              <a:t>Most  CIOs  depend  on  a  small  number  of  meaning-full  </a:t>
            </a:r>
            <a:br>
              <a:rPr lang="en-US" sz="1800" dirty="0"/>
            </a:br>
            <a:r>
              <a:rPr lang="en-US" sz="1800" dirty="0"/>
              <a:t>metrics  which demonstrates the business value of a decision</a:t>
            </a:r>
            <a:br>
              <a:rPr lang="en-US" sz="1800" dirty="0"/>
            </a:br>
            <a:r>
              <a:rPr lang="en-US" sz="1800" dirty="0"/>
              <a:t>E.g. In a banking system using no of transactions which is processed/sec (response time)</a:t>
            </a:r>
          </a:p>
          <a:p>
            <a:pPr lvl="1" algn="just">
              <a:lnSpc>
                <a:spcPct val="120000"/>
              </a:lnSpc>
              <a:spcBef>
                <a:spcPts val="600"/>
              </a:spcBef>
              <a:buFont typeface="Wingdings" panose="05000000000000000000" pitchFamily="2" charset="2"/>
              <a:buChar char="§"/>
            </a:pPr>
            <a:r>
              <a:rPr lang="en-US" sz="1800" dirty="0"/>
              <a:t>Understanding the Business environment and then developing a few meaningful metrics which reflects the Business will help in getting executive support</a:t>
            </a:r>
          </a:p>
          <a:p>
            <a:pPr lvl="1" algn="just">
              <a:lnSpc>
                <a:spcPct val="120000"/>
              </a:lnSpc>
              <a:spcBef>
                <a:spcPts val="600"/>
              </a:spcBef>
              <a:buFont typeface="Wingdings" panose="05000000000000000000" pitchFamily="2" charset="2"/>
              <a:buChar char="§"/>
            </a:pPr>
            <a:r>
              <a:rPr lang="en-US" sz="1800" dirty="0"/>
              <a:t>Sustained ongoing Executive support needs positive reinforcements like the improvements in the Business processes over a period of time presented as charts graphs or tables</a:t>
            </a:r>
          </a:p>
          <a:p>
            <a:pPr lvl="1" algn="just">
              <a:lnSpc>
                <a:spcPct val="120000"/>
              </a:lnSpc>
              <a:spcBef>
                <a:spcPts val="600"/>
              </a:spcBef>
              <a:buFont typeface="Wingdings" panose="05000000000000000000" pitchFamily="2" charset="2"/>
              <a:buChar char="§"/>
            </a:pPr>
            <a:r>
              <a:rPr lang="en-US" sz="1800" dirty="0"/>
              <a:t>Staying informed of the strategies of Business &amp; trends of the enterprise, and keeping the Executives appraised on the synergistic strategies &amp; trends of IT, will support sustained ongoing support for the System management disciplines </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414156" y="148184"/>
            <a:ext cx="6553200" cy="1066800"/>
          </a:xfrm>
        </p:spPr>
        <p:txBody>
          <a:bodyPr>
            <a:normAutofit fontScale="62500" lnSpcReduction="20000"/>
          </a:bodyPr>
          <a:lstStyle/>
          <a:p>
            <a:r>
              <a:rPr lang="en-US" sz="3800" dirty="0"/>
              <a:t>IT Infrastructure Management</a:t>
            </a:r>
          </a:p>
          <a:p>
            <a:r>
              <a:rPr lang="en-US" dirty="0">
                <a:solidFill>
                  <a:srgbClr val="0070C0"/>
                </a:solidFill>
              </a:rPr>
              <a:t>Executive Support : Presenting a Business Case</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18</a:t>
            </a:fld>
            <a:endParaRPr lang="en-US" dirty="0"/>
          </a:p>
        </p:txBody>
      </p:sp>
      <p:pic>
        <p:nvPicPr>
          <p:cNvPr id="2" name="Picture 1">
            <a:extLst>
              <a:ext uri="{FF2B5EF4-FFF2-40B4-BE49-F238E27FC236}">
                <a16:creationId xmlns:a16="http://schemas.microsoft.com/office/drawing/2014/main" id="{6E920B3D-E524-4471-87B7-1188837370FF}"/>
              </a:ext>
            </a:extLst>
          </p:cNvPr>
          <p:cNvPicPr>
            <a:picLocks noChangeAspect="1"/>
          </p:cNvPicPr>
          <p:nvPr/>
        </p:nvPicPr>
        <p:blipFill>
          <a:blip r:embed="rId3"/>
          <a:stretch>
            <a:fillRect/>
          </a:stretch>
        </p:blipFill>
        <p:spPr>
          <a:xfrm>
            <a:off x="9663879" y="2103120"/>
            <a:ext cx="1752600" cy="1351280"/>
          </a:xfrm>
          <a:prstGeom prst="rect">
            <a:avLst/>
          </a:prstGeom>
        </p:spPr>
      </p:pic>
    </p:spTree>
    <p:extLst>
      <p:ext uri="{BB962C8B-B14F-4D97-AF65-F5344CB8AC3E}">
        <p14:creationId xmlns:p14="http://schemas.microsoft.com/office/powerpoint/2010/main" val="833812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866900" y="4648200"/>
            <a:ext cx="8458200" cy="1600200"/>
          </a:xfrm>
        </p:spPr>
        <p:txBody>
          <a:bodyPr/>
          <a:lstStyle/>
          <a:p>
            <a:pPr algn="just"/>
            <a:r>
              <a:rPr lang="en-US" sz="3200" dirty="0"/>
              <a:t>Once Executive Support is obtained focus shifts to structuring and effectively organizing</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19</a:t>
            </a:fld>
            <a:endParaRPr lang="en-US" dirty="0"/>
          </a:p>
        </p:txBody>
      </p:sp>
      <p:sp>
        <p:nvSpPr>
          <p:cNvPr id="6" name="Footer Placeholder 5">
            <a:extLst>
              <a:ext uri="{FF2B5EF4-FFF2-40B4-BE49-F238E27FC236}">
                <a16:creationId xmlns:a16="http://schemas.microsoft.com/office/drawing/2014/main" id="{79CB2738-94C8-40EC-BDB7-587B9AD3BD62}"/>
              </a:ext>
            </a:extLst>
          </p:cNvPr>
          <p:cNvSpPr>
            <a:spLocks noGrp="1"/>
          </p:cNvSpPr>
          <p:nvPr>
            <p:ph type="ftr" sz="quarter" idx="12"/>
          </p:nvPr>
        </p:nvSpPr>
        <p:spPr/>
        <p:txBody>
          <a:bodyPr/>
          <a:lstStyle/>
          <a:p>
            <a:r>
              <a:rPr lang="en-US"/>
              <a:t>SS ZG538 Infrastructure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p:txBody>
          <a:bodyPr/>
          <a:lstStyle/>
          <a:p>
            <a:r>
              <a:rPr lang="en-US" dirty="0"/>
              <a:t>Introduction</a:t>
            </a:r>
          </a:p>
          <a:p>
            <a:r>
              <a:rPr lang="en-US" dirty="0"/>
              <a:t>Session 1</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p:txBody>
          <a:bodyPr/>
          <a:lstStyle/>
          <a:p>
            <a:r>
              <a:rPr lang="en-US"/>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39339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533400" y="1363939"/>
            <a:ext cx="10744200" cy="5185475"/>
          </a:xfrm>
        </p:spPr>
        <p:txBody>
          <a:bodyPr>
            <a:normAutofit/>
          </a:bodyPr>
          <a:lstStyle/>
          <a:p>
            <a:pPr marL="0" indent="0">
              <a:lnSpc>
                <a:spcPct val="90000"/>
              </a:lnSpc>
              <a:spcBef>
                <a:spcPts val="1200"/>
              </a:spcBef>
              <a:spcAft>
                <a:spcPts val="600"/>
              </a:spcAft>
            </a:pPr>
            <a:endParaRPr lang="en-US" sz="100" dirty="0"/>
          </a:p>
          <a:p>
            <a:pPr algn="just">
              <a:lnSpc>
                <a:spcPct val="110000"/>
              </a:lnSpc>
              <a:spcBef>
                <a:spcPts val="600"/>
              </a:spcBef>
              <a:spcAft>
                <a:spcPts val="600"/>
              </a:spcAft>
              <a:buFont typeface="Arial" panose="020B0604020202020204" pitchFamily="34" charset="0"/>
              <a:buChar char="•"/>
            </a:pPr>
            <a:r>
              <a:rPr lang="en-US" sz="2000" dirty="0"/>
              <a:t>Organizing an organization or a group, supports coordination of work through a structured hierarchy and business processes. It also has the culture embedded with it.</a:t>
            </a:r>
          </a:p>
          <a:p>
            <a:pPr algn="just">
              <a:lnSpc>
                <a:spcPct val="110000"/>
              </a:lnSpc>
              <a:spcBef>
                <a:spcPts val="600"/>
              </a:spcBef>
              <a:spcAft>
                <a:spcPts val="600"/>
              </a:spcAft>
              <a:buFont typeface="Arial" panose="020B0604020202020204" pitchFamily="34" charset="0"/>
              <a:buChar char="•"/>
            </a:pPr>
            <a:r>
              <a:rPr lang="en-US" sz="2000" dirty="0"/>
              <a:t>IT departments, which are responsible for the IT Infrastructure needs to be organized for Optimal efficiencies and effectiveness of the system management processes.</a:t>
            </a:r>
          </a:p>
          <a:p>
            <a:pPr algn="just">
              <a:lnSpc>
                <a:spcPct val="110000"/>
              </a:lnSpc>
              <a:spcBef>
                <a:spcPts val="600"/>
              </a:spcBef>
              <a:spcAft>
                <a:spcPts val="600"/>
              </a:spcAft>
              <a:buFont typeface="Arial" panose="020B0604020202020204" pitchFamily="34" charset="0"/>
              <a:buChar char="•"/>
            </a:pPr>
            <a:r>
              <a:rPr lang="en-US" sz="2000" dirty="0"/>
              <a:t>Organization structure can be looked at as the way in which IT organization arranges its tasks, people and techniques. </a:t>
            </a:r>
          </a:p>
          <a:p>
            <a:pPr algn="just">
              <a:lnSpc>
                <a:spcPct val="110000"/>
              </a:lnSpc>
              <a:spcBef>
                <a:spcPts val="600"/>
              </a:spcBef>
              <a:spcAft>
                <a:spcPts val="600"/>
              </a:spcAft>
              <a:buFont typeface="Arial" panose="020B0604020202020204" pitchFamily="34" charset="0"/>
              <a:buChar char="•"/>
            </a:pPr>
            <a:r>
              <a:rPr lang="en-US" sz="2000" dirty="0"/>
              <a:t>This arrangement builds in relationships between the different departments (and its members) and assigns roles and responsibilities and authority to carry out different activities. </a:t>
            </a:r>
          </a:p>
          <a:p>
            <a:pPr algn="just">
              <a:lnSpc>
                <a:spcPct val="110000"/>
              </a:lnSpc>
              <a:spcBef>
                <a:spcPts val="600"/>
              </a:spcBef>
              <a:spcAft>
                <a:spcPts val="600"/>
              </a:spcAft>
              <a:buFont typeface="Arial" panose="020B0604020202020204" pitchFamily="34" charset="0"/>
              <a:buChar char="•"/>
            </a:pPr>
            <a:r>
              <a:rPr lang="en-US" sz="2000" dirty="0"/>
              <a:t>Typically there exists a leader responsible and multiple (layer’s of) subordinates. </a:t>
            </a:r>
          </a:p>
          <a:p>
            <a:pPr algn="just">
              <a:lnSpc>
                <a:spcPct val="110000"/>
              </a:lnSpc>
              <a:spcBef>
                <a:spcPts val="600"/>
              </a:spcBef>
              <a:spcAft>
                <a:spcPts val="600"/>
              </a:spcAft>
              <a:buFont typeface="Arial" panose="020B0604020202020204" pitchFamily="34" charset="0"/>
              <a:buChar char="•"/>
            </a:pPr>
            <a:r>
              <a:rPr lang="en-US" sz="2000" dirty="0"/>
              <a:t>There are different alternative approaches/scenarios of structuring the various groups that comprise the IT infrastructure. These could be Functional, Divisional, Matrix, Flat</a:t>
            </a:r>
          </a:p>
          <a:p>
            <a:pPr algn="just">
              <a:lnSpc>
                <a:spcPct val="110000"/>
              </a:lnSpc>
              <a:spcBef>
                <a:spcPts val="600"/>
              </a:spcBef>
              <a:spcAft>
                <a:spcPts val="600"/>
              </a:spcAft>
              <a:buFont typeface="Arial" panose="020B0604020202020204" pitchFamily="34" charset="0"/>
              <a:buChar char="•"/>
            </a:pPr>
            <a:endParaRPr lang="en-US" sz="2000" dirty="0"/>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381000" y="98807"/>
            <a:ext cx="8305800" cy="1066800"/>
          </a:xfrm>
        </p:spPr>
        <p:txBody>
          <a:bodyPr>
            <a:normAutofit/>
          </a:bodyPr>
          <a:lstStyle/>
          <a:p>
            <a:r>
              <a:rPr lang="en-US" sz="2400" dirty="0"/>
              <a:t>IT Infrastructure Management</a:t>
            </a:r>
          </a:p>
          <a:p>
            <a:r>
              <a:rPr lang="en-US" sz="2300" dirty="0">
                <a:solidFill>
                  <a:srgbClr val="0070C0"/>
                </a:solidFill>
              </a:rPr>
              <a:t>Organizing the IT infrastructure for Systems Management</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158365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457200" y="55680"/>
            <a:ext cx="7696200" cy="1066800"/>
          </a:xfrm>
        </p:spPr>
        <p:txBody>
          <a:bodyPr>
            <a:normAutofit/>
          </a:bodyPr>
          <a:lstStyle/>
          <a:p>
            <a:r>
              <a:rPr lang="en-US" sz="2400" dirty="0"/>
              <a:t>IT Infrastructure Management</a:t>
            </a:r>
          </a:p>
          <a:p>
            <a:r>
              <a:rPr lang="en-US" sz="2300" dirty="0">
                <a:solidFill>
                  <a:srgbClr val="0070C0"/>
                </a:solidFill>
              </a:rPr>
              <a:t>Organizing the IT infrastructure for Systems Management</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21</a:t>
            </a:fld>
            <a:endParaRPr lang="en-US" dirty="0"/>
          </a:p>
        </p:txBody>
      </p:sp>
      <p:sp>
        <p:nvSpPr>
          <p:cNvPr id="2" name="Rectangle 1">
            <a:extLst>
              <a:ext uri="{FF2B5EF4-FFF2-40B4-BE49-F238E27FC236}">
                <a16:creationId xmlns:a16="http://schemas.microsoft.com/office/drawing/2014/main" id="{3DFDDF71-DA56-4340-9B80-4279A06123B7}"/>
              </a:ext>
            </a:extLst>
          </p:cNvPr>
          <p:cNvSpPr/>
          <p:nvPr/>
        </p:nvSpPr>
        <p:spPr>
          <a:xfrm>
            <a:off x="495300" y="1359368"/>
            <a:ext cx="11010900" cy="4595553"/>
          </a:xfrm>
          <a:prstGeom prst="rect">
            <a:avLst/>
          </a:prstGeom>
        </p:spPr>
        <p:txBody>
          <a:bodyPr wrap="square">
            <a:spAutoFit/>
          </a:bodyPr>
          <a:lstStyle/>
          <a:p>
            <a:pPr marL="182880" indent="-182880">
              <a:lnSpc>
                <a:spcPct val="11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Key factors which could be considered for </a:t>
            </a:r>
            <a:r>
              <a:rPr lang="en-US" sz="2000" b="1" dirty="0">
                <a:latin typeface="Arial" panose="020B0604020202020204" pitchFamily="34" charset="0"/>
                <a:cs typeface="Arial" panose="020B0604020202020204" pitchFamily="34" charset="0"/>
              </a:rPr>
              <a:t>Designing the IT organizations</a:t>
            </a:r>
          </a:p>
          <a:p>
            <a:pPr lvl="1" indent="-182880">
              <a:lnSpc>
                <a:spcPct val="110000"/>
              </a:lnSpc>
              <a:spcBef>
                <a:spcPts val="400"/>
              </a:spcBef>
              <a:buFont typeface="Wingdings" panose="05000000000000000000" pitchFamily="2" charset="2"/>
              <a:buChar char="§"/>
            </a:pPr>
            <a:r>
              <a:rPr lang="en-US" dirty="0">
                <a:latin typeface="Arial" panose="020B0604020202020204" pitchFamily="34" charset="0"/>
                <a:cs typeface="Arial" panose="020B0604020202020204" pitchFamily="34" charset="0"/>
              </a:rPr>
              <a:t>Departmental Responsibilities (Work specializations and Functionality)</a:t>
            </a:r>
          </a:p>
          <a:p>
            <a:pPr lvl="1" indent="-182880">
              <a:lnSpc>
                <a:spcPct val="110000"/>
              </a:lnSpc>
              <a:spcBef>
                <a:spcPts val="600"/>
              </a:spcBef>
              <a:buFont typeface="Wingdings" panose="05000000000000000000" pitchFamily="2" charset="2"/>
              <a:buChar char="§"/>
            </a:pPr>
            <a:r>
              <a:rPr lang="en-US" dirty="0">
                <a:latin typeface="Arial" panose="020B0604020202020204" pitchFamily="34" charset="0"/>
                <a:cs typeface="Arial" panose="020B0604020202020204" pitchFamily="34" charset="0"/>
              </a:rPr>
              <a:t>Planning Orientation</a:t>
            </a:r>
          </a:p>
          <a:p>
            <a:pPr lvl="1" indent="-182880">
              <a:lnSpc>
                <a:spcPct val="110000"/>
              </a:lnSpc>
              <a:spcBef>
                <a:spcPts val="600"/>
              </a:spcBef>
              <a:buFont typeface="Wingdings" panose="05000000000000000000" pitchFamily="2" charset="2"/>
              <a:buChar char="§"/>
            </a:pPr>
            <a:r>
              <a:rPr lang="en-US" dirty="0">
                <a:latin typeface="Arial" panose="020B0604020202020204" pitchFamily="34" charset="0"/>
                <a:cs typeface="Arial" panose="020B0604020202020204" pitchFamily="34" charset="0"/>
              </a:rPr>
              <a:t>Infrastructure processes</a:t>
            </a:r>
          </a:p>
          <a:p>
            <a:pPr lvl="1" indent="-182880">
              <a:lnSpc>
                <a:spcPct val="110000"/>
              </a:lnSpc>
              <a:spcBef>
                <a:spcPts val="600"/>
              </a:spcBef>
              <a:buFont typeface="Wingdings" panose="05000000000000000000" pitchFamily="2" charset="2"/>
              <a:buChar char="§"/>
            </a:pPr>
            <a:r>
              <a:rPr lang="en-US" dirty="0">
                <a:latin typeface="Arial" panose="020B0604020202020204" pitchFamily="34" charset="0"/>
                <a:cs typeface="Arial" panose="020B0604020202020204" pitchFamily="34" charset="0"/>
              </a:rPr>
              <a:t>Chain of Command (reporting structure) and Span of Control (Capacity)</a:t>
            </a:r>
          </a:p>
          <a:p>
            <a:pPr marL="274320" lvl="1">
              <a:lnSpc>
                <a:spcPct val="110000"/>
              </a:lnSpc>
              <a:spcBef>
                <a:spcPts val="600"/>
              </a:spcBef>
            </a:pPr>
            <a:r>
              <a:rPr lang="en-US" dirty="0">
                <a:latin typeface="Arial" panose="020B0604020202020204" pitchFamily="34" charset="0"/>
                <a:cs typeface="Arial" panose="020B0604020202020204" pitchFamily="34" charset="0"/>
              </a:rPr>
              <a:t>   [Need to also consider centralization and decentralization of decision making]</a:t>
            </a:r>
          </a:p>
          <a:p>
            <a:pPr marL="182880" indent="-182880">
              <a:lnSpc>
                <a:spcPct val="110000"/>
              </a:lnSpc>
              <a:spcBef>
                <a:spcPts val="600"/>
              </a:spcBef>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In most times, higher the position of a process/function/ group in the organization structure, higher is its effectiveness, visibility and stature</a:t>
            </a:r>
          </a:p>
          <a:p>
            <a:pPr marL="182880" indent="-182880">
              <a:lnSpc>
                <a:spcPct val="11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Organizations will and should evolve as the Business evolves</a:t>
            </a:r>
          </a:p>
          <a:p>
            <a:pPr marL="182880" indent="-182880">
              <a:lnSpc>
                <a:spcPct val="110000"/>
              </a:lnSpc>
              <a:spcBef>
                <a:spcPts val="600"/>
              </a:spcBef>
              <a:spcAft>
                <a:spcPts val="6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182880" indent="-182880">
              <a:lnSpc>
                <a:spcPct val="110000"/>
              </a:lnSpc>
              <a:spcBef>
                <a:spcPts val="600"/>
              </a:spcBef>
              <a:spcAft>
                <a:spcPts val="6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07619FA-6699-42DC-A1C3-93544389C59A}"/>
              </a:ext>
            </a:extLst>
          </p:cNvPr>
          <p:cNvSpPr txBox="1"/>
          <p:nvPr/>
        </p:nvSpPr>
        <p:spPr>
          <a:xfrm>
            <a:off x="2514600" y="5315463"/>
            <a:ext cx="2858924"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 Basic IT Organization</a:t>
            </a:r>
          </a:p>
        </p:txBody>
      </p:sp>
      <p:pic>
        <p:nvPicPr>
          <p:cNvPr id="6" name="Picture 5">
            <a:extLst>
              <a:ext uri="{FF2B5EF4-FFF2-40B4-BE49-F238E27FC236}">
                <a16:creationId xmlns:a16="http://schemas.microsoft.com/office/drawing/2014/main" id="{A5D50735-D3D9-4236-806B-8E1656955CE3}"/>
              </a:ext>
            </a:extLst>
          </p:cNvPr>
          <p:cNvPicPr>
            <a:picLocks noChangeAspect="1"/>
          </p:cNvPicPr>
          <p:nvPr/>
        </p:nvPicPr>
        <p:blipFill>
          <a:blip r:embed="rId3"/>
          <a:stretch>
            <a:fillRect/>
          </a:stretch>
        </p:blipFill>
        <p:spPr>
          <a:xfrm>
            <a:off x="5703643" y="4899613"/>
            <a:ext cx="3405188" cy="1631920"/>
          </a:xfrm>
          <a:prstGeom prst="rect">
            <a:avLst/>
          </a:prstGeom>
        </p:spPr>
      </p:pic>
      <p:sp>
        <p:nvSpPr>
          <p:cNvPr id="7" name="Rectangle 6">
            <a:extLst>
              <a:ext uri="{FF2B5EF4-FFF2-40B4-BE49-F238E27FC236}">
                <a16:creationId xmlns:a16="http://schemas.microsoft.com/office/drawing/2014/main" id="{9774B349-59D5-4B9A-B290-4EA419260B71}"/>
              </a:ext>
            </a:extLst>
          </p:cNvPr>
          <p:cNvSpPr/>
          <p:nvPr/>
        </p:nvSpPr>
        <p:spPr>
          <a:xfrm>
            <a:off x="4419600" y="6166409"/>
            <a:ext cx="1371600"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63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5EEF164-F6BF-4134-82BB-F9A0E19A30F8}"/>
              </a:ext>
            </a:extLst>
          </p:cNvPr>
          <p:cNvPicPr>
            <a:picLocks noChangeAspect="1"/>
          </p:cNvPicPr>
          <p:nvPr/>
        </p:nvPicPr>
        <p:blipFill>
          <a:blip r:embed="rId3"/>
          <a:stretch>
            <a:fillRect/>
          </a:stretch>
        </p:blipFill>
        <p:spPr>
          <a:xfrm>
            <a:off x="964707" y="3977558"/>
            <a:ext cx="6040192" cy="2270842"/>
          </a:xfrm>
          <a:prstGeom prst="rect">
            <a:avLst/>
          </a:prstGeom>
        </p:spPr>
      </p:pic>
      <p:sp>
        <p:nvSpPr>
          <p:cNvPr id="5" name="Footer Placeholder 4">
            <a:extLst>
              <a:ext uri="{FF2B5EF4-FFF2-40B4-BE49-F238E27FC236}">
                <a16:creationId xmlns:a16="http://schemas.microsoft.com/office/drawing/2014/main" id="{03564119-36F1-4B32-A608-97C57CBDBB08}"/>
              </a:ext>
            </a:extLst>
          </p:cNvPr>
          <p:cNvSpPr>
            <a:spLocks noGrp="1"/>
          </p:cNvSpPr>
          <p:nvPr>
            <p:ph type="ftr" sz="quarter" idx="12"/>
          </p:nvPr>
        </p:nvSpPr>
        <p:spPr/>
        <p:txBody>
          <a:body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D345B61D-72E4-4A70-9CE7-ED57ECABAAC0}"/>
              </a:ext>
            </a:extLst>
          </p:cNvPr>
          <p:cNvSpPr>
            <a:spLocks noGrp="1"/>
          </p:cNvSpPr>
          <p:nvPr>
            <p:ph type="sldNum" sz="quarter" idx="13"/>
          </p:nvPr>
        </p:nvSpPr>
        <p:spPr/>
        <p:txBody>
          <a:bodyPr/>
          <a:lstStyle/>
          <a:p>
            <a:fld id="{BC8D7E44-7D4F-4942-A8C9-2DF6BF8399E8}" type="slidenum">
              <a:rPr lang="en-US" smtClean="0"/>
              <a:pPr/>
              <a:t>22</a:t>
            </a:fld>
            <a:endParaRPr lang="en-US" dirty="0"/>
          </a:p>
        </p:txBody>
      </p:sp>
      <p:sp>
        <p:nvSpPr>
          <p:cNvPr id="7" name="Content Placeholder 3">
            <a:extLst>
              <a:ext uri="{FF2B5EF4-FFF2-40B4-BE49-F238E27FC236}">
                <a16:creationId xmlns:a16="http://schemas.microsoft.com/office/drawing/2014/main" id="{A91FA243-EC91-4511-B129-E6EF582CCE9C}"/>
              </a:ext>
            </a:extLst>
          </p:cNvPr>
          <p:cNvSpPr>
            <a:spLocks noGrp="1"/>
          </p:cNvSpPr>
          <p:nvPr>
            <p:ph sz="quarter" idx="10"/>
          </p:nvPr>
        </p:nvSpPr>
        <p:spPr>
          <a:xfrm>
            <a:off x="400756" y="98028"/>
            <a:ext cx="7696200" cy="1066800"/>
          </a:xfrm>
        </p:spPr>
        <p:txBody>
          <a:bodyPr>
            <a:normAutofit/>
          </a:bodyPr>
          <a:lstStyle/>
          <a:p>
            <a:r>
              <a:rPr lang="en-US" sz="2400" dirty="0"/>
              <a:t>IT Infrastructure Management</a:t>
            </a:r>
          </a:p>
          <a:p>
            <a:r>
              <a:rPr lang="en-US" sz="2300" dirty="0">
                <a:solidFill>
                  <a:srgbClr val="0070C0"/>
                </a:solidFill>
              </a:rPr>
              <a:t>Organizing the IT infrastructure for Systems Management</a:t>
            </a:r>
          </a:p>
        </p:txBody>
      </p:sp>
      <p:pic>
        <p:nvPicPr>
          <p:cNvPr id="8" name="Picture 7">
            <a:extLst>
              <a:ext uri="{FF2B5EF4-FFF2-40B4-BE49-F238E27FC236}">
                <a16:creationId xmlns:a16="http://schemas.microsoft.com/office/drawing/2014/main" id="{3F4195C1-986F-4C9C-9EB5-EA4A9045A1C1}"/>
              </a:ext>
            </a:extLst>
          </p:cNvPr>
          <p:cNvPicPr>
            <a:picLocks noChangeAspect="1"/>
          </p:cNvPicPr>
          <p:nvPr/>
        </p:nvPicPr>
        <p:blipFill>
          <a:blip r:embed="rId4"/>
          <a:stretch>
            <a:fillRect/>
          </a:stretch>
        </p:blipFill>
        <p:spPr>
          <a:xfrm>
            <a:off x="1549400" y="1855879"/>
            <a:ext cx="4962446" cy="1524000"/>
          </a:xfrm>
          <a:prstGeom prst="rect">
            <a:avLst/>
          </a:prstGeom>
        </p:spPr>
      </p:pic>
      <p:sp>
        <p:nvSpPr>
          <p:cNvPr id="9" name="TextBox 8">
            <a:extLst>
              <a:ext uri="{FF2B5EF4-FFF2-40B4-BE49-F238E27FC236}">
                <a16:creationId xmlns:a16="http://schemas.microsoft.com/office/drawing/2014/main" id="{498344DF-372C-4D44-86E0-1DBE9E0D62DD}"/>
              </a:ext>
            </a:extLst>
          </p:cNvPr>
          <p:cNvSpPr txBox="1"/>
          <p:nvPr/>
        </p:nvSpPr>
        <p:spPr>
          <a:xfrm>
            <a:off x="7178998" y="2053506"/>
            <a:ext cx="3489002" cy="923330"/>
          </a:xfrm>
          <a:prstGeom prst="rect">
            <a:avLst/>
          </a:prstGeom>
          <a:noFill/>
        </p:spPr>
        <p:txBody>
          <a:bodyPr wrap="square" rtlCol="0">
            <a:spAutoFit/>
          </a:bodyPr>
          <a:lstStyle/>
          <a:p>
            <a:pPr marL="182880" indent="-182880">
              <a:buFont typeface="Wingdings" panose="05000000000000000000" pitchFamily="2" charset="2"/>
              <a:buChar char="§"/>
            </a:pPr>
            <a:r>
              <a:rPr lang="en-US" dirty="0"/>
              <a:t>Billing, Invoices, Asset Management, procurement, HR and a few tactical responsibilities </a:t>
            </a:r>
          </a:p>
        </p:txBody>
      </p:sp>
      <p:sp>
        <p:nvSpPr>
          <p:cNvPr id="10" name="TextBox 9">
            <a:extLst>
              <a:ext uri="{FF2B5EF4-FFF2-40B4-BE49-F238E27FC236}">
                <a16:creationId xmlns:a16="http://schemas.microsoft.com/office/drawing/2014/main" id="{A5D65AD4-C484-4A5E-9923-AB6BDEEC383F}"/>
              </a:ext>
            </a:extLst>
          </p:cNvPr>
          <p:cNvSpPr txBox="1"/>
          <p:nvPr/>
        </p:nvSpPr>
        <p:spPr>
          <a:xfrm>
            <a:off x="596690" y="1424501"/>
            <a:ext cx="8115170" cy="369332"/>
          </a:xfrm>
          <a:prstGeom prst="rect">
            <a:avLst/>
          </a:prstGeom>
          <a:noFill/>
        </p:spPr>
        <p:txBody>
          <a:bodyPr wrap="none" rtlCol="0">
            <a:spAutoFit/>
          </a:bodyPr>
          <a:lstStyle/>
          <a:p>
            <a:r>
              <a:rPr lang="en-US" dirty="0"/>
              <a:t>IT Organization with a separate Administration department - as the company evolves</a:t>
            </a:r>
          </a:p>
        </p:txBody>
      </p:sp>
      <p:sp>
        <p:nvSpPr>
          <p:cNvPr id="11" name="TextBox 10">
            <a:extLst>
              <a:ext uri="{FF2B5EF4-FFF2-40B4-BE49-F238E27FC236}">
                <a16:creationId xmlns:a16="http://schemas.microsoft.com/office/drawing/2014/main" id="{B6D6F983-98D0-49A4-B319-4C9F588E97B6}"/>
              </a:ext>
            </a:extLst>
          </p:cNvPr>
          <p:cNvSpPr txBox="1"/>
          <p:nvPr/>
        </p:nvSpPr>
        <p:spPr>
          <a:xfrm>
            <a:off x="596691" y="3626274"/>
            <a:ext cx="6335581" cy="369332"/>
          </a:xfrm>
          <a:prstGeom prst="rect">
            <a:avLst/>
          </a:prstGeom>
          <a:noFill/>
        </p:spPr>
        <p:txBody>
          <a:bodyPr wrap="none" rtlCol="0">
            <a:spAutoFit/>
          </a:bodyPr>
          <a:lstStyle/>
          <a:p>
            <a:r>
              <a:rPr lang="en-US" dirty="0"/>
              <a:t>IT Organization with all the three groups evolving further as below</a:t>
            </a:r>
          </a:p>
        </p:txBody>
      </p:sp>
      <p:sp>
        <p:nvSpPr>
          <p:cNvPr id="14" name="TextBox 13">
            <a:extLst>
              <a:ext uri="{FF2B5EF4-FFF2-40B4-BE49-F238E27FC236}">
                <a16:creationId xmlns:a16="http://schemas.microsoft.com/office/drawing/2014/main" id="{B09D64BA-ACE1-4CCC-8B70-2A678DABED00}"/>
              </a:ext>
            </a:extLst>
          </p:cNvPr>
          <p:cNvSpPr txBox="1"/>
          <p:nvPr/>
        </p:nvSpPr>
        <p:spPr>
          <a:xfrm>
            <a:off x="7340260" y="4189384"/>
            <a:ext cx="3327740" cy="1754326"/>
          </a:xfrm>
          <a:prstGeom prst="rect">
            <a:avLst/>
          </a:prstGeom>
          <a:noFill/>
        </p:spPr>
        <p:txBody>
          <a:bodyPr wrap="square" rtlCol="0">
            <a:spAutoFit/>
          </a:bodyPr>
          <a:lstStyle/>
          <a:p>
            <a:pPr marL="182880" indent="-182880">
              <a:buFont typeface="Wingdings" panose="05000000000000000000" pitchFamily="2" charset="2"/>
              <a:buChar char="§"/>
            </a:pPr>
            <a:r>
              <a:rPr lang="en-US" dirty="0"/>
              <a:t>Split into functions as part of Application, Splitting of Infrastructure to Network/Tech services and operations, Addition of Strategic planning to Administration</a:t>
            </a:r>
          </a:p>
        </p:txBody>
      </p:sp>
    </p:spTree>
    <p:extLst>
      <p:ext uri="{BB962C8B-B14F-4D97-AF65-F5344CB8AC3E}">
        <p14:creationId xmlns:p14="http://schemas.microsoft.com/office/powerpoint/2010/main" val="155186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1FDB6-3170-448D-9F56-599BD45C411F}"/>
              </a:ext>
            </a:extLst>
          </p:cNvPr>
          <p:cNvPicPr>
            <a:picLocks noChangeAspect="1"/>
          </p:cNvPicPr>
          <p:nvPr/>
        </p:nvPicPr>
        <p:blipFill>
          <a:blip r:embed="rId3"/>
          <a:stretch>
            <a:fillRect/>
          </a:stretch>
        </p:blipFill>
        <p:spPr>
          <a:xfrm>
            <a:off x="1676400" y="2079178"/>
            <a:ext cx="8305800" cy="4470236"/>
          </a:xfrm>
          <a:prstGeom prst="rect">
            <a:avLst/>
          </a:prstGeom>
        </p:spPr>
      </p:pic>
      <p:sp>
        <p:nvSpPr>
          <p:cNvPr id="5" name="Footer Placeholder 4">
            <a:extLst>
              <a:ext uri="{FF2B5EF4-FFF2-40B4-BE49-F238E27FC236}">
                <a16:creationId xmlns:a16="http://schemas.microsoft.com/office/drawing/2014/main" id="{03564119-36F1-4B32-A608-97C57CBDBB08}"/>
              </a:ext>
            </a:extLst>
          </p:cNvPr>
          <p:cNvSpPr>
            <a:spLocks noGrp="1"/>
          </p:cNvSpPr>
          <p:nvPr>
            <p:ph type="ftr" sz="quarter" idx="12"/>
          </p:nvPr>
        </p:nvSpPr>
        <p:spPr/>
        <p:txBody>
          <a:body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D345B61D-72E4-4A70-9CE7-ED57ECABAAC0}"/>
              </a:ext>
            </a:extLst>
          </p:cNvPr>
          <p:cNvSpPr>
            <a:spLocks noGrp="1"/>
          </p:cNvSpPr>
          <p:nvPr>
            <p:ph type="sldNum" sz="quarter" idx="13"/>
          </p:nvPr>
        </p:nvSpPr>
        <p:spPr/>
        <p:txBody>
          <a:bodyPr/>
          <a:lstStyle/>
          <a:p>
            <a:fld id="{BC8D7E44-7D4F-4942-A8C9-2DF6BF8399E8}" type="slidenum">
              <a:rPr lang="en-US" smtClean="0"/>
              <a:pPr/>
              <a:t>23</a:t>
            </a:fld>
            <a:endParaRPr lang="en-US" dirty="0"/>
          </a:p>
        </p:txBody>
      </p:sp>
      <p:sp>
        <p:nvSpPr>
          <p:cNvPr id="7" name="Content Placeholder 3">
            <a:extLst>
              <a:ext uri="{FF2B5EF4-FFF2-40B4-BE49-F238E27FC236}">
                <a16:creationId xmlns:a16="http://schemas.microsoft.com/office/drawing/2014/main" id="{A91FA243-EC91-4511-B129-E6EF582CCE9C}"/>
              </a:ext>
            </a:extLst>
          </p:cNvPr>
          <p:cNvSpPr>
            <a:spLocks noGrp="1"/>
          </p:cNvSpPr>
          <p:nvPr>
            <p:ph sz="quarter" idx="10"/>
          </p:nvPr>
        </p:nvSpPr>
        <p:spPr>
          <a:xfrm>
            <a:off x="381000" y="137156"/>
            <a:ext cx="8382000" cy="1066800"/>
          </a:xfrm>
        </p:spPr>
        <p:txBody>
          <a:bodyPr>
            <a:normAutofit/>
          </a:bodyPr>
          <a:lstStyle/>
          <a:p>
            <a:r>
              <a:rPr lang="en-US" sz="2400" dirty="0"/>
              <a:t>IT Infrastructure Management</a:t>
            </a:r>
          </a:p>
          <a:p>
            <a:r>
              <a:rPr lang="en-US" sz="2300" dirty="0">
                <a:solidFill>
                  <a:srgbClr val="0070C0"/>
                </a:solidFill>
              </a:rPr>
              <a:t>Organizing the IT infrastructure for Systems Management</a:t>
            </a:r>
          </a:p>
        </p:txBody>
      </p:sp>
      <p:sp>
        <p:nvSpPr>
          <p:cNvPr id="10" name="TextBox 9">
            <a:extLst>
              <a:ext uri="{FF2B5EF4-FFF2-40B4-BE49-F238E27FC236}">
                <a16:creationId xmlns:a16="http://schemas.microsoft.com/office/drawing/2014/main" id="{A5D65AD4-C484-4A5E-9923-AB6BDEEC383F}"/>
              </a:ext>
            </a:extLst>
          </p:cNvPr>
          <p:cNvSpPr txBox="1"/>
          <p:nvPr/>
        </p:nvSpPr>
        <p:spPr>
          <a:xfrm>
            <a:off x="443326" y="1356933"/>
            <a:ext cx="10910474" cy="734945"/>
          </a:xfrm>
          <a:prstGeom prst="rect">
            <a:avLst/>
          </a:prstGeom>
          <a:noFill/>
        </p:spPr>
        <p:txBody>
          <a:bodyPr wrap="square" rtlCol="0">
            <a:spAutoFit/>
          </a:bodyPr>
          <a:lstStyle/>
          <a:p>
            <a:pPr>
              <a:lnSpc>
                <a:spcPct val="120000"/>
              </a:lnSpc>
            </a:pPr>
            <a:r>
              <a:rPr lang="en-US" dirty="0"/>
              <a:t>IT Organization evolving still further to Business Units, Different technical Services, Project Management, Budgeting and HR … (combination of functional and divisional)</a:t>
            </a:r>
          </a:p>
        </p:txBody>
      </p:sp>
    </p:spTree>
    <p:extLst>
      <p:ext uri="{BB962C8B-B14F-4D97-AF65-F5344CB8AC3E}">
        <p14:creationId xmlns:p14="http://schemas.microsoft.com/office/powerpoint/2010/main" val="143971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533400" y="1351239"/>
            <a:ext cx="10896600" cy="4987143"/>
          </a:xfrm>
        </p:spPr>
        <p:txBody>
          <a:bodyPr>
            <a:normAutofit/>
          </a:bodyPr>
          <a:lstStyle/>
          <a:p>
            <a:pPr marL="0" indent="0">
              <a:lnSpc>
                <a:spcPct val="90000"/>
              </a:lnSpc>
              <a:spcBef>
                <a:spcPts val="1200"/>
              </a:spcBef>
              <a:spcAft>
                <a:spcPts val="600"/>
              </a:spcAft>
            </a:pPr>
            <a:endParaRPr lang="en-US" sz="100" dirty="0"/>
          </a:p>
          <a:p>
            <a:pPr marL="0" lvl="1" indent="0">
              <a:lnSpc>
                <a:spcPct val="90000"/>
              </a:lnSpc>
              <a:spcBef>
                <a:spcPts val="600"/>
              </a:spcBef>
              <a:spcAft>
                <a:spcPts val="600"/>
              </a:spcAft>
              <a:buClr>
                <a:srgbClr val="101141"/>
              </a:buClr>
              <a:buNone/>
            </a:pPr>
            <a:r>
              <a:rPr lang="en-GB" sz="2000" b="1" dirty="0"/>
              <a:t>Factors to Consider in Designing IT Infrastructures</a:t>
            </a:r>
            <a:endParaRPr lang="en-US" sz="2000" dirty="0"/>
          </a:p>
          <a:p>
            <a:pPr>
              <a:lnSpc>
                <a:spcPct val="90000"/>
              </a:lnSpc>
              <a:spcBef>
                <a:spcPts val="600"/>
              </a:spcBef>
              <a:spcAft>
                <a:spcPts val="600"/>
              </a:spcAft>
              <a:buFont typeface="Arial" panose="020B0604020202020204" pitchFamily="34" charset="0"/>
              <a:buChar char="•"/>
            </a:pPr>
            <a:r>
              <a:rPr lang="en-US" sz="1800" b="1" dirty="0">
                <a:solidFill>
                  <a:srgbClr val="0070C0"/>
                </a:solidFill>
              </a:rPr>
              <a:t>Size of the organization</a:t>
            </a:r>
          </a:p>
          <a:p>
            <a:pPr>
              <a:lnSpc>
                <a:spcPct val="90000"/>
              </a:lnSpc>
              <a:spcBef>
                <a:spcPts val="600"/>
              </a:spcBef>
              <a:spcAft>
                <a:spcPts val="600"/>
              </a:spcAft>
              <a:buFont typeface="Arial" panose="020B0604020202020204" pitchFamily="34" charset="0"/>
              <a:buChar char="•"/>
            </a:pPr>
            <a:r>
              <a:rPr lang="en-US" sz="1800" b="1" dirty="0">
                <a:solidFill>
                  <a:srgbClr val="0070C0"/>
                </a:solidFill>
              </a:rPr>
              <a:t>Maturity of the organization (is it a startup or the duration of its existence)</a:t>
            </a:r>
          </a:p>
          <a:p>
            <a:pPr>
              <a:lnSpc>
                <a:spcPct val="90000"/>
              </a:lnSpc>
              <a:spcBef>
                <a:spcPts val="600"/>
              </a:spcBef>
              <a:spcAft>
                <a:spcPts val="600"/>
              </a:spcAft>
              <a:buFont typeface="Arial" panose="020B0604020202020204" pitchFamily="34" charset="0"/>
              <a:buChar char="•"/>
            </a:pPr>
            <a:r>
              <a:rPr lang="en-US" sz="1800" b="1" dirty="0">
                <a:solidFill>
                  <a:srgbClr val="0070C0"/>
                </a:solidFill>
              </a:rPr>
              <a:t>Orientation of the firm and its IT organization </a:t>
            </a:r>
          </a:p>
          <a:p>
            <a:pPr lvl="1">
              <a:lnSpc>
                <a:spcPct val="90000"/>
              </a:lnSpc>
              <a:spcBef>
                <a:spcPts val="600"/>
              </a:spcBef>
              <a:spcAft>
                <a:spcPts val="600"/>
              </a:spcAft>
              <a:buFont typeface="Arial" panose="020B0604020202020204" pitchFamily="34" charset="0"/>
              <a:buChar char="•"/>
            </a:pPr>
            <a:r>
              <a:rPr lang="en-US" sz="1800" dirty="0"/>
              <a:t>Combining Voice and Data groups</a:t>
            </a:r>
          </a:p>
          <a:p>
            <a:pPr lvl="1" algn="just">
              <a:lnSpc>
                <a:spcPct val="110000"/>
              </a:lnSpc>
              <a:spcBef>
                <a:spcPts val="0"/>
              </a:spcBef>
              <a:spcAft>
                <a:spcPts val="600"/>
              </a:spcAft>
              <a:buFont typeface="Arial" panose="020B0604020202020204" pitchFamily="34" charset="0"/>
              <a:buChar char="•"/>
            </a:pPr>
            <a:r>
              <a:rPr lang="en-US" sz="1800" dirty="0"/>
              <a:t>Consider IT-wide functions like Security, Planning, Quality Assurance, Procurement, Asset management to be with in the Infrastructure organization or to be independent of it</a:t>
            </a:r>
          </a:p>
          <a:p>
            <a:pPr>
              <a:lnSpc>
                <a:spcPct val="90000"/>
              </a:lnSpc>
              <a:spcBef>
                <a:spcPts val="600"/>
              </a:spcBef>
              <a:spcAft>
                <a:spcPts val="600"/>
              </a:spcAft>
              <a:buFont typeface="Arial" panose="020B0604020202020204" pitchFamily="34" charset="0"/>
              <a:buChar char="•"/>
            </a:pPr>
            <a:r>
              <a:rPr lang="en-US" sz="1800" b="1" dirty="0">
                <a:solidFill>
                  <a:srgbClr val="0070C0"/>
                </a:solidFill>
              </a:rPr>
              <a:t>Location of Departments in the Infrastructure Organizations </a:t>
            </a:r>
            <a:br>
              <a:rPr lang="en-US" sz="1800" b="1" dirty="0">
                <a:solidFill>
                  <a:srgbClr val="0070C0"/>
                </a:solidFill>
              </a:rPr>
            </a:br>
            <a:br>
              <a:rPr lang="en-US" sz="1800" b="1" dirty="0">
                <a:solidFill>
                  <a:srgbClr val="0070C0"/>
                </a:solidFill>
              </a:rPr>
            </a:br>
            <a:r>
              <a:rPr lang="en-US" sz="1800" b="1" dirty="0">
                <a:solidFill>
                  <a:srgbClr val="0070C0"/>
                </a:solidFill>
              </a:rPr>
              <a:t>E.g. </a:t>
            </a:r>
            <a:r>
              <a:rPr lang="en-US" sz="1800" b="1" dirty="0"/>
              <a:t>Location of Service Desk</a:t>
            </a:r>
          </a:p>
          <a:p>
            <a:pPr lvl="1" algn="just">
              <a:lnSpc>
                <a:spcPct val="120000"/>
              </a:lnSpc>
              <a:spcBef>
                <a:spcPts val="600"/>
              </a:spcBef>
              <a:spcAft>
                <a:spcPts val="600"/>
              </a:spcAft>
              <a:buFont typeface="Arial" panose="020B0604020202020204" pitchFamily="34" charset="0"/>
              <a:buChar char="•"/>
            </a:pPr>
            <a:r>
              <a:rPr lang="en-US" sz="1800" dirty="0"/>
              <a:t>Since Service Desk is the first point of contact for users with the IT organization and will have a lasting impression on the quality, hence positioning it higher in the Organization can increase its effectiveness, visibility and stature Positioning. </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381000" y="73407"/>
            <a:ext cx="7696200" cy="1066800"/>
          </a:xfrm>
        </p:spPr>
        <p:txBody>
          <a:bodyPr>
            <a:normAutofit/>
          </a:bodyPr>
          <a:lstStyle/>
          <a:p>
            <a:r>
              <a:rPr lang="en-US" sz="2400" dirty="0"/>
              <a:t>IT Infrastructure Management</a:t>
            </a:r>
          </a:p>
          <a:p>
            <a:r>
              <a:rPr lang="en-US" sz="2300" dirty="0">
                <a:solidFill>
                  <a:srgbClr val="0070C0"/>
                </a:solidFill>
              </a:rPr>
              <a:t>Designing the IT infrastructure for Systems Management</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84403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48001" y="4529696"/>
            <a:ext cx="6629400" cy="1803647"/>
          </a:xfrm>
          <a:prstGeom prst="rect">
            <a:avLst/>
          </a:prstGeom>
        </p:spPr>
      </p:pic>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609600" y="1371600"/>
            <a:ext cx="10363200" cy="4987143"/>
          </a:xfrm>
        </p:spPr>
        <p:txBody>
          <a:bodyPr>
            <a:normAutofit/>
          </a:bodyPr>
          <a:lstStyle/>
          <a:p>
            <a:pPr marL="0" indent="0">
              <a:lnSpc>
                <a:spcPct val="90000"/>
              </a:lnSpc>
              <a:spcBef>
                <a:spcPts val="1200"/>
              </a:spcBef>
              <a:spcAft>
                <a:spcPts val="600"/>
              </a:spcAft>
            </a:pPr>
            <a:endParaRPr lang="en-US" sz="100" dirty="0"/>
          </a:p>
          <a:p>
            <a:pPr>
              <a:lnSpc>
                <a:spcPct val="90000"/>
              </a:lnSpc>
              <a:spcBef>
                <a:spcPts val="600"/>
              </a:spcBef>
              <a:spcAft>
                <a:spcPts val="600"/>
              </a:spcAft>
              <a:buFont typeface="Arial" panose="020B0604020202020204" pitchFamily="34" charset="0"/>
              <a:buChar char="•"/>
            </a:pPr>
            <a:r>
              <a:rPr lang="en-US" sz="2000" b="1" dirty="0">
                <a:solidFill>
                  <a:srgbClr val="0070C0"/>
                </a:solidFill>
              </a:rPr>
              <a:t>Location of Departments in the Infrastructure Organizations (Contd.)</a:t>
            </a:r>
          </a:p>
          <a:p>
            <a:pPr marL="0" indent="0">
              <a:lnSpc>
                <a:spcPct val="90000"/>
              </a:lnSpc>
              <a:spcBef>
                <a:spcPts val="600"/>
              </a:spcBef>
              <a:spcAft>
                <a:spcPts val="600"/>
              </a:spcAft>
            </a:pPr>
            <a:r>
              <a:rPr lang="en-US" sz="1800" b="1" dirty="0"/>
              <a:t>     Location of Service Desk (Contd.)</a:t>
            </a:r>
          </a:p>
          <a:p>
            <a:pPr lvl="1" algn="just">
              <a:lnSpc>
                <a:spcPct val="120000"/>
              </a:lnSpc>
              <a:spcBef>
                <a:spcPts val="600"/>
              </a:spcBef>
              <a:spcAft>
                <a:spcPts val="600"/>
              </a:spcAft>
              <a:buFont typeface="Arial" panose="020B0604020202020204" pitchFamily="34" charset="0"/>
              <a:buChar char="•"/>
            </a:pPr>
            <a:r>
              <a:rPr lang="en-US" sz="1800" dirty="0"/>
              <a:t>Some of the practices like number of rings before response, response by a machine to a human agent, agents' attitude, time and determinateness of the response and follow-up to closure</a:t>
            </a:r>
          </a:p>
          <a:p>
            <a:pPr lvl="1" algn="just">
              <a:lnSpc>
                <a:spcPct val="120000"/>
              </a:lnSpc>
              <a:spcBef>
                <a:spcPts val="600"/>
              </a:spcBef>
              <a:spcAft>
                <a:spcPts val="600"/>
              </a:spcAft>
              <a:buFont typeface="Arial" panose="020B0604020202020204" pitchFamily="34" charset="0"/>
              <a:buChar char="•"/>
            </a:pPr>
            <a:r>
              <a:rPr lang="en-US" sz="1800" dirty="0"/>
              <a:t>The number of Service Desks (could be a factor of the Maturity of the organization), consolidated or otherwise and how they interface with say the support group and other peer support groups.  </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533400" y="115694"/>
            <a:ext cx="7696200" cy="1066800"/>
          </a:xfrm>
        </p:spPr>
        <p:txBody>
          <a:bodyPr>
            <a:normAutofit/>
          </a:bodyPr>
          <a:lstStyle/>
          <a:p>
            <a:r>
              <a:rPr lang="en-US" sz="2400" dirty="0"/>
              <a:t>IT Infrastructure Management</a:t>
            </a:r>
          </a:p>
          <a:p>
            <a:r>
              <a:rPr lang="en-US" sz="2300" dirty="0">
                <a:solidFill>
                  <a:srgbClr val="0070C0"/>
                </a:solidFill>
              </a:rPr>
              <a:t>Designing the IT infrastructure for Systems Management</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25</a:t>
            </a:fld>
            <a:endParaRPr lang="en-US" dirty="0"/>
          </a:p>
        </p:txBody>
      </p:sp>
      <p:sp>
        <p:nvSpPr>
          <p:cNvPr id="5" name="TextBox 4">
            <a:extLst>
              <a:ext uri="{FF2B5EF4-FFF2-40B4-BE49-F238E27FC236}">
                <a16:creationId xmlns:a16="http://schemas.microsoft.com/office/drawing/2014/main" id="{43D390CB-3765-42FE-A0A7-BBDCF5786438}"/>
              </a:ext>
            </a:extLst>
          </p:cNvPr>
          <p:cNvSpPr txBox="1"/>
          <p:nvPr/>
        </p:nvSpPr>
        <p:spPr>
          <a:xfrm>
            <a:off x="6858000" y="5790414"/>
            <a:ext cx="1295400" cy="400110"/>
          </a:xfrm>
          <a:prstGeom prst="rect">
            <a:avLst/>
          </a:prstGeom>
          <a:solidFill>
            <a:schemeClr val="accent2">
              <a:lumMod val="20000"/>
              <a:lumOff val="80000"/>
            </a:schemeClr>
          </a:solidFill>
          <a:ln w="28575">
            <a:solidFill>
              <a:schemeClr val="tx1"/>
            </a:solidFill>
          </a:ln>
        </p:spPr>
        <p:txBody>
          <a:bodyPr wrap="square" rtlCol="0">
            <a:spAutoFit/>
          </a:bodyPr>
          <a:lstStyle/>
          <a:p>
            <a:pPr algn="ctr"/>
            <a:r>
              <a:rPr lang="en-US" sz="1000" b="1" dirty="0">
                <a:latin typeface="Arial" panose="020B0604020202020204" pitchFamily="34" charset="0"/>
                <a:cs typeface="Arial" panose="020B0604020202020204" pitchFamily="34" charset="0"/>
              </a:rPr>
              <a:t>Service</a:t>
            </a:r>
          </a:p>
          <a:p>
            <a:pPr algn="ctr"/>
            <a:r>
              <a:rPr lang="en-US" sz="1000" b="1" dirty="0">
                <a:latin typeface="Arial" panose="020B0604020202020204" pitchFamily="34" charset="0"/>
                <a:cs typeface="Arial" panose="020B0604020202020204" pitchFamily="34" charset="0"/>
              </a:rPr>
              <a:t>  Desk</a:t>
            </a:r>
          </a:p>
        </p:txBody>
      </p:sp>
    </p:spTree>
    <p:extLst>
      <p:ext uri="{BB962C8B-B14F-4D97-AF65-F5344CB8AC3E}">
        <p14:creationId xmlns:p14="http://schemas.microsoft.com/office/powerpoint/2010/main" val="500573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381000" y="1369206"/>
            <a:ext cx="11125200" cy="4987143"/>
          </a:xfrm>
        </p:spPr>
        <p:txBody>
          <a:bodyPr>
            <a:normAutofit/>
          </a:bodyPr>
          <a:lstStyle/>
          <a:p>
            <a:pPr marL="0" indent="0">
              <a:lnSpc>
                <a:spcPct val="90000"/>
              </a:lnSpc>
              <a:spcBef>
                <a:spcPts val="1200"/>
              </a:spcBef>
              <a:spcAft>
                <a:spcPts val="600"/>
              </a:spcAft>
            </a:pPr>
            <a:endParaRPr lang="en-US" sz="100" dirty="0"/>
          </a:p>
          <a:p>
            <a:pPr>
              <a:lnSpc>
                <a:spcPct val="90000"/>
              </a:lnSpc>
              <a:spcBef>
                <a:spcPts val="600"/>
              </a:spcBef>
              <a:spcAft>
                <a:spcPts val="600"/>
              </a:spcAft>
              <a:buFont typeface="Arial" panose="020B0604020202020204" pitchFamily="34" charset="0"/>
              <a:buChar char="•"/>
            </a:pPr>
            <a:r>
              <a:rPr lang="en-US" sz="2000" b="1" dirty="0">
                <a:solidFill>
                  <a:srgbClr val="0070C0"/>
                </a:solidFill>
              </a:rPr>
              <a:t>Location of Departments in the Infrastructure Organizations (Contd.) </a:t>
            </a:r>
          </a:p>
          <a:p>
            <a:pPr marL="0" indent="0">
              <a:lnSpc>
                <a:spcPct val="90000"/>
              </a:lnSpc>
              <a:spcBef>
                <a:spcPts val="600"/>
              </a:spcBef>
              <a:spcAft>
                <a:spcPts val="600"/>
              </a:spcAft>
            </a:pPr>
            <a:r>
              <a:rPr lang="en-US" sz="1800" b="1" dirty="0"/>
              <a:t>     Location of Database Administration</a:t>
            </a:r>
          </a:p>
          <a:p>
            <a:pPr marL="648000" lvl="1" algn="just">
              <a:spcBef>
                <a:spcPts val="600"/>
              </a:spcBef>
              <a:spcAft>
                <a:spcPts val="600"/>
              </a:spcAft>
              <a:buFont typeface="Arial" panose="020B0604020202020204" pitchFamily="34" charset="0"/>
              <a:buChar char="•"/>
            </a:pPr>
            <a:r>
              <a:rPr lang="en-US" sz="1800" dirty="0"/>
              <a:t>Should this be a part of Application development group, as DB structure &amp; design is closely linked to Application requirements &amp; development</a:t>
            </a:r>
          </a:p>
          <a:p>
            <a:pPr marL="648000" lvl="1" algn="just">
              <a:spcBef>
                <a:spcPts val="600"/>
              </a:spcBef>
              <a:spcAft>
                <a:spcPts val="600"/>
              </a:spcAft>
              <a:buFont typeface="Arial" panose="020B0604020202020204" pitchFamily="34" charset="0"/>
              <a:buChar char="•"/>
            </a:pPr>
            <a:r>
              <a:rPr lang="en-US" sz="1800" dirty="0"/>
              <a:t>Should this be part of technical services infrastructure group as majority of the activities beyond the design is with performance and tuning</a:t>
            </a:r>
          </a:p>
          <a:p>
            <a:pPr marL="648000" lvl="1" algn="just">
              <a:spcBef>
                <a:spcPts val="600"/>
              </a:spcBef>
              <a:spcAft>
                <a:spcPts val="600"/>
              </a:spcAft>
              <a:buFont typeface="Arial" panose="020B0604020202020204" pitchFamily="34" charset="0"/>
              <a:buChar char="•"/>
            </a:pPr>
            <a:r>
              <a:rPr lang="en-US" sz="1800" dirty="0"/>
              <a:t>Combination of design being with the application design and post design as part of services</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381000" y="85312"/>
            <a:ext cx="8305800" cy="1066800"/>
          </a:xfrm>
        </p:spPr>
        <p:txBody>
          <a:bodyPr>
            <a:normAutofit/>
          </a:bodyPr>
          <a:lstStyle/>
          <a:p>
            <a:r>
              <a:rPr lang="en-US" sz="2400" dirty="0"/>
              <a:t>IT Infrastructure Management</a:t>
            </a:r>
          </a:p>
          <a:p>
            <a:r>
              <a:rPr lang="en-US" sz="2300" dirty="0">
                <a:solidFill>
                  <a:srgbClr val="0070C0"/>
                </a:solidFill>
              </a:rPr>
              <a:t>Designing the IT infrastructure for Systems Management</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26</a:t>
            </a:fld>
            <a:endParaRPr lang="en-US" dirty="0"/>
          </a:p>
        </p:txBody>
      </p:sp>
      <p:sp>
        <p:nvSpPr>
          <p:cNvPr id="5" name="TextBox 4"/>
          <p:cNvSpPr txBox="1"/>
          <p:nvPr/>
        </p:nvSpPr>
        <p:spPr>
          <a:xfrm>
            <a:off x="5422900" y="2819400"/>
            <a:ext cx="415498" cy="369332"/>
          </a:xfrm>
          <a:prstGeom prst="rect">
            <a:avLst/>
          </a:prstGeom>
          <a:noFill/>
        </p:spPr>
        <p:txBody>
          <a:bodyPr wrap="none" rtlCol="0">
            <a:spAutoFit/>
          </a:bodyPr>
          <a:lstStyle/>
          <a:p>
            <a:r>
              <a:rPr lang="en-IN" b="1" dirty="0">
                <a:solidFill>
                  <a:srgbClr val="0070C0"/>
                </a:solidFill>
                <a:latin typeface="Arial" panose="020B0604020202020204" pitchFamily="34" charset="0"/>
                <a:cs typeface="Arial" panose="020B0604020202020204" pitchFamily="34" charset="0"/>
              </a:rPr>
              <a:t>or</a:t>
            </a:r>
            <a:endParaRPr lang="en-GB" b="1" dirty="0">
              <a:solidFill>
                <a:srgbClr val="0070C0"/>
              </a:solidFill>
              <a:latin typeface="Arial" panose="020B0604020202020204" pitchFamily="34" charset="0"/>
              <a:cs typeface="Arial" panose="020B0604020202020204" pitchFamily="34" charset="0"/>
            </a:endParaRPr>
          </a:p>
        </p:txBody>
      </p:sp>
      <p:sp>
        <p:nvSpPr>
          <p:cNvPr id="11" name="TextBox 10"/>
          <p:cNvSpPr txBox="1"/>
          <p:nvPr/>
        </p:nvSpPr>
        <p:spPr>
          <a:xfrm>
            <a:off x="5422900" y="3455345"/>
            <a:ext cx="415498" cy="369332"/>
          </a:xfrm>
          <a:prstGeom prst="rect">
            <a:avLst/>
          </a:prstGeom>
          <a:noFill/>
        </p:spPr>
        <p:txBody>
          <a:bodyPr wrap="none" rtlCol="0">
            <a:spAutoFit/>
          </a:bodyPr>
          <a:lstStyle/>
          <a:p>
            <a:r>
              <a:rPr lang="en-IN" b="1" dirty="0">
                <a:solidFill>
                  <a:srgbClr val="0070C0"/>
                </a:solidFill>
                <a:latin typeface="Arial" panose="020B0604020202020204" pitchFamily="34" charset="0"/>
                <a:cs typeface="Arial" panose="020B0604020202020204" pitchFamily="34" charset="0"/>
              </a:rPr>
              <a:t>or</a:t>
            </a:r>
            <a:endParaRPr lang="en-GB" b="1" dirty="0">
              <a:solidFill>
                <a:srgbClr val="0070C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2605088" y="4191000"/>
            <a:ext cx="5038725" cy="2358414"/>
          </a:xfrm>
          <a:prstGeom prst="rect">
            <a:avLst/>
          </a:prstGeom>
        </p:spPr>
      </p:pic>
      <p:sp>
        <p:nvSpPr>
          <p:cNvPr id="2" name="TextBox 1">
            <a:extLst>
              <a:ext uri="{FF2B5EF4-FFF2-40B4-BE49-F238E27FC236}">
                <a16:creationId xmlns:a16="http://schemas.microsoft.com/office/drawing/2014/main" id="{0E02A095-AE31-423C-9D92-E8C94D88805A}"/>
              </a:ext>
            </a:extLst>
          </p:cNvPr>
          <p:cNvSpPr txBox="1"/>
          <p:nvPr/>
        </p:nvSpPr>
        <p:spPr>
          <a:xfrm>
            <a:off x="3392369" y="6005467"/>
            <a:ext cx="1141531" cy="465384"/>
          </a:xfrm>
          <a:prstGeom prst="rect">
            <a:avLst/>
          </a:prstGeom>
          <a:noFill/>
          <a:ln>
            <a:noFill/>
          </a:ln>
        </p:spPr>
        <p:txBody>
          <a:bodyPr wrap="none" rtlCol="0">
            <a:spAutoFit/>
          </a:bodyPr>
          <a:lstStyle/>
          <a:p>
            <a:pPr>
              <a:lnSpc>
                <a:spcPct val="80000"/>
              </a:lnSpc>
            </a:pPr>
            <a:r>
              <a:rPr lang="en-US" dirty="0"/>
              <a:t>    </a:t>
            </a:r>
            <a:r>
              <a:rPr lang="en-US" sz="1200" b="1" dirty="0"/>
              <a:t>Database</a:t>
            </a:r>
            <a:br>
              <a:rPr lang="en-US" sz="1200" b="1" dirty="0"/>
            </a:br>
            <a:r>
              <a:rPr lang="en-US" sz="1200" b="1" dirty="0"/>
              <a:t>Administration</a:t>
            </a:r>
            <a:endParaRPr lang="en-US" b="1" dirty="0"/>
          </a:p>
        </p:txBody>
      </p:sp>
      <p:sp>
        <p:nvSpPr>
          <p:cNvPr id="7" name="Rectangle: Rounded Corners 6">
            <a:extLst>
              <a:ext uri="{FF2B5EF4-FFF2-40B4-BE49-F238E27FC236}">
                <a16:creationId xmlns:a16="http://schemas.microsoft.com/office/drawing/2014/main" id="{47FA4B4F-2EEA-492D-84FF-6FFC6C33C805}"/>
              </a:ext>
            </a:extLst>
          </p:cNvPr>
          <p:cNvSpPr/>
          <p:nvPr/>
        </p:nvSpPr>
        <p:spPr>
          <a:xfrm>
            <a:off x="3411419" y="6046123"/>
            <a:ext cx="1141531" cy="429445"/>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FF00"/>
                </a:solidFill>
              </a:rPr>
              <a:t>Database Administration</a:t>
            </a:r>
          </a:p>
        </p:txBody>
      </p:sp>
    </p:spTree>
    <p:extLst>
      <p:ext uri="{BB962C8B-B14F-4D97-AF65-F5344CB8AC3E}">
        <p14:creationId xmlns:p14="http://schemas.microsoft.com/office/powerpoint/2010/main" val="1171690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514600" y="5057776"/>
            <a:ext cx="5724678" cy="1066575"/>
          </a:xfrm>
          <a:prstGeom prst="rect">
            <a:avLst/>
          </a:prstGeom>
        </p:spPr>
      </p:pic>
      <p:pic>
        <p:nvPicPr>
          <p:cNvPr id="2" name="Picture 1"/>
          <p:cNvPicPr>
            <a:picLocks noChangeAspect="1"/>
          </p:cNvPicPr>
          <p:nvPr/>
        </p:nvPicPr>
        <p:blipFill>
          <a:blip r:embed="rId4"/>
          <a:stretch>
            <a:fillRect/>
          </a:stretch>
        </p:blipFill>
        <p:spPr>
          <a:xfrm>
            <a:off x="3219450" y="2184401"/>
            <a:ext cx="4857750" cy="1724025"/>
          </a:xfrm>
          <a:prstGeom prst="rect">
            <a:avLst/>
          </a:prstGeom>
        </p:spPr>
      </p:pic>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533400" y="1369208"/>
            <a:ext cx="10744200" cy="4987143"/>
          </a:xfrm>
        </p:spPr>
        <p:txBody>
          <a:bodyPr>
            <a:normAutofit/>
          </a:bodyPr>
          <a:lstStyle/>
          <a:p>
            <a:pPr marL="0" indent="0">
              <a:lnSpc>
                <a:spcPct val="90000"/>
              </a:lnSpc>
              <a:spcBef>
                <a:spcPts val="1200"/>
              </a:spcBef>
              <a:spcAft>
                <a:spcPts val="600"/>
              </a:spcAft>
            </a:pPr>
            <a:endParaRPr lang="en-US" sz="100" dirty="0"/>
          </a:p>
          <a:p>
            <a:pPr>
              <a:lnSpc>
                <a:spcPct val="90000"/>
              </a:lnSpc>
              <a:spcBef>
                <a:spcPts val="600"/>
              </a:spcBef>
              <a:spcAft>
                <a:spcPts val="600"/>
              </a:spcAft>
              <a:buFont typeface="Arial" panose="020B0604020202020204" pitchFamily="34" charset="0"/>
              <a:buChar char="•"/>
            </a:pPr>
            <a:r>
              <a:rPr lang="en-US" sz="2000" dirty="0">
                <a:solidFill>
                  <a:srgbClr val="0070C0"/>
                </a:solidFill>
              </a:rPr>
              <a:t>Location of Departments in the Infrastructure Organizations </a:t>
            </a:r>
          </a:p>
          <a:p>
            <a:pPr marL="0" indent="0">
              <a:lnSpc>
                <a:spcPct val="90000"/>
              </a:lnSpc>
              <a:spcBef>
                <a:spcPts val="600"/>
              </a:spcBef>
              <a:spcAft>
                <a:spcPts val="600"/>
              </a:spcAft>
            </a:pPr>
            <a:r>
              <a:rPr lang="en-US" sz="1800" b="1" dirty="0"/>
              <a:t>     Location of Network Operations</a:t>
            </a:r>
          </a:p>
          <a:p>
            <a:pPr marL="0" indent="0">
              <a:lnSpc>
                <a:spcPct val="90000"/>
              </a:lnSpc>
              <a:spcBef>
                <a:spcPts val="600"/>
              </a:spcBef>
              <a:spcAft>
                <a:spcPts val="600"/>
              </a:spcAft>
            </a:pPr>
            <a:endParaRPr lang="en-US" sz="1800" b="1" dirty="0"/>
          </a:p>
          <a:p>
            <a:pPr marL="0" indent="0">
              <a:lnSpc>
                <a:spcPct val="90000"/>
              </a:lnSpc>
              <a:spcBef>
                <a:spcPts val="600"/>
              </a:spcBef>
              <a:spcAft>
                <a:spcPts val="600"/>
              </a:spcAft>
            </a:pPr>
            <a:endParaRPr lang="en-US" sz="1800" b="1" dirty="0"/>
          </a:p>
          <a:p>
            <a:pPr marL="0" indent="0">
              <a:lnSpc>
                <a:spcPct val="90000"/>
              </a:lnSpc>
              <a:spcBef>
                <a:spcPts val="600"/>
              </a:spcBef>
              <a:spcAft>
                <a:spcPts val="600"/>
              </a:spcAft>
            </a:pPr>
            <a:endParaRPr lang="en-US" sz="1800" b="1" dirty="0"/>
          </a:p>
          <a:p>
            <a:pPr marL="0" indent="0">
              <a:lnSpc>
                <a:spcPct val="90000"/>
              </a:lnSpc>
              <a:spcBef>
                <a:spcPts val="600"/>
              </a:spcBef>
              <a:spcAft>
                <a:spcPts val="600"/>
              </a:spcAft>
            </a:pPr>
            <a:endParaRPr lang="en-US" sz="1800" b="1" dirty="0"/>
          </a:p>
          <a:p>
            <a:pPr marL="0" indent="0">
              <a:lnSpc>
                <a:spcPct val="90000"/>
              </a:lnSpc>
              <a:spcBef>
                <a:spcPts val="600"/>
              </a:spcBef>
              <a:spcAft>
                <a:spcPts val="600"/>
              </a:spcAft>
            </a:pPr>
            <a:r>
              <a:rPr lang="en-US" sz="1800" b="1" dirty="0"/>
              <a:t>    Location of Systems Management</a:t>
            </a:r>
          </a:p>
          <a:p>
            <a:pPr marL="288000" indent="0">
              <a:lnSpc>
                <a:spcPct val="120000"/>
              </a:lnSpc>
              <a:spcBef>
                <a:spcPts val="600"/>
              </a:spcBef>
              <a:spcAft>
                <a:spcPts val="600"/>
              </a:spcAft>
            </a:pPr>
            <a:r>
              <a:rPr lang="en-US" sz="1800" dirty="0"/>
              <a:t>Systems management: ~12 services like Change Management, problem Management, configuration management, capacity management, storage management, security management, Disaster recovery</a:t>
            </a:r>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381000" y="109345"/>
            <a:ext cx="7696200" cy="1066800"/>
          </a:xfrm>
        </p:spPr>
        <p:txBody>
          <a:bodyPr>
            <a:normAutofit/>
          </a:bodyPr>
          <a:lstStyle/>
          <a:p>
            <a:r>
              <a:rPr lang="en-US" sz="2400" dirty="0"/>
              <a:t>IT Infrastructure Management</a:t>
            </a:r>
          </a:p>
          <a:p>
            <a:r>
              <a:rPr lang="en-US" sz="2300" dirty="0">
                <a:solidFill>
                  <a:srgbClr val="0070C0"/>
                </a:solidFill>
              </a:rPr>
              <a:t>Designing the IT infrastructure for Systems Management</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27</a:t>
            </a:fld>
            <a:endParaRPr lang="en-US" dirty="0"/>
          </a:p>
        </p:txBody>
      </p:sp>
      <p:sp>
        <p:nvSpPr>
          <p:cNvPr id="5" name="Rectangle: Rounded Corners 4">
            <a:extLst>
              <a:ext uri="{FF2B5EF4-FFF2-40B4-BE49-F238E27FC236}">
                <a16:creationId xmlns:a16="http://schemas.microsoft.com/office/drawing/2014/main" id="{B96B309E-1FC7-4472-9659-161783108C55}"/>
              </a:ext>
            </a:extLst>
          </p:cNvPr>
          <p:cNvSpPr/>
          <p:nvPr/>
        </p:nvSpPr>
        <p:spPr>
          <a:xfrm>
            <a:off x="7153988" y="5690912"/>
            <a:ext cx="1102699" cy="409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D12FED-DBA3-4FE0-A992-997F25960C7B}"/>
              </a:ext>
            </a:extLst>
          </p:cNvPr>
          <p:cNvSpPr txBox="1"/>
          <p:nvPr/>
        </p:nvSpPr>
        <p:spPr>
          <a:xfrm>
            <a:off x="7162800" y="5601131"/>
            <a:ext cx="1600200" cy="523220"/>
          </a:xfrm>
          <a:prstGeom prst="rect">
            <a:avLst/>
          </a:prstGeom>
          <a:noFill/>
        </p:spPr>
        <p:txBody>
          <a:bodyPr wrap="square" rtlCol="0">
            <a:spAutoFit/>
          </a:bodyPr>
          <a:lstStyle/>
          <a:p>
            <a:r>
              <a:rPr lang="en-US" sz="1600" b="1" dirty="0">
                <a:solidFill>
                  <a:srgbClr val="FFFF00"/>
                </a:solidFill>
              </a:rPr>
              <a:t>    </a:t>
            </a:r>
            <a:r>
              <a:rPr lang="en-US" sz="1200" b="1" dirty="0">
                <a:solidFill>
                  <a:srgbClr val="FFFF00"/>
                </a:solidFill>
              </a:rPr>
              <a:t>Systems</a:t>
            </a:r>
          </a:p>
          <a:p>
            <a:r>
              <a:rPr lang="en-US" sz="1200" b="1" dirty="0">
                <a:solidFill>
                  <a:srgbClr val="FFFF00"/>
                </a:solidFill>
              </a:rPr>
              <a:t>Management</a:t>
            </a:r>
            <a:endParaRPr lang="en-US" sz="1600" b="1" dirty="0">
              <a:solidFill>
                <a:srgbClr val="FFFF00"/>
              </a:solidFill>
            </a:endParaRPr>
          </a:p>
        </p:txBody>
      </p:sp>
    </p:spTree>
    <p:extLst>
      <p:ext uri="{BB962C8B-B14F-4D97-AF65-F5344CB8AC3E}">
        <p14:creationId xmlns:p14="http://schemas.microsoft.com/office/powerpoint/2010/main" val="1135325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411928" y="1350158"/>
            <a:ext cx="10713271" cy="4987143"/>
          </a:xfrm>
        </p:spPr>
        <p:txBody>
          <a:bodyPr>
            <a:normAutofit/>
          </a:bodyPr>
          <a:lstStyle/>
          <a:p>
            <a:pPr marL="0" indent="0">
              <a:lnSpc>
                <a:spcPct val="90000"/>
              </a:lnSpc>
              <a:spcBef>
                <a:spcPts val="1200"/>
              </a:spcBef>
              <a:spcAft>
                <a:spcPts val="600"/>
              </a:spcAft>
            </a:pPr>
            <a:endParaRPr lang="en-US" sz="100" dirty="0"/>
          </a:p>
          <a:p>
            <a:pPr marL="0" indent="0">
              <a:lnSpc>
                <a:spcPct val="120000"/>
              </a:lnSpc>
              <a:spcBef>
                <a:spcPts val="600"/>
              </a:spcBef>
              <a:spcAft>
                <a:spcPts val="600"/>
              </a:spcAft>
            </a:pPr>
            <a:r>
              <a:rPr lang="en-US" sz="1800" dirty="0"/>
              <a:t>Having the right process owner is one of the critical factors in the implementation of the systems management processes. This role will need to lead</a:t>
            </a:r>
          </a:p>
          <a:p>
            <a:pPr marL="285750" indent="-285750">
              <a:lnSpc>
                <a:spcPct val="120000"/>
              </a:lnSpc>
              <a:spcBef>
                <a:spcPts val="600"/>
              </a:spcBef>
              <a:spcAft>
                <a:spcPts val="600"/>
              </a:spcAft>
              <a:buFont typeface="Arial" panose="020B0604020202020204" pitchFamily="34" charset="0"/>
              <a:buChar char="•"/>
            </a:pPr>
            <a:r>
              <a:rPr lang="en-GB" sz="1800" dirty="0"/>
              <a:t>Assembling of the cross-functional design team; </a:t>
            </a:r>
          </a:p>
          <a:p>
            <a:pPr marL="285750" indent="-285750">
              <a:lnSpc>
                <a:spcPct val="120000"/>
              </a:lnSpc>
              <a:spcBef>
                <a:spcPts val="600"/>
              </a:spcBef>
              <a:spcAft>
                <a:spcPts val="600"/>
              </a:spcAft>
              <a:buFont typeface="Arial" panose="020B0604020202020204" pitchFamily="34" charset="0"/>
              <a:buChar char="•"/>
            </a:pPr>
            <a:r>
              <a:rPr lang="en-GB" sz="1800" dirty="0"/>
              <a:t>Implementing of the agreed-upon process; </a:t>
            </a:r>
          </a:p>
          <a:p>
            <a:pPr marL="285750" indent="-285750">
              <a:lnSpc>
                <a:spcPct val="120000"/>
              </a:lnSpc>
              <a:spcBef>
                <a:spcPts val="600"/>
              </a:spcBef>
              <a:spcAft>
                <a:spcPts val="600"/>
              </a:spcAft>
              <a:buFont typeface="Arial" panose="020B0604020202020204" pitchFamily="34" charset="0"/>
              <a:buChar char="•"/>
            </a:pPr>
            <a:r>
              <a:rPr lang="en-GB" sz="1800" dirty="0"/>
              <a:t>Communication of all appropriate parties; </a:t>
            </a:r>
          </a:p>
          <a:p>
            <a:pPr marL="285750" indent="-285750">
              <a:lnSpc>
                <a:spcPct val="120000"/>
              </a:lnSpc>
              <a:spcBef>
                <a:spcPts val="600"/>
              </a:spcBef>
              <a:spcAft>
                <a:spcPts val="600"/>
              </a:spcAft>
              <a:buFont typeface="Arial" panose="020B0604020202020204" pitchFamily="34" charset="0"/>
              <a:buChar char="•"/>
            </a:pPr>
            <a:r>
              <a:rPr lang="en-GB" sz="1800" dirty="0"/>
              <a:t>Developing and maintaining the process’s documentation; </a:t>
            </a:r>
          </a:p>
          <a:p>
            <a:pPr marL="285750" indent="-285750">
              <a:lnSpc>
                <a:spcPct val="120000"/>
              </a:lnSpc>
              <a:spcBef>
                <a:spcPts val="600"/>
              </a:spcBef>
              <a:spcAft>
                <a:spcPts val="600"/>
              </a:spcAft>
              <a:buFont typeface="Arial" panose="020B0604020202020204" pitchFamily="34" charset="0"/>
              <a:buChar char="•"/>
            </a:pPr>
            <a:r>
              <a:rPr lang="en-GB" sz="1800" dirty="0"/>
              <a:t>For establishing and reporting on its metrics; and, </a:t>
            </a:r>
          </a:p>
          <a:p>
            <a:pPr marL="285750" indent="-285750">
              <a:lnSpc>
                <a:spcPct val="120000"/>
              </a:lnSpc>
              <a:spcBef>
                <a:spcPts val="600"/>
              </a:spcBef>
              <a:spcAft>
                <a:spcPts val="600"/>
              </a:spcAft>
              <a:buFont typeface="Arial" panose="020B0604020202020204" pitchFamily="34" charset="0"/>
              <a:buChar char="•"/>
            </a:pPr>
            <a:r>
              <a:rPr lang="en-GB" sz="1800" dirty="0"/>
              <a:t>Depending on the specific process involved, for administering other support tasks such as </a:t>
            </a:r>
          </a:p>
          <a:p>
            <a:pPr marL="685800" lvl="1">
              <a:lnSpc>
                <a:spcPct val="120000"/>
              </a:lnSpc>
              <a:spcBef>
                <a:spcPts val="600"/>
              </a:spcBef>
              <a:spcAft>
                <a:spcPts val="600"/>
              </a:spcAft>
              <a:buFont typeface="Arial" panose="020B0604020202020204" pitchFamily="34" charset="0"/>
              <a:buChar char="•"/>
            </a:pPr>
            <a:r>
              <a:rPr lang="en-GB" sz="1800" dirty="0"/>
              <a:t>Chairing change review boards or </a:t>
            </a:r>
          </a:p>
          <a:p>
            <a:pPr marL="685800" lvl="1">
              <a:lnSpc>
                <a:spcPct val="120000"/>
              </a:lnSpc>
              <a:spcBef>
                <a:spcPts val="600"/>
              </a:spcBef>
              <a:spcAft>
                <a:spcPts val="600"/>
              </a:spcAft>
              <a:buFont typeface="Arial" panose="020B0604020202020204" pitchFamily="34" charset="0"/>
              <a:buChar char="•"/>
            </a:pPr>
            <a:r>
              <a:rPr lang="en-GB" sz="1800" dirty="0"/>
              <a:t>Compiling user-workload forecasts.</a:t>
            </a:r>
            <a:endParaRPr lang="en-US" sz="1800" dirty="0"/>
          </a:p>
        </p:txBody>
      </p:sp>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381000" y="96645"/>
            <a:ext cx="8229600" cy="1066800"/>
          </a:xfrm>
        </p:spPr>
        <p:txBody>
          <a:bodyPr>
            <a:normAutofit/>
          </a:bodyPr>
          <a:lstStyle/>
          <a:p>
            <a:r>
              <a:rPr lang="en-US" sz="2400" dirty="0"/>
              <a:t>IT Infrastructure Management</a:t>
            </a:r>
          </a:p>
          <a:p>
            <a:r>
              <a:rPr lang="en-US" sz="2300" dirty="0">
                <a:solidFill>
                  <a:srgbClr val="0070C0"/>
                </a:solidFill>
              </a:rPr>
              <a:t>Responsibilities of Process Owners</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3998559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381000" y="99387"/>
            <a:ext cx="7696200" cy="1066800"/>
          </a:xfrm>
        </p:spPr>
        <p:txBody>
          <a:bodyPr>
            <a:normAutofit/>
          </a:bodyPr>
          <a:lstStyle/>
          <a:p>
            <a:r>
              <a:rPr lang="en-US" sz="2400" dirty="0"/>
              <a:t>IT Infrastructure Management</a:t>
            </a:r>
          </a:p>
          <a:p>
            <a:r>
              <a:rPr lang="en-US" sz="2300" dirty="0">
                <a:solidFill>
                  <a:srgbClr val="0070C0"/>
                </a:solidFill>
              </a:rPr>
              <a:t>Recommended Attributes for Process Owners</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29</a:t>
            </a:fld>
            <a:endParaRPr lang="en-US" dirty="0"/>
          </a:p>
        </p:txBody>
      </p:sp>
      <p:pic>
        <p:nvPicPr>
          <p:cNvPr id="2" name="Picture 1">
            <a:extLst>
              <a:ext uri="{FF2B5EF4-FFF2-40B4-BE49-F238E27FC236}">
                <a16:creationId xmlns:a16="http://schemas.microsoft.com/office/drawing/2014/main" id="{DF23CCEF-3305-4569-B9E5-7E7D46C45A78}"/>
              </a:ext>
            </a:extLst>
          </p:cNvPr>
          <p:cNvPicPr>
            <a:picLocks noChangeAspect="1"/>
          </p:cNvPicPr>
          <p:nvPr/>
        </p:nvPicPr>
        <p:blipFill>
          <a:blip r:embed="rId3"/>
          <a:stretch>
            <a:fillRect/>
          </a:stretch>
        </p:blipFill>
        <p:spPr>
          <a:xfrm>
            <a:off x="533400" y="1416749"/>
            <a:ext cx="9144000" cy="4954385"/>
          </a:xfrm>
          <a:prstGeom prst="rect">
            <a:avLst/>
          </a:prstGeom>
        </p:spPr>
      </p:pic>
      <p:pic>
        <p:nvPicPr>
          <p:cNvPr id="13" name="Picture 12">
            <a:extLst>
              <a:ext uri="{FF2B5EF4-FFF2-40B4-BE49-F238E27FC236}">
                <a16:creationId xmlns:a16="http://schemas.microsoft.com/office/drawing/2014/main" id="{CBF8B091-D23B-49C4-A35D-FBE339C296F0}"/>
              </a:ext>
            </a:extLst>
          </p:cNvPr>
          <p:cNvPicPr>
            <a:picLocks noChangeAspect="1"/>
          </p:cNvPicPr>
          <p:nvPr/>
        </p:nvPicPr>
        <p:blipFill>
          <a:blip r:embed="rId4"/>
          <a:stretch>
            <a:fillRect/>
          </a:stretch>
        </p:blipFill>
        <p:spPr>
          <a:xfrm>
            <a:off x="533400" y="5389340"/>
            <a:ext cx="9055192" cy="981794"/>
          </a:xfrm>
          <a:prstGeom prst="rect">
            <a:avLst/>
          </a:prstGeom>
        </p:spPr>
      </p:pic>
      <p:pic>
        <p:nvPicPr>
          <p:cNvPr id="8" name="Picture 7">
            <a:extLst>
              <a:ext uri="{FF2B5EF4-FFF2-40B4-BE49-F238E27FC236}">
                <a16:creationId xmlns:a16="http://schemas.microsoft.com/office/drawing/2014/main" id="{530423DC-E6CC-48DF-B6D9-BEBEA35EF7CF}"/>
              </a:ext>
            </a:extLst>
          </p:cNvPr>
          <p:cNvPicPr>
            <a:picLocks noChangeAspect="1"/>
          </p:cNvPicPr>
          <p:nvPr/>
        </p:nvPicPr>
        <p:blipFill>
          <a:blip r:embed="rId5"/>
          <a:stretch>
            <a:fillRect/>
          </a:stretch>
        </p:blipFill>
        <p:spPr>
          <a:xfrm>
            <a:off x="5302204" y="5720508"/>
            <a:ext cx="4419600" cy="757735"/>
          </a:xfrm>
          <a:prstGeom prst="rect">
            <a:avLst/>
          </a:prstGeom>
        </p:spPr>
      </p:pic>
    </p:spTree>
    <p:extLst>
      <p:ext uri="{BB962C8B-B14F-4D97-AF65-F5344CB8AC3E}">
        <p14:creationId xmlns:p14="http://schemas.microsoft.com/office/powerpoint/2010/main" val="296823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442C70-0EBB-421B-87F4-54EDD7A6CDA0}"/>
              </a:ext>
            </a:extLst>
          </p:cNvPr>
          <p:cNvSpPr>
            <a:spLocks noGrp="1"/>
          </p:cNvSpPr>
          <p:nvPr>
            <p:ph sz="quarter" idx="10"/>
          </p:nvPr>
        </p:nvSpPr>
        <p:spPr/>
        <p:txBody>
          <a:bodyPr>
            <a:normAutofit/>
          </a:bodyPr>
          <a:lstStyle/>
          <a:p>
            <a:r>
              <a:rPr lang="en-US" sz="2900" dirty="0"/>
              <a:t>In the course</a:t>
            </a:r>
          </a:p>
        </p:txBody>
      </p:sp>
      <p:sp>
        <p:nvSpPr>
          <p:cNvPr id="8" name="Footer Placeholder 7">
            <a:extLst>
              <a:ext uri="{FF2B5EF4-FFF2-40B4-BE49-F238E27FC236}">
                <a16:creationId xmlns:a16="http://schemas.microsoft.com/office/drawing/2014/main" id="{179647F3-AFB3-46D2-AA40-243F3FB3B32A}"/>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A36B9498-C83B-488F-91AE-54FECA033DA9}"/>
              </a:ext>
            </a:extLst>
          </p:cNvPr>
          <p:cNvSpPr>
            <a:spLocks noGrp="1"/>
          </p:cNvSpPr>
          <p:nvPr>
            <p:ph type="sldNum" sz="quarter" idx="13"/>
          </p:nvPr>
        </p:nvSpPr>
        <p:spPr/>
        <p:txBody>
          <a:bodyPr/>
          <a:lstStyle/>
          <a:p>
            <a:fld id="{BC8D7E44-7D4F-4942-A8C9-2DF6BF8399E8}" type="slidenum">
              <a:rPr lang="en-US" smtClean="0"/>
              <a:pPr/>
              <a:t>3</a:t>
            </a:fld>
            <a:endParaRPr lang="en-US" dirty="0"/>
          </a:p>
        </p:txBody>
      </p:sp>
      <p:sp>
        <p:nvSpPr>
          <p:cNvPr id="12" name="Content Placeholder 11">
            <a:extLst>
              <a:ext uri="{FF2B5EF4-FFF2-40B4-BE49-F238E27FC236}">
                <a16:creationId xmlns:a16="http://schemas.microsoft.com/office/drawing/2014/main" id="{282F9671-225E-417F-90B6-22FA0854EE7D}"/>
              </a:ext>
            </a:extLst>
          </p:cNvPr>
          <p:cNvSpPr>
            <a:spLocks noGrp="1"/>
          </p:cNvSpPr>
          <p:nvPr>
            <p:ph idx="1"/>
          </p:nvPr>
        </p:nvSpPr>
        <p:spPr>
          <a:xfrm>
            <a:off x="440439" y="1455058"/>
            <a:ext cx="11522139" cy="4934698"/>
          </a:xfrm>
        </p:spPr>
        <p:txBody>
          <a:bodyPr>
            <a:noAutofit/>
          </a:bodyPr>
          <a:lstStyle/>
          <a:p>
            <a:pPr marL="360000" lvl="1" indent="-360000" algn="just">
              <a:lnSpc>
                <a:spcPct val="130000"/>
              </a:lnSpc>
              <a:spcBef>
                <a:spcPts val="600"/>
              </a:spcBef>
              <a:buClr>
                <a:srgbClr val="101141"/>
              </a:buClr>
              <a:buFont typeface="Arial" panose="020B0604020202020204" pitchFamily="34" charset="0"/>
              <a:buChar char="•"/>
            </a:pPr>
            <a:r>
              <a:rPr lang="en-US" altLang="en-US" dirty="0"/>
              <a:t>IT Infrastructure, IT infrastructure </a:t>
            </a:r>
            <a:r>
              <a:rPr lang="en-US" altLang="en-US" dirty="0" err="1"/>
              <a:t>Mgmt</a:t>
            </a:r>
            <a:r>
              <a:rPr lang="en-US" altLang="en-US" dirty="0"/>
              <a:t>, Challenges, Support needed by executives (Business Case) and then designing and structuring the IT Organization, Process owners and responsibility of Process owners</a:t>
            </a:r>
          </a:p>
          <a:p>
            <a:pPr marL="360000" lvl="1" indent="-360000" algn="just">
              <a:lnSpc>
                <a:spcPct val="130000"/>
              </a:lnSpc>
              <a:spcBef>
                <a:spcPts val="600"/>
              </a:spcBef>
              <a:buClr>
                <a:srgbClr val="101141"/>
              </a:buClr>
              <a:buFont typeface="Arial" panose="020B0604020202020204" pitchFamily="34" charset="0"/>
              <a:buChar char="•"/>
            </a:pPr>
            <a:r>
              <a:rPr lang="en-IN" dirty="0"/>
              <a:t>The need for staffing and retaining people with required skills and skill levels, the personal and business ethics or lack of it and it’s impact in-terms of legislation and what that drives into organizations</a:t>
            </a:r>
          </a:p>
          <a:p>
            <a:pPr marL="360000" lvl="1" indent="-360000" algn="just">
              <a:lnSpc>
                <a:spcPct val="130000"/>
              </a:lnSpc>
              <a:spcBef>
                <a:spcPts val="600"/>
              </a:spcBef>
              <a:buClr>
                <a:srgbClr val="101141"/>
              </a:buClr>
              <a:buFont typeface="Arial" panose="020B0604020202020204" pitchFamily="34" charset="0"/>
              <a:buChar char="•"/>
            </a:pPr>
            <a:r>
              <a:rPr lang="en-IN" dirty="0"/>
              <a:t>Evolution of the IT Systems management as customer services and the approach of sharing of the best practices with ITIL</a:t>
            </a:r>
            <a:endParaRPr lang="en-US" altLang="en-US" dirty="0">
              <a:ea typeface="ＭＳ Ｐゴシック" panose="020B0600070205080204" pitchFamily="34" charset="-128"/>
            </a:endParaRPr>
          </a:p>
          <a:p>
            <a:pPr marL="360000" indent="-360000" algn="just">
              <a:lnSpc>
                <a:spcPct val="130000"/>
              </a:lnSpc>
              <a:spcBef>
                <a:spcPts val="600"/>
              </a:spcBef>
              <a:buFont typeface="Arial" panose="020B0604020202020204" pitchFamily="34" charset="0"/>
              <a:buChar char="•"/>
            </a:pPr>
            <a:r>
              <a:rPr lang="en-US" sz="1600" dirty="0"/>
              <a:t>There are 12 key processes used in IT Systems management which would be discussed as part of the course</a:t>
            </a:r>
          </a:p>
          <a:p>
            <a:pPr marL="760050" lvl="1" indent="-360000" algn="just">
              <a:lnSpc>
                <a:spcPct val="120000"/>
              </a:lnSpc>
              <a:spcBef>
                <a:spcPts val="600"/>
              </a:spcBef>
              <a:buFont typeface="Arial" panose="020B0604020202020204" pitchFamily="34" charset="0"/>
              <a:buChar char="•"/>
            </a:pPr>
            <a:r>
              <a:rPr lang="en-IN" dirty="0">
                <a:solidFill>
                  <a:srgbClr val="0070C0"/>
                </a:solidFill>
              </a:rPr>
              <a:t>Availability Management</a:t>
            </a:r>
          </a:p>
          <a:p>
            <a:pPr marL="760050" lvl="1" indent="-360000" algn="just">
              <a:lnSpc>
                <a:spcPct val="120000"/>
              </a:lnSpc>
              <a:spcBef>
                <a:spcPts val="600"/>
              </a:spcBef>
              <a:buFont typeface="Arial" panose="020B0604020202020204" pitchFamily="34" charset="0"/>
              <a:buChar char="•"/>
            </a:pPr>
            <a:r>
              <a:rPr lang="en-IN" dirty="0"/>
              <a:t>Performance/Tuning</a:t>
            </a:r>
          </a:p>
          <a:p>
            <a:pPr marL="760050" lvl="1" indent="-360000" algn="just">
              <a:lnSpc>
                <a:spcPct val="120000"/>
              </a:lnSpc>
              <a:spcBef>
                <a:spcPts val="600"/>
              </a:spcBef>
              <a:buFont typeface="Arial" panose="020B0604020202020204" pitchFamily="34" charset="0"/>
              <a:buChar char="•"/>
            </a:pPr>
            <a:r>
              <a:rPr lang="en-IN" dirty="0">
                <a:solidFill>
                  <a:srgbClr val="0070C0"/>
                </a:solidFill>
              </a:rPr>
              <a:t>Production Acceptance</a:t>
            </a:r>
          </a:p>
          <a:p>
            <a:pPr marL="760050" lvl="1" indent="-360000" algn="just">
              <a:lnSpc>
                <a:spcPct val="120000"/>
              </a:lnSpc>
              <a:spcBef>
                <a:spcPts val="600"/>
              </a:spcBef>
              <a:buFont typeface="Arial" panose="020B0604020202020204" pitchFamily="34" charset="0"/>
              <a:buChar char="•"/>
            </a:pPr>
            <a:r>
              <a:rPr lang="en-IN" dirty="0"/>
              <a:t>Change Management</a:t>
            </a:r>
          </a:p>
          <a:p>
            <a:pPr marL="760050" lvl="1" indent="-360000" algn="just">
              <a:lnSpc>
                <a:spcPct val="120000"/>
              </a:lnSpc>
              <a:spcBef>
                <a:spcPts val="600"/>
              </a:spcBef>
              <a:buFont typeface="Arial" panose="020B0604020202020204" pitchFamily="34" charset="0"/>
              <a:buChar char="•"/>
            </a:pPr>
            <a:r>
              <a:rPr lang="en-IN" dirty="0">
                <a:solidFill>
                  <a:srgbClr val="0070C0"/>
                </a:solidFill>
              </a:rPr>
              <a:t>Problem Management</a:t>
            </a:r>
          </a:p>
          <a:p>
            <a:pPr marL="760050" lvl="1" indent="-360000" algn="just">
              <a:lnSpc>
                <a:spcPct val="120000"/>
              </a:lnSpc>
              <a:spcBef>
                <a:spcPts val="600"/>
              </a:spcBef>
              <a:buFont typeface="Arial" panose="020B0604020202020204" pitchFamily="34" charset="0"/>
              <a:buChar char="•"/>
            </a:pPr>
            <a:r>
              <a:rPr lang="en-IN" dirty="0"/>
              <a:t>Storage Management</a:t>
            </a:r>
            <a:endParaRPr lang="en-US" altLang="en-US" dirty="0"/>
          </a:p>
          <a:p>
            <a:pPr marL="360000" lvl="1" indent="-360000" algn="just">
              <a:lnSpc>
                <a:spcPct val="130000"/>
              </a:lnSpc>
              <a:spcBef>
                <a:spcPts val="600"/>
              </a:spcBef>
              <a:buClr>
                <a:srgbClr val="101141"/>
              </a:buClr>
              <a:buFont typeface="Arial" panose="020B0604020202020204" pitchFamily="34" charset="0"/>
              <a:buChar char="•"/>
            </a:pPr>
            <a:r>
              <a:rPr lang="en-US" altLang="en-US" dirty="0"/>
              <a:t>How would you build world class processes and integrating the processes described above</a:t>
            </a:r>
          </a:p>
          <a:p>
            <a:pPr lvl="1">
              <a:spcBef>
                <a:spcPts val="600"/>
              </a:spcBef>
              <a:spcAft>
                <a:spcPts val="300"/>
              </a:spcAft>
            </a:pPr>
            <a:endParaRPr lang="en-US" altLang="en-US" dirty="0">
              <a:ea typeface="ＭＳ Ｐゴシック" panose="020B0600070205080204" pitchFamily="34" charset="-128"/>
            </a:endParaRPr>
          </a:p>
          <a:p>
            <a:pPr marL="457200" lvl="1" indent="0">
              <a:spcBef>
                <a:spcPts val="600"/>
              </a:spcBef>
              <a:spcAft>
                <a:spcPts val="300"/>
              </a:spcAft>
              <a:buNone/>
            </a:pPr>
            <a:endParaRPr lang="en-US" altLang="en-US" sz="1800" dirty="0">
              <a:ea typeface="ＭＳ Ｐゴシック" panose="020B0600070205080204" pitchFamily="34" charset="-128"/>
            </a:endParaRPr>
          </a:p>
        </p:txBody>
      </p:sp>
      <p:sp>
        <p:nvSpPr>
          <p:cNvPr id="7" name="TextBox 6">
            <a:extLst>
              <a:ext uri="{FF2B5EF4-FFF2-40B4-BE49-F238E27FC236}">
                <a16:creationId xmlns:a16="http://schemas.microsoft.com/office/drawing/2014/main" id="{63FCBB85-9F2B-4374-AF81-AA69FEFD2ED4}"/>
              </a:ext>
            </a:extLst>
          </p:cNvPr>
          <p:cNvSpPr txBox="1"/>
          <p:nvPr/>
        </p:nvSpPr>
        <p:spPr>
          <a:xfrm>
            <a:off x="5882490" y="3725560"/>
            <a:ext cx="3425618" cy="2222660"/>
          </a:xfrm>
          <a:prstGeom prst="rect">
            <a:avLst/>
          </a:prstGeom>
          <a:noFill/>
        </p:spPr>
        <p:txBody>
          <a:bodyPr wrap="none" rtlCol="0">
            <a:spAutoFit/>
          </a:bodyPr>
          <a:lstStyle/>
          <a:p>
            <a:pPr marL="760050" lvl="1" indent="-360000" algn="just">
              <a:lnSpc>
                <a:spcPct val="120000"/>
              </a:lnSpc>
              <a:spcBef>
                <a:spcPts val="600"/>
              </a:spcBef>
              <a:buFont typeface="Arial" panose="020B0604020202020204" pitchFamily="34" charset="0"/>
              <a:buChar char="•"/>
            </a:pPr>
            <a:r>
              <a:rPr lang="en-US" sz="1600" dirty="0">
                <a:solidFill>
                  <a:srgbClr val="0070C0"/>
                </a:solidFill>
                <a:latin typeface="Arial" pitchFamily="34" charset="0"/>
                <a:cs typeface="Arial" pitchFamily="34" charset="0"/>
              </a:rPr>
              <a:t>Network Management</a:t>
            </a:r>
          </a:p>
          <a:p>
            <a:pPr marL="760050" lvl="1" indent="-360000" algn="just">
              <a:lnSpc>
                <a:spcPct val="120000"/>
              </a:lnSpc>
              <a:spcBef>
                <a:spcPts val="600"/>
              </a:spcBef>
              <a:buFont typeface="Arial" panose="020B0604020202020204" pitchFamily="34" charset="0"/>
              <a:buChar char="•"/>
            </a:pPr>
            <a:r>
              <a:rPr lang="en-US" sz="1600" dirty="0">
                <a:latin typeface="Arial" pitchFamily="34" charset="0"/>
                <a:cs typeface="Arial" pitchFamily="34" charset="0"/>
              </a:rPr>
              <a:t>Configuration Management</a:t>
            </a:r>
          </a:p>
          <a:p>
            <a:pPr marL="760050" lvl="1" indent="-360000" algn="just">
              <a:lnSpc>
                <a:spcPct val="120000"/>
              </a:lnSpc>
              <a:spcBef>
                <a:spcPts val="600"/>
              </a:spcBef>
              <a:buFont typeface="Arial" panose="020B0604020202020204" pitchFamily="34" charset="0"/>
              <a:buChar char="•"/>
            </a:pPr>
            <a:r>
              <a:rPr lang="en-US" sz="1600" dirty="0">
                <a:solidFill>
                  <a:srgbClr val="0070C0"/>
                </a:solidFill>
                <a:latin typeface="Arial" pitchFamily="34" charset="0"/>
                <a:cs typeface="Arial" pitchFamily="34" charset="0"/>
              </a:rPr>
              <a:t>Capacity Planning</a:t>
            </a:r>
          </a:p>
          <a:p>
            <a:pPr marL="760050" lvl="1" indent="-360000" algn="just">
              <a:lnSpc>
                <a:spcPct val="120000"/>
              </a:lnSpc>
              <a:spcBef>
                <a:spcPts val="600"/>
              </a:spcBef>
              <a:buFont typeface="Arial" panose="020B0604020202020204" pitchFamily="34" charset="0"/>
              <a:buChar char="•"/>
            </a:pPr>
            <a:r>
              <a:rPr lang="en-US" sz="1600" dirty="0">
                <a:latin typeface="Arial" pitchFamily="34" charset="0"/>
                <a:cs typeface="Arial" pitchFamily="34" charset="0"/>
              </a:rPr>
              <a:t>Security</a:t>
            </a:r>
          </a:p>
          <a:p>
            <a:pPr marL="760050" lvl="1" indent="-360000" algn="just">
              <a:lnSpc>
                <a:spcPct val="120000"/>
              </a:lnSpc>
              <a:spcBef>
                <a:spcPts val="600"/>
              </a:spcBef>
              <a:buFont typeface="Arial" panose="020B0604020202020204" pitchFamily="34" charset="0"/>
              <a:buChar char="•"/>
            </a:pPr>
            <a:r>
              <a:rPr lang="en-US" sz="1600" dirty="0">
                <a:solidFill>
                  <a:srgbClr val="0070C0"/>
                </a:solidFill>
                <a:latin typeface="Arial" pitchFamily="34" charset="0"/>
                <a:cs typeface="Arial" pitchFamily="34" charset="0"/>
              </a:rPr>
              <a:t>Business Continuity</a:t>
            </a:r>
          </a:p>
          <a:p>
            <a:pPr marL="760050" lvl="1" indent="-360000" algn="just">
              <a:lnSpc>
                <a:spcPct val="120000"/>
              </a:lnSpc>
              <a:spcBef>
                <a:spcPts val="600"/>
              </a:spcBef>
              <a:buFont typeface="Arial" panose="020B0604020202020204" pitchFamily="34" charset="0"/>
              <a:buChar char="•"/>
            </a:pPr>
            <a:r>
              <a:rPr lang="en-US" sz="1600" dirty="0">
                <a:latin typeface="Arial" pitchFamily="34" charset="0"/>
                <a:cs typeface="Arial" pitchFamily="34" charset="0"/>
              </a:rPr>
              <a:t>Facilities Management</a:t>
            </a:r>
          </a:p>
        </p:txBody>
      </p:sp>
    </p:spTree>
    <p:extLst>
      <p:ext uri="{BB962C8B-B14F-4D97-AF65-F5344CB8AC3E}">
        <p14:creationId xmlns:p14="http://schemas.microsoft.com/office/powerpoint/2010/main" val="2112397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853888" y="13824"/>
            <a:ext cx="7696200" cy="1066800"/>
          </a:xfrm>
        </p:spPr>
        <p:txBody>
          <a:bodyPr>
            <a:normAutofit/>
          </a:bodyPr>
          <a:lstStyle/>
          <a:p>
            <a:r>
              <a:rPr lang="en-US" sz="2400" dirty="0"/>
              <a:t>IT Infrastructure Management</a:t>
            </a:r>
          </a:p>
          <a:p>
            <a:r>
              <a:rPr lang="en-US" sz="2300" dirty="0">
                <a:solidFill>
                  <a:srgbClr val="0070C0"/>
                </a:solidFill>
              </a:rPr>
              <a:t>Recommended Attributes for Process Owners</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30</a:t>
            </a:fld>
            <a:endParaRPr lang="en-US" dirty="0"/>
          </a:p>
        </p:txBody>
      </p:sp>
      <p:pic>
        <p:nvPicPr>
          <p:cNvPr id="2" name="Picture 1">
            <a:extLst>
              <a:ext uri="{FF2B5EF4-FFF2-40B4-BE49-F238E27FC236}">
                <a16:creationId xmlns:a16="http://schemas.microsoft.com/office/drawing/2014/main" id="{DF23CCEF-3305-4569-B9E5-7E7D46C45A78}"/>
              </a:ext>
            </a:extLst>
          </p:cNvPr>
          <p:cNvPicPr>
            <a:picLocks noChangeAspect="1"/>
          </p:cNvPicPr>
          <p:nvPr/>
        </p:nvPicPr>
        <p:blipFill>
          <a:blip r:embed="rId3"/>
          <a:stretch>
            <a:fillRect/>
          </a:stretch>
        </p:blipFill>
        <p:spPr>
          <a:xfrm>
            <a:off x="853888" y="1417721"/>
            <a:ext cx="9144000" cy="4954385"/>
          </a:xfrm>
          <a:prstGeom prst="rect">
            <a:avLst/>
          </a:prstGeom>
        </p:spPr>
      </p:pic>
      <p:pic>
        <p:nvPicPr>
          <p:cNvPr id="13" name="Picture 12">
            <a:extLst>
              <a:ext uri="{FF2B5EF4-FFF2-40B4-BE49-F238E27FC236}">
                <a16:creationId xmlns:a16="http://schemas.microsoft.com/office/drawing/2014/main" id="{CBF8B091-D23B-49C4-A35D-FBE339C296F0}"/>
              </a:ext>
            </a:extLst>
          </p:cNvPr>
          <p:cNvPicPr>
            <a:picLocks noChangeAspect="1"/>
          </p:cNvPicPr>
          <p:nvPr/>
        </p:nvPicPr>
        <p:blipFill>
          <a:blip r:embed="rId4"/>
          <a:stretch>
            <a:fillRect/>
          </a:stretch>
        </p:blipFill>
        <p:spPr>
          <a:xfrm>
            <a:off x="942696" y="5353967"/>
            <a:ext cx="9055192" cy="981794"/>
          </a:xfrm>
          <a:prstGeom prst="rect">
            <a:avLst/>
          </a:prstGeom>
        </p:spPr>
      </p:pic>
      <p:pic>
        <p:nvPicPr>
          <p:cNvPr id="8" name="Picture 7">
            <a:extLst>
              <a:ext uri="{FF2B5EF4-FFF2-40B4-BE49-F238E27FC236}">
                <a16:creationId xmlns:a16="http://schemas.microsoft.com/office/drawing/2014/main" id="{530423DC-E6CC-48DF-B6D9-BEBEA35EF7CF}"/>
              </a:ext>
            </a:extLst>
          </p:cNvPr>
          <p:cNvPicPr>
            <a:picLocks noChangeAspect="1"/>
          </p:cNvPicPr>
          <p:nvPr/>
        </p:nvPicPr>
        <p:blipFill>
          <a:blip r:embed="rId5"/>
          <a:stretch>
            <a:fillRect/>
          </a:stretch>
        </p:blipFill>
        <p:spPr>
          <a:xfrm>
            <a:off x="5558566" y="5657945"/>
            <a:ext cx="4419600" cy="695989"/>
          </a:xfrm>
          <a:prstGeom prst="rect">
            <a:avLst/>
          </a:prstGeom>
        </p:spPr>
      </p:pic>
      <p:pic>
        <p:nvPicPr>
          <p:cNvPr id="3" name="Picture 2">
            <a:extLst>
              <a:ext uri="{FF2B5EF4-FFF2-40B4-BE49-F238E27FC236}">
                <a16:creationId xmlns:a16="http://schemas.microsoft.com/office/drawing/2014/main" id="{80DE897D-00FC-4714-9FD2-B053F7919D58}"/>
              </a:ext>
            </a:extLst>
          </p:cNvPr>
          <p:cNvPicPr>
            <a:picLocks noChangeAspect="1"/>
          </p:cNvPicPr>
          <p:nvPr/>
        </p:nvPicPr>
        <p:blipFill>
          <a:blip r:embed="rId6"/>
          <a:stretch>
            <a:fillRect/>
          </a:stretch>
        </p:blipFill>
        <p:spPr>
          <a:xfrm>
            <a:off x="876300" y="1810327"/>
            <a:ext cx="9144000" cy="3082441"/>
          </a:xfrm>
          <a:prstGeom prst="rect">
            <a:avLst/>
          </a:prstGeom>
        </p:spPr>
      </p:pic>
      <p:pic>
        <p:nvPicPr>
          <p:cNvPr id="5" name="Picture 4">
            <a:extLst>
              <a:ext uri="{FF2B5EF4-FFF2-40B4-BE49-F238E27FC236}">
                <a16:creationId xmlns:a16="http://schemas.microsoft.com/office/drawing/2014/main" id="{D2430737-8B22-4985-80E4-F8A906F5CC2F}"/>
              </a:ext>
            </a:extLst>
          </p:cNvPr>
          <p:cNvPicPr>
            <a:picLocks noChangeAspect="1"/>
          </p:cNvPicPr>
          <p:nvPr/>
        </p:nvPicPr>
        <p:blipFill>
          <a:blip r:embed="rId7"/>
          <a:stretch>
            <a:fillRect/>
          </a:stretch>
        </p:blipFill>
        <p:spPr>
          <a:xfrm>
            <a:off x="919330" y="4909084"/>
            <a:ext cx="9078558" cy="496862"/>
          </a:xfrm>
          <a:prstGeom prst="rect">
            <a:avLst/>
          </a:prstGeom>
        </p:spPr>
      </p:pic>
    </p:spTree>
    <p:extLst>
      <p:ext uri="{BB962C8B-B14F-4D97-AF65-F5344CB8AC3E}">
        <p14:creationId xmlns:p14="http://schemas.microsoft.com/office/powerpoint/2010/main" val="3682184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627FFB-91F9-42F3-8345-B6ED143862FB}"/>
              </a:ext>
            </a:extLst>
          </p:cNvPr>
          <p:cNvSpPr>
            <a:spLocks noGrp="1"/>
          </p:cNvSpPr>
          <p:nvPr>
            <p:ph sz="quarter" idx="10"/>
          </p:nvPr>
        </p:nvSpPr>
        <p:spPr>
          <a:xfrm>
            <a:off x="457200" y="76199"/>
            <a:ext cx="7696200" cy="1066800"/>
          </a:xfrm>
        </p:spPr>
        <p:txBody>
          <a:bodyPr>
            <a:normAutofit/>
          </a:bodyPr>
          <a:lstStyle/>
          <a:p>
            <a:r>
              <a:rPr lang="en-US" sz="2400" dirty="0"/>
              <a:t>IT Infrastructure Management</a:t>
            </a:r>
          </a:p>
          <a:p>
            <a:r>
              <a:rPr lang="en-US" sz="2300" dirty="0">
                <a:solidFill>
                  <a:srgbClr val="0070C0"/>
                </a:solidFill>
              </a:rPr>
              <a:t>Recommended Attributes for Process Owners</a:t>
            </a:r>
          </a:p>
        </p:txBody>
      </p:sp>
      <p:sp>
        <p:nvSpPr>
          <p:cNvPr id="9" name="Footer Placeholder 8">
            <a:extLst>
              <a:ext uri="{FF2B5EF4-FFF2-40B4-BE49-F238E27FC236}">
                <a16:creationId xmlns:a16="http://schemas.microsoft.com/office/drawing/2014/main" id="{D1627E18-1857-45A1-8671-3A58501B9FAD}"/>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457A4DAF-C287-40A7-BD65-F2456BA4D039}"/>
              </a:ext>
            </a:extLst>
          </p:cNvPr>
          <p:cNvSpPr>
            <a:spLocks noGrp="1"/>
          </p:cNvSpPr>
          <p:nvPr>
            <p:ph type="sldNum" sz="quarter" idx="13"/>
          </p:nvPr>
        </p:nvSpPr>
        <p:spPr/>
        <p:txBody>
          <a:bodyPr/>
          <a:lstStyle/>
          <a:p>
            <a:fld id="{BC8D7E44-7D4F-4942-A8C9-2DF6BF8399E8}" type="slidenum">
              <a:rPr lang="en-US" smtClean="0"/>
              <a:pPr/>
              <a:t>31</a:t>
            </a:fld>
            <a:endParaRPr lang="en-US" dirty="0"/>
          </a:p>
        </p:txBody>
      </p:sp>
      <p:pic>
        <p:nvPicPr>
          <p:cNvPr id="2" name="Picture 1">
            <a:extLst>
              <a:ext uri="{FF2B5EF4-FFF2-40B4-BE49-F238E27FC236}">
                <a16:creationId xmlns:a16="http://schemas.microsoft.com/office/drawing/2014/main" id="{DF23CCEF-3305-4569-B9E5-7E7D46C45A78}"/>
              </a:ext>
            </a:extLst>
          </p:cNvPr>
          <p:cNvPicPr>
            <a:picLocks noChangeAspect="1"/>
          </p:cNvPicPr>
          <p:nvPr/>
        </p:nvPicPr>
        <p:blipFill>
          <a:blip r:embed="rId3"/>
          <a:stretch>
            <a:fillRect/>
          </a:stretch>
        </p:blipFill>
        <p:spPr>
          <a:xfrm>
            <a:off x="515304" y="1481541"/>
            <a:ext cx="9144000" cy="4954385"/>
          </a:xfrm>
          <a:prstGeom prst="rect">
            <a:avLst/>
          </a:prstGeom>
        </p:spPr>
      </p:pic>
      <p:grpSp>
        <p:nvGrpSpPr>
          <p:cNvPr id="11" name="Group 10">
            <a:extLst>
              <a:ext uri="{FF2B5EF4-FFF2-40B4-BE49-F238E27FC236}">
                <a16:creationId xmlns:a16="http://schemas.microsoft.com/office/drawing/2014/main" id="{C365D514-8D48-4C6F-A680-E6608132A7E2}"/>
              </a:ext>
            </a:extLst>
          </p:cNvPr>
          <p:cNvGrpSpPr/>
          <p:nvPr/>
        </p:nvGrpSpPr>
        <p:grpSpPr>
          <a:xfrm>
            <a:off x="515304" y="3620294"/>
            <a:ext cx="9055192" cy="999966"/>
            <a:chOff x="-1957834" y="4746766"/>
            <a:chExt cx="9055192" cy="999966"/>
          </a:xfrm>
        </p:grpSpPr>
        <p:pic>
          <p:nvPicPr>
            <p:cNvPr id="13" name="Picture 12">
              <a:extLst>
                <a:ext uri="{FF2B5EF4-FFF2-40B4-BE49-F238E27FC236}">
                  <a16:creationId xmlns:a16="http://schemas.microsoft.com/office/drawing/2014/main" id="{CBF8B091-D23B-49C4-A35D-FBE339C296F0}"/>
                </a:ext>
              </a:extLst>
            </p:cNvPr>
            <p:cNvPicPr>
              <a:picLocks noChangeAspect="1"/>
            </p:cNvPicPr>
            <p:nvPr/>
          </p:nvPicPr>
          <p:blipFill>
            <a:blip r:embed="rId4"/>
            <a:stretch>
              <a:fillRect/>
            </a:stretch>
          </p:blipFill>
          <p:spPr>
            <a:xfrm>
              <a:off x="-1957834" y="4746766"/>
              <a:ext cx="9055192" cy="981794"/>
            </a:xfrm>
            <a:prstGeom prst="rect">
              <a:avLst/>
            </a:prstGeom>
          </p:spPr>
        </p:pic>
        <p:pic>
          <p:nvPicPr>
            <p:cNvPr id="8" name="Picture 7">
              <a:extLst>
                <a:ext uri="{FF2B5EF4-FFF2-40B4-BE49-F238E27FC236}">
                  <a16:creationId xmlns:a16="http://schemas.microsoft.com/office/drawing/2014/main" id="{530423DC-E6CC-48DF-B6D9-BEBEA35EF7CF}"/>
                </a:ext>
              </a:extLst>
            </p:cNvPr>
            <p:cNvPicPr>
              <a:picLocks noChangeAspect="1"/>
            </p:cNvPicPr>
            <p:nvPr/>
          </p:nvPicPr>
          <p:blipFill>
            <a:blip r:embed="rId5"/>
            <a:stretch>
              <a:fillRect/>
            </a:stretch>
          </p:blipFill>
          <p:spPr>
            <a:xfrm>
              <a:off x="2658036" y="5050743"/>
              <a:ext cx="4419600" cy="695989"/>
            </a:xfrm>
            <a:prstGeom prst="rect">
              <a:avLst/>
            </a:prstGeom>
          </p:spPr>
        </p:pic>
      </p:grpSp>
      <p:pic>
        <p:nvPicPr>
          <p:cNvPr id="6" name="Picture 5">
            <a:extLst>
              <a:ext uri="{FF2B5EF4-FFF2-40B4-BE49-F238E27FC236}">
                <a16:creationId xmlns:a16="http://schemas.microsoft.com/office/drawing/2014/main" id="{3AD8FF01-79AF-4A8B-B33C-D5C1E3D70526}"/>
              </a:ext>
            </a:extLst>
          </p:cNvPr>
          <p:cNvPicPr>
            <a:picLocks noChangeAspect="1"/>
          </p:cNvPicPr>
          <p:nvPr/>
        </p:nvPicPr>
        <p:blipFill>
          <a:blip r:embed="rId6"/>
          <a:stretch>
            <a:fillRect/>
          </a:stretch>
        </p:blipFill>
        <p:spPr>
          <a:xfrm>
            <a:off x="528004" y="1886385"/>
            <a:ext cx="9055192" cy="1733909"/>
          </a:xfrm>
          <a:prstGeom prst="rect">
            <a:avLst/>
          </a:prstGeom>
        </p:spPr>
      </p:pic>
      <p:pic>
        <p:nvPicPr>
          <p:cNvPr id="12" name="Picture 11">
            <a:extLst>
              <a:ext uri="{FF2B5EF4-FFF2-40B4-BE49-F238E27FC236}">
                <a16:creationId xmlns:a16="http://schemas.microsoft.com/office/drawing/2014/main" id="{8766FADE-9BF4-4206-88B9-34F81EECA472}"/>
              </a:ext>
            </a:extLst>
          </p:cNvPr>
          <p:cNvPicPr>
            <a:picLocks noChangeAspect="1"/>
          </p:cNvPicPr>
          <p:nvPr/>
        </p:nvPicPr>
        <p:blipFill>
          <a:blip r:embed="rId7"/>
          <a:stretch>
            <a:fillRect/>
          </a:stretch>
        </p:blipFill>
        <p:spPr>
          <a:xfrm>
            <a:off x="438150" y="4599108"/>
            <a:ext cx="9144000" cy="1836818"/>
          </a:xfrm>
          <a:prstGeom prst="rect">
            <a:avLst/>
          </a:prstGeom>
        </p:spPr>
      </p:pic>
    </p:spTree>
    <p:extLst>
      <p:ext uri="{BB962C8B-B14F-4D97-AF65-F5344CB8AC3E}">
        <p14:creationId xmlns:p14="http://schemas.microsoft.com/office/powerpoint/2010/main" val="208066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CB34E7-6D06-449D-8200-C43BBEDE9A67}"/>
              </a:ext>
            </a:extLst>
          </p:cNvPr>
          <p:cNvSpPr>
            <a:spLocks noGrp="1"/>
          </p:cNvSpPr>
          <p:nvPr>
            <p:ph idx="1"/>
          </p:nvPr>
        </p:nvSpPr>
        <p:spPr/>
        <p:txBody>
          <a:bodyPr/>
          <a:lstStyle/>
          <a:p>
            <a:r>
              <a:rPr lang="en-US" dirty="0"/>
              <a:t>Support business with high quality.</a:t>
            </a:r>
            <a:endParaRPr lang="en-IN" dirty="0"/>
          </a:p>
        </p:txBody>
      </p:sp>
      <p:sp>
        <p:nvSpPr>
          <p:cNvPr id="3" name="Content Placeholder 2">
            <a:extLst>
              <a:ext uri="{FF2B5EF4-FFF2-40B4-BE49-F238E27FC236}">
                <a16:creationId xmlns:a16="http://schemas.microsoft.com/office/drawing/2014/main" id="{54162AC9-E46A-439B-815A-9BB5C7B7E599}"/>
              </a:ext>
            </a:extLst>
          </p:cNvPr>
          <p:cNvSpPr>
            <a:spLocks noGrp="1"/>
          </p:cNvSpPr>
          <p:nvPr>
            <p:ph sz="quarter" idx="10"/>
          </p:nvPr>
        </p:nvSpPr>
        <p:spPr/>
        <p:txBody>
          <a:bodyPr/>
          <a:lstStyle/>
          <a:p>
            <a:r>
              <a:rPr lang="en-US" dirty="0"/>
              <a:t>What is primary role of IM</a:t>
            </a:r>
            <a:endParaRPr lang="en-IN" dirty="0"/>
          </a:p>
        </p:txBody>
      </p:sp>
      <p:sp>
        <p:nvSpPr>
          <p:cNvPr id="4" name="Footer Placeholder 3">
            <a:extLst>
              <a:ext uri="{FF2B5EF4-FFF2-40B4-BE49-F238E27FC236}">
                <a16:creationId xmlns:a16="http://schemas.microsoft.com/office/drawing/2014/main" id="{BE2AB12F-0E51-4FBA-9F46-9F36E7D3B08B}"/>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D27F139A-BAA1-4A4D-9FAC-AFF7DF5E4192}"/>
              </a:ext>
            </a:extLst>
          </p:cNvPr>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369082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A21FC98-D193-449C-8402-03963CA479E5}"/>
              </a:ext>
            </a:extLst>
          </p:cNvPr>
          <p:cNvPicPr>
            <a:picLocks noGrp="1" noChangeAspect="1"/>
          </p:cNvPicPr>
          <p:nvPr>
            <p:ph idx="1"/>
          </p:nvPr>
        </p:nvPicPr>
        <p:blipFill>
          <a:blip r:embed="rId2"/>
          <a:stretch>
            <a:fillRect/>
          </a:stretch>
        </p:blipFill>
        <p:spPr>
          <a:xfrm>
            <a:off x="2921000" y="2128044"/>
            <a:ext cx="5943600" cy="3257550"/>
          </a:xfrm>
          <a:prstGeom prst="rect">
            <a:avLst/>
          </a:prstGeom>
        </p:spPr>
      </p:pic>
      <p:sp>
        <p:nvSpPr>
          <p:cNvPr id="3" name="Content Placeholder 2">
            <a:extLst>
              <a:ext uri="{FF2B5EF4-FFF2-40B4-BE49-F238E27FC236}">
                <a16:creationId xmlns:a16="http://schemas.microsoft.com/office/drawing/2014/main" id="{BBD4A093-B7B0-46B3-B986-B056CE1BB273}"/>
              </a:ext>
            </a:extLst>
          </p:cNvPr>
          <p:cNvSpPr>
            <a:spLocks noGrp="1"/>
          </p:cNvSpPr>
          <p:nvPr>
            <p:ph sz="quarter" idx="10"/>
          </p:nvPr>
        </p:nvSpPr>
        <p:spPr/>
        <p:txBody>
          <a:bodyPr/>
          <a:lstStyle/>
          <a:p>
            <a:r>
              <a:rPr lang="en-US" dirty="0"/>
              <a:t>What is Business</a:t>
            </a:r>
            <a:endParaRPr lang="en-IN" dirty="0"/>
          </a:p>
        </p:txBody>
      </p:sp>
      <p:sp>
        <p:nvSpPr>
          <p:cNvPr id="4" name="Footer Placeholder 3">
            <a:extLst>
              <a:ext uri="{FF2B5EF4-FFF2-40B4-BE49-F238E27FC236}">
                <a16:creationId xmlns:a16="http://schemas.microsoft.com/office/drawing/2014/main" id="{A4CAD694-89B2-46A4-B3A9-930F2A6B44A1}"/>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56C6AC32-22A2-4A34-80D1-D01700D07C3B}"/>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94974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442C70-0EBB-421B-87F4-54EDD7A6CDA0}"/>
              </a:ext>
            </a:extLst>
          </p:cNvPr>
          <p:cNvSpPr>
            <a:spLocks noGrp="1"/>
          </p:cNvSpPr>
          <p:nvPr>
            <p:ph sz="quarter" idx="10"/>
          </p:nvPr>
        </p:nvSpPr>
        <p:spPr/>
        <p:txBody>
          <a:bodyPr>
            <a:normAutofit/>
          </a:bodyPr>
          <a:lstStyle/>
          <a:p>
            <a:r>
              <a:rPr lang="en-US" sz="2900" dirty="0"/>
              <a:t>IT Infrastructure</a:t>
            </a:r>
          </a:p>
        </p:txBody>
      </p:sp>
      <p:sp>
        <p:nvSpPr>
          <p:cNvPr id="8" name="Footer Placeholder 7">
            <a:extLst>
              <a:ext uri="{FF2B5EF4-FFF2-40B4-BE49-F238E27FC236}">
                <a16:creationId xmlns:a16="http://schemas.microsoft.com/office/drawing/2014/main" id="{179647F3-AFB3-46D2-AA40-243F3FB3B32A}"/>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A36B9498-C83B-488F-91AE-54FECA033DA9}"/>
              </a:ext>
            </a:extLst>
          </p:cNvPr>
          <p:cNvSpPr>
            <a:spLocks noGrp="1"/>
          </p:cNvSpPr>
          <p:nvPr>
            <p:ph type="sldNum" sz="quarter" idx="13"/>
          </p:nvPr>
        </p:nvSpPr>
        <p:spPr/>
        <p:txBody>
          <a:bodyPr/>
          <a:lstStyle/>
          <a:p>
            <a:fld id="{BC8D7E44-7D4F-4942-A8C9-2DF6BF8399E8}" type="slidenum">
              <a:rPr lang="en-US" smtClean="0"/>
              <a:pPr/>
              <a:t>6</a:t>
            </a:fld>
            <a:endParaRPr lang="en-US" dirty="0"/>
          </a:p>
        </p:txBody>
      </p:sp>
      <p:sp>
        <p:nvSpPr>
          <p:cNvPr id="12" name="Content Placeholder 11">
            <a:extLst>
              <a:ext uri="{FF2B5EF4-FFF2-40B4-BE49-F238E27FC236}">
                <a16:creationId xmlns:a16="http://schemas.microsoft.com/office/drawing/2014/main" id="{282F9671-225E-417F-90B6-22FA0854EE7D}"/>
              </a:ext>
            </a:extLst>
          </p:cNvPr>
          <p:cNvSpPr>
            <a:spLocks noGrp="1"/>
          </p:cNvSpPr>
          <p:nvPr>
            <p:ph idx="1"/>
          </p:nvPr>
        </p:nvSpPr>
        <p:spPr>
          <a:xfrm>
            <a:off x="304800" y="1471825"/>
            <a:ext cx="11253021" cy="5068064"/>
          </a:xfrm>
        </p:spPr>
        <p:txBody>
          <a:bodyPr>
            <a:noAutofit/>
          </a:bodyPr>
          <a:lstStyle/>
          <a:p>
            <a:pPr marL="91440" lvl="1" indent="0">
              <a:lnSpc>
                <a:spcPct val="130000"/>
              </a:lnSpc>
              <a:spcBef>
                <a:spcPts val="600"/>
              </a:spcBef>
              <a:spcAft>
                <a:spcPts val="300"/>
              </a:spcAft>
              <a:buNone/>
            </a:pPr>
            <a:r>
              <a:rPr lang="en-US" altLang="en-US" sz="1400" b="1" dirty="0">
                <a:ea typeface="ＭＳ Ｐゴシック" panose="020B0600070205080204" pitchFamily="34" charset="-128"/>
              </a:rPr>
              <a:t>Defn:</a:t>
            </a:r>
          </a:p>
          <a:p>
            <a:pPr marL="548640" lvl="1" indent="-365760">
              <a:lnSpc>
                <a:spcPct val="130000"/>
              </a:lnSpc>
              <a:spcBef>
                <a:spcPts val="600"/>
              </a:spcBef>
              <a:spcAft>
                <a:spcPts val="300"/>
              </a:spcAft>
            </a:pPr>
            <a:r>
              <a:rPr lang="en-US" altLang="en-US" dirty="0">
                <a:ea typeface="ＭＳ Ｐゴシック" panose="020B0600070205080204" pitchFamily="34" charset="-128"/>
              </a:rPr>
              <a:t>IT infrastructure consists of equipment, systems, software and services, used in common across an organization, that are required to develop, test, deliver, monitor, control or support IT Services to customers regardless of mission/program/project </a:t>
            </a:r>
          </a:p>
          <a:p>
            <a:pPr lvl="1">
              <a:lnSpc>
                <a:spcPct val="130000"/>
              </a:lnSpc>
              <a:spcBef>
                <a:spcPts val="600"/>
              </a:spcBef>
              <a:spcAft>
                <a:spcPts val="300"/>
              </a:spcAft>
            </a:pPr>
            <a:endParaRPr lang="en-US" altLang="en-US" sz="1400" dirty="0">
              <a:ea typeface="ＭＳ Ｐゴシック" panose="020B0600070205080204" pitchFamily="34" charset="-128"/>
            </a:endParaRPr>
          </a:p>
          <a:p>
            <a:pPr lvl="1">
              <a:lnSpc>
                <a:spcPct val="130000"/>
              </a:lnSpc>
              <a:spcBef>
                <a:spcPts val="600"/>
              </a:spcBef>
              <a:spcAft>
                <a:spcPts val="300"/>
              </a:spcAft>
            </a:pPr>
            <a:endParaRPr lang="en-US" altLang="en-US" sz="1400" dirty="0">
              <a:ea typeface="ＭＳ Ｐゴシック" panose="020B0600070205080204" pitchFamily="34" charset="-128"/>
            </a:endParaRPr>
          </a:p>
          <a:p>
            <a:pPr lvl="1">
              <a:lnSpc>
                <a:spcPct val="130000"/>
              </a:lnSpc>
              <a:spcBef>
                <a:spcPts val="600"/>
              </a:spcBef>
              <a:spcAft>
                <a:spcPts val="300"/>
              </a:spcAft>
            </a:pPr>
            <a:endParaRPr lang="en-US" altLang="en-US" sz="1400" dirty="0">
              <a:ea typeface="ＭＳ Ｐゴシック" panose="020B0600070205080204" pitchFamily="34" charset="-128"/>
            </a:endParaRPr>
          </a:p>
          <a:p>
            <a:pPr lvl="1">
              <a:lnSpc>
                <a:spcPct val="130000"/>
              </a:lnSpc>
              <a:spcBef>
                <a:spcPts val="600"/>
              </a:spcBef>
              <a:spcAft>
                <a:spcPts val="300"/>
              </a:spcAft>
            </a:pPr>
            <a:endParaRPr lang="en-US" altLang="en-US" sz="1400" dirty="0">
              <a:ea typeface="ＭＳ Ｐゴシック" panose="020B0600070205080204" pitchFamily="34" charset="-128"/>
            </a:endParaRPr>
          </a:p>
          <a:p>
            <a:pPr lvl="1">
              <a:lnSpc>
                <a:spcPct val="130000"/>
              </a:lnSpc>
              <a:spcBef>
                <a:spcPts val="600"/>
              </a:spcBef>
              <a:spcAft>
                <a:spcPts val="300"/>
              </a:spcAft>
            </a:pPr>
            <a:endParaRPr lang="en-US" altLang="en-US" sz="1400" dirty="0">
              <a:ea typeface="ＭＳ Ｐゴシック" panose="020B0600070205080204" pitchFamily="34" charset="-128"/>
            </a:endParaRPr>
          </a:p>
          <a:p>
            <a:pPr lvl="1">
              <a:lnSpc>
                <a:spcPct val="130000"/>
              </a:lnSpc>
              <a:spcBef>
                <a:spcPts val="600"/>
              </a:spcBef>
              <a:spcAft>
                <a:spcPts val="300"/>
              </a:spcAft>
            </a:pPr>
            <a:endParaRPr lang="en-US" altLang="en-US" sz="1400" dirty="0">
              <a:ea typeface="ＭＳ Ｐゴシック" panose="020B0600070205080204" pitchFamily="34" charset="-128"/>
            </a:endParaRPr>
          </a:p>
          <a:p>
            <a:pPr marL="457200" lvl="1" indent="0">
              <a:lnSpc>
                <a:spcPct val="130000"/>
              </a:lnSpc>
              <a:spcBef>
                <a:spcPts val="600"/>
              </a:spcBef>
              <a:spcAft>
                <a:spcPts val="300"/>
              </a:spcAft>
              <a:buNone/>
            </a:pPr>
            <a:endParaRPr lang="en-US" altLang="en-US" sz="700" dirty="0">
              <a:ea typeface="ＭＳ Ｐゴシック" panose="020B0600070205080204" pitchFamily="34" charset="-128"/>
            </a:endParaRPr>
          </a:p>
          <a:p>
            <a:pPr marL="457200" lvl="1" indent="0">
              <a:lnSpc>
                <a:spcPct val="130000"/>
              </a:lnSpc>
              <a:spcBef>
                <a:spcPts val="600"/>
              </a:spcBef>
              <a:spcAft>
                <a:spcPts val="300"/>
              </a:spcAft>
              <a:buNone/>
            </a:pPr>
            <a:r>
              <a:rPr lang="en-US" altLang="en-US" sz="1400" b="1" dirty="0">
                <a:ea typeface="ＭＳ Ｐゴシック" panose="020B0600070205080204" pitchFamily="34" charset="-128"/>
              </a:rPr>
              <a:t>                            Different Views of IT Infrastructure</a:t>
            </a:r>
          </a:p>
          <a:p>
            <a:pPr marL="457200" lvl="1" indent="0">
              <a:spcBef>
                <a:spcPts val="600"/>
              </a:spcBef>
              <a:spcAft>
                <a:spcPts val="300"/>
              </a:spcAft>
              <a:buNone/>
            </a:pPr>
            <a:endParaRPr lang="en-US" altLang="en-US" sz="1800" dirty="0">
              <a:ea typeface="ＭＳ Ｐゴシック" panose="020B0600070205080204" pitchFamily="34" charset="-128"/>
            </a:endParaRPr>
          </a:p>
        </p:txBody>
      </p:sp>
      <p:pic>
        <p:nvPicPr>
          <p:cNvPr id="4" name="Picture 3">
            <a:extLst>
              <a:ext uri="{FF2B5EF4-FFF2-40B4-BE49-F238E27FC236}">
                <a16:creationId xmlns:a16="http://schemas.microsoft.com/office/drawing/2014/main" id="{76CF16E8-FA67-46AD-A0D7-3FAE99A7C05C}"/>
              </a:ext>
            </a:extLst>
          </p:cNvPr>
          <p:cNvPicPr>
            <a:picLocks noChangeAspect="1"/>
          </p:cNvPicPr>
          <p:nvPr/>
        </p:nvPicPr>
        <p:blipFill>
          <a:blip r:embed="rId3"/>
          <a:stretch>
            <a:fillRect/>
          </a:stretch>
        </p:blipFill>
        <p:spPr>
          <a:xfrm>
            <a:off x="2209800" y="3429000"/>
            <a:ext cx="5676900" cy="2476500"/>
          </a:xfrm>
          <a:prstGeom prst="rect">
            <a:avLst/>
          </a:prstGeom>
        </p:spPr>
      </p:pic>
    </p:spTree>
    <p:extLst>
      <p:ext uri="{BB962C8B-B14F-4D97-AF65-F5344CB8AC3E}">
        <p14:creationId xmlns:p14="http://schemas.microsoft.com/office/powerpoint/2010/main" val="322843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442C70-0EBB-421B-87F4-54EDD7A6CDA0}"/>
              </a:ext>
            </a:extLst>
          </p:cNvPr>
          <p:cNvSpPr>
            <a:spLocks noGrp="1"/>
          </p:cNvSpPr>
          <p:nvPr>
            <p:ph sz="quarter" idx="10"/>
          </p:nvPr>
        </p:nvSpPr>
        <p:spPr/>
        <p:txBody>
          <a:bodyPr>
            <a:normAutofit/>
          </a:bodyPr>
          <a:lstStyle/>
          <a:p>
            <a:r>
              <a:rPr lang="en-US" sz="2900" dirty="0"/>
              <a:t>Organization and its IT Infrastructure</a:t>
            </a:r>
          </a:p>
        </p:txBody>
      </p:sp>
      <p:sp>
        <p:nvSpPr>
          <p:cNvPr id="8" name="Footer Placeholder 7">
            <a:extLst>
              <a:ext uri="{FF2B5EF4-FFF2-40B4-BE49-F238E27FC236}">
                <a16:creationId xmlns:a16="http://schemas.microsoft.com/office/drawing/2014/main" id="{179647F3-AFB3-46D2-AA40-243F3FB3B32A}"/>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A36B9498-C83B-488F-91AE-54FECA033DA9}"/>
              </a:ext>
            </a:extLst>
          </p:cNvPr>
          <p:cNvSpPr>
            <a:spLocks noGrp="1"/>
          </p:cNvSpPr>
          <p:nvPr>
            <p:ph type="sldNum" sz="quarter" idx="13"/>
          </p:nvPr>
        </p:nvSpPr>
        <p:spPr/>
        <p:txBody>
          <a:bodyPr/>
          <a:lstStyle/>
          <a:p>
            <a:fld id="{BC8D7E44-7D4F-4942-A8C9-2DF6BF8399E8}" type="slidenum">
              <a:rPr lang="en-US" smtClean="0"/>
              <a:pPr/>
              <a:t>7</a:t>
            </a:fld>
            <a:endParaRPr lang="en-US" dirty="0"/>
          </a:p>
        </p:txBody>
      </p:sp>
      <p:pic>
        <p:nvPicPr>
          <p:cNvPr id="7" name="Picture 6">
            <a:extLst>
              <a:ext uri="{FF2B5EF4-FFF2-40B4-BE49-F238E27FC236}">
                <a16:creationId xmlns:a16="http://schemas.microsoft.com/office/drawing/2014/main" id="{8792D622-9649-467F-897C-3B973C395D15}"/>
              </a:ext>
            </a:extLst>
          </p:cNvPr>
          <p:cNvPicPr>
            <a:picLocks noChangeAspect="1"/>
          </p:cNvPicPr>
          <p:nvPr/>
        </p:nvPicPr>
        <p:blipFill>
          <a:blip r:embed="rId3"/>
          <a:stretch>
            <a:fillRect/>
          </a:stretch>
        </p:blipFill>
        <p:spPr>
          <a:xfrm>
            <a:off x="6129102" y="1437312"/>
            <a:ext cx="5529498" cy="3972887"/>
          </a:xfrm>
          <a:prstGeom prst="rect">
            <a:avLst/>
          </a:prstGeom>
        </p:spPr>
      </p:pic>
      <p:sp>
        <p:nvSpPr>
          <p:cNvPr id="9" name="Content Placeholder 11">
            <a:extLst>
              <a:ext uri="{FF2B5EF4-FFF2-40B4-BE49-F238E27FC236}">
                <a16:creationId xmlns:a16="http://schemas.microsoft.com/office/drawing/2014/main" id="{84DB9F19-8558-4639-9405-4FB1A91C5E02}"/>
              </a:ext>
            </a:extLst>
          </p:cNvPr>
          <p:cNvSpPr txBox="1">
            <a:spLocks/>
          </p:cNvSpPr>
          <p:nvPr/>
        </p:nvSpPr>
        <p:spPr>
          <a:xfrm>
            <a:off x="406400" y="1437312"/>
            <a:ext cx="5237464" cy="52916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60000"/>
              </a:lnSpc>
              <a:spcBef>
                <a:spcPts val="800"/>
              </a:spcBef>
            </a:pPr>
            <a:r>
              <a:rPr lang="en-US" sz="1600" dirty="0">
                <a:latin typeface="Arial" panose="020B0604020202020204" pitchFamily="34" charset="0"/>
                <a:ea typeface="Calibri" panose="020F0502020204030204" pitchFamily="34" charset="0"/>
                <a:cs typeface="Arial" panose="020B0604020202020204" pitchFamily="34" charset="0"/>
              </a:rPr>
              <a:t>IT Services and processes enable the organization in the “</a:t>
            </a:r>
            <a:r>
              <a:rPr lang="en-US" sz="1600" dirty="0">
                <a:latin typeface="Arial" panose="020B0604020202020204" pitchFamily="34" charset="0"/>
                <a:cs typeface="Arial" panose="020B0604020202020204" pitchFamily="34" charset="0"/>
              </a:rPr>
              <a:t>creation”, “management” and “optimization of” or “access to” Information and Business Processes </a:t>
            </a:r>
            <a:r>
              <a:rPr lang="en-US" sz="1600" dirty="0">
                <a:latin typeface="Arial" panose="020B0604020202020204" pitchFamily="34" charset="0"/>
                <a:ea typeface="Calibri" panose="020F0502020204030204" pitchFamily="34" charset="0"/>
                <a:cs typeface="Arial" panose="020B0604020202020204" pitchFamily="34" charset="0"/>
              </a:rPr>
              <a:t>using Business and Technical expertise.</a:t>
            </a:r>
            <a:endParaRPr lang="en-US" altLang="en-US" sz="1600" dirty="0">
              <a:latin typeface="Arial" panose="020B0604020202020204" pitchFamily="34" charset="0"/>
              <a:ea typeface="ＭＳ Ｐゴシック" panose="020B0600070205080204" pitchFamily="34" charset="-128"/>
              <a:cs typeface="Arial" panose="020B0604020202020204" pitchFamily="34" charset="0"/>
            </a:endParaRPr>
          </a:p>
          <a:p>
            <a:pPr algn="just">
              <a:lnSpc>
                <a:spcPct val="160000"/>
              </a:lnSpc>
              <a:spcBef>
                <a:spcPts val="800"/>
              </a:spcBef>
            </a:pPr>
            <a:r>
              <a:rPr lang="en-US" altLang="en-US" sz="1600" dirty="0">
                <a:latin typeface="Arial" panose="020B0604020202020204" pitchFamily="34" charset="0"/>
                <a:ea typeface="ＭＳ Ｐゴシック" panose="020B0600070205080204" pitchFamily="34" charset="-128"/>
                <a:cs typeface="Arial" panose="020B0604020202020204" pitchFamily="34" charset="0"/>
              </a:rPr>
              <a:t>The Services a firm is capable of providing to its customers, suppliers, and employees is a function of its IT infrastructure. </a:t>
            </a:r>
          </a:p>
          <a:p>
            <a:pPr algn="just">
              <a:lnSpc>
                <a:spcPct val="160000"/>
              </a:lnSpc>
              <a:spcBef>
                <a:spcPts val="800"/>
              </a:spcBef>
            </a:pPr>
            <a:r>
              <a:rPr lang="en-US" altLang="en-US" sz="1600" dirty="0">
                <a:latin typeface="Arial" panose="020B0604020202020204" pitchFamily="34" charset="0"/>
                <a:ea typeface="ＭＳ Ｐゴシック" panose="020B0600070205080204" pitchFamily="34" charset="-128"/>
                <a:cs typeface="Arial" panose="020B0604020202020204" pitchFamily="34" charset="0"/>
              </a:rPr>
              <a:t>IT infrastructure should support the firm</a:t>
            </a:r>
            <a:r>
              <a:rPr lang="en-IN" altLang="en-US" sz="1600" dirty="0">
                <a:latin typeface="Arial" panose="020B0604020202020204" pitchFamily="34" charset="0"/>
                <a:cs typeface="Arial" panose="020B0604020202020204" pitchFamily="34" charset="0"/>
              </a:rPr>
              <a:t>’</a:t>
            </a:r>
            <a:r>
              <a:rPr lang="en-US" altLang="ja-JP" sz="1600" dirty="0">
                <a:latin typeface="Arial" panose="020B0604020202020204" pitchFamily="34" charset="0"/>
                <a:cs typeface="Arial" panose="020B0604020202020204" pitchFamily="34" charset="0"/>
              </a:rPr>
              <a:t>s business and information systems strategy. </a:t>
            </a:r>
          </a:p>
        </p:txBody>
      </p:sp>
      <p:sp>
        <p:nvSpPr>
          <p:cNvPr id="11" name="TextBox 10">
            <a:extLst>
              <a:ext uri="{FF2B5EF4-FFF2-40B4-BE49-F238E27FC236}">
                <a16:creationId xmlns:a16="http://schemas.microsoft.com/office/drawing/2014/main" id="{A75C4E23-E7E3-4B75-AAC4-F73479607657}"/>
              </a:ext>
            </a:extLst>
          </p:cNvPr>
          <p:cNvSpPr txBox="1"/>
          <p:nvPr/>
        </p:nvSpPr>
        <p:spPr>
          <a:xfrm>
            <a:off x="6705600" y="5446088"/>
            <a:ext cx="3745917" cy="830997"/>
          </a:xfrm>
          <a:prstGeom prst="rect">
            <a:avLst/>
          </a:prstGeom>
          <a:noFill/>
        </p:spPr>
        <p:txBody>
          <a:bodyPr wrap="square" rtlCol="0">
            <a:spAutoFit/>
          </a:bodyPr>
          <a:lstStyle/>
          <a:p>
            <a:r>
              <a:rPr lang="en-US" sz="1600" dirty="0">
                <a:latin typeface="Helvetica" panose="020B0604020202020204" pitchFamily="34" charset="0"/>
                <a:cs typeface="Helvetica" panose="020B0604020202020204" pitchFamily="34" charset="0"/>
              </a:rPr>
              <a:t>Relationship between an Organization, Business Capabilities and its IT Infrastructure </a:t>
            </a:r>
          </a:p>
        </p:txBody>
      </p:sp>
      <p:sp>
        <p:nvSpPr>
          <p:cNvPr id="4" name="Oval 3">
            <a:extLst>
              <a:ext uri="{FF2B5EF4-FFF2-40B4-BE49-F238E27FC236}">
                <a16:creationId xmlns:a16="http://schemas.microsoft.com/office/drawing/2014/main" id="{8111819C-9803-4648-8E12-F6411D53B435}"/>
              </a:ext>
            </a:extLst>
          </p:cNvPr>
          <p:cNvSpPr/>
          <p:nvPr/>
        </p:nvSpPr>
        <p:spPr>
          <a:xfrm>
            <a:off x="7315200" y="4377785"/>
            <a:ext cx="828676" cy="89998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AC05219-D18A-4AA6-9A54-D725E84D38E1}"/>
              </a:ext>
            </a:extLst>
          </p:cNvPr>
          <p:cNvSpPr txBox="1"/>
          <p:nvPr/>
        </p:nvSpPr>
        <p:spPr>
          <a:xfrm>
            <a:off x="7119938" y="4550777"/>
            <a:ext cx="1219200" cy="553998"/>
          </a:xfrm>
          <a:prstGeom prst="rect">
            <a:avLst/>
          </a:prstGeom>
          <a:noFill/>
        </p:spPr>
        <p:txBody>
          <a:bodyPr wrap="square" rtlCol="0">
            <a:spAutoFit/>
          </a:bodyPr>
          <a:lstStyle/>
          <a:p>
            <a:pPr algn="ctr"/>
            <a:r>
              <a:rPr lang="en-US" sz="1000" b="1" dirty="0"/>
              <a:t>Information Technology Infrastructure</a:t>
            </a:r>
          </a:p>
        </p:txBody>
      </p:sp>
    </p:spTree>
    <p:extLst>
      <p:ext uri="{BB962C8B-B14F-4D97-AF65-F5344CB8AC3E}">
        <p14:creationId xmlns:p14="http://schemas.microsoft.com/office/powerpoint/2010/main" val="232352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442C70-0EBB-421B-87F4-54EDD7A6CDA0}"/>
              </a:ext>
            </a:extLst>
          </p:cNvPr>
          <p:cNvSpPr>
            <a:spLocks noGrp="1"/>
          </p:cNvSpPr>
          <p:nvPr>
            <p:ph sz="quarter" idx="10"/>
          </p:nvPr>
        </p:nvSpPr>
        <p:spPr>
          <a:xfrm>
            <a:off x="457200" y="94804"/>
            <a:ext cx="7651044" cy="1143000"/>
          </a:xfrm>
        </p:spPr>
        <p:txBody>
          <a:bodyPr>
            <a:normAutofit/>
          </a:bodyPr>
          <a:lstStyle/>
          <a:p>
            <a:r>
              <a:rPr lang="en-US" sz="2900" dirty="0"/>
              <a:t>IT Infrastructure Systems Management</a:t>
            </a:r>
          </a:p>
        </p:txBody>
      </p:sp>
      <p:sp>
        <p:nvSpPr>
          <p:cNvPr id="8" name="Footer Placeholder 7">
            <a:extLst>
              <a:ext uri="{FF2B5EF4-FFF2-40B4-BE49-F238E27FC236}">
                <a16:creationId xmlns:a16="http://schemas.microsoft.com/office/drawing/2014/main" id="{179647F3-AFB3-46D2-AA40-243F3FB3B32A}"/>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A36B9498-C83B-488F-91AE-54FECA033DA9}"/>
              </a:ext>
            </a:extLst>
          </p:cNvPr>
          <p:cNvSpPr>
            <a:spLocks noGrp="1"/>
          </p:cNvSpPr>
          <p:nvPr>
            <p:ph type="sldNum" sz="quarter" idx="13"/>
          </p:nvPr>
        </p:nvSpPr>
        <p:spPr/>
        <p:txBody>
          <a:bodyPr/>
          <a:lstStyle/>
          <a:p>
            <a:fld id="{BC8D7E44-7D4F-4942-A8C9-2DF6BF8399E8}" type="slidenum">
              <a:rPr lang="en-US" smtClean="0"/>
              <a:pPr/>
              <a:t>8</a:t>
            </a:fld>
            <a:endParaRPr lang="en-US" dirty="0"/>
          </a:p>
        </p:txBody>
      </p:sp>
      <p:sp>
        <p:nvSpPr>
          <p:cNvPr id="12" name="Content Placeholder 11">
            <a:extLst>
              <a:ext uri="{FF2B5EF4-FFF2-40B4-BE49-F238E27FC236}">
                <a16:creationId xmlns:a16="http://schemas.microsoft.com/office/drawing/2014/main" id="{282F9671-225E-417F-90B6-22FA0854EE7D}"/>
              </a:ext>
            </a:extLst>
          </p:cNvPr>
          <p:cNvSpPr>
            <a:spLocks noGrp="1"/>
          </p:cNvSpPr>
          <p:nvPr>
            <p:ph idx="1"/>
          </p:nvPr>
        </p:nvSpPr>
        <p:spPr>
          <a:xfrm>
            <a:off x="539512" y="1507497"/>
            <a:ext cx="4565888" cy="5065155"/>
          </a:xfrm>
        </p:spPr>
        <p:txBody>
          <a:bodyPr>
            <a:normAutofit/>
          </a:bodyPr>
          <a:lstStyle/>
          <a:p>
            <a:r>
              <a:rPr lang="en-US" sz="2000" dirty="0"/>
              <a:t>Systems Management:</a:t>
            </a:r>
          </a:p>
          <a:p>
            <a:pPr algn="just">
              <a:lnSpc>
                <a:spcPct val="130000"/>
              </a:lnSpc>
              <a:spcBef>
                <a:spcPts val="1200"/>
              </a:spcBef>
              <a:spcAft>
                <a:spcPts val="600"/>
              </a:spcAft>
              <a:buFont typeface="Arial" panose="020B0604020202020204" pitchFamily="34" charset="0"/>
              <a:buChar char="•"/>
            </a:pPr>
            <a:r>
              <a:rPr lang="en-US" sz="2000" dirty="0"/>
              <a:t>Is the activity of identifying and integrating various products and processes in order to provide a stable and responsive IT environment</a:t>
            </a:r>
          </a:p>
          <a:p>
            <a:pPr algn="just">
              <a:lnSpc>
                <a:spcPct val="130000"/>
              </a:lnSpc>
              <a:spcBef>
                <a:spcPts val="1200"/>
              </a:spcBef>
              <a:spcAft>
                <a:spcPts val="600"/>
              </a:spcAft>
              <a:buFont typeface="Arial" panose="020B0604020202020204" pitchFamily="34" charset="0"/>
              <a:buChar char="•"/>
            </a:pPr>
            <a:r>
              <a:rPr lang="en-US" sz="2000" dirty="0"/>
              <a:t>It also involves setting up of policies for the IT environment and providing tools and information for the IT services management</a:t>
            </a:r>
          </a:p>
        </p:txBody>
      </p:sp>
      <p:pic>
        <p:nvPicPr>
          <p:cNvPr id="11" name="Picture 10">
            <a:extLst>
              <a:ext uri="{FF2B5EF4-FFF2-40B4-BE49-F238E27FC236}">
                <a16:creationId xmlns:a16="http://schemas.microsoft.com/office/drawing/2014/main" id="{A553C95B-6C8A-48C0-8433-D5A25CD0310D}"/>
              </a:ext>
            </a:extLst>
          </p:cNvPr>
          <p:cNvPicPr>
            <a:picLocks noChangeAspect="1"/>
          </p:cNvPicPr>
          <p:nvPr/>
        </p:nvPicPr>
        <p:blipFill>
          <a:blip r:embed="rId3"/>
          <a:stretch>
            <a:fillRect/>
          </a:stretch>
        </p:blipFill>
        <p:spPr>
          <a:xfrm>
            <a:off x="6019800" y="1329557"/>
            <a:ext cx="5327887" cy="5219857"/>
          </a:xfrm>
          <a:prstGeom prst="rect">
            <a:avLst/>
          </a:prstGeom>
        </p:spPr>
      </p:pic>
      <p:pic>
        <p:nvPicPr>
          <p:cNvPr id="15" name="Picture 14">
            <a:extLst>
              <a:ext uri="{FF2B5EF4-FFF2-40B4-BE49-F238E27FC236}">
                <a16:creationId xmlns:a16="http://schemas.microsoft.com/office/drawing/2014/main" id="{4E1F839F-922A-4129-9DBD-4F70265E1344}"/>
              </a:ext>
            </a:extLst>
          </p:cNvPr>
          <p:cNvPicPr>
            <a:picLocks noChangeAspect="1"/>
          </p:cNvPicPr>
          <p:nvPr/>
        </p:nvPicPr>
        <p:blipFill>
          <a:blip r:embed="rId4"/>
          <a:stretch>
            <a:fillRect/>
          </a:stretch>
        </p:blipFill>
        <p:spPr>
          <a:xfrm>
            <a:off x="6118049" y="1436249"/>
            <a:ext cx="1562100" cy="4907402"/>
          </a:xfrm>
          <a:prstGeom prst="rect">
            <a:avLst/>
          </a:prstGeom>
        </p:spPr>
      </p:pic>
    </p:spTree>
    <p:extLst>
      <p:ext uri="{BB962C8B-B14F-4D97-AF65-F5344CB8AC3E}">
        <p14:creationId xmlns:p14="http://schemas.microsoft.com/office/powerpoint/2010/main" val="324953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F563-4B67-4564-BCA4-A83A8D0FFD46}"/>
              </a:ext>
            </a:extLst>
          </p:cNvPr>
          <p:cNvSpPr>
            <a:spLocks noGrp="1"/>
          </p:cNvSpPr>
          <p:nvPr>
            <p:ph idx="1"/>
          </p:nvPr>
        </p:nvSpPr>
        <p:spPr>
          <a:xfrm>
            <a:off x="190500" y="1295400"/>
            <a:ext cx="11811000" cy="5190733"/>
          </a:xfrm>
        </p:spPr>
        <p:txBody>
          <a:bodyPr>
            <a:noAutofit/>
          </a:bodyPr>
          <a:lstStyle/>
          <a:p>
            <a:pPr marL="342900" lvl="1" indent="-342900">
              <a:lnSpc>
                <a:spcPct val="120000"/>
              </a:lnSpc>
              <a:spcBef>
                <a:spcPts val="450"/>
              </a:spcBef>
              <a:spcAft>
                <a:spcPts val="450"/>
              </a:spcAft>
              <a:buClr>
                <a:srgbClr val="101141"/>
              </a:buClr>
              <a:buFont typeface="Arial" panose="020B0604020202020204" pitchFamily="34" charset="0"/>
              <a:buChar char="•"/>
            </a:pPr>
            <a:r>
              <a:rPr lang="en-US" dirty="0"/>
              <a:t>IT Infrastructure typically consists of number of Physical devices right from</a:t>
            </a:r>
          </a:p>
          <a:p>
            <a:pPr marL="685800" lvl="2">
              <a:lnSpc>
                <a:spcPct val="110000"/>
              </a:lnSpc>
              <a:spcBef>
                <a:spcPts val="0"/>
              </a:spcBef>
              <a:buClr>
                <a:srgbClr val="101141"/>
              </a:buClr>
            </a:pPr>
            <a:r>
              <a:rPr lang="en-US" sz="1600" dirty="0"/>
              <a:t>Servers</a:t>
            </a:r>
          </a:p>
          <a:p>
            <a:pPr marL="685800" lvl="2">
              <a:lnSpc>
                <a:spcPct val="110000"/>
              </a:lnSpc>
              <a:spcBef>
                <a:spcPts val="600"/>
              </a:spcBef>
              <a:buClr>
                <a:srgbClr val="101141"/>
              </a:buClr>
            </a:pPr>
            <a:r>
              <a:rPr lang="en-US" sz="1600" dirty="0">
                <a:solidFill>
                  <a:srgbClr val="C00000"/>
                </a:solidFill>
              </a:rPr>
              <a:t>Disk storage</a:t>
            </a:r>
          </a:p>
          <a:p>
            <a:pPr marL="457200" lvl="2" indent="0">
              <a:lnSpc>
                <a:spcPct val="130000"/>
              </a:lnSpc>
              <a:spcBef>
                <a:spcPts val="600"/>
              </a:spcBef>
              <a:buClr>
                <a:srgbClr val="101141"/>
              </a:buClr>
              <a:buNone/>
            </a:pPr>
            <a:r>
              <a:rPr lang="en-US" sz="1600" dirty="0"/>
              <a:t>and other software products, which are required for running the “Applications” needed for functioning of  the Enterprise.</a:t>
            </a:r>
          </a:p>
          <a:p>
            <a:pPr marL="342900" lvl="1" indent="-342900">
              <a:lnSpc>
                <a:spcPct val="120000"/>
              </a:lnSpc>
              <a:spcBef>
                <a:spcPts val="450"/>
              </a:spcBef>
              <a:spcAft>
                <a:spcPts val="450"/>
              </a:spcAft>
              <a:buClr>
                <a:srgbClr val="101141"/>
              </a:buClr>
              <a:buFont typeface="Arial" panose="020B0604020202020204" pitchFamily="34" charset="0"/>
              <a:buChar char="•"/>
            </a:pPr>
            <a:r>
              <a:rPr lang="en-US" dirty="0"/>
              <a:t>This infrastructure needs to</a:t>
            </a:r>
          </a:p>
          <a:p>
            <a:pPr marL="731520" indent="-274320">
              <a:lnSpc>
                <a:spcPct val="110000"/>
              </a:lnSpc>
              <a:spcBef>
                <a:spcPts val="200"/>
              </a:spcBef>
              <a:spcAft>
                <a:spcPts val="200"/>
              </a:spcAft>
              <a:buFont typeface="Arial" panose="020B0604020202020204" pitchFamily="34" charset="0"/>
              <a:buChar char="•"/>
            </a:pPr>
            <a:r>
              <a:rPr lang="en-US" sz="1600" dirty="0"/>
              <a:t>Provide stable (and Available) and responsive IT infrastructure</a:t>
            </a:r>
          </a:p>
          <a:p>
            <a:pPr marL="1005840" lvl="1">
              <a:spcBef>
                <a:spcPts val="200"/>
              </a:spcBef>
              <a:spcAft>
                <a:spcPts val="200"/>
              </a:spcAft>
              <a:buFont typeface="Arial" panose="020B0604020202020204" pitchFamily="34" charset="0"/>
              <a:buChar char="•"/>
            </a:pPr>
            <a:r>
              <a:rPr lang="en-US" dirty="0"/>
              <a:t>Stability : Systems are always up and accessible as scheduled 24x7</a:t>
            </a:r>
          </a:p>
          <a:p>
            <a:pPr marL="1463040" lvl="3" indent="0">
              <a:spcBef>
                <a:spcPts val="200"/>
              </a:spcBef>
              <a:spcAft>
                <a:spcPts val="200"/>
              </a:spcAft>
              <a:buNone/>
            </a:pPr>
            <a:r>
              <a:rPr lang="en-US" sz="1600" dirty="0"/>
              <a:t>      :  Measure : % of uptime, % of Down time, MTBF and MTTR</a:t>
            </a:r>
          </a:p>
          <a:p>
            <a:pPr marL="1005840" lvl="1">
              <a:spcBef>
                <a:spcPts val="200"/>
              </a:spcBef>
              <a:spcAft>
                <a:spcPts val="200"/>
              </a:spcAft>
              <a:buFont typeface="Arial" panose="020B0604020202020204" pitchFamily="34" charset="0"/>
              <a:buChar char="•"/>
            </a:pPr>
            <a:r>
              <a:rPr lang="en-US" dirty="0"/>
              <a:t>Responsiveness : How quickly the jobs can be processed and completed</a:t>
            </a:r>
          </a:p>
          <a:p>
            <a:pPr marL="1463040" lvl="3" indent="0">
              <a:spcBef>
                <a:spcPts val="200"/>
              </a:spcBef>
              <a:spcAft>
                <a:spcPts val="200"/>
              </a:spcAft>
              <a:buNone/>
            </a:pPr>
            <a:r>
              <a:rPr lang="en-US" sz="1600" dirty="0"/>
              <a:t>	             : Throughput, Avg TAT</a:t>
            </a:r>
          </a:p>
          <a:p>
            <a:pPr marL="731520" indent="-274320">
              <a:lnSpc>
                <a:spcPct val="110000"/>
              </a:lnSpc>
              <a:spcBef>
                <a:spcPts val="200"/>
              </a:spcBef>
              <a:spcAft>
                <a:spcPts val="200"/>
              </a:spcAft>
              <a:buFont typeface="Arial" panose="020B0604020202020204" pitchFamily="34" charset="0"/>
              <a:buChar char="•"/>
            </a:pPr>
            <a:r>
              <a:rPr lang="en-US" sz="1600" dirty="0"/>
              <a:t>Predictable support and service costs that scales with business</a:t>
            </a:r>
          </a:p>
          <a:p>
            <a:pPr marL="731520" indent="-274320">
              <a:lnSpc>
                <a:spcPct val="110000"/>
              </a:lnSpc>
              <a:spcBef>
                <a:spcPts val="200"/>
              </a:spcBef>
              <a:spcAft>
                <a:spcPts val="200"/>
              </a:spcAft>
              <a:buFont typeface="Arial" panose="020B0604020202020204" pitchFamily="34" charset="0"/>
              <a:buChar char="•"/>
            </a:pPr>
            <a:r>
              <a:rPr lang="en-US" sz="1600" dirty="0"/>
              <a:t>Reduction of cost of IT Management</a:t>
            </a:r>
          </a:p>
          <a:p>
            <a:pPr marL="731520" indent="-274320">
              <a:lnSpc>
                <a:spcPct val="110000"/>
              </a:lnSpc>
              <a:spcBef>
                <a:spcPts val="200"/>
              </a:spcBef>
              <a:spcAft>
                <a:spcPts val="200"/>
              </a:spcAft>
              <a:buFont typeface="Arial" panose="020B0604020202020204" pitchFamily="34" charset="0"/>
              <a:buChar char="•"/>
            </a:pPr>
            <a:r>
              <a:rPr lang="en-US" sz="1600" dirty="0"/>
              <a:t>Increased flexibility and responsiveness to business needs (agile)</a:t>
            </a:r>
          </a:p>
          <a:p>
            <a:pPr marL="731520" indent="-274320">
              <a:lnSpc>
                <a:spcPct val="110000"/>
              </a:lnSpc>
              <a:spcBef>
                <a:spcPts val="200"/>
              </a:spcBef>
              <a:spcAft>
                <a:spcPts val="200"/>
              </a:spcAft>
              <a:buFont typeface="Arial" panose="020B0604020202020204" pitchFamily="34" charset="0"/>
              <a:buChar char="•"/>
            </a:pPr>
            <a:r>
              <a:rPr lang="en-US" sz="1600" dirty="0"/>
              <a:t>Improved productivity and customer satisfaction</a:t>
            </a:r>
          </a:p>
          <a:p>
            <a:pPr marL="731520" indent="-274320">
              <a:lnSpc>
                <a:spcPct val="110000"/>
              </a:lnSpc>
              <a:spcBef>
                <a:spcPts val="200"/>
              </a:spcBef>
              <a:spcAft>
                <a:spcPts val="200"/>
              </a:spcAft>
              <a:buFont typeface="Arial" panose="020B0604020202020204" pitchFamily="34" charset="0"/>
              <a:buChar char="•"/>
            </a:pPr>
            <a:r>
              <a:rPr lang="en-US" sz="1600" dirty="0"/>
              <a:t>Improved security, reliability and availability of IT infrastructure </a:t>
            </a:r>
          </a:p>
          <a:p>
            <a:pPr marL="731520" indent="-274320">
              <a:lnSpc>
                <a:spcPct val="110000"/>
              </a:lnSpc>
              <a:spcBef>
                <a:spcPts val="200"/>
              </a:spcBef>
              <a:spcAft>
                <a:spcPts val="200"/>
              </a:spcAft>
              <a:buFont typeface="Arial" panose="020B0604020202020204" pitchFamily="34" charset="0"/>
              <a:buChar char="•"/>
            </a:pPr>
            <a:r>
              <a:rPr lang="en-US" sz="1600" dirty="0"/>
              <a:t>Ability to integrate existing technologies and add new technologies</a:t>
            </a:r>
          </a:p>
        </p:txBody>
      </p:sp>
      <p:sp>
        <p:nvSpPr>
          <p:cNvPr id="4" name="Content Placeholder 3">
            <a:extLst>
              <a:ext uri="{FF2B5EF4-FFF2-40B4-BE49-F238E27FC236}">
                <a16:creationId xmlns:a16="http://schemas.microsoft.com/office/drawing/2014/main" id="{2B532728-438E-4096-90E7-04506BAC7079}"/>
              </a:ext>
            </a:extLst>
          </p:cNvPr>
          <p:cNvSpPr>
            <a:spLocks noGrp="1"/>
          </p:cNvSpPr>
          <p:nvPr>
            <p:ph sz="quarter" idx="10"/>
          </p:nvPr>
        </p:nvSpPr>
        <p:spPr>
          <a:xfrm>
            <a:off x="381000" y="9525"/>
            <a:ext cx="8432800" cy="1143000"/>
          </a:xfrm>
        </p:spPr>
        <p:txBody>
          <a:bodyPr>
            <a:normAutofit/>
          </a:bodyPr>
          <a:lstStyle/>
          <a:p>
            <a:r>
              <a:rPr lang="en-US" sz="2600" dirty="0"/>
              <a:t>Objectives of IT Infrastructure Systems Management</a:t>
            </a:r>
          </a:p>
        </p:txBody>
      </p:sp>
      <p:sp>
        <p:nvSpPr>
          <p:cNvPr id="9" name="Footer Placeholder 8">
            <a:extLst>
              <a:ext uri="{FF2B5EF4-FFF2-40B4-BE49-F238E27FC236}">
                <a16:creationId xmlns:a16="http://schemas.microsoft.com/office/drawing/2014/main" id="{B8516C42-59DD-4D6A-8C00-AFC3E5F3F6C5}"/>
              </a:ext>
            </a:extLst>
          </p:cNvPr>
          <p:cNvSpPr>
            <a:spLocks noGrp="1"/>
          </p:cNvSpPr>
          <p:nvPr>
            <p:ph type="ftr" sz="quarter" idx="12"/>
          </p:nvPr>
        </p:nvSpPr>
        <p:spPr/>
        <p:txBody>
          <a:bodyPr/>
          <a:lstStyle/>
          <a:p>
            <a:r>
              <a:rPr lang="en-US"/>
              <a:t>SS ZG538 Infrastructure Management</a:t>
            </a:r>
            <a:endParaRPr lang="en-US" dirty="0"/>
          </a:p>
        </p:txBody>
      </p:sp>
      <p:sp>
        <p:nvSpPr>
          <p:cNvPr id="10" name="Slide Number Placeholder 9">
            <a:extLst>
              <a:ext uri="{FF2B5EF4-FFF2-40B4-BE49-F238E27FC236}">
                <a16:creationId xmlns:a16="http://schemas.microsoft.com/office/drawing/2014/main" id="{85ADC05D-C59B-4A3C-A3D0-532C9EA9B476}"/>
              </a:ext>
            </a:extLst>
          </p:cNvPr>
          <p:cNvSpPr>
            <a:spLocks noGrp="1"/>
          </p:cNvSpPr>
          <p:nvPr>
            <p:ph type="sldNum" sz="quarter" idx="13"/>
          </p:nvPr>
        </p:nvSpPr>
        <p:spPr/>
        <p:txBody>
          <a:bodyPr/>
          <a:lstStyle/>
          <a:p>
            <a:fld id="{BC8D7E44-7D4F-4942-A8C9-2DF6BF8399E8}" type="slidenum">
              <a:rPr lang="en-US" smtClean="0"/>
              <a:pPr/>
              <a:t>9</a:t>
            </a:fld>
            <a:endParaRPr lang="en-US" dirty="0"/>
          </a:p>
        </p:txBody>
      </p:sp>
      <p:sp>
        <p:nvSpPr>
          <p:cNvPr id="6" name="Rectangle 5">
            <a:extLst>
              <a:ext uri="{FF2B5EF4-FFF2-40B4-BE49-F238E27FC236}">
                <a16:creationId xmlns:a16="http://schemas.microsoft.com/office/drawing/2014/main" id="{24663910-6EDA-49EE-9BB7-891952A325CE}"/>
              </a:ext>
            </a:extLst>
          </p:cNvPr>
          <p:cNvSpPr/>
          <p:nvPr/>
        </p:nvSpPr>
        <p:spPr>
          <a:xfrm>
            <a:off x="2441996" y="1657727"/>
            <a:ext cx="6096000" cy="689932"/>
          </a:xfrm>
          <a:prstGeom prst="rect">
            <a:avLst/>
          </a:prstGeom>
        </p:spPr>
        <p:txBody>
          <a:bodyPr>
            <a:spAutoFit/>
          </a:bodyPr>
          <a:lstStyle/>
          <a:p>
            <a:pPr marL="685800" lvl="2" indent="-228600">
              <a:lnSpc>
                <a:spcPct val="110000"/>
              </a:lnSpc>
              <a:spcBef>
                <a:spcPts val="600"/>
              </a:spcBef>
              <a:buClr>
                <a:srgbClr val="101141"/>
              </a:buClr>
              <a:buFont typeface="Arial" pitchFamily="34" charset="0"/>
              <a:buChar char="•"/>
            </a:pPr>
            <a:r>
              <a:rPr lang="en-US" sz="1600" dirty="0">
                <a:solidFill>
                  <a:srgbClr val="0070C0"/>
                </a:solidFill>
                <a:latin typeface="Arial" pitchFamily="34" charset="0"/>
                <a:cs typeface="Arial" pitchFamily="34" charset="0"/>
              </a:rPr>
              <a:t>Networks</a:t>
            </a:r>
          </a:p>
          <a:p>
            <a:pPr marL="685800" lvl="2" indent="-228600">
              <a:lnSpc>
                <a:spcPct val="110000"/>
              </a:lnSpc>
              <a:spcBef>
                <a:spcPts val="600"/>
              </a:spcBef>
              <a:buClr>
                <a:srgbClr val="101141"/>
              </a:buClr>
              <a:buFont typeface="Arial" pitchFamily="34" charset="0"/>
              <a:buChar char="•"/>
            </a:pPr>
            <a:r>
              <a:rPr lang="en-US" sz="1600" dirty="0">
                <a:latin typeface="Arial" pitchFamily="34" charset="0"/>
                <a:cs typeface="Arial" pitchFamily="34" charset="0"/>
              </a:rPr>
              <a:t>Desktop computers</a:t>
            </a:r>
            <a:endParaRPr lang="en-US" sz="1400" dirty="0">
              <a:latin typeface="Arial" pitchFamily="34" charset="0"/>
              <a:cs typeface="Arial" pitchFamily="34" charset="0"/>
            </a:endParaRPr>
          </a:p>
        </p:txBody>
      </p:sp>
      <p:sp>
        <p:nvSpPr>
          <p:cNvPr id="11" name="TextBox 10">
            <a:extLst>
              <a:ext uri="{FF2B5EF4-FFF2-40B4-BE49-F238E27FC236}">
                <a16:creationId xmlns:a16="http://schemas.microsoft.com/office/drawing/2014/main" id="{749A68F2-ACA5-49B4-841B-6F508BB8FDC2}"/>
              </a:ext>
            </a:extLst>
          </p:cNvPr>
          <p:cNvSpPr txBox="1"/>
          <p:nvPr/>
        </p:nvSpPr>
        <p:spPr>
          <a:xfrm>
            <a:off x="5029200" y="1660548"/>
            <a:ext cx="6096000" cy="342145"/>
          </a:xfrm>
          <a:prstGeom prst="rect">
            <a:avLst/>
          </a:prstGeom>
          <a:noFill/>
        </p:spPr>
        <p:txBody>
          <a:bodyPr wrap="square">
            <a:spAutoFit/>
          </a:bodyPr>
          <a:lstStyle/>
          <a:p>
            <a:pPr marL="971550" lvl="2" indent="-285750">
              <a:lnSpc>
                <a:spcPct val="110000"/>
              </a:lnSpc>
              <a:spcBef>
                <a:spcPts val="600"/>
              </a:spcBef>
              <a:buClr>
                <a:srgbClr val="101141"/>
              </a:buClr>
              <a:buFont typeface="Arial" panose="020B0604020202020204" pitchFamily="34" charset="0"/>
              <a:buChar char="•"/>
            </a:pPr>
            <a:r>
              <a:rPr lang="en-US" sz="1600" dirty="0">
                <a:solidFill>
                  <a:srgbClr val="C00000"/>
                </a:solidFill>
                <a:latin typeface="Arial" panose="020B0604020202020204" pitchFamily="34" charset="0"/>
                <a:cs typeface="Arial" panose="020B0604020202020204" pitchFamily="34" charset="0"/>
              </a:rPr>
              <a:t>Databases</a:t>
            </a:r>
          </a:p>
        </p:txBody>
      </p:sp>
    </p:spTree>
    <p:extLst>
      <p:ext uri="{BB962C8B-B14F-4D97-AF65-F5344CB8AC3E}">
        <p14:creationId xmlns:p14="http://schemas.microsoft.com/office/powerpoint/2010/main" val="15133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4890</TotalTime>
  <Words>2664</Words>
  <Application>Microsoft Office PowerPoint</Application>
  <PresentationFormat>Widescreen</PresentationFormat>
  <Paragraphs>356</Paragraphs>
  <Slides>31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vt:lpstr>
      <vt:lpstr>Helvetica</vt:lpstr>
      <vt:lpstr>Wingdings</vt:lpstr>
      <vt:lpstr>Office Theme</vt:lpstr>
      <vt:lpstr>Infrastructure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Umesh Chouksey</cp:lastModifiedBy>
  <cp:revision>275</cp:revision>
  <cp:lastPrinted>2018-08-03T05:06:04Z</cp:lastPrinted>
  <dcterms:created xsi:type="dcterms:W3CDTF">2011-09-14T09:42:05Z</dcterms:created>
  <dcterms:modified xsi:type="dcterms:W3CDTF">2021-03-05T16:05:04Z</dcterms:modified>
</cp:coreProperties>
</file>