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60" r:id="rId2"/>
    <p:sldId id="293" r:id="rId3"/>
    <p:sldId id="333" r:id="rId4"/>
    <p:sldId id="329" r:id="rId5"/>
    <p:sldId id="339" r:id="rId6"/>
    <p:sldId id="342" r:id="rId7"/>
    <p:sldId id="341" r:id="rId8"/>
    <p:sldId id="330" r:id="rId9"/>
    <p:sldId id="295" r:id="rId10"/>
    <p:sldId id="340" r:id="rId11"/>
    <p:sldId id="296" r:id="rId12"/>
    <p:sldId id="297" r:id="rId13"/>
    <p:sldId id="298" r:id="rId14"/>
    <p:sldId id="299" r:id="rId15"/>
    <p:sldId id="300" r:id="rId16"/>
    <p:sldId id="301" r:id="rId17"/>
    <p:sldId id="302" r:id="rId18"/>
    <p:sldId id="313" r:id="rId19"/>
    <p:sldId id="327" r:id="rId20"/>
    <p:sldId id="314" r:id="rId21"/>
    <p:sldId id="338" r:id="rId22"/>
    <p:sldId id="315" r:id="rId23"/>
    <p:sldId id="316" r:id="rId24"/>
    <p:sldId id="317" r:id="rId25"/>
    <p:sldId id="318" r:id="rId26"/>
    <p:sldId id="324" r:id="rId27"/>
    <p:sldId id="320" r:id="rId28"/>
    <p:sldId id="321" r:id="rId29"/>
    <p:sldId id="322" r:id="rId30"/>
    <p:sldId id="323" r:id="rId31"/>
    <p:sldId id="319" r:id="rId32"/>
    <p:sldId id="33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69549" autoAdjust="0"/>
  </p:normalViewPr>
  <p:slideViewPr>
    <p:cSldViewPr>
      <p:cViewPr varScale="1">
        <p:scale>
          <a:sx n="46" d="100"/>
          <a:sy n="46" d="100"/>
        </p:scale>
        <p:origin x="1050" y="36"/>
      </p:cViewPr>
      <p:guideLst>
        <p:guide orient="horz" pos="2160"/>
        <p:guide pos="2880"/>
      </p:guideLst>
    </p:cSldViewPr>
  </p:slideViewPr>
  <p:notesTextViewPr>
    <p:cViewPr>
      <p:scale>
        <a:sx n="100" d="100"/>
        <a:sy n="100" d="100"/>
      </p:scale>
      <p:origin x="0" y="0"/>
    </p:cViewPr>
  </p:notesTextViewPr>
  <p:sorterViewPr>
    <p:cViewPr>
      <p:scale>
        <a:sx n="156" d="100"/>
        <a:sy n="156" d="100"/>
      </p:scale>
      <p:origin x="0" y="-19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99D41-F811-4C54-ACE8-2447FA8AE2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F0AC38-30CA-481C-B56B-E74963372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endParaRPr lang="en-US"/>
          </a:p>
        </p:txBody>
      </p:sp>
      <p:sp>
        <p:nvSpPr>
          <p:cNvPr id="4" name="Footer Placeholder 3">
            <a:extLst>
              <a:ext uri="{FF2B5EF4-FFF2-40B4-BE49-F238E27FC236}">
                <a16:creationId xmlns:a16="http://schemas.microsoft.com/office/drawing/2014/main" id="{DD1EC386-6557-49C4-8805-92CC6C6A86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269A4-9CD5-4885-A17A-B2E4160D9D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DABA7-53A9-4870-9A06-7871FA8E0B43}" type="slidenum">
              <a:rPr lang="en-US" smtClean="0"/>
              <a:t>‹#›</a:t>
            </a:fld>
            <a:endParaRPr lang="en-US"/>
          </a:p>
        </p:txBody>
      </p:sp>
    </p:spTree>
    <p:extLst>
      <p:ext uri="{BB962C8B-B14F-4D97-AF65-F5344CB8AC3E}">
        <p14:creationId xmlns:p14="http://schemas.microsoft.com/office/powerpoint/2010/main" val="38323762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398772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140085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67994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611896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126114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annunciator panel, is a Centralized Warning Panel or Caution Advisory Panel, is a group of lights used as a central indicator of status of equipment or systems</a:t>
            </a:r>
          </a:p>
        </p:txBody>
      </p:sp>
      <p:sp>
        <p:nvSpPr>
          <p:cNvPr id="4" name="Slide Number Placeholder 3"/>
          <p:cNvSpPr>
            <a:spLocks noGrp="1"/>
          </p:cNvSpPr>
          <p:nvPr>
            <p:ph type="sldNum" sz="quarter" idx="10"/>
          </p:nvPr>
        </p:nvSpPr>
        <p:spPr/>
        <p:txBody>
          <a:bodyPr/>
          <a:lstStyle/>
          <a:p>
            <a:fld id="{C7BC08CD-08CE-4BE9-82DB-405CF9CCA283}" type="slidenum">
              <a:rPr lang="en-IN" smtClean="0"/>
              <a:t>15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254357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432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37556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19911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72997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304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None/>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17111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555332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707222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6983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143329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99180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624977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81002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285037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414598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None/>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036901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76515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Facilities management from a workplace  - End User experience - is focused towards creativity, collaboration and mobility – happy and fulfilment in the workplace – enhancing service levels – Delightful human experience – Drive innovation, Differentiate and standout, Inject culture, Boost well being, Increase agility</a:t>
            </a:r>
          </a:p>
          <a:p>
            <a:endParaRPr lang="en-US" sz="2000" dirty="0"/>
          </a:p>
          <a:p>
            <a:r>
              <a:rPr lang="en-US" sz="2000" dirty="0"/>
              <a:t>Cost/m2 – Sustainability, SLA indicators .. Sustainability .. Employee satisfaction -&gt; productivity .. Activity based workplaces .. Technology enabling workplaces … New ways of delivering services .. Virtual reality .. Decorations .. Meeting rooms .. Aesthetics .. </a:t>
            </a:r>
          </a:p>
          <a:p>
            <a:endParaRPr lang="en-US" sz="2000" dirty="0"/>
          </a:p>
          <a:p>
            <a:r>
              <a:rPr lang="en-US" sz="2000" dirty="0"/>
              <a:t>Weakness : Tangible definition .. Easy to understand .. </a:t>
            </a:r>
          </a:p>
        </p:txBody>
      </p:sp>
      <p:sp>
        <p:nvSpPr>
          <p:cNvPr id="4" name="Slide Number Placeholder 3"/>
          <p:cNvSpPr>
            <a:spLocks noGrp="1"/>
          </p:cNvSpPr>
          <p:nvPr>
            <p:ph type="sldNum" sz="quarter" idx="10"/>
          </p:nvPr>
        </p:nvSpPr>
        <p:spPr/>
        <p:txBody>
          <a:bodyPr/>
          <a:lstStyle/>
          <a:p>
            <a:fld id="{C7BC08CD-08CE-4BE9-82DB-405CF9CCA283}" type="slidenum">
              <a:rPr lang="en-IN" smtClean="0"/>
              <a:t>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80568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Facilities management from a workplace  - End User experience - is focused towards creativity, collaboration and mobility – happy and fulfilment in the workplace – enhancing service levels – Delightful human experience – Drive innovation, Differentiate and standout, Inject culture, Boost well being, Increase agility</a:t>
            </a:r>
          </a:p>
          <a:p>
            <a:endParaRPr lang="en-US" sz="2000" dirty="0"/>
          </a:p>
          <a:p>
            <a:r>
              <a:rPr lang="en-US" sz="2000" dirty="0"/>
              <a:t>Cost/m2 – Sustainability, SLA indicators .. Sustainability .. Employee satisfaction -&gt; productivity .. Activity based workplaces .. Technology enabling workplaces … New ways of delivering services .. Virtual reality .. Decorations .. Meeting rooms .. Aesthetics .. </a:t>
            </a:r>
          </a:p>
          <a:p>
            <a:endParaRPr lang="en-US" sz="2000" dirty="0"/>
          </a:p>
          <a:p>
            <a:r>
              <a:rPr lang="en-US" sz="2000" dirty="0"/>
              <a:t>Weakness : Tangible definition .. Easy to understand .. </a:t>
            </a:r>
          </a:p>
        </p:txBody>
      </p:sp>
      <p:sp>
        <p:nvSpPr>
          <p:cNvPr id="4" name="Slide Number Placeholder 3"/>
          <p:cNvSpPr>
            <a:spLocks noGrp="1"/>
          </p:cNvSpPr>
          <p:nvPr>
            <p:ph type="sldNum" sz="quarter" idx="10"/>
          </p:nvPr>
        </p:nvSpPr>
        <p:spPr/>
        <p:txBody>
          <a:bodyPr/>
          <a:lstStyle/>
          <a:p>
            <a:fld id="{C7BC08CD-08CE-4BE9-82DB-405CF9CCA283}" type="slidenum">
              <a:rPr lang="en-IN" smtClean="0"/>
              <a:t>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283835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Facilities management from a workplace  - End User experience - is focused towards creativity, collaboration and mobility – happy and fulfilment in the workplace – enhancing service levels – Delightful human experience – Drive innovation, Differentiate and standout, Inject culture, Boost well being, Increase agility</a:t>
            </a:r>
          </a:p>
          <a:p>
            <a:endParaRPr lang="en-US" sz="2000" dirty="0"/>
          </a:p>
          <a:p>
            <a:r>
              <a:rPr lang="en-US" sz="2000" dirty="0"/>
              <a:t>Cost/m2 – Sustainability, SLA indicators .. Sustainability .. Employee satisfaction -&gt; productivity .. Activity based workplaces .. Technology enabling workplaces … New ways of delivering services .. Virtual reality .. Decorations .. Meeting rooms .. Aesthetics .. </a:t>
            </a:r>
          </a:p>
          <a:p>
            <a:endParaRPr lang="en-US" sz="2000" dirty="0"/>
          </a:p>
          <a:p>
            <a:r>
              <a:rPr lang="en-US" sz="2000" dirty="0"/>
              <a:t>Weakness : Tangible definition .. Easy to understand .. </a:t>
            </a:r>
          </a:p>
        </p:txBody>
      </p:sp>
      <p:sp>
        <p:nvSpPr>
          <p:cNvPr id="4" name="Slide Number Placeholder 3"/>
          <p:cNvSpPr>
            <a:spLocks noGrp="1"/>
          </p:cNvSpPr>
          <p:nvPr>
            <p:ph type="sldNum" sz="quarter" idx="10"/>
          </p:nvPr>
        </p:nvSpPr>
        <p:spPr/>
        <p:txBody>
          <a:bodyPr/>
          <a:lstStyle/>
          <a:p>
            <a:fld id="{C7BC08CD-08CE-4BE9-82DB-405CF9CCA283}" type="slidenum">
              <a:rPr lang="en-IN" smtClean="0"/>
              <a:t>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558182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219437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time positive and negative charges are balanced in an object, which makes that object neutral. Static electricity is the result of an imbalance between negative and positive charges in an object. These charges can build up on the surface of an object (electrons on body) until they find a way to be released or discharged. One way to discharge them is through a circuit.</a:t>
            </a:r>
          </a:p>
          <a:p>
            <a:endParaRPr lang="en-US" dirty="0"/>
          </a:p>
          <a:p>
            <a:r>
              <a:rPr lang="en-US" dirty="0"/>
              <a:t>Total Infrastructure management</a:t>
            </a:r>
          </a:p>
          <a:p>
            <a:endParaRPr lang="en-US" dirty="0"/>
          </a:p>
          <a:p>
            <a:r>
              <a:rPr lang="en-US" dirty="0"/>
              <a:t>Reorganizing Assets and extending their life cycle – 35%  reducing – track and manage </a:t>
            </a:r>
            <a:r>
              <a:rPr lang="en-US" dirty="0" err="1"/>
              <a:t>maintainance</a:t>
            </a:r>
            <a:r>
              <a:rPr lang="en-US" dirty="0"/>
              <a:t> and repair – ability to </a:t>
            </a:r>
            <a:r>
              <a:rPr lang="en-US" dirty="0" err="1"/>
              <a:t>redploy</a:t>
            </a:r>
            <a:r>
              <a:rPr lang="en-US" dirty="0"/>
              <a:t> unused assets </a:t>
            </a:r>
          </a:p>
        </p:txBody>
      </p:sp>
      <p:sp>
        <p:nvSpPr>
          <p:cNvPr id="4" name="Slide Number Placeholder 3"/>
          <p:cNvSpPr>
            <a:spLocks noGrp="1"/>
          </p:cNvSpPr>
          <p:nvPr>
            <p:ph type="sldNum" sz="quarter" idx="10"/>
          </p:nvPr>
        </p:nvSpPr>
        <p:spPr/>
        <p:txBody>
          <a:bodyPr/>
          <a:lstStyle/>
          <a:p>
            <a:fld id="{C7BC08CD-08CE-4BE9-82DB-405CF9CCA283}" type="slidenum">
              <a:rPr lang="en-IN" smtClean="0"/>
              <a:t>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83845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069010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a:xfrm>
            <a:off x="228600" y="6356350"/>
            <a:ext cx="2133600" cy="365125"/>
          </a:xfrm>
        </p:spPr>
        <p:txBody>
          <a:bodyPr/>
          <a:lstStyle>
            <a:lvl1pPr>
              <a:defRPr>
                <a:solidFill>
                  <a:srgbClr val="FFFF00"/>
                </a:solidFill>
              </a:defRPr>
            </a:lvl1pPr>
          </a:lstStyle>
          <a:p>
            <a:r>
              <a:rPr lang="en-US" dirty="0"/>
              <a:t>31 Oct 2020</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lvl1pPr>
              <a:defRPr>
                <a:solidFill>
                  <a:srgbClr val="FFFF00"/>
                </a:solidFill>
              </a:defRPr>
            </a:lvl1pPr>
          </a:lstStyle>
          <a:p>
            <a:r>
              <a:rPr lang="en-US" dirty="0"/>
              <a:t>SS ZG538 Infrastructure Management</a:t>
            </a:r>
            <a:endParaRPr lang="en-US" dirty="0">
              <a:solidFill>
                <a:srgbClr val="FFFF00"/>
              </a:solidFill>
            </a:endParaRP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573B-4B59-47A6-BFEB-4FD72F325761}"/>
              </a:ext>
            </a:extLst>
          </p:cNvPr>
          <p:cNvSpPr>
            <a:spLocks noGrp="1"/>
          </p:cNvSpPr>
          <p:nvPr>
            <p:ph type="dt" sz="half" idx="10"/>
          </p:nvPr>
        </p:nvSpPr>
        <p:spPr/>
        <p:txBody>
          <a:bodyPr/>
          <a:lstStyle/>
          <a:p>
            <a:r>
              <a:rPr lang="en-US"/>
              <a:t>12 Aug 2018</a:t>
            </a:r>
          </a:p>
        </p:txBody>
      </p:sp>
      <p:sp>
        <p:nvSpPr>
          <p:cNvPr id="5" name="Footer Placeholder 4">
            <a:extLst>
              <a:ext uri="{FF2B5EF4-FFF2-40B4-BE49-F238E27FC236}">
                <a16:creationId xmlns:a16="http://schemas.microsoft.com/office/drawing/2014/main" id="{81033C64-DD35-4F34-AA0A-AEDE18088539}"/>
              </a:ext>
            </a:extLst>
          </p:cNvPr>
          <p:cNvSpPr>
            <a:spLocks noGrp="1"/>
          </p:cNvSpPr>
          <p:nvPr>
            <p:ph type="ftr" sz="quarter" idx="11"/>
          </p:nvPr>
        </p:nvSpPr>
        <p:spPr/>
        <p:txBody>
          <a:bodyPr/>
          <a:lstStyle/>
          <a:p>
            <a:r>
              <a:rPr lang="en-US" dirty="0"/>
              <a:t>SS ZG538 Infrastructure Management</a:t>
            </a:r>
          </a:p>
        </p:txBody>
      </p:sp>
      <p:sp>
        <p:nvSpPr>
          <p:cNvPr id="6" name="Slide Number Placeholder 5">
            <a:extLst>
              <a:ext uri="{FF2B5EF4-FFF2-40B4-BE49-F238E27FC236}">
                <a16:creationId xmlns:a16="http://schemas.microsoft.com/office/drawing/2014/main" id="{6ECA181F-0314-47FC-820C-02DA3A458B27}"/>
              </a:ext>
            </a:extLst>
          </p:cNvPr>
          <p:cNvSpPr>
            <a:spLocks noGrp="1"/>
          </p:cNvSpPr>
          <p:nvPr>
            <p:ph type="sldNum" sz="quarter" idx="12"/>
          </p:nvPr>
        </p:nvSpPr>
        <p:spPr/>
        <p:txBody>
          <a:bodyPr/>
          <a:lstStyle/>
          <a:p>
            <a:fld id="{4F231620-7DEA-4533-BCCC-3A8DE4523268}" type="slidenum">
              <a:rPr lang="en-US" smtClean="0"/>
              <a:t>‹#›</a:t>
            </a:fld>
            <a:endParaRPr lang="en-US"/>
          </a:p>
        </p:txBody>
      </p:sp>
    </p:spTree>
    <p:extLst>
      <p:ext uri="{BB962C8B-B14F-4D97-AF65-F5344CB8AC3E}">
        <p14:creationId xmlns:p14="http://schemas.microsoft.com/office/powerpoint/2010/main" val="166717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endPar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6" name="Footer Placeholder 4">
            <a:extLst>
              <a:ext uri="{FF2B5EF4-FFF2-40B4-BE49-F238E27FC236}">
                <a16:creationId xmlns:a16="http://schemas.microsoft.com/office/drawing/2014/main" id="{DE04EC94-FB89-4EC1-8E30-52A3D842C32C}"/>
              </a:ext>
            </a:extLst>
          </p:cNvPr>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r>
              <a:rPr lang="en-US"/>
              <a:t>SS ZG538 Infrastructure Management</a:t>
            </a:r>
          </a:p>
        </p:txBody>
      </p:sp>
      <p:sp>
        <p:nvSpPr>
          <p:cNvPr id="7" name="Slide Number Placeholder 5">
            <a:extLst>
              <a:ext uri="{FF2B5EF4-FFF2-40B4-BE49-F238E27FC236}">
                <a16:creationId xmlns:a16="http://schemas.microsoft.com/office/drawing/2014/main" id="{456F1AF1-04F2-49C9-B052-65F523C16064}"/>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D9F4B6-73AF-45BE-A9C2-2BFE027F9153}" type="slidenum">
              <a:rPr lang="en-US" altLang="en-US"/>
              <a:pPr/>
              <a:t>‹#›</a:t>
            </a:fld>
            <a:endParaRPr lang="en-US" altLang="en-US"/>
          </a:p>
        </p:txBody>
      </p:sp>
    </p:spTree>
    <p:extLst>
      <p:ext uri="{BB962C8B-B14F-4D97-AF65-F5344CB8AC3E}">
        <p14:creationId xmlns:p14="http://schemas.microsoft.com/office/powerpoint/2010/main" val="212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lvl1pPr>
              <a:defRPr b="1">
                <a:solidFill>
                  <a:srgbClr val="FFFF00"/>
                </a:solidFill>
              </a:defRPr>
            </a:lvl1pPr>
          </a:lstStyle>
          <a:p>
            <a:r>
              <a:rPr lang="en-US" dirty="0"/>
              <a:t>13 Feb 2021</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lvl1pPr>
              <a:defRPr>
                <a:solidFill>
                  <a:srgbClr val="FFFF00"/>
                </a:solidFill>
              </a:defRPr>
            </a:lvl1pPr>
          </a:lstStyle>
          <a:p>
            <a:r>
              <a:rPr lang="en-US" dirty="0"/>
              <a:t>SS ZG538 Infrastructure Management</a:t>
            </a:r>
            <a:endParaRPr lang="en-US" dirty="0">
              <a:solidFill>
                <a:srgbClr val="FFFF00"/>
              </a:solidFill>
            </a:endParaRP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lvl1pPr>
              <a:defRPr b="1">
                <a:solidFill>
                  <a:schemeClr val="tx1"/>
                </a:solidFill>
              </a:defRPr>
            </a:lvl1pPr>
          </a:lstStyle>
          <a:p>
            <a:r>
              <a:rPr lang="en-US" dirty="0"/>
              <a:t>13 Feb 2021</a:t>
            </a:r>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a:xfrm>
            <a:off x="3124200" y="6356350"/>
            <a:ext cx="3124200" cy="365125"/>
          </a:xfrm>
        </p:spPr>
        <p:txBody>
          <a:bodyPr/>
          <a:lstStyle>
            <a:lvl1pPr>
              <a:defRPr b="1">
                <a:solidFill>
                  <a:schemeClr val="tx1"/>
                </a:solidFill>
              </a:defRPr>
            </a:lvl1pPr>
          </a:lstStyle>
          <a:p>
            <a:r>
              <a:rPr lang="en-US" dirty="0"/>
              <a:t>SS ZG538 Infrastructure Management</a:t>
            </a:r>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lvl1pPr>
              <a:defRPr b="1">
                <a:solidFill>
                  <a:schemeClr val="tx1"/>
                </a:solidFill>
              </a:defRPr>
            </a:lvl1p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582268" y="6550671"/>
            <a:ext cx="2954076" cy="365125"/>
          </a:xfrm>
        </p:spPr>
        <p:txBody>
          <a:bodyPr/>
          <a:lstStyle>
            <a:lvl1pPr>
              <a:defRPr b="1">
                <a:solidFill>
                  <a:schemeClr val="accent6">
                    <a:lumMod val="75000"/>
                  </a:schemeClr>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6934097" y="6550671"/>
            <a:ext cx="2133600" cy="365125"/>
          </a:xfrm>
        </p:spPr>
        <p:txBody>
          <a:bodyPr/>
          <a:lstStyle>
            <a:lvl1pPr>
              <a:defRPr b="1">
                <a:solidFill>
                  <a:srgbClr val="0070C0"/>
                </a:solidFill>
              </a:defRPr>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27068" y="6594733"/>
            <a:ext cx="827471" cy="246221"/>
          </a:xfrm>
          <a:prstGeom prst="rect">
            <a:avLst/>
          </a:prstGeom>
          <a:noFill/>
        </p:spPr>
        <p:txBody>
          <a:bodyPr wrap="none" rtlCol="0">
            <a:spAutoFit/>
          </a:bodyPr>
          <a:lstStyle/>
          <a:p>
            <a:r>
              <a:rPr lang="en-US" sz="1000" dirty="0"/>
              <a:t>13 Feb 2021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200402" y="6242760"/>
            <a:ext cx="2895600" cy="365125"/>
          </a:xfrm>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Rectangle 1">
            <a:extLst>
              <a:ext uri="{FF2B5EF4-FFF2-40B4-BE49-F238E27FC236}">
                <a16:creationId xmlns:a16="http://schemas.microsoft.com/office/drawing/2014/main" id="{E2F8D7C7-F2C2-47E0-8F12-CAF7D4F1A29E}"/>
              </a:ext>
            </a:extLst>
          </p:cNvPr>
          <p:cNvSpPr/>
          <p:nvPr userDrawn="1"/>
        </p:nvSpPr>
        <p:spPr>
          <a:xfrm>
            <a:off x="2837944" y="6229587"/>
            <a:ext cx="3705694" cy="369332"/>
          </a:xfrm>
          <a:prstGeom prst="rect">
            <a:avLst/>
          </a:prstGeom>
        </p:spPr>
        <p:txBody>
          <a:bodyPr wrap="none">
            <a:spAutoFit/>
          </a:bodyPr>
          <a:lstStyle/>
          <a:p>
            <a:r>
              <a:rPr lang="en-US" dirty="0"/>
              <a:t>SS ZG538 Infrastructure Management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a:xfrm>
            <a:off x="3124200" y="6247105"/>
            <a:ext cx="2895600" cy="365125"/>
          </a:xfrm>
        </p:spPr>
        <p:txBody>
          <a:bodyPr/>
          <a:lstStyle/>
          <a:p>
            <a:r>
              <a:rPr lang="en-US" dirty="0"/>
              <a:t>SS ZG538 Infrastructure Management</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 ZG538 Infrastructure Management</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dirty="0"/>
              <a:t>16 Sep 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SS ZG538 Infrastructure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76" y="3622957"/>
            <a:ext cx="6400800" cy="1098550"/>
          </a:xfrm>
        </p:spPr>
        <p:txBody>
          <a:bodyPr/>
          <a:lstStyle/>
          <a:p>
            <a:r>
              <a:rPr lang="en-US" sz="4000" dirty="0"/>
              <a:t>ITSM – Session 10</a:t>
            </a:r>
          </a:p>
        </p:txBody>
      </p:sp>
      <p:sp>
        <p:nvSpPr>
          <p:cNvPr id="6" name="Content Placeholder 5"/>
          <p:cNvSpPr>
            <a:spLocks noGrp="1"/>
          </p:cNvSpPr>
          <p:nvPr>
            <p:ph sz="quarter" idx="13"/>
          </p:nvPr>
        </p:nvSpPr>
        <p:spPr>
          <a:xfrm>
            <a:off x="2627376" y="4305300"/>
            <a:ext cx="6019800" cy="533400"/>
          </a:xfrm>
        </p:spPr>
        <p:txBody>
          <a:bodyPr/>
          <a:lstStyle/>
          <a:p>
            <a:r>
              <a:rPr lang="en-US" dirty="0">
                <a:solidFill>
                  <a:srgbClr val="FFC000"/>
                </a:solidFill>
              </a:rPr>
              <a:t>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15"/>
          </p:nvPr>
        </p:nvSpPr>
        <p:spPr>
          <a:xfrm>
            <a:off x="2962275" y="6343106"/>
            <a:ext cx="3886200" cy="365125"/>
          </a:xfrm>
        </p:spPr>
        <p:txBody>
          <a:bodyPr/>
          <a:lstStyle/>
          <a:p>
            <a:r>
              <a:rPr lang="en-US" b="1" dirty="0">
                <a:solidFill>
                  <a:schemeClr val="tx1"/>
                </a:solidFill>
              </a:rPr>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3733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a:t>
            </a:r>
            <a:r>
              <a:rPr lang="en-IN" sz="1100" dirty="0" err="1">
                <a:solidFill>
                  <a:schemeClr val="bg1"/>
                </a:solidFill>
              </a:rPr>
              <a:t>Schiesser</a:t>
            </a:r>
            <a:r>
              <a:rPr lang="en-IN" sz="1100" dirty="0">
                <a:solidFill>
                  <a:schemeClr val="bg1"/>
                </a:solidFill>
              </a:rPr>
              <a:t>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51" y="1358900"/>
            <a:ext cx="8915297" cy="5102871"/>
          </a:xfrm>
        </p:spPr>
        <p:txBody>
          <a:bodyPr>
            <a:noAutofit/>
          </a:bodyPr>
          <a:lstStyle/>
          <a:p>
            <a:pPr marL="182880" indent="0">
              <a:lnSpc>
                <a:spcPct val="130000"/>
              </a:lnSpc>
              <a:spcBef>
                <a:spcPts val="600"/>
              </a:spcBef>
            </a:pPr>
            <a:r>
              <a:rPr lang="en-US" sz="1600" b="1" dirty="0">
                <a:solidFill>
                  <a:srgbClr val="0070C0"/>
                </a:solidFill>
              </a:rPr>
              <a:t>6. Uninterruptible power supply (UPS)</a:t>
            </a:r>
          </a:p>
          <a:p>
            <a:pPr marL="640080" indent="-182880">
              <a:lnSpc>
                <a:spcPct val="120000"/>
              </a:lnSpc>
              <a:spcBef>
                <a:spcPts val="600"/>
              </a:spcBef>
              <a:buFont typeface="Wingdings" panose="05000000000000000000" pitchFamily="2" charset="2"/>
              <a:buChar char="§"/>
            </a:pPr>
            <a:r>
              <a:rPr lang="en-US" sz="1600" dirty="0"/>
              <a:t>Uninterruptible power supply &amp; the temporary battery backup in the event of commercial power loss for a period of say 15-20 minutes till the power is back or backup generators come on.</a:t>
            </a:r>
          </a:p>
          <a:p>
            <a:pPr marL="640080" indent="-182880">
              <a:lnSpc>
                <a:spcPct val="120000"/>
              </a:lnSpc>
              <a:spcBef>
                <a:spcPts val="600"/>
              </a:spcBef>
              <a:buFont typeface="Wingdings" panose="05000000000000000000" pitchFamily="2" charset="2"/>
              <a:buChar char="§"/>
            </a:pPr>
            <a:r>
              <a:rPr lang="en-US" sz="1600" dirty="0"/>
              <a:t>The battery of the UPS will need to be fully charged</a:t>
            </a:r>
          </a:p>
          <a:p>
            <a:pPr marL="182880" indent="0">
              <a:lnSpc>
                <a:spcPct val="130000"/>
              </a:lnSpc>
              <a:spcBef>
                <a:spcPts val="600"/>
              </a:spcBef>
            </a:pPr>
            <a:r>
              <a:rPr lang="en-US" sz="1600" b="1" dirty="0">
                <a:solidFill>
                  <a:srgbClr val="0070C0"/>
                </a:solidFill>
              </a:rPr>
              <a:t>7.  Backup generator</a:t>
            </a:r>
          </a:p>
          <a:p>
            <a:pPr marL="640080" indent="-182880" algn="just">
              <a:lnSpc>
                <a:spcPct val="120000"/>
              </a:lnSpc>
              <a:spcBef>
                <a:spcPts val="600"/>
              </a:spcBef>
              <a:buFont typeface="Wingdings" panose="05000000000000000000" pitchFamily="2" charset="2"/>
              <a:buChar char="§"/>
            </a:pPr>
            <a:r>
              <a:rPr lang="en-US" sz="1600" dirty="0"/>
              <a:t>In case of a power failure, which goes beyond the UPS planned capacity, then a backup generators with the capacity to supply for the Critical Business Applications is necessary to ensure the Service Levels are kept high</a:t>
            </a:r>
          </a:p>
          <a:p>
            <a:pPr marL="182880" indent="0">
              <a:lnSpc>
                <a:spcPct val="130000"/>
              </a:lnSpc>
              <a:spcBef>
                <a:spcPts val="600"/>
              </a:spcBef>
            </a:pPr>
            <a:r>
              <a:rPr lang="en-US" sz="1600" b="1" dirty="0">
                <a:solidFill>
                  <a:srgbClr val="0070C0"/>
                </a:solidFill>
              </a:rPr>
              <a:t>8. Water detection</a:t>
            </a:r>
          </a:p>
          <a:p>
            <a:pPr marL="182880" indent="0">
              <a:lnSpc>
                <a:spcPct val="130000"/>
              </a:lnSpc>
              <a:spcBef>
                <a:spcPts val="600"/>
              </a:spcBef>
            </a:pPr>
            <a:r>
              <a:rPr lang="en-US" sz="1600" b="1" dirty="0">
                <a:solidFill>
                  <a:srgbClr val="0070C0"/>
                </a:solidFill>
              </a:rPr>
              <a:t>9. Smoke detection</a:t>
            </a:r>
          </a:p>
          <a:p>
            <a:pPr marL="640080" indent="-182880" algn="just">
              <a:lnSpc>
                <a:spcPct val="120000"/>
              </a:lnSpc>
              <a:spcBef>
                <a:spcPts val="600"/>
              </a:spcBef>
              <a:buFont typeface="Wingdings" panose="05000000000000000000" pitchFamily="2" charset="2"/>
              <a:buChar char="§"/>
            </a:pPr>
            <a:r>
              <a:rPr lang="en-US" sz="1600" dirty="0"/>
              <a:t>Water and smoke detection are common environmental guards in today’s data centers</a:t>
            </a:r>
          </a:p>
          <a:p>
            <a:pPr marL="182880" indent="0">
              <a:lnSpc>
                <a:spcPct val="130000"/>
              </a:lnSpc>
              <a:spcBef>
                <a:spcPts val="600"/>
              </a:spcBef>
            </a:pPr>
            <a:r>
              <a:rPr lang="en-US" sz="1600" b="1" dirty="0">
                <a:solidFill>
                  <a:srgbClr val="0070C0"/>
                </a:solidFill>
              </a:rPr>
              <a:t>10. Fire suppression</a:t>
            </a:r>
          </a:p>
          <a:p>
            <a:pPr marL="640080" indent="-182880" algn="just">
              <a:lnSpc>
                <a:spcPct val="120000"/>
              </a:lnSpc>
              <a:spcBef>
                <a:spcPts val="600"/>
              </a:spcBef>
              <a:buFont typeface="Wingdings" panose="05000000000000000000" pitchFamily="2" charset="2"/>
              <a:buChar char="§"/>
            </a:pPr>
            <a:r>
              <a:rPr lang="en-US" sz="1600" dirty="0"/>
              <a:t>Fire extinguishers for electrical and non electrical fires have to be factored in and regularly tested</a:t>
            </a:r>
          </a:p>
          <a:p>
            <a:pPr marL="457200" indent="0">
              <a:lnSpc>
                <a:spcPct val="120000"/>
              </a:lnSpc>
              <a:spcBef>
                <a:spcPts val="600"/>
              </a:spcBef>
            </a:pPr>
            <a:endParaRPr lang="en-US" sz="1400" dirty="0"/>
          </a:p>
        </p:txBody>
      </p:sp>
      <p:sp>
        <p:nvSpPr>
          <p:cNvPr id="3" name="Content Placeholder 2"/>
          <p:cNvSpPr>
            <a:spLocks noGrp="1"/>
          </p:cNvSpPr>
          <p:nvPr>
            <p:ph sz="quarter" idx="10"/>
          </p:nvPr>
        </p:nvSpPr>
        <p:spPr>
          <a:xfrm>
            <a:off x="152399" y="0"/>
            <a:ext cx="7315201" cy="1295400"/>
          </a:xfrm>
        </p:spPr>
        <p:txBody>
          <a:bodyPr>
            <a:normAutofit/>
          </a:bodyPr>
          <a:lstStyle/>
          <a:p>
            <a:r>
              <a:rPr lang="en-US" sz="3000" dirty="0"/>
              <a:t>ITSM : </a:t>
            </a:r>
            <a:r>
              <a:rPr lang="en-IN" sz="3000" dirty="0">
                <a:solidFill>
                  <a:srgbClr val="0070C0"/>
                </a:solidFill>
              </a:rPr>
              <a:t>Facilities Management</a:t>
            </a:r>
          </a:p>
          <a:p>
            <a:r>
              <a:rPr lang="en-US" sz="2400" dirty="0">
                <a:solidFill>
                  <a:srgbClr val="C00000"/>
                </a:solidFill>
              </a:rPr>
              <a:t>Major Elements of Facilities Management</a:t>
            </a:r>
            <a:r>
              <a:rPr lang="en-GB" sz="2400" dirty="0">
                <a:solidFill>
                  <a:srgbClr val="C00000"/>
                </a:solidFill>
              </a:rPr>
              <a:t> (Contd.) - 2</a:t>
            </a:r>
            <a:endParaRPr lang="en-US"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417981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412" y="1317812"/>
            <a:ext cx="8915297" cy="5387788"/>
          </a:xfrm>
        </p:spPr>
        <p:txBody>
          <a:bodyPr>
            <a:normAutofit fontScale="92500" lnSpcReduction="10000"/>
          </a:bodyPr>
          <a:lstStyle/>
          <a:p>
            <a:pPr marL="182880" indent="0">
              <a:lnSpc>
                <a:spcPct val="130000"/>
              </a:lnSpc>
              <a:spcBef>
                <a:spcPts val="600"/>
              </a:spcBef>
            </a:pPr>
            <a:r>
              <a:rPr lang="en-US" sz="1700" b="1" dirty="0">
                <a:solidFill>
                  <a:srgbClr val="0070C0"/>
                </a:solidFill>
              </a:rPr>
              <a:t>11. Facility monitoring with alarms</a:t>
            </a:r>
          </a:p>
          <a:p>
            <a:pPr marL="640080" indent="-182880" algn="just">
              <a:lnSpc>
                <a:spcPct val="120000"/>
              </a:lnSpc>
              <a:spcBef>
                <a:spcPts val="600"/>
              </a:spcBef>
              <a:buFont typeface="Wingdings" panose="05000000000000000000" pitchFamily="2" charset="2"/>
              <a:buChar char="§"/>
            </a:pPr>
            <a:r>
              <a:rPr lang="en-US" sz="1700" dirty="0"/>
              <a:t>Facility-monitoring systems and their alarms should be visible and audible enough to be seen and heard from almost any area in the computer room, even when noisy equipment such as printers are running at their loudest.</a:t>
            </a:r>
          </a:p>
          <a:p>
            <a:pPr marL="182880" indent="0">
              <a:lnSpc>
                <a:spcPct val="130000"/>
              </a:lnSpc>
              <a:spcBef>
                <a:spcPts val="600"/>
              </a:spcBef>
            </a:pPr>
            <a:r>
              <a:rPr lang="en-US" sz="1700" b="1" dirty="0">
                <a:solidFill>
                  <a:srgbClr val="0070C0"/>
                </a:solidFill>
              </a:rPr>
              <a:t>12. Earthquake safeguards</a:t>
            </a:r>
          </a:p>
          <a:p>
            <a:pPr marL="640080" indent="-182880" algn="just">
              <a:lnSpc>
                <a:spcPct val="120000"/>
              </a:lnSpc>
              <a:spcBef>
                <a:spcPts val="600"/>
              </a:spcBef>
              <a:buFont typeface="Wingdings" panose="05000000000000000000" pitchFamily="2" charset="2"/>
              <a:buChar char="§"/>
            </a:pPr>
            <a:r>
              <a:rPr lang="en-US" sz="1700" dirty="0"/>
              <a:t>Equipment should be anchored and secured to withstand moderate earthquakes.</a:t>
            </a:r>
          </a:p>
          <a:p>
            <a:pPr marL="182880" indent="0">
              <a:lnSpc>
                <a:spcPct val="130000"/>
              </a:lnSpc>
              <a:spcBef>
                <a:spcPts val="600"/>
              </a:spcBef>
            </a:pPr>
            <a:r>
              <a:rPr lang="en-US" sz="1700" b="1" dirty="0">
                <a:solidFill>
                  <a:srgbClr val="0070C0"/>
                </a:solidFill>
              </a:rPr>
              <a:t>13. Safety training</a:t>
            </a:r>
          </a:p>
          <a:p>
            <a:pPr marL="640080" indent="-182880" algn="just">
              <a:lnSpc>
                <a:spcPct val="120000"/>
              </a:lnSpc>
              <a:spcBef>
                <a:spcPts val="600"/>
              </a:spcBef>
              <a:buFont typeface="Wingdings" panose="05000000000000000000" pitchFamily="2" charset="2"/>
              <a:buChar char="§"/>
            </a:pPr>
            <a:r>
              <a:rPr lang="en-US" sz="1700" dirty="0"/>
              <a:t>Emergency preparedness for earthquakes and other natural or man-made disasters should be a basic part of general safety training for all personnel working inside a data center. </a:t>
            </a:r>
          </a:p>
          <a:p>
            <a:pPr marL="640080" indent="-182880" algn="just">
              <a:lnSpc>
                <a:spcPct val="120000"/>
              </a:lnSpc>
              <a:spcBef>
                <a:spcPts val="600"/>
              </a:spcBef>
              <a:buFont typeface="Wingdings" panose="05000000000000000000" pitchFamily="2" charset="2"/>
              <a:buChar char="§"/>
            </a:pPr>
            <a:r>
              <a:rPr lang="en-US" sz="1700" dirty="0"/>
              <a:t>All personnel trained on emergency </a:t>
            </a:r>
            <a:r>
              <a:rPr lang="en-GB" sz="1700" dirty="0"/>
              <a:t>procedures, first-aid assistance &amp; have emergency telephone numbers</a:t>
            </a:r>
            <a:endParaRPr lang="en-US" sz="1700" b="1" dirty="0">
              <a:solidFill>
                <a:srgbClr val="0070C0"/>
              </a:solidFill>
            </a:endParaRPr>
          </a:p>
          <a:p>
            <a:pPr marL="182880" indent="0">
              <a:lnSpc>
                <a:spcPct val="130000"/>
              </a:lnSpc>
              <a:spcBef>
                <a:spcPts val="600"/>
              </a:spcBef>
            </a:pPr>
            <a:r>
              <a:rPr lang="en-US" sz="1700" b="1" dirty="0">
                <a:solidFill>
                  <a:srgbClr val="0070C0"/>
                </a:solidFill>
              </a:rPr>
              <a:t>14. Supplier management</a:t>
            </a:r>
          </a:p>
          <a:p>
            <a:pPr marL="640080" indent="-182880" algn="just">
              <a:lnSpc>
                <a:spcPct val="110000"/>
              </a:lnSpc>
              <a:spcBef>
                <a:spcPts val="600"/>
              </a:spcBef>
              <a:buFont typeface="Wingdings" panose="05000000000000000000" pitchFamily="2" charset="2"/>
              <a:buChar char="§"/>
            </a:pPr>
            <a:r>
              <a:rPr lang="en-US" sz="1700" dirty="0"/>
              <a:t>Suppliers to the Data centers should also be informed on the requirements for the equipment being supplied from the Alarms, Safety, and other requirements and ensure that the suppliers are aware and support it</a:t>
            </a:r>
          </a:p>
          <a:p>
            <a:pPr marL="640080" indent="-182880" algn="just">
              <a:lnSpc>
                <a:spcPct val="120000"/>
              </a:lnSpc>
              <a:spcBef>
                <a:spcPts val="600"/>
              </a:spcBef>
              <a:buFont typeface="Wingdings" panose="05000000000000000000" pitchFamily="2" charset="2"/>
              <a:buChar char="§"/>
            </a:pPr>
            <a:endParaRPr lang="en-US" sz="1400" dirty="0"/>
          </a:p>
        </p:txBody>
      </p:sp>
      <p:sp>
        <p:nvSpPr>
          <p:cNvPr id="3" name="Content Placeholder 2"/>
          <p:cNvSpPr>
            <a:spLocks noGrp="1"/>
          </p:cNvSpPr>
          <p:nvPr>
            <p:ph sz="quarter" idx="10"/>
          </p:nvPr>
        </p:nvSpPr>
        <p:spPr>
          <a:xfrm>
            <a:off x="152399" y="0"/>
            <a:ext cx="6934201" cy="1295400"/>
          </a:xfrm>
        </p:spPr>
        <p:txBody>
          <a:bodyPr>
            <a:normAutofit fontScale="92500"/>
          </a:bodyPr>
          <a:lstStyle/>
          <a:p>
            <a:r>
              <a:rPr lang="en-US" sz="3000" dirty="0"/>
              <a:t>ITSM : </a:t>
            </a:r>
            <a:r>
              <a:rPr lang="en-IN" sz="3000" dirty="0">
                <a:solidFill>
                  <a:srgbClr val="0070C0"/>
                </a:solidFill>
              </a:rPr>
              <a:t>Facilities Management</a:t>
            </a:r>
          </a:p>
          <a:p>
            <a:r>
              <a:rPr lang="en-GB" sz="2600" dirty="0">
                <a:solidFill>
                  <a:srgbClr val="C00000"/>
                </a:solidFill>
              </a:rPr>
              <a:t>Major Elements of Facilities Management (Contd.) - 3</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268604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09412"/>
            <a:ext cx="8915297" cy="5105400"/>
          </a:xfrm>
        </p:spPr>
        <p:txBody>
          <a:bodyPr>
            <a:normAutofit/>
          </a:bodyPr>
          <a:lstStyle/>
          <a:p>
            <a:pPr marL="182880" indent="0">
              <a:lnSpc>
                <a:spcPct val="130000"/>
              </a:lnSpc>
              <a:spcBef>
                <a:spcPts val="600"/>
              </a:spcBef>
              <a:spcAft>
                <a:spcPts val="600"/>
              </a:spcAft>
            </a:pPr>
            <a:r>
              <a:rPr lang="en-US" sz="1600" b="1" dirty="0">
                <a:solidFill>
                  <a:srgbClr val="0070C0"/>
                </a:solidFill>
              </a:rPr>
              <a:t>15. Controlled physical access</a:t>
            </a:r>
          </a:p>
          <a:p>
            <a:pPr marL="640080" indent="-182880" algn="just">
              <a:lnSpc>
                <a:spcPct val="110000"/>
              </a:lnSpc>
              <a:spcBef>
                <a:spcPts val="600"/>
              </a:spcBef>
              <a:buFont typeface="Wingdings" panose="05000000000000000000" pitchFamily="2" charset="2"/>
              <a:buChar char="§"/>
            </a:pPr>
            <a:r>
              <a:rPr lang="en-GB" sz="1600" dirty="0"/>
              <a:t>Data centre’s should have acceptable methods of controlling physical access to their machine rooms, vaults or rooms that store sensitive documents/tapes etc.</a:t>
            </a:r>
            <a:endParaRPr lang="en-US" sz="1600" b="1" dirty="0">
              <a:solidFill>
                <a:srgbClr val="0070C0"/>
              </a:solidFill>
            </a:endParaRPr>
          </a:p>
          <a:p>
            <a:pPr marL="182880" indent="0">
              <a:lnSpc>
                <a:spcPct val="130000"/>
              </a:lnSpc>
              <a:spcBef>
                <a:spcPts val="600"/>
              </a:spcBef>
              <a:spcAft>
                <a:spcPts val="600"/>
              </a:spcAft>
            </a:pPr>
            <a:r>
              <a:rPr lang="en-US" sz="1600" b="1" dirty="0">
                <a:solidFill>
                  <a:srgbClr val="0070C0"/>
                </a:solidFill>
              </a:rPr>
              <a:t>16. Protected vaults</a:t>
            </a:r>
          </a:p>
          <a:p>
            <a:pPr marL="640080" indent="-182880" algn="just">
              <a:lnSpc>
                <a:spcPct val="110000"/>
              </a:lnSpc>
              <a:spcBef>
                <a:spcPts val="600"/>
              </a:spcBef>
              <a:buFont typeface="Wingdings" panose="05000000000000000000" pitchFamily="2" charset="2"/>
              <a:buChar char="§"/>
            </a:pPr>
            <a:r>
              <a:rPr lang="en-US" sz="1600" dirty="0"/>
              <a:t>Datacenter protection needs to be beyond external controlled physical access and needs to factor in more multi tier protection, protection to </a:t>
            </a:r>
            <a:r>
              <a:rPr lang="en-GB" sz="1600" dirty="0"/>
              <a:t>water leaks other internal issues where say critical servers or backups are stored</a:t>
            </a:r>
            <a:endParaRPr lang="en-US" sz="1600" dirty="0"/>
          </a:p>
          <a:p>
            <a:pPr marL="182880" indent="0">
              <a:lnSpc>
                <a:spcPct val="130000"/>
              </a:lnSpc>
              <a:spcBef>
                <a:spcPts val="600"/>
              </a:spcBef>
              <a:spcAft>
                <a:spcPts val="600"/>
              </a:spcAft>
            </a:pPr>
            <a:r>
              <a:rPr lang="en-US" sz="1600" b="1" dirty="0">
                <a:solidFill>
                  <a:srgbClr val="0070C0"/>
                </a:solidFill>
              </a:rPr>
              <a:t>17. Physical location</a:t>
            </a:r>
          </a:p>
          <a:p>
            <a:pPr marL="182880" indent="0">
              <a:lnSpc>
                <a:spcPct val="130000"/>
              </a:lnSpc>
              <a:spcBef>
                <a:spcPts val="600"/>
              </a:spcBef>
              <a:spcAft>
                <a:spcPts val="600"/>
              </a:spcAft>
            </a:pPr>
            <a:r>
              <a:rPr lang="en-US" sz="1600" b="1" dirty="0">
                <a:solidFill>
                  <a:srgbClr val="0070C0"/>
                </a:solidFill>
              </a:rPr>
              <a:t>18. Classified environments</a:t>
            </a:r>
          </a:p>
          <a:p>
            <a:pPr marL="640080" indent="-182880" algn="just">
              <a:lnSpc>
                <a:spcPct val="110000"/>
              </a:lnSpc>
              <a:spcBef>
                <a:spcPts val="600"/>
              </a:spcBef>
              <a:buFont typeface="Wingdings" panose="05000000000000000000" pitchFamily="2" charset="2"/>
              <a:buChar char="§"/>
            </a:pPr>
            <a:r>
              <a:rPr lang="en-US" sz="1600" dirty="0"/>
              <a:t>Locating a data center (including the classified ones) further away from the external walls can help safeguard from outside sabotage, espionage etc. </a:t>
            </a:r>
          </a:p>
          <a:p>
            <a:pPr marL="640080" indent="-182880" algn="just">
              <a:lnSpc>
                <a:spcPct val="110000"/>
              </a:lnSpc>
              <a:spcBef>
                <a:spcPts val="600"/>
              </a:spcBef>
              <a:buFont typeface="Wingdings" panose="05000000000000000000" pitchFamily="2" charset="2"/>
              <a:buChar char="§"/>
            </a:pPr>
            <a:r>
              <a:rPr lang="en-US" sz="1600" dirty="0"/>
              <a:t>Datacenters physical location will also need to be carefully chosen to not have obstacles for </a:t>
            </a:r>
            <a:r>
              <a:rPr lang="en-GB" sz="1600" dirty="0"/>
              <a:t>evacuation</a:t>
            </a:r>
            <a:endParaRPr lang="en-US" sz="1600" dirty="0"/>
          </a:p>
        </p:txBody>
      </p:sp>
      <p:sp>
        <p:nvSpPr>
          <p:cNvPr id="3" name="Content Placeholder 2"/>
          <p:cNvSpPr>
            <a:spLocks noGrp="1"/>
          </p:cNvSpPr>
          <p:nvPr>
            <p:ph sz="quarter" idx="10"/>
          </p:nvPr>
        </p:nvSpPr>
        <p:spPr>
          <a:xfrm>
            <a:off x="152399" y="0"/>
            <a:ext cx="7162801" cy="1295400"/>
          </a:xfrm>
        </p:spPr>
        <p:txBody>
          <a:bodyPr>
            <a:normAutofit fontScale="92500"/>
          </a:bodyPr>
          <a:lstStyle/>
          <a:p>
            <a:r>
              <a:rPr lang="en-US" sz="3000" dirty="0"/>
              <a:t>ITSM : </a:t>
            </a:r>
            <a:r>
              <a:rPr lang="en-IN" sz="3000" dirty="0">
                <a:solidFill>
                  <a:srgbClr val="0070C0"/>
                </a:solidFill>
              </a:rPr>
              <a:t>Facilities Management</a:t>
            </a:r>
          </a:p>
          <a:p>
            <a:r>
              <a:rPr lang="en-GB" sz="2600" dirty="0">
                <a:solidFill>
                  <a:srgbClr val="C00000"/>
                </a:solidFill>
              </a:rPr>
              <a:t>Major Elements of Facilities Management (Contd.) - 4</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2086901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165731"/>
            <a:ext cx="10134600" cy="884977"/>
          </a:xfrm>
        </p:spPr>
        <p:txBody>
          <a:bodyPr lIns="0" rIns="0">
            <a:noAutofit/>
          </a:bodyPr>
          <a:lstStyle/>
          <a:p>
            <a:r>
              <a:rPr lang="en-US" sz="3000" dirty="0"/>
              <a:t>ITSM : </a:t>
            </a:r>
            <a:r>
              <a:rPr lang="en-IN" sz="3000" dirty="0">
                <a:solidFill>
                  <a:srgbClr val="0070C0"/>
                </a:solidFill>
              </a:rPr>
              <a:t>Facilities Management</a:t>
            </a:r>
          </a:p>
          <a:p>
            <a:pPr>
              <a:lnSpc>
                <a:spcPct val="80000"/>
              </a:lnSpc>
            </a:pPr>
            <a:r>
              <a:rPr lang="en-US" sz="2200" dirty="0">
                <a:solidFill>
                  <a:srgbClr val="C00000"/>
                </a:solidFill>
              </a:rPr>
              <a:t>Facilities Management</a:t>
            </a:r>
            <a:r>
              <a:rPr lang="en-GB" sz="2200" dirty="0">
                <a:solidFill>
                  <a:srgbClr val="C00000"/>
                </a:solidFill>
              </a:rPr>
              <a:t> Process Owner : </a:t>
            </a:r>
          </a:p>
          <a:p>
            <a:pPr>
              <a:lnSpc>
                <a:spcPct val="100000"/>
              </a:lnSpc>
            </a:pPr>
            <a:r>
              <a:rPr lang="en-GB" sz="2200" dirty="0"/>
              <a:t>Responsibilities &amp; Characteristics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13</a:t>
            </a:fld>
            <a:endParaRPr lang="en-US" dirty="0"/>
          </a:p>
        </p:txBody>
      </p:sp>
      <p:grpSp>
        <p:nvGrpSpPr>
          <p:cNvPr id="11" name="Group 10">
            <a:extLst>
              <a:ext uri="{FF2B5EF4-FFF2-40B4-BE49-F238E27FC236}">
                <a16:creationId xmlns:a16="http://schemas.microsoft.com/office/drawing/2014/main" id="{AA5D4F60-332F-4338-BF5C-D0916C90ED30}"/>
              </a:ext>
            </a:extLst>
          </p:cNvPr>
          <p:cNvGrpSpPr/>
          <p:nvPr/>
        </p:nvGrpSpPr>
        <p:grpSpPr>
          <a:xfrm>
            <a:off x="5091890" y="3243499"/>
            <a:ext cx="4052110" cy="2874914"/>
            <a:chOff x="2862262" y="1530322"/>
            <a:chExt cx="4181475" cy="3789390"/>
          </a:xfrm>
        </p:grpSpPr>
        <p:pic>
          <p:nvPicPr>
            <p:cNvPr id="7" name="Picture 6">
              <a:extLst>
                <a:ext uri="{FF2B5EF4-FFF2-40B4-BE49-F238E27FC236}">
                  <a16:creationId xmlns:a16="http://schemas.microsoft.com/office/drawing/2014/main" id="{25CD75E5-0975-4BBB-AF77-27C251985380}"/>
                </a:ext>
              </a:extLst>
            </p:cNvPr>
            <p:cNvPicPr>
              <a:picLocks noChangeAspect="1"/>
            </p:cNvPicPr>
            <p:nvPr/>
          </p:nvPicPr>
          <p:blipFill>
            <a:blip r:embed="rId3"/>
            <a:stretch>
              <a:fillRect/>
            </a:stretch>
          </p:blipFill>
          <p:spPr>
            <a:xfrm>
              <a:off x="2862262" y="1538287"/>
              <a:ext cx="3419475" cy="3781425"/>
            </a:xfrm>
            <a:prstGeom prst="rect">
              <a:avLst/>
            </a:prstGeom>
          </p:spPr>
        </p:pic>
        <p:pic>
          <p:nvPicPr>
            <p:cNvPr id="9" name="Picture 8">
              <a:extLst>
                <a:ext uri="{FF2B5EF4-FFF2-40B4-BE49-F238E27FC236}">
                  <a16:creationId xmlns:a16="http://schemas.microsoft.com/office/drawing/2014/main" id="{9B1B36FC-346A-4DD3-96EC-46A2E24CB5B1}"/>
                </a:ext>
              </a:extLst>
            </p:cNvPr>
            <p:cNvPicPr>
              <a:picLocks noChangeAspect="1"/>
            </p:cNvPicPr>
            <p:nvPr/>
          </p:nvPicPr>
          <p:blipFill>
            <a:blip r:embed="rId4"/>
            <a:stretch>
              <a:fillRect/>
            </a:stretch>
          </p:blipFill>
          <p:spPr>
            <a:xfrm>
              <a:off x="6281737" y="1538287"/>
              <a:ext cx="647700" cy="3781425"/>
            </a:xfrm>
            <a:prstGeom prst="rect">
              <a:avLst/>
            </a:prstGeom>
          </p:spPr>
        </p:pic>
        <p:pic>
          <p:nvPicPr>
            <p:cNvPr id="10" name="Picture 9">
              <a:extLst>
                <a:ext uri="{FF2B5EF4-FFF2-40B4-BE49-F238E27FC236}">
                  <a16:creationId xmlns:a16="http://schemas.microsoft.com/office/drawing/2014/main" id="{E398A7AE-F118-4EB5-827B-28B0F35C455F}"/>
                </a:ext>
              </a:extLst>
            </p:cNvPr>
            <p:cNvPicPr>
              <a:picLocks noChangeAspect="1"/>
            </p:cNvPicPr>
            <p:nvPr/>
          </p:nvPicPr>
          <p:blipFill>
            <a:blip r:embed="rId5"/>
            <a:stretch>
              <a:fillRect/>
            </a:stretch>
          </p:blipFill>
          <p:spPr>
            <a:xfrm>
              <a:off x="6929437" y="1530322"/>
              <a:ext cx="114300" cy="3771900"/>
            </a:xfrm>
            <a:prstGeom prst="rect">
              <a:avLst/>
            </a:prstGeom>
          </p:spPr>
        </p:pic>
      </p:grpSp>
      <p:pic>
        <p:nvPicPr>
          <p:cNvPr id="6" name="Picture 5">
            <a:extLst>
              <a:ext uri="{FF2B5EF4-FFF2-40B4-BE49-F238E27FC236}">
                <a16:creationId xmlns:a16="http://schemas.microsoft.com/office/drawing/2014/main" id="{9362BF45-9B7B-4AB8-BDAD-89B60F63E757}"/>
              </a:ext>
            </a:extLst>
          </p:cNvPr>
          <p:cNvPicPr>
            <a:picLocks noChangeAspect="1"/>
          </p:cNvPicPr>
          <p:nvPr/>
        </p:nvPicPr>
        <p:blipFill>
          <a:blip r:embed="rId6"/>
          <a:stretch>
            <a:fillRect/>
          </a:stretch>
        </p:blipFill>
        <p:spPr>
          <a:xfrm>
            <a:off x="0" y="1097369"/>
            <a:ext cx="7082672" cy="293998"/>
          </a:xfrm>
          <a:prstGeom prst="rect">
            <a:avLst/>
          </a:prstGeom>
        </p:spPr>
      </p:pic>
      <p:sp>
        <p:nvSpPr>
          <p:cNvPr id="2" name="Content Placeholder 1"/>
          <p:cNvSpPr>
            <a:spLocks noGrp="1"/>
          </p:cNvSpPr>
          <p:nvPr>
            <p:ph idx="1"/>
          </p:nvPr>
        </p:nvSpPr>
        <p:spPr>
          <a:xfrm>
            <a:off x="-8965" y="1244368"/>
            <a:ext cx="8915297" cy="5102871"/>
          </a:xfrm>
        </p:spPr>
        <p:txBody>
          <a:bodyPr>
            <a:noAutofit/>
          </a:bodyPr>
          <a:lstStyle/>
          <a:p>
            <a:pPr marL="91440" indent="0" algn="just">
              <a:lnSpc>
                <a:spcPct val="120000"/>
              </a:lnSpc>
              <a:spcBef>
                <a:spcPts val="600"/>
              </a:spcBef>
            </a:pPr>
            <a:r>
              <a:rPr lang="en-US" sz="1500" dirty="0"/>
              <a:t>There are two factors from a Facilities Management Process Owner perspectives :</a:t>
            </a:r>
            <a:endParaRPr lang="en-GB" sz="1500" b="1" dirty="0">
              <a:solidFill>
                <a:srgbClr val="C00000"/>
              </a:solidFill>
            </a:endParaRPr>
          </a:p>
          <a:p>
            <a:pPr marL="91440" indent="0" algn="just">
              <a:spcBef>
                <a:spcPts val="400"/>
              </a:spcBef>
            </a:pPr>
            <a:r>
              <a:rPr lang="en-GB" sz="1500" b="1" dirty="0">
                <a:solidFill>
                  <a:srgbClr val="C00000"/>
                </a:solidFill>
              </a:rPr>
              <a:t>Scope of Responsibilities of a Facilities Management Process Owner</a:t>
            </a:r>
            <a:endParaRPr lang="en-US" sz="1500" b="1" dirty="0">
              <a:solidFill>
                <a:srgbClr val="C00000"/>
              </a:solidFill>
            </a:endParaRPr>
          </a:p>
          <a:p>
            <a:pPr marL="365760" indent="-274320" algn="just">
              <a:lnSpc>
                <a:spcPct val="120000"/>
              </a:lnSpc>
              <a:spcBef>
                <a:spcPts val="400"/>
              </a:spcBef>
              <a:buFont typeface="Arial" panose="020B0604020202020204" pitchFamily="34" charset="0"/>
              <a:buChar char="•"/>
            </a:pPr>
            <a:r>
              <a:rPr lang="en-US" sz="1500" dirty="0"/>
              <a:t>This involves differentiating between what are the responsibilities and degree of authority between the Facilities department of an organization and the Facilities Management Process Owner helps in </a:t>
            </a:r>
            <a:r>
              <a:rPr lang="en-GB" sz="1500" dirty="0"/>
              <a:t>resolving a facilities problem in a datacentre quickly and efficiently versus dragging out the resolution amid chaos, miscommunication, and strained relationships</a:t>
            </a:r>
            <a:endParaRPr lang="en-US" sz="1500" dirty="0"/>
          </a:p>
          <a:p>
            <a:pPr marL="91440" indent="0" algn="just">
              <a:spcBef>
                <a:spcPts val="400"/>
              </a:spcBef>
            </a:pPr>
            <a:r>
              <a:rPr lang="en-GB" sz="1500" b="1" dirty="0">
                <a:solidFill>
                  <a:srgbClr val="C00000"/>
                </a:solidFill>
              </a:rPr>
              <a:t>Desired skills of a Facilities Management Process Owner</a:t>
            </a:r>
          </a:p>
          <a:p>
            <a:pPr marL="365760" indent="-274320">
              <a:lnSpc>
                <a:spcPct val="120000"/>
              </a:lnSpc>
              <a:spcBef>
                <a:spcPts val="400"/>
              </a:spcBef>
              <a:buFont typeface="Arial" panose="020B0604020202020204" pitchFamily="34" charset="0"/>
              <a:buChar char="•"/>
            </a:pPr>
            <a:r>
              <a:rPr lang="en-GB" sz="1500" dirty="0"/>
              <a:t>Owner of the facilities management process almost </a:t>
            </a:r>
            <a:br>
              <a:rPr lang="en-GB" sz="1500" dirty="0"/>
            </a:br>
            <a:r>
              <a:rPr lang="en-GB" sz="1500" dirty="0"/>
              <a:t>always resides in the computer operations department. </a:t>
            </a:r>
            <a:br>
              <a:rPr lang="en-GB" sz="1500" dirty="0"/>
            </a:br>
            <a:r>
              <a:rPr lang="en-GB" sz="1500" dirty="0"/>
              <a:t>There are rare exceptions in small Organizations or </a:t>
            </a:r>
            <a:br>
              <a:rPr lang="en-GB" sz="1500" dirty="0"/>
            </a:br>
            <a:r>
              <a:rPr lang="en-GB" sz="1500" dirty="0"/>
              <a:t>those with unique outsourcing arrangements where the </a:t>
            </a:r>
            <a:br>
              <a:rPr lang="en-GB" sz="1500" dirty="0"/>
            </a:br>
            <a:r>
              <a:rPr lang="en-GB" sz="1500" dirty="0"/>
              <a:t>facilities management process owner is part of the </a:t>
            </a:r>
            <a:br>
              <a:rPr lang="en-GB" sz="1500" dirty="0"/>
            </a:br>
            <a:r>
              <a:rPr lang="en-GB" sz="1500" dirty="0"/>
              <a:t>facilities department and matrixed back to IT or is part </a:t>
            </a:r>
            <a:br>
              <a:rPr lang="en-GB" sz="1500" dirty="0"/>
            </a:br>
            <a:r>
              <a:rPr lang="en-GB" sz="1500" dirty="0"/>
              <a:t>of the IT executive staff.</a:t>
            </a:r>
          </a:p>
          <a:p>
            <a:pPr marL="365760" indent="-274320">
              <a:lnSpc>
                <a:spcPct val="120000"/>
              </a:lnSpc>
              <a:spcBef>
                <a:spcPts val="400"/>
              </a:spcBef>
              <a:buFont typeface="Arial" panose="020B0604020202020204" pitchFamily="34" charset="0"/>
              <a:buChar char="•"/>
            </a:pPr>
            <a:r>
              <a:rPr lang="en-GB" sz="1500" dirty="0"/>
              <a:t>The facilities management process owner should have </a:t>
            </a:r>
            <a:br>
              <a:rPr lang="en-GB" sz="1500" dirty="0"/>
            </a:br>
            <a:r>
              <a:rPr lang="en-IN" sz="1500" dirty="0"/>
              <a:t>knowledge of H/W configurations and </a:t>
            </a:r>
            <a:r>
              <a:rPr lang="en-GB" sz="1500" dirty="0"/>
              <a:t>knowledge of </a:t>
            </a:r>
            <a:br>
              <a:rPr lang="en-GB" sz="1500" dirty="0"/>
            </a:br>
            <a:r>
              <a:rPr lang="en-GB" sz="1500" dirty="0"/>
              <a:t>basic components of facilities management, such as </a:t>
            </a:r>
            <a:br>
              <a:rPr lang="en-GB" sz="1500" dirty="0"/>
            </a:br>
            <a:r>
              <a:rPr lang="en-GB" sz="1500" dirty="0"/>
              <a:t>power and air conditioning, is a high-priority characteristic of an ideal candidate.</a:t>
            </a:r>
            <a:endParaRPr lang="en-US" sz="1500" dirty="0"/>
          </a:p>
        </p:txBody>
      </p:sp>
    </p:spTree>
    <p:extLst>
      <p:ext uri="{BB962C8B-B14F-4D97-AF65-F5344CB8AC3E}">
        <p14:creationId xmlns:p14="http://schemas.microsoft.com/office/powerpoint/2010/main" val="287383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125" y="1371600"/>
            <a:ext cx="8915297" cy="4982158"/>
          </a:xfrm>
        </p:spPr>
        <p:txBody>
          <a:bodyPr>
            <a:noAutofit/>
          </a:bodyPr>
          <a:lstStyle/>
          <a:p>
            <a:pPr marL="377190" indent="-285750" algn="just">
              <a:lnSpc>
                <a:spcPct val="120000"/>
              </a:lnSpc>
              <a:spcBef>
                <a:spcPts val="600"/>
              </a:spcBef>
              <a:buFont typeface="Wingdings" panose="05000000000000000000" pitchFamily="2" charset="2"/>
              <a:buChar char="§"/>
            </a:pPr>
            <a:r>
              <a:rPr lang="en-US" sz="1600" dirty="0"/>
              <a:t>Since Facilities Management Process is intended to </a:t>
            </a:r>
            <a:r>
              <a:rPr lang="en-GB" sz="1600" dirty="0"/>
              <a:t>ensures the continuous operation of critical equipment, which leads to the need for all of the physical environment of the Datacentre to operate in a sound, stable, and to stay that way.</a:t>
            </a:r>
          </a:p>
          <a:p>
            <a:pPr marL="377190" indent="-285750" algn="just">
              <a:lnSpc>
                <a:spcPct val="120000"/>
              </a:lnSpc>
              <a:spcBef>
                <a:spcPts val="600"/>
              </a:spcBef>
              <a:buFont typeface="Wingdings" panose="05000000000000000000" pitchFamily="2" charset="2"/>
              <a:buChar char="§"/>
            </a:pPr>
            <a:r>
              <a:rPr lang="en-GB" sz="1600" dirty="0"/>
              <a:t>To determine current state of the physical environment and what is the likely trend of its state in future, information is extracted as part of normal walk-throughs, inspections or routine maintenance and from a number of sources like </a:t>
            </a:r>
          </a:p>
          <a:p>
            <a:pPr marL="777240" lvl="1" algn="just">
              <a:lnSpc>
                <a:spcPct val="120000"/>
              </a:lnSpc>
              <a:spcBef>
                <a:spcPts val="600"/>
              </a:spcBef>
              <a:buFont typeface="Wingdings" panose="05000000000000000000" pitchFamily="2" charset="2"/>
              <a:buChar char="§"/>
            </a:pPr>
            <a:r>
              <a:rPr lang="en-GB" dirty="0"/>
              <a:t>Outage logs</a:t>
            </a:r>
          </a:p>
          <a:p>
            <a:pPr marL="777240" lvl="1" algn="just">
              <a:lnSpc>
                <a:spcPct val="120000"/>
              </a:lnSpc>
              <a:spcBef>
                <a:spcPts val="600"/>
              </a:spcBef>
              <a:buFont typeface="Wingdings" panose="05000000000000000000" pitchFamily="2" charset="2"/>
              <a:buChar char="§"/>
            </a:pPr>
            <a:r>
              <a:rPr lang="en-GB" dirty="0"/>
              <a:t>Problem tickets</a:t>
            </a:r>
          </a:p>
          <a:p>
            <a:pPr marL="777240" lvl="1" algn="just">
              <a:lnSpc>
                <a:spcPct val="120000"/>
              </a:lnSpc>
              <a:spcBef>
                <a:spcPts val="600"/>
              </a:spcBef>
              <a:buFont typeface="Wingdings" panose="05000000000000000000" pitchFamily="2" charset="2"/>
              <a:buChar char="§"/>
            </a:pPr>
            <a:r>
              <a:rPr lang="en-GB" dirty="0"/>
              <a:t>Facilities department staff</a:t>
            </a:r>
          </a:p>
          <a:p>
            <a:pPr marL="777240" lvl="1" algn="just">
              <a:lnSpc>
                <a:spcPct val="120000"/>
              </a:lnSpc>
              <a:spcBef>
                <a:spcPts val="600"/>
              </a:spcBef>
              <a:buFont typeface="Wingdings" panose="05000000000000000000" pitchFamily="2" charset="2"/>
              <a:buChar char="§"/>
            </a:pPr>
            <a:r>
              <a:rPr lang="en-GB" dirty="0"/>
              <a:t>Hardware repair technicians</a:t>
            </a:r>
          </a:p>
          <a:p>
            <a:pPr marL="777240" lvl="1" algn="just">
              <a:lnSpc>
                <a:spcPct val="120000"/>
              </a:lnSpc>
              <a:spcBef>
                <a:spcPts val="600"/>
              </a:spcBef>
              <a:buFont typeface="Wingdings" panose="05000000000000000000" pitchFamily="2" charset="2"/>
              <a:buChar char="§"/>
            </a:pPr>
            <a:r>
              <a:rPr lang="en-GB" dirty="0"/>
              <a:t>Computer operators</a:t>
            </a:r>
          </a:p>
          <a:p>
            <a:pPr marL="777240" lvl="1" algn="just">
              <a:lnSpc>
                <a:spcPct val="120000"/>
              </a:lnSpc>
              <a:spcBef>
                <a:spcPts val="600"/>
              </a:spcBef>
              <a:buFont typeface="Wingdings" panose="05000000000000000000" pitchFamily="2" charset="2"/>
              <a:buChar char="§"/>
            </a:pPr>
            <a:r>
              <a:rPr lang="en-GB" dirty="0"/>
              <a:t>Support staff</a:t>
            </a:r>
          </a:p>
          <a:p>
            <a:pPr marL="777240" lvl="1" algn="just">
              <a:lnSpc>
                <a:spcPct val="120000"/>
              </a:lnSpc>
              <a:spcBef>
                <a:spcPts val="600"/>
              </a:spcBef>
              <a:buFont typeface="Wingdings" panose="05000000000000000000" pitchFamily="2" charset="2"/>
              <a:buChar char="§"/>
            </a:pPr>
            <a:r>
              <a:rPr lang="en-GB" dirty="0"/>
              <a:t>Auditors</a:t>
            </a:r>
          </a:p>
          <a:p>
            <a:pPr marL="91440" indent="0" algn="just">
              <a:lnSpc>
                <a:spcPct val="120000"/>
              </a:lnSpc>
              <a:spcBef>
                <a:spcPts val="600"/>
              </a:spcBef>
            </a:pPr>
            <a:endParaRPr lang="en-US" sz="1400" dirty="0"/>
          </a:p>
        </p:txBody>
      </p:sp>
      <p:sp>
        <p:nvSpPr>
          <p:cNvPr id="3" name="Content Placeholder 2"/>
          <p:cNvSpPr>
            <a:spLocks noGrp="1"/>
          </p:cNvSpPr>
          <p:nvPr>
            <p:ph sz="quarter" idx="10"/>
          </p:nvPr>
        </p:nvSpPr>
        <p:spPr>
          <a:xfrm>
            <a:off x="28670" y="-44513"/>
            <a:ext cx="7848600" cy="1295400"/>
          </a:xfrm>
        </p:spPr>
        <p:txBody>
          <a:bodyPr>
            <a:normAutofit/>
          </a:bodyPr>
          <a:lstStyle/>
          <a:p>
            <a:pPr>
              <a:lnSpc>
                <a:spcPts val="3400"/>
              </a:lnSpc>
            </a:pPr>
            <a:r>
              <a:rPr lang="en-US" sz="2800" dirty="0"/>
              <a:t>ITSM : </a:t>
            </a:r>
            <a:r>
              <a:rPr lang="en-IN" sz="2800" dirty="0">
                <a:solidFill>
                  <a:srgbClr val="0070C0"/>
                </a:solidFill>
              </a:rPr>
              <a:t>Facilities Management</a:t>
            </a:r>
          </a:p>
          <a:p>
            <a:pPr>
              <a:lnSpc>
                <a:spcPts val="3400"/>
              </a:lnSpc>
            </a:pPr>
            <a:r>
              <a:rPr lang="en-US" sz="2200" dirty="0">
                <a:solidFill>
                  <a:srgbClr val="C00000"/>
                </a:solidFill>
              </a:rPr>
              <a:t>Evaluating the Physical Environment</a:t>
            </a:r>
            <a:endParaRPr lang="en-GB" sz="2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276085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51" y="1371600"/>
            <a:ext cx="8915297" cy="5102871"/>
          </a:xfrm>
        </p:spPr>
        <p:txBody>
          <a:bodyPr>
            <a:noAutofit/>
          </a:bodyPr>
          <a:lstStyle/>
          <a:p>
            <a:pPr marL="377190" indent="-285750" algn="just">
              <a:lnSpc>
                <a:spcPct val="120000"/>
              </a:lnSpc>
              <a:spcBef>
                <a:spcPts val="600"/>
              </a:spcBef>
              <a:buFont typeface="Wingdings" panose="05000000000000000000" pitchFamily="2" charset="2"/>
              <a:buChar char="§"/>
            </a:pPr>
            <a:r>
              <a:rPr lang="en-US" sz="1600" dirty="0"/>
              <a:t>The list below contains a list of risks which have been  known to have been overlooked leading to downtime of the Data centers. </a:t>
            </a:r>
          </a:p>
          <a:p>
            <a:pPr marL="491490" lvl="1" indent="0" algn="just">
              <a:lnSpc>
                <a:spcPct val="110000"/>
              </a:lnSpc>
              <a:spcBef>
                <a:spcPts val="400"/>
              </a:spcBef>
              <a:buNone/>
            </a:pPr>
            <a:r>
              <a:rPr lang="en-GB" sz="1400" dirty="0"/>
              <a:t>1. Physical wiring diagrams out of date</a:t>
            </a:r>
          </a:p>
          <a:p>
            <a:pPr marL="491490" lvl="1" indent="0" algn="just">
              <a:lnSpc>
                <a:spcPct val="110000"/>
              </a:lnSpc>
              <a:spcBef>
                <a:spcPts val="400"/>
              </a:spcBef>
              <a:buNone/>
            </a:pPr>
            <a:r>
              <a:rPr lang="en-GB" sz="1400" dirty="0"/>
              <a:t>2. Logical equipment configuration diagrams and schematics out of date</a:t>
            </a:r>
          </a:p>
          <a:p>
            <a:pPr marL="491490" lvl="1" indent="0" algn="just">
              <a:lnSpc>
                <a:spcPct val="110000"/>
              </a:lnSpc>
              <a:spcBef>
                <a:spcPts val="400"/>
              </a:spcBef>
              <a:buNone/>
            </a:pPr>
            <a:r>
              <a:rPr lang="en-GB" sz="1400" dirty="0"/>
              <a:t>3. Infrequent testing of UPS</a:t>
            </a:r>
          </a:p>
          <a:p>
            <a:pPr marL="491490" lvl="1" indent="0" algn="just">
              <a:lnSpc>
                <a:spcPct val="110000"/>
              </a:lnSpc>
              <a:spcBef>
                <a:spcPts val="400"/>
              </a:spcBef>
              <a:buNone/>
            </a:pPr>
            <a:r>
              <a:rPr lang="en-GB" sz="1400" dirty="0"/>
              <a:t>4. Failure to recharge UPS batteries</a:t>
            </a:r>
          </a:p>
          <a:p>
            <a:pPr marL="491490" lvl="1" indent="0" algn="just">
              <a:lnSpc>
                <a:spcPct val="110000"/>
              </a:lnSpc>
              <a:spcBef>
                <a:spcPts val="400"/>
              </a:spcBef>
              <a:buNone/>
            </a:pPr>
            <a:r>
              <a:rPr lang="en-GB" sz="1400" dirty="0"/>
              <a:t>5. Failure to test generator and fuel levels</a:t>
            </a:r>
          </a:p>
          <a:p>
            <a:pPr marL="491490" lvl="1" indent="0" algn="just">
              <a:lnSpc>
                <a:spcPct val="110000"/>
              </a:lnSpc>
              <a:spcBef>
                <a:spcPts val="400"/>
              </a:spcBef>
              <a:buNone/>
            </a:pPr>
            <a:r>
              <a:rPr lang="en-GB" sz="1400" dirty="0"/>
              <a:t>6. Lack of preventive maintenance on air conditioning equipment</a:t>
            </a:r>
          </a:p>
          <a:p>
            <a:pPr marL="491490" lvl="1" indent="0" algn="just">
              <a:lnSpc>
                <a:spcPct val="110000"/>
              </a:lnSpc>
              <a:spcBef>
                <a:spcPts val="400"/>
              </a:spcBef>
              <a:buNone/>
            </a:pPr>
            <a:r>
              <a:rPr lang="en-GB" sz="1400" dirty="0"/>
              <a:t>7. Annunciator system not tested</a:t>
            </a:r>
          </a:p>
          <a:p>
            <a:pPr marL="491490" lvl="1" indent="0" algn="just">
              <a:lnSpc>
                <a:spcPct val="110000"/>
              </a:lnSpc>
              <a:spcBef>
                <a:spcPts val="400"/>
              </a:spcBef>
              <a:buNone/>
            </a:pPr>
            <a:r>
              <a:rPr lang="en-GB" sz="1400" dirty="0"/>
              <a:t>8. Fire‐suppression system not recharged</a:t>
            </a:r>
          </a:p>
          <a:p>
            <a:pPr marL="491490" lvl="1" indent="0" algn="just">
              <a:lnSpc>
                <a:spcPct val="110000"/>
              </a:lnSpc>
              <a:spcBef>
                <a:spcPts val="400"/>
              </a:spcBef>
              <a:buNone/>
            </a:pPr>
            <a:r>
              <a:rPr lang="en-GB" sz="1400" dirty="0"/>
              <a:t>9. Emergency power‐off system not tested</a:t>
            </a:r>
          </a:p>
          <a:p>
            <a:pPr marL="491490" lvl="1" indent="0" algn="just">
              <a:lnSpc>
                <a:spcPct val="110000"/>
              </a:lnSpc>
              <a:spcBef>
                <a:spcPts val="400"/>
              </a:spcBef>
              <a:buNone/>
            </a:pPr>
            <a:r>
              <a:rPr lang="en-GB" sz="1400" dirty="0"/>
              <a:t>10. Emergency power‐off system not documented</a:t>
            </a:r>
          </a:p>
          <a:p>
            <a:pPr marL="491490" lvl="1" indent="0" algn="just">
              <a:lnSpc>
                <a:spcPct val="110000"/>
              </a:lnSpc>
              <a:spcBef>
                <a:spcPts val="400"/>
              </a:spcBef>
              <a:buNone/>
            </a:pPr>
            <a:r>
              <a:rPr lang="en-GB" sz="1400" dirty="0"/>
              <a:t>11. Hot spots due to blade servers</a:t>
            </a:r>
          </a:p>
          <a:p>
            <a:pPr marL="491490" lvl="1" indent="0" algn="just">
              <a:lnSpc>
                <a:spcPct val="110000"/>
              </a:lnSpc>
              <a:spcBef>
                <a:spcPts val="400"/>
              </a:spcBef>
              <a:buNone/>
            </a:pPr>
            <a:r>
              <a:rPr lang="en-GB" sz="1400" dirty="0"/>
              <a:t>12. Infrequent testing of backup generator system</a:t>
            </a:r>
          </a:p>
          <a:p>
            <a:pPr marL="491490" lvl="1" indent="0" algn="just">
              <a:lnSpc>
                <a:spcPct val="110000"/>
              </a:lnSpc>
              <a:spcBef>
                <a:spcPts val="400"/>
              </a:spcBef>
              <a:buNone/>
            </a:pPr>
            <a:r>
              <a:rPr lang="en-GB" sz="1400" dirty="0"/>
              <a:t>13. Equipment not properly anchored</a:t>
            </a:r>
          </a:p>
          <a:p>
            <a:pPr marL="491490" lvl="1" indent="0" algn="just">
              <a:lnSpc>
                <a:spcPct val="110000"/>
              </a:lnSpc>
              <a:spcBef>
                <a:spcPts val="400"/>
              </a:spcBef>
              <a:buNone/>
            </a:pPr>
            <a:r>
              <a:rPr lang="en-GB" sz="1400" dirty="0"/>
              <a:t>14. Evacuation procedures not clearly documented</a:t>
            </a:r>
          </a:p>
          <a:p>
            <a:pPr marL="491490" lvl="1" indent="0" algn="just">
              <a:lnSpc>
                <a:spcPct val="110000"/>
              </a:lnSpc>
              <a:spcBef>
                <a:spcPts val="400"/>
              </a:spcBef>
              <a:buNone/>
            </a:pPr>
            <a:r>
              <a:rPr lang="en-GB" sz="1400" dirty="0"/>
              <a:t>15. Circumvention of physical security procedures</a:t>
            </a:r>
          </a:p>
          <a:p>
            <a:pPr marL="491490" lvl="1" indent="0" algn="just">
              <a:lnSpc>
                <a:spcPct val="110000"/>
              </a:lnSpc>
              <a:spcBef>
                <a:spcPts val="400"/>
              </a:spcBef>
              <a:buNone/>
            </a:pPr>
            <a:r>
              <a:rPr lang="en-GB" sz="1400" dirty="0"/>
              <a:t>16. Lack of effective training to appropriate personnel</a:t>
            </a:r>
            <a:endParaRPr lang="en-US" sz="1400" dirty="0"/>
          </a:p>
        </p:txBody>
      </p:sp>
      <p:sp>
        <p:nvSpPr>
          <p:cNvPr id="3" name="Content Placeholder 2"/>
          <p:cNvSpPr>
            <a:spLocks noGrp="1"/>
          </p:cNvSpPr>
          <p:nvPr>
            <p:ph sz="quarter" idx="10"/>
          </p:nvPr>
        </p:nvSpPr>
        <p:spPr>
          <a:xfrm>
            <a:off x="152400" y="0"/>
            <a:ext cx="7848600" cy="1295400"/>
          </a:xfrm>
        </p:spPr>
        <p:txBody>
          <a:bodyPr>
            <a:normAutofit/>
          </a:bodyPr>
          <a:lstStyle/>
          <a:p>
            <a:r>
              <a:rPr lang="en-US" sz="2800" dirty="0"/>
              <a:t>ITSM : </a:t>
            </a:r>
            <a:r>
              <a:rPr lang="en-IN" sz="2800" dirty="0">
                <a:solidFill>
                  <a:srgbClr val="0070C0"/>
                </a:solidFill>
              </a:rPr>
              <a:t>Facilities Management</a:t>
            </a:r>
          </a:p>
          <a:p>
            <a:r>
              <a:rPr lang="en-GB" sz="2200" dirty="0">
                <a:solidFill>
                  <a:srgbClr val="C00000"/>
                </a:solidFill>
              </a:rPr>
              <a:t>Major Physical Exposures Common to a Data Center - 1</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68841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51" y="1371600"/>
            <a:ext cx="8915297" cy="5102871"/>
          </a:xfrm>
        </p:spPr>
        <p:txBody>
          <a:bodyPr>
            <a:noAutofit/>
          </a:bodyPr>
          <a:lstStyle/>
          <a:p>
            <a:pPr marL="377190" indent="-285750" algn="just">
              <a:lnSpc>
                <a:spcPct val="120000"/>
              </a:lnSpc>
              <a:spcBef>
                <a:spcPts val="500"/>
              </a:spcBef>
              <a:buFont typeface="Wingdings" panose="05000000000000000000" pitchFamily="2" charset="2"/>
              <a:buChar char="§"/>
            </a:pPr>
            <a:r>
              <a:rPr lang="en-GB" sz="1600" dirty="0"/>
              <a:t>Designing efficiencies into the physical layout of the computer facility in terms of well-designed floor plan that minimizes time, minimizes motion, and maximizes efficiency for people, air-conditioning, power etc.</a:t>
            </a:r>
          </a:p>
          <a:p>
            <a:pPr marL="377190" indent="-285750" algn="just">
              <a:lnSpc>
                <a:spcPct val="120000"/>
              </a:lnSpc>
              <a:spcBef>
                <a:spcPts val="500"/>
              </a:spcBef>
              <a:buFont typeface="Wingdings" panose="05000000000000000000" pitchFamily="2" charset="2"/>
              <a:buChar char="§"/>
            </a:pPr>
            <a:r>
              <a:rPr lang="en-GB" sz="1600" dirty="0"/>
              <a:t>Factoring in future expansion due to capacity upgrades, possible mergers, or departmental reorganizations can also assist in keeping current floor plans efficient in the future</a:t>
            </a:r>
          </a:p>
          <a:p>
            <a:pPr marL="377190" indent="-285750" algn="just">
              <a:lnSpc>
                <a:spcPct val="120000"/>
              </a:lnSpc>
              <a:spcBef>
                <a:spcPts val="500"/>
              </a:spcBef>
              <a:buFont typeface="Wingdings" panose="05000000000000000000" pitchFamily="2" charset="2"/>
              <a:buChar char="§"/>
            </a:pPr>
            <a:r>
              <a:rPr lang="en-GB" sz="1600" dirty="0"/>
              <a:t>Nurture relationships with facilities department</a:t>
            </a:r>
          </a:p>
          <a:p>
            <a:pPr marL="377190" indent="-285750" algn="just">
              <a:lnSpc>
                <a:spcPct val="120000"/>
              </a:lnSpc>
              <a:spcBef>
                <a:spcPts val="500"/>
              </a:spcBef>
              <a:buFont typeface="Wingdings" panose="05000000000000000000" pitchFamily="2" charset="2"/>
              <a:buChar char="§"/>
            </a:pPr>
            <a:r>
              <a:rPr lang="en-GB" sz="1600" dirty="0"/>
              <a:t>Establish relationships with local government inspecting agencies</a:t>
            </a:r>
          </a:p>
          <a:p>
            <a:pPr marL="377190" indent="-285750" algn="just">
              <a:lnSpc>
                <a:spcPct val="120000"/>
              </a:lnSpc>
              <a:spcBef>
                <a:spcPts val="500"/>
              </a:spcBef>
              <a:buFont typeface="Wingdings" panose="05000000000000000000" pitchFamily="2" charset="2"/>
              <a:buChar char="§"/>
            </a:pPr>
            <a:r>
              <a:rPr lang="en-GB" sz="1600" dirty="0"/>
              <a:t>Effective monitoring inclusive of Video (periodic checking and validating the recording)</a:t>
            </a:r>
          </a:p>
          <a:p>
            <a:pPr marL="377190" indent="-285750" algn="just">
              <a:lnSpc>
                <a:spcPct val="120000"/>
              </a:lnSpc>
              <a:spcBef>
                <a:spcPts val="500"/>
              </a:spcBef>
              <a:buFont typeface="Wingdings" panose="05000000000000000000" pitchFamily="2" charset="2"/>
              <a:buChar char="§"/>
            </a:pPr>
            <a:r>
              <a:rPr lang="en-GB" sz="1600" dirty="0"/>
              <a:t>Analysing environmental monitoring reports to identify trends, patterns, and relationships.</a:t>
            </a:r>
          </a:p>
          <a:p>
            <a:pPr marL="377190" indent="-285750" algn="just">
              <a:lnSpc>
                <a:spcPct val="120000"/>
              </a:lnSpc>
              <a:spcBef>
                <a:spcPts val="500"/>
              </a:spcBef>
              <a:buFont typeface="Wingdings" panose="05000000000000000000" pitchFamily="2" charset="2"/>
              <a:buChar char="§"/>
            </a:pPr>
            <a:r>
              <a:rPr lang="en-GB" sz="1600" dirty="0"/>
              <a:t>Design adequate cooling for hot spots due to concentrated equipment.</a:t>
            </a:r>
          </a:p>
          <a:p>
            <a:pPr marL="377190" indent="-285750" algn="just">
              <a:lnSpc>
                <a:spcPct val="120000"/>
              </a:lnSpc>
              <a:spcBef>
                <a:spcPts val="500"/>
              </a:spcBef>
              <a:buFont typeface="Wingdings" panose="05000000000000000000" pitchFamily="2" charset="2"/>
              <a:buChar char="§"/>
            </a:pPr>
            <a:r>
              <a:rPr lang="en-GB" sz="1600" dirty="0"/>
              <a:t>Periodic validating of effectiveness of water and fire detection and suppression systems.</a:t>
            </a:r>
          </a:p>
          <a:p>
            <a:pPr marL="377190" indent="-285750" algn="just">
              <a:lnSpc>
                <a:spcPct val="120000"/>
              </a:lnSpc>
              <a:spcBef>
                <a:spcPts val="500"/>
              </a:spcBef>
              <a:buFont typeface="Wingdings" panose="05000000000000000000" pitchFamily="2" charset="2"/>
              <a:buChar char="§"/>
            </a:pPr>
            <a:r>
              <a:rPr lang="en-GB" sz="1600" dirty="0"/>
              <a:t>Removing all tripping hazards in the computer centre.</a:t>
            </a:r>
          </a:p>
          <a:p>
            <a:pPr marL="377190" indent="-285750" algn="just">
              <a:lnSpc>
                <a:spcPct val="120000"/>
              </a:lnSpc>
              <a:spcBef>
                <a:spcPts val="500"/>
              </a:spcBef>
              <a:buFont typeface="Wingdings" panose="05000000000000000000" pitchFamily="2" charset="2"/>
              <a:buChar char="§"/>
            </a:pPr>
            <a:r>
              <a:rPr lang="en-GB" sz="1600" dirty="0"/>
              <a:t>Checking on earthquake preparedness of data centre (devices anchored down, training of personnel and tying it into disaster recovery).</a:t>
            </a:r>
            <a:endParaRPr lang="en-US" sz="1600" dirty="0"/>
          </a:p>
        </p:txBody>
      </p:sp>
      <p:sp>
        <p:nvSpPr>
          <p:cNvPr id="3" name="Content Placeholder 2"/>
          <p:cNvSpPr>
            <a:spLocks noGrp="1"/>
          </p:cNvSpPr>
          <p:nvPr>
            <p:ph sz="quarter" idx="10"/>
          </p:nvPr>
        </p:nvSpPr>
        <p:spPr>
          <a:xfrm>
            <a:off x="152400" y="0"/>
            <a:ext cx="7848600" cy="1295400"/>
          </a:xfrm>
        </p:spPr>
        <p:txBody>
          <a:bodyPr>
            <a:normAutofit fontScale="85000" lnSpcReduction="10000"/>
          </a:bodyPr>
          <a:lstStyle/>
          <a:p>
            <a:r>
              <a:rPr lang="en-US" sz="2800" dirty="0"/>
              <a:t>ITSM : </a:t>
            </a:r>
            <a:r>
              <a:rPr lang="en-IN" sz="2800" dirty="0">
                <a:solidFill>
                  <a:srgbClr val="0070C0"/>
                </a:solidFill>
              </a:rPr>
              <a:t>Facilities Management</a:t>
            </a:r>
          </a:p>
          <a:p>
            <a:r>
              <a:rPr lang="en-GB" sz="2200" dirty="0">
                <a:solidFill>
                  <a:srgbClr val="C00000"/>
                </a:solidFill>
              </a:rPr>
              <a:t>Actions/Activities which can reduce the Exposures Common to a Data Centre</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53732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51" y="1371600"/>
            <a:ext cx="8915297" cy="5102871"/>
          </a:xfrm>
        </p:spPr>
        <p:txBody>
          <a:bodyPr>
            <a:noAutofit/>
          </a:bodyPr>
          <a:lstStyle/>
          <a:p>
            <a:pPr marL="91440" indent="0" algn="just">
              <a:lnSpc>
                <a:spcPct val="120000"/>
              </a:lnSpc>
              <a:spcBef>
                <a:spcPts val="600"/>
              </a:spcBef>
            </a:pPr>
            <a:r>
              <a:rPr lang="en-GB" sz="1600" dirty="0"/>
              <a:t>There are companies where the Infrastructure is outsourced. In these scenarios, although the responsibility for the facilities management process is the concern of outsourcer, client company should  take indirect responsibility of ensuring this will happen by asking same types of questions about the outsourcer’s physical environment as they would if the Infrastructure was housed within their premises.</a:t>
            </a:r>
          </a:p>
        </p:txBody>
      </p:sp>
      <p:sp>
        <p:nvSpPr>
          <p:cNvPr id="3" name="Content Placeholder 2"/>
          <p:cNvSpPr>
            <a:spLocks noGrp="1"/>
          </p:cNvSpPr>
          <p:nvPr>
            <p:ph sz="quarter" idx="10"/>
          </p:nvPr>
        </p:nvSpPr>
        <p:spPr>
          <a:xfrm>
            <a:off x="152400" y="0"/>
            <a:ext cx="7848600" cy="1295400"/>
          </a:xfrm>
        </p:spPr>
        <p:txBody>
          <a:bodyPr>
            <a:normAutofit/>
          </a:bodyPr>
          <a:lstStyle/>
          <a:p>
            <a:r>
              <a:rPr lang="en-US" sz="2800" dirty="0"/>
              <a:t>ITSM : </a:t>
            </a:r>
            <a:r>
              <a:rPr lang="en-IN" sz="2800" dirty="0">
                <a:solidFill>
                  <a:srgbClr val="0070C0"/>
                </a:solidFill>
              </a:rPr>
              <a:t>Facilities Management</a:t>
            </a:r>
          </a:p>
          <a:p>
            <a:r>
              <a:rPr lang="en-GB" sz="2200" dirty="0">
                <a:solidFill>
                  <a:srgbClr val="C00000"/>
                </a:solidFill>
              </a:rPr>
              <a:t>Facilities Management at Outsourcing Centres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865859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8"/>
            <a:ext cx="3505200" cy="5374881"/>
          </a:xfrm>
        </p:spPr>
        <p:txBody>
          <a:bodyPr>
            <a:normAutofit/>
          </a:bodyPr>
          <a:lstStyle/>
          <a:p>
            <a:pPr marL="0" lvl="2" indent="0" algn="just">
              <a:lnSpc>
                <a:spcPct val="120000"/>
              </a:lnSpc>
              <a:spcBef>
                <a:spcPts val="600"/>
              </a:spcBef>
              <a:buNone/>
            </a:pPr>
            <a:r>
              <a:rPr lang="en-US" sz="1600" dirty="0"/>
              <a:t>The worksheet presents a quick-and-simple method for assessing the overall quality, efficiency, and effectiveness of a Facilities Management process</a:t>
            </a:r>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US" sz="3000" dirty="0"/>
              <a:t>ITSM : </a:t>
            </a:r>
            <a:r>
              <a:rPr lang="en-IN" sz="3000" dirty="0">
                <a:solidFill>
                  <a:srgbClr val="0070C0"/>
                </a:solidFill>
              </a:rPr>
              <a:t>Facilities Management</a:t>
            </a:r>
          </a:p>
          <a:p>
            <a:r>
              <a:rPr lang="en-US" sz="2400" dirty="0">
                <a:solidFill>
                  <a:srgbClr val="C00000"/>
                </a:solidFill>
              </a:rPr>
              <a:t>Assessing an Infrastructure’s Facilities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grpSp>
        <p:nvGrpSpPr>
          <p:cNvPr id="8" name="Group 7">
            <a:extLst>
              <a:ext uri="{FF2B5EF4-FFF2-40B4-BE49-F238E27FC236}">
                <a16:creationId xmlns:a16="http://schemas.microsoft.com/office/drawing/2014/main" id="{67BE9E67-6F00-403F-A343-C0F611C6464B}"/>
              </a:ext>
            </a:extLst>
          </p:cNvPr>
          <p:cNvGrpSpPr/>
          <p:nvPr/>
        </p:nvGrpSpPr>
        <p:grpSpPr>
          <a:xfrm>
            <a:off x="4207049" y="1181105"/>
            <a:ext cx="4936951" cy="5374882"/>
            <a:chOff x="4046803" y="1447800"/>
            <a:chExt cx="4936951" cy="6521334"/>
          </a:xfrm>
        </p:grpSpPr>
        <p:pic>
          <p:nvPicPr>
            <p:cNvPr id="6" name="Picture 5">
              <a:extLst>
                <a:ext uri="{FF2B5EF4-FFF2-40B4-BE49-F238E27FC236}">
                  <a16:creationId xmlns:a16="http://schemas.microsoft.com/office/drawing/2014/main" id="{39DCB5B4-12E1-4327-965B-EDB377BA6C4A}"/>
                </a:ext>
              </a:extLst>
            </p:cNvPr>
            <p:cNvPicPr>
              <a:picLocks noChangeAspect="1"/>
            </p:cNvPicPr>
            <p:nvPr/>
          </p:nvPicPr>
          <p:blipFill>
            <a:blip r:embed="rId3"/>
            <a:stretch>
              <a:fillRect/>
            </a:stretch>
          </p:blipFill>
          <p:spPr>
            <a:xfrm>
              <a:off x="4046803" y="1447800"/>
              <a:ext cx="4936951" cy="3028400"/>
            </a:xfrm>
            <a:prstGeom prst="rect">
              <a:avLst/>
            </a:prstGeom>
          </p:spPr>
        </p:pic>
        <p:pic>
          <p:nvPicPr>
            <p:cNvPr id="7" name="Picture 6">
              <a:extLst>
                <a:ext uri="{FF2B5EF4-FFF2-40B4-BE49-F238E27FC236}">
                  <a16:creationId xmlns:a16="http://schemas.microsoft.com/office/drawing/2014/main" id="{6F9E50FC-9BD5-4148-819D-0D09E8226F37}"/>
                </a:ext>
              </a:extLst>
            </p:cNvPr>
            <p:cNvPicPr>
              <a:picLocks noChangeAspect="1"/>
            </p:cNvPicPr>
            <p:nvPr/>
          </p:nvPicPr>
          <p:blipFill>
            <a:blip r:embed="rId4"/>
            <a:stretch>
              <a:fillRect/>
            </a:stretch>
          </p:blipFill>
          <p:spPr>
            <a:xfrm>
              <a:off x="4046803" y="4476200"/>
              <a:ext cx="4936951" cy="3492934"/>
            </a:xfrm>
            <a:prstGeom prst="rect">
              <a:avLst/>
            </a:prstGeom>
          </p:spPr>
        </p:pic>
      </p:grpSp>
    </p:spTree>
    <p:extLst>
      <p:ext uri="{BB962C8B-B14F-4D97-AF65-F5344CB8AC3E}">
        <p14:creationId xmlns:p14="http://schemas.microsoft.com/office/powerpoint/2010/main" val="771848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3429868" cy="5181600"/>
          </a:xfrm>
        </p:spPr>
        <p:txBody>
          <a:bodyPr>
            <a:normAutofit/>
          </a:bodyPr>
          <a:lstStyle/>
          <a:p>
            <a:pPr marL="180000" indent="-180000" algn="just">
              <a:lnSpc>
                <a:spcPct val="110000"/>
              </a:lnSpc>
              <a:spcBef>
                <a:spcPts val="400"/>
              </a:spcBef>
              <a:buFont typeface="Arial" panose="020B0604020202020204" pitchFamily="34" charset="0"/>
              <a:buChar char="•"/>
            </a:pPr>
            <a:r>
              <a:rPr lang="en-US" sz="1600" dirty="0"/>
              <a:t>If we need to tailor this for a specific organization, then with weightages</a:t>
            </a:r>
          </a:p>
        </p:txBody>
      </p:sp>
      <p:sp>
        <p:nvSpPr>
          <p:cNvPr id="3" name="Content Placeholder 2"/>
          <p:cNvSpPr>
            <a:spLocks noGrp="1"/>
          </p:cNvSpPr>
          <p:nvPr>
            <p:ph sz="quarter" idx="10"/>
          </p:nvPr>
        </p:nvSpPr>
        <p:spPr>
          <a:xfrm>
            <a:off x="10510" y="0"/>
            <a:ext cx="7467600" cy="1066800"/>
          </a:xfrm>
        </p:spPr>
        <p:txBody>
          <a:bodyPr>
            <a:normAutofit fontScale="92500"/>
          </a:bodyPr>
          <a:lstStyle/>
          <a:p>
            <a:r>
              <a:rPr lang="en-US" sz="3000" dirty="0"/>
              <a:t>ITSM : </a:t>
            </a:r>
            <a:r>
              <a:rPr lang="en-IN" sz="3000" dirty="0">
                <a:solidFill>
                  <a:srgbClr val="0070C0"/>
                </a:solidFill>
              </a:rPr>
              <a:t>Facilities Management</a:t>
            </a:r>
          </a:p>
          <a:p>
            <a:r>
              <a:rPr lang="en-IN" sz="2400" dirty="0">
                <a:solidFill>
                  <a:srgbClr val="C00000"/>
                </a:solidFill>
              </a:rPr>
              <a:t>Assessing an Infrastructure’s Facilities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19</a:t>
            </a:fld>
            <a:endParaRPr lang="en-US" dirty="0"/>
          </a:p>
        </p:txBody>
      </p:sp>
      <p:grpSp>
        <p:nvGrpSpPr>
          <p:cNvPr id="11" name="Group 10">
            <a:extLst>
              <a:ext uri="{FF2B5EF4-FFF2-40B4-BE49-F238E27FC236}">
                <a16:creationId xmlns:a16="http://schemas.microsoft.com/office/drawing/2014/main" id="{F9960521-F9B2-442E-8DE6-D4A6D8EEE594}"/>
              </a:ext>
            </a:extLst>
          </p:cNvPr>
          <p:cNvGrpSpPr/>
          <p:nvPr/>
        </p:nvGrpSpPr>
        <p:grpSpPr>
          <a:xfrm>
            <a:off x="3582268" y="1076325"/>
            <a:ext cx="5561732" cy="5781675"/>
            <a:chOff x="4083656" y="1076325"/>
            <a:chExt cx="4905375" cy="5820421"/>
          </a:xfrm>
        </p:grpSpPr>
        <p:pic>
          <p:nvPicPr>
            <p:cNvPr id="9" name="Picture 8">
              <a:extLst>
                <a:ext uri="{FF2B5EF4-FFF2-40B4-BE49-F238E27FC236}">
                  <a16:creationId xmlns:a16="http://schemas.microsoft.com/office/drawing/2014/main" id="{CB5265A7-3626-405D-90A3-0B1ABA187F5F}"/>
                </a:ext>
              </a:extLst>
            </p:cNvPr>
            <p:cNvPicPr>
              <a:picLocks noChangeAspect="1"/>
            </p:cNvPicPr>
            <p:nvPr/>
          </p:nvPicPr>
          <p:blipFill>
            <a:blip r:embed="rId3"/>
            <a:stretch>
              <a:fillRect/>
            </a:stretch>
          </p:blipFill>
          <p:spPr>
            <a:xfrm>
              <a:off x="4083656" y="1076325"/>
              <a:ext cx="4905375" cy="2962275"/>
            </a:xfrm>
            <a:prstGeom prst="rect">
              <a:avLst/>
            </a:prstGeom>
          </p:spPr>
        </p:pic>
        <p:pic>
          <p:nvPicPr>
            <p:cNvPr id="10" name="Picture 9">
              <a:extLst>
                <a:ext uri="{FF2B5EF4-FFF2-40B4-BE49-F238E27FC236}">
                  <a16:creationId xmlns:a16="http://schemas.microsoft.com/office/drawing/2014/main" id="{B78FE1A7-5C40-40E1-9297-918D5CEED288}"/>
                </a:ext>
              </a:extLst>
            </p:cNvPr>
            <p:cNvPicPr>
              <a:picLocks noChangeAspect="1"/>
            </p:cNvPicPr>
            <p:nvPr/>
          </p:nvPicPr>
          <p:blipFill>
            <a:blip r:embed="rId4"/>
            <a:stretch>
              <a:fillRect/>
            </a:stretch>
          </p:blipFill>
          <p:spPr>
            <a:xfrm>
              <a:off x="4114136" y="3972571"/>
              <a:ext cx="4848225" cy="2924175"/>
            </a:xfrm>
            <a:prstGeom prst="rect">
              <a:avLst/>
            </a:prstGeom>
          </p:spPr>
        </p:pic>
      </p:grpSp>
    </p:spTree>
    <p:extLst>
      <p:ext uri="{BB962C8B-B14F-4D97-AF65-F5344CB8AC3E}">
        <p14:creationId xmlns:p14="http://schemas.microsoft.com/office/powerpoint/2010/main" val="152128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2" y="1357198"/>
            <a:ext cx="8991395" cy="5131674"/>
          </a:xfrm>
        </p:spPr>
        <p:txBody>
          <a:bodyPr>
            <a:noAutofit/>
          </a:bodyPr>
          <a:lstStyle/>
          <a:p>
            <a:pPr marL="182880" lvl="1" indent="-182880" algn="just">
              <a:lnSpc>
                <a:spcPct val="120000"/>
              </a:lnSpc>
              <a:spcBef>
                <a:spcPts val="600"/>
              </a:spcBef>
              <a:buClr>
                <a:srgbClr val="101141"/>
              </a:buClr>
              <a:buFont typeface="Arial" panose="020B0604020202020204" pitchFamily="34" charset="0"/>
              <a:buChar char="•"/>
            </a:pPr>
            <a:r>
              <a:rPr lang="en-US" dirty="0"/>
              <a:t>IT Infrastructure Systems Management involves managing the IT Services running on the IT infrastructure environment components like the Servers, Disk Storage, DBs, Networks and Desktop environments, and </a:t>
            </a:r>
            <a:r>
              <a:rPr lang="en-IN" dirty="0"/>
              <a:t>providing a stable and responsive IT environment, which supports or furthers the Business of the organization,</a:t>
            </a:r>
            <a:r>
              <a:rPr lang="en-US" dirty="0"/>
              <a:t> while being Available, Responsive, Cost efficient, Secure, Scalable,… </a:t>
            </a:r>
            <a:endParaRPr lang="en-IN" dirty="0"/>
          </a:p>
          <a:p>
            <a:pPr marL="182880" lvl="1" indent="-182880" algn="just">
              <a:lnSpc>
                <a:spcPct val="120000"/>
              </a:lnSpc>
              <a:spcBef>
                <a:spcPts val="600"/>
              </a:spcBef>
              <a:buClr>
                <a:srgbClr val="101141"/>
              </a:buClr>
              <a:buFont typeface="Arial" panose="020B0604020202020204" pitchFamily="34" charset="0"/>
              <a:buChar char="•"/>
            </a:pPr>
            <a:r>
              <a:rPr lang="en-IN" dirty="0"/>
              <a:t>We discussed on the support needed from executives, organization structure and positioning of the groups which provide these management services, given that one of the </a:t>
            </a:r>
            <a:r>
              <a:rPr lang="en-IN" dirty="0" err="1"/>
              <a:t>KSF</a:t>
            </a:r>
            <a:r>
              <a:rPr lang="en-IN" dirty="0"/>
              <a:t> are people, we discussed on approaches for staffing and retaining people with required skills and skill levels, the personal and business ethics or lack of it and it’s impact in-terms of legislation and what that drives into organizations</a:t>
            </a:r>
          </a:p>
          <a:p>
            <a:pPr marL="182880" lvl="1" indent="-182880" algn="just">
              <a:lnSpc>
                <a:spcPct val="120000"/>
              </a:lnSpc>
              <a:spcBef>
                <a:spcPts val="600"/>
              </a:spcBef>
              <a:buClr>
                <a:srgbClr val="101141"/>
              </a:buClr>
              <a:buFont typeface="Arial" panose="020B0604020202020204" pitchFamily="34" charset="0"/>
              <a:buChar char="•"/>
            </a:pPr>
            <a:r>
              <a:rPr lang="en-IN" dirty="0"/>
              <a:t>We also looked at how to evolve the services to a customer centric approach and leveraging the best practices using frameworks like ITIL</a:t>
            </a:r>
          </a:p>
          <a:p>
            <a:pPr marL="182880" lvl="1" indent="-182880" algn="just">
              <a:lnSpc>
                <a:spcPct val="120000"/>
              </a:lnSpc>
              <a:spcBef>
                <a:spcPts val="600"/>
              </a:spcBef>
              <a:buClr>
                <a:srgbClr val="101141"/>
              </a:buClr>
              <a:buFont typeface="Arial" panose="020B0604020202020204" pitchFamily="34" charset="0"/>
              <a:buChar char="•"/>
            </a:pPr>
            <a:r>
              <a:rPr lang="en-US" dirty="0"/>
              <a:t>Then as part of the 12 Key processes which have been discussing in the course from Availability, Performance-Tuning, Production Acceptance process, Change Management,  Problem Management, Storage Management, Network Management, Configuration Management, Capacity Management, Strategic Security and Business continuity</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21208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9"/>
            <a:ext cx="8763000" cy="5070082"/>
          </a:xfrm>
        </p:spPr>
        <p:txBody>
          <a:bodyPr>
            <a:normAutofit/>
          </a:bodyPr>
          <a:lstStyle/>
          <a:p>
            <a:pPr marL="285750" lvl="2" indent="-285750" algn="just">
              <a:lnSpc>
                <a:spcPct val="120000"/>
              </a:lnSpc>
              <a:spcBef>
                <a:spcPts val="600"/>
              </a:spcBef>
              <a:buFont typeface="Wingdings" panose="05000000000000000000" pitchFamily="2" charset="2"/>
              <a:buChar char="§"/>
            </a:pPr>
            <a:r>
              <a:rPr lang="en-US" sz="1600" dirty="0"/>
              <a:t>We can measure and streamline the Facilities Management process with the help of the assessment worksheet.</a:t>
            </a:r>
          </a:p>
          <a:p>
            <a:pPr marL="285750" lvl="2" indent="-285750" algn="just">
              <a:lnSpc>
                <a:spcPct val="120000"/>
              </a:lnSpc>
              <a:spcBef>
                <a:spcPts val="600"/>
              </a:spcBef>
              <a:buFont typeface="Wingdings" panose="05000000000000000000" pitchFamily="2" charset="2"/>
              <a:buChar char="§"/>
            </a:pPr>
            <a:r>
              <a:rPr lang="en-GB" sz="1600" dirty="0"/>
              <a:t>We can measure the effectiveness of a facilities management process with service metrics such as the number of outages due to facilities management issues and the number of employee safety issues measured over time</a:t>
            </a:r>
          </a:p>
          <a:p>
            <a:pPr marL="285750" lvl="2" indent="-285750" algn="just">
              <a:lnSpc>
                <a:spcPct val="120000"/>
              </a:lnSpc>
              <a:spcBef>
                <a:spcPts val="600"/>
              </a:spcBef>
              <a:buFont typeface="Wingdings" panose="05000000000000000000" pitchFamily="2" charset="2"/>
              <a:buChar char="§"/>
            </a:pPr>
            <a:r>
              <a:rPr lang="en-US" sz="1600" dirty="0"/>
              <a:t>We can use the Process metrics such as the </a:t>
            </a:r>
            <a:r>
              <a:rPr lang="en-GB" sz="1600" dirty="0"/>
              <a:t>frequency of preventative maintenance and inspections of air conditioning, smoke detection, and fire suppression systems and the testing of uninterruptible power supplies and backup generators, to help us gauge the efficiency of this process</a:t>
            </a:r>
            <a:endParaRPr lang="en-US" sz="1600" dirty="0"/>
          </a:p>
          <a:p>
            <a:pPr marL="285750" lvl="2" indent="-285750" algn="just">
              <a:lnSpc>
                <a:spcPct val="120000"/>
              </a:lnSpc>
              <a:spcBef>
                <a:spcPts val="600"/>
              </a:spcBef>
              <a:buFont typeface="Wingdings" panose="05000000000000000000" pitchFamily="2" charset="2"/>
              <a:buChar char="§"/>
            </a:pPr>
            <a:r>
              <a:rPr lang="en-GB" sz="1600" dirty="0">
                <a:solidFill>
                  <a:srgbClr val="0070C0"/>
                </a:solidFill>
              </a:rPr>
              <a:t>we can streamline the facilities management process by automating actions such as notifying facilities personnel when environmental monitoring thresholds are exceeded for air conditioning, smoke detection, and fire suppression</a:t>
            </a:r>
            <a:r>
              <a:rPr lang="en-US" sz="1600" dirty="0">
                <a:solidFill>
                  <a:srgbClr val="0070C0"/>
                </a:solidFill>
              </a:rPr>
              <a:t>.</a:t>
            </a:r>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US" sz="3000" dirty="0"/>
              <a:t>ITSM : </a:t>
            </a:r>
            <a:r>
              <a:rPr lang="en-IN" sz="3000" dirty="0">
                <a:solidFill>
                  <a:srgbClr val="0070C0"/>
                </a:solidFill>
              </a:rPr>
              <a:t>Facilities Management</a:t>
            </a:r>
          </a:p>
          <a:p>
            <a:r>
              <a:rPr lang="en-US" sz="2400" dirty="0">
                <a:solidFill>
                  <a:srgbClr val="C00000"/>
                </a:solidFill>
              </a:rPr>
              <a:t>Measuring and Streamlining the Facilities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Tree>
    <p:extLst>
      <p:ext uri="{BB962C8B-B14F-4D97-AF65-F5344CB8AC3E}">
        <p14:creationId xmlns:p14="http://schemas.microsoft.com/office/powerpoint/2010/main" val="624660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93A0122-D0F2-4EF7-A332-111B4A52BC45}"/>
              </a:ext>
            </a:extLst>
          </p:cNvPr>
          <p:cNvSpPr>
            <a:spLocks noGrp="1"/>
          </p:cNvSpPr>
          <p:nvPr>
            <p:ph sz="quarter" idx="10"/>
          </p:nvPr>
        </p:nvSpPr>
        <p:spPr>
          <a:xfrm>
            <a:off x="457200" y="4495800"/>
            <a:ext cx="8458200" cy="1600200"/>
          </a:xfrm>
        </p:spPr>
        <p:txBody>
          <a:bodyPr anchor="ctr"/>
          <a:lstStyle/>
          <a:p>
            <a:r>
              <a:rPr lang="en-US" dirty="0"/>
              <a:t>Evaluating Process Documentation</a:t>
            </a:r>
          </a:p>
        </p:txBody>
      </p:sp>
      <p:sp>
        <p:nvSpPr>
          <p:cNvPr id="5" name="Slide Number Placeholder 4">
            <a:extLst>
              <a:ext uri="{FF2B5EF4-FFF2-40B4-BE49-F238E27FC236}">
                <a16:creationId xmlns:a16="http://schemas.microsoft.com/office/drawing/2014/main" id="{68CB2D30-D8F3-45FF-A6A3-43DADBB11B66}"/>
              </a:ext>
            </a:extLst>
          </p:cNvPr>
          <p:cNvSpPr>
            <a:spLocks noGrp="1"/>
          </p:cNvSpPr>
          <p:nvPr>
            <p:ph type="sldNum" sz="quarter" idx="13"/>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27639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22</a:t>
            </a:fld>
            <a:endParaRPr lang="en-US" dirty="0"/>
          </a:p>
        </p:txBody>
      </p:sp>
      <p:sp>
        <p:nvSpPr>
          <p:cNvPr id="6" name="Content Placeholder 5">
            <a:extLst>
              <a:ext uri="{FF2B5EF4-FFF2-40B4-BE49-F238E27FC236}">
                <a16:creationId xmlns:a16="http://schemas.microsoft.com/office/drawing/2014/main" id="{F74D9506-56B4-45ED-B532-AD4C247A3B3C}"/>
              </a:ext>
            </a:extLst>
          </p:cNvPr>
          <p:cNvSpPr>
            <a:spLocks noGrp="1"/>
          </p:cNvSpPr>
          <p:nvPr>
            <p:ph idx="1"/>
          </p:nvPr>
        </p:nvSpPr>
        <p:spPr>
          <a:xfrm>
            <a:off x="27875" y="1335414"/>
            <a:ext cx="8915297" cy="5102871"/>
          </a:xfrm>
        </p:spPr>
        <p:txBody>
          <a:bodyPr>
            <a:normAutofit/>
          </a:bodyPr>
          <a:lstStyle/>
          <a:p>
            <a:pPr marL="228600" indent="-228600">
              <a:lnSpc>
                <a:spcPct val="120000"/>
              </a:lnSpc>
              <a:spcBef>
                <a:spcPts val="400"/>
              </a:spcBef>
              <a:spcAft>
                <a:spcPts val="400"/>
              </a:spcAft>
              <a:buFont typeface="Wingdings" panose="05000000000000000000" pitchFamily="2" charset="2"/>
              <a:buChar char="§"/>
            </a:pPr>
            <a:r>
              <a:rPr lang="en-US" sz="1600" dirty="0"/>
              <a:t>An important aspect of any process is the documentation that accompanies it and good quality documentation adds value to the process and increases the likelihood of the proper use of the process.</a:t>
            </a:r>
          </a:p>
          <a:p>
            <a:pPr marL="857250" lvl="1" indent="-228600">
              <a:lnSpc>
                <a:spcPct val="120000"/>
              </a:lnSpc>
              <a:spcBef>
                <a:spcPts val="400"/>
              </a:spcBef>
              <a:spcAft>
                <a:spcPts val="400"/>
              </a:spcAft>
              <a:buFont typeface="Wingdings" panose="05000000000000000000" pitchFamily="2" charset="2"/>
              <a:buChar char="§"/>
            </a:pPr>
            <a:r>
              <a:rPr lang="en-US" dirty="0"/>
              <a:t>Quality of content is to show to what degree the material is suitable for use</a:t>
            </a:r>
          </a:p>
          <a:p>
            <a:pPr marL="857250" lvl="1" indent="-228600">
              <a:lnSpc>
                <a:spcPct val="120000"/>
              </a:lnSpc>
              <a:spcBef>
                <a:spcPts val="400"/>
              </a:spcBef>
              <a:spcAft>
                <a:spcPts val="400"/>
              </a:spcAft>
              <a:buFont typeface="Wingdings" panose="05000000000000000000" pitchFamily="2" charset="2"/>
              <a:buChar char="§"/>
            </a:pPr>
            <a:r>
              <a:rPr lang="en-US" dirty="0"/>
              <a:t>Value of the content is to show how important the documentation  is to  the  support  of  the process  and  how important the process is to the support of the business.</a:t>
            </a:r>
          </a:p>
          <a:p>
            <a:pPr marL="457200" indent="-228600">
              <a:lnSpc>
                <a:spcPct val="120000"/>
              </a:lnSpc>
              <a:spcBef>
                <a:spcPts val="400"/>
              </a:spcBef>
              <a:spcAft>
                <a:spcPts val="400"/>
              </a:spcAft>
              <a:buFont typeface="Wingdings" panose="05000000000000000000" pitchFamily="2" charset="2"/>
              <a:buChar char="§"/>
            </a:pPr>
            <a:r>
              <a:rPr lang="en-US" sz="1600" dirty="0"/>
              <a:t>One technique to objectively </a:t>
            </a:r>
            <a:r>
              <a:rPr lang="en-US" sz="1600" b="1" dirty="0"/>
              <a:t>quantify</a:t>
            </a:r>
            <a:r>
              <a:rPr lang="en-US" sz="1600" dirty="0"/>
              <a:t> and determine the </a:t>
            </a:r>
            <a:r>
              <a:rPr lang="en-US" sz="1600" b="1" dirty="0">
                <a:solidFill>
                  <a:srgbClr val="0070C0"/>
                </a:solidFill>
              </a:rPr>
              <a:t>quality</a:t>
            </a:r>
            <a:r>
              <a:rPr lang="en-US" sz="1600" dirty="0"/>
              <a:t> and </a:t>
            </a:r>
            <a:r>
              <a:rPr lang="en-US" sz="1600" b="1" dirty="0">
                <a:solidFill>
                  <a:srgbClr val="C00000"/>
                </a:solidFill>
              </a:rPr>
              <a:t>value</a:t>
            </a:r>
            <a:r>
              <a:rPr lang="en-US" sz="1600" dirty="0"/>
              <a:t> of process documentation by rating them and plotting them into a magic quadrant.</a:t>
            </a:r>
          </a:p>
          <a:p>
            <a:pPr marL="457200" indent="-228600">
              <a:spcBef>
                <a:spcPts val="600"/>
              </a:spcBef>
              <a:buFont typeface="Wingdings" panose="05000000000000000000" pitchFamily="2" charset="2"/>
              <a:buChar char="§"/>
            </a:pPr>
            <a:endParaRPr lang="en-US" sz="1800" dirty="0"/>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152400" y="0"/>
            <a:ext cx="8991600" cy="1295400"/>
          </a:xfrm>
        </p:spPr>
        <p:txBody>
          <a:bodyPr>
            <a:normAutofit/>
          </a:bodyPr>
          <a:lstStyle/>
          <a:p>
            <a:r>
              <a:rPr lang="en-US" sz="2800" dirty="0">
                <a:solidFill>
                  <a:srgbClr val="C00000"/>
                </a:solidFill>
              </a:rPr>
              <a:t>Evaluating Process Documentation</a:t>
            </a:r>
            <a:endParaRPr lang="en-GB" sz="2800" dirty="0">
              <a:solidFill>
                <a:srgbClr val="C00000"/>
              </a:solidFill>
            </a:endParaRPr>
          </a:p>
        </p:txBody>
      </p:sp>
      <p:sp>
        <p:nvSpPr>
          <p:cNvPr id="8" name="Rectangle 7">
            <a:extLst>
              <a:ext uri="{FF2B5EF4-FFF2-40B4-BE49-F238E27FC236}">
                <a16:creationId xmlns:a16="http://schemas.microsoft.com/office/drawing/2014/main" id="{26C160EE-580E-4C47-A7A7-A83C786B7BCC}"/>
              </a:ext>
            </a:extLst>
          </p:cNvPr>
          <p:cNvSpPr/>
          <p:nvPr/>
        </p:nvSpPr>
        <p:spPr>
          <a:xfrm>
            <a:off x="1295400" y="4160267"/>
            <a:ext cx="6019800" cy="369332"/>
          </a:xfrm>
          <a:prstGeom prst="rect">
            <a:avLst/>
          </a:prstGeom>
        </p:spPr>
        <p:txBody>
          <a:bodyPr wrap="square">
            <a:spAutoFit/>
          </a:bodyPr>
          <a:lstStyle/>
          <a:p>
            <a:r>
              <a:rPr lang="en-US" b="1" dirty="0">
                <a:solidFill>
                  <a:srgbClr val="0070C0"/>
                </a:solidFill>
                <a:latin typeface="TimesNewRomanPS-BoldMT"/>
              </a:rPr>
              <a:t>Documentation Quality Characteristics and Definitions</a:t>
            </a:r>
            <a:endParaRPr lang="en-US" dirty="0">
              <a:solidFill>
                <a:srgbClr val="0070C0"/>
              </a:solidFill>
            </a:endParaRPr>
          </a:p>
        </p:txBody>
      </p:sp>
      <p:pic>
        <p:nvPicPr>
          <p:cNvPr id="2" name="Picture 1">
            <a:extLst>
              <a:ext uri="{FF2B5EF4-FFF2-40B4-BE49-F238E27FC236}">
                <a16:creationId xmlns:a16="http://schemas.microsoft.com/office/drawing/2014/main" id="{AF1B0A74-AC7D-4272-9E4D-793277E24907}"/>
              </a:ext>
            </a:extLst>
          </p:cNvPr>
          <p:cNvPicPr>
            <a:picLocks noChangeAspect="1"/>
          </p:cNvPicPr>
          <p:nvPr/>
        </p:nvPicPr>
        <p:blipFill>
          <a:blip r:embed="rId3"/>
          <a:stretch>
            <a:fillRect/>
          </a:stretch>
        </p:blipFill>
        <p:spPr>
          <a:xfrm>
            <a:off x="990600" y="4488997"/>
            <a:ext cx="7381072" cy="2067177"/>
          </a:xfrm>
          <a:prstGeom prst="rect">
            <a:avLst/>
          </a:prstGeom>
        </p:spPr>
      </p:pic>
    </p:spTree>
    <p:extLst>
      <p:ext uri="{BB962C8B-B14F-4D97-AF65-F5344CB8AC3E}">
        <p14:creationId xmlns:p14="http://schemas.microsoft.com/office/powerpoint/2010/main" val="4158247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3"/>
          </p:nvPr>
        </p:nvSpPr>
        <p:spPr/>
        <p:txBody>
          <a:bodyPr/>
          <a:lstStyle/>
          <a:p>
            <a:fld id="{BC8D7E44-7D4F-4942-A8C9-2DF6BF8399E8}" type="slidenum">
              <a:rPr lang="en-US" smtClean="0"/>
              <a:pPr/>
              <a:t>23</a:t>
            </a:fld>
            <a:endParaRPr lang="en-US" dirty="0"/>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152400" y="0"/>
            <a:ext cx="8991600" cy="1295400"/>
          </a:xfrm>
        </p:spPr>
        <p:txBody>
          <a:bodyPr>
            <a:normAutofit/>
          </a:bodyPr>
          <a:lstStyle/>
          <a:p>
            <a:r>
              <a:rPr lang="en-US" sz="2800" dirty="0">
                <a:solidFill>
                  <a:srgbClr val="C00000"/>
                </a:solidFill>
              </a:rPr>
              <a:t>Evaluating Process Documentation : </a:t>
            </a:r>
            <a:br>
              <a:rPr lang="en-US" sz="2800" dirty="0">
                <a:solidFill>
                  <a:srgbClr val="C00000"/>
                </a:solidFill>
              </a:rPr>
            </a:br>
            <a:r>
              <a:rPr lang="en-US" sz="2800" dirty="0">
                <a:solidFill>
                  <a:srgbClr val="0070C0"/>
                </a:solidFill>
              </a:rPr>
              <a:t>Documentation Quality Characteristics (contd.)</a:t>
            </a:r>
            <a:endParaRPr lang="en-GB" sz="2800" dirty="0">
              <a:solidFill>
                <a:srgbClr val="0070C0"/>
              </a:solidFill>
            </a:endParaRPr>
          </a:p>
        </p:txBody>
      </p:sp>
      <p:grpSp>
        <p:nvGrpSpPr>
          <p:cNvPr id="8" name="Group 7">
            <a:extLst>
              <a:ext uri="{FF2B5EF4-FFF2-40B4-BE49-F238E27FC236}">
                <a16:creationId xmlns:a16="http://schemas.microsoft.com/office/drawing/2014/main" id="{9BE1B0CD-122D-4AE3-9B23-18D301909E33}"/>
              </a:ext>
            </a:extLst>
          </p:cNvPr>
          <p:cNvGrpSpPr/>
          <p:nvPr/>
        </p:nvGrpSpPr>
        <p:grpSpPr>
          <a:xfrm>
            <a:off x="1143000" y="1694303"/>
            <a:ext cx="7268722" cy="5158781"/>
            <a:chOff x="2180079" y="1391890"/>
            <a:chExt cx="5061558" cy="5422015"/>
          </a:xfrm>
        </p:grpSpPr>
        <p:pic>
          <p:nvPicPr>
            <p:cNvPr id="6" name="Picture 5">
              <a:extLst>
                <a:ext uri="{FF2B5EF4-FFF2-40B4-BE49-F238E27FC236}">
                  <a16:creationId xmlns:a16="http://schemas.microsoft.com/office/drawing/2014/main" id="{6F996278-E0FC-4304-8B47-6394F8A96AC5}"/>
                </a:ext>
              </a:extLst>
            </p:cNvPr>
            <p:cNvPicPr>
              <a:picLocks noChangeAspect="1"/>
            </p:cNvPicPr>
            <p:nvPr/>
          </p:nvPicPr>
          <p:blipFill>
            <a:blip r:embed="rId3"/>
            <a:stretch>
              <a:fillRect/>
            </a:stretch>
          </p:blipFill>
          <p:spPr>
            <a:xfrm>
              <a:off x="2180079" y="1391890"/>
              <a:ext cx="5061557" cy="1782507"/>
            </a:xfrm>
            <a:prstGeom prst="rect">
              <a:avLst/>
            </a:prstGeom>
          </p:spPr>
        </p:pic>
        <p:pic>
          <p:nvPicPr>
            <p:cNvPr id="7" name="Picture 6">
              <a:extLst>
                <a:ext uri="{FF2B5EF4-FFF2-40B4-BE49-F238E27FC236}">
                  <a16:creationId xmlns:a16="http://schemas.microsoft.com/office/drawing/2014/main" id="{344CBB5D-97AA-4CA4-822D-208233BD3124}"/>
                </a:ext>
              </a:extLst>
            </p:cNvPr>
            <p:cNvPicPr>
              <a:picLocks noChangeAspect="1"/>
            </p:cNvPicPr>
            <p:nvPr/>
          </p:nvPicPr>
          <p:blipFill>
            <a:blip r:embed="rId4"/>
            <a:stretch>
              <a:fillRect/>
            </a:stretch>
          </p:blipFill>
          <p:spPr>
            <a:xfrm>
              <a:off x="2180079" y="3134505"/>
              <a:ext cx="5061558" cy="3679400"/>
            </a:xfrm>
            <a:prstGeom prst="rect">
              <a:avLst/>
            </a:prstGeom>
          </p:spPr>
        </p:pic>
      </p:grpSp>
      <p:pic>
        <p:nvPicPr>
          <p:cNvPr id="2" name="Picture 1">
            <a:extLst>
              <a:ext uri="{FF2B5EF4-FFF2-40B4-BE49-F238E27FC236}">
                <a16:creationId xmlns:a16="http://schemas.microsoft.com/office/drawing/2014/main" id="{1FE83ECF-11D1-440A-B1A9-6E558F5603F3}"/>
              </a:ext>
            </a:extLst>
          </p:cNvPr>
          <p:cNvPicPr>
            <a:picLocks noChangeAspect="1"/>
          </p:cNvPicPr>
          <p:nvPr/>
        </p:nvPicPr>
        <p:blipFill>
          <a:blip r:embed="rId5"/>
          <a:stretch>
            <a:fillRect/>
          </a:stretch>
        </p:blipFill>
        <p:spPr>
          <a:xfrm>
            <a:off x="1168113" y="1153836"/>
            <a:ext cx="7190648" cy="542925"/>
          </a:xfrm>
          <a:prstGeom prst="rect">
            <a:avLst/>
          </a:prstGeom>
        </p:spPr>
      </p:pic>
    </p:spTree>
    <p:extLst>
      <p:ext uri="{BB962C8B-B14F-4D97-AF65-F5344CB8AC3E}">
        <p14:creationId xmlns:p14="http://schemas.microsoft.com/office/powerpoint/2010/main" val="1741846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24</a:t>
            </a:fld>
            <a:endParaRPr lang="en-US" dirty="0"/>
          </a:p>
        </p:txBody>
      </p:sp>
      <p:sp>
        <p:nvSpPr>
          <p:cNvPr id="3" name="Content Placeholder 2"/>
          <p:cNvSpPr>
            <a:spLocks noGrp="1"/>
          </p:cNvSpPr>
          <p:nvPr>
            <p:ph sz="quarter" idx="10"/>
          </p:nvPr>
        </p:nvSpPr>
        <p:spPr>
          <a:xfrm>
            <a:off x="152400" y="0"/>
            <a:ext cx="8991600" cy="688329"/>
          </a:xfrm>
        </p:spPr>
        <p:txBody>
          <a:bodyPr>
            <a:normAutofit/>
          </a:bodyPr>
          <a:lstStyle/>
          <a:p>
            <a:r>
              <a:rPr lang="en-US" sz="2800" dirty="0">
                <a:solidFill>
                  <a:srgbClr val="C00000"/>
                </a:solidFill>
              </a:rPr>
              <a:t>Evaluating Process Documentation</a:t>
            </a:r>
            <a:endParaRPr lang="en-GB" sz="2800" dirty="0">
              <a:solidFill>
                <a:srgbClr val="C00000"/>
              </a:solidFill>
            </a:endParaRPr>
          </a:p>
        </p:txBody>
      </p:sp>
      <p:sp>
        <p:nvSpPr>
          <p:cNvPr id="16" name="Rectangle 15">
            <a:extLst>
              <a:ext uri="{FF2B5EF4-FFF2-40B4-BE49-F238E27FC236}">
                <a16:creationId xmlns:a16="http://schemas.microsoft.com/office/drawing/2014/main" id="{C3C31656-20BA-4CA7-ACE4-BE91E3D6A47A}"/>
              </a:ext>
            </a:extLst>
          </p:cNvPr>
          <p:cNvSpPr/>
          <p:nvPr/>
        </p:nvSpPr>
        <p:spPr>
          <a:xfrm>
            <a:off x="117986" y="701102"/>
            <a:ext cx="9026013" cy="446276"/>
          </a:xfrm>
          <a:prstGeom prst="rect">
            <a:avLst/>
          </a:prstGeom>
        </p:spPr>
        <p:txBody>
          <a:bodyPr wrap="square">
            <a:spAutoFit/>
          </a:bodyPr>
          <a:lstStyle/>
          <a:p>
            <a:r>
              <a:rPr lang="en-US" sz="2300" b="1" dirty="0">
                <a:solidFill>
                  <a:srgbClr val="0070C0"/>
                </a:solidFill>
                <a:latin typeface="Arial" panose="020B0604020202020204" pitchFamily="34" charset="0"/>
                <a:cs typeface="Arial" panose="020B0604020202020204" pitchFamily="34" charset="0"/>
              </a:rPr>
              <a:t>How do we </a:t>
            </a:r>
            <a:r>
              <a:rPr lang="en-US" sz="2300" b="1" dirty="0">
                <a:solidFill>
                  <a:srgbClr val="C00000"/>
                </a:solidFill>
                <a:latin typeface="Arial" panose="020B0604020202020204" pitchFamily="34" charset="0"/>
                <a:cs typeface="Arial" panose="020B0604020202020204" pitchFamily="34" charset="0"/>
              </a:rPr>
              <a:t>Value </a:t>
            </a:r>
            <a:r>
              <a:rPr lang="en-US" sz="2300" b="1" dirty="0">
                <a:solidFill>
                  <a:srgbClr val="0070C0"/>
                </a:solidFill>
                <a:latin typeface="Arial" panose="020B0604020202020204" pitchFamily="34" charset="0"/>
                <a:cs typeface="Arial" panose="020B0604020202020204" pitchFamily="34" charset="0"/>
              </a:rPr>
              <a:t>Documentation: Characteristics &amp; Definitions</a:t>
            </a:r>
            <a:endParaRPr lang="en-US" sz="2300" dirty="0">
              <a:solidFill>
                <a:srgbClr val="0070C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25CA064-ECFC-4F9D-9142-E639623020A5}"/>
              </a:ext>
            </a:extLst>
          </p:cNvPr>
          <p:cNvPicPr>
            <a:picLocks noChangeAspect="1"/>
          </p:cNvPicPr>
          <p:nvPr/>
        </p:nvPicPr>
        <p:blipFill>
          <a:blip r:embed="rId3"/>
          <a:stretch>
            <a:fillRect/>
          </a:stretch>
        </p:blipFill>
        <p:spPr>
          <a:xfrm>
            <a:off x="270479" y="1358010"/>
            <a:ext cx="7200900" cy="3162968"/>
          </a:xfrm>
          <a:prstGeom prst="rect">
            <a:avLst/>
          </a:prstGeom>
        </p:spPr>
      </p:pic>
      <p:sp>
        <p:nvSpPr>
          <p:cNvPr id="7" name="Rectangle 6">
            <a:extLst>
              <a:ext uri="{FF2B5EF4-FFF2-40B4-BE49-F238E27FC236}">
                <a16:creationId xmlns:a16="http://schemas.microsoft.com/office/drawing/2014/main" id="{1EC54B07-46EF-44A6-A090-49B8FBBADE30}"/>
              </a:ext>
            </a:extLst>
          </p:cNvPr>
          <p:cNvSpPr/>
          <p:nvPr/>
        </p:nvSpPr>
        <p:spPr>
          <a:xfrm>
            <a:off x="0" y="4517881"/>
            <a:ext cx="9143999" cy="430887"/>
          </a:xfrm>
          <a:prstGeom prst="rect">
            <a:avLst/>
          </a:prstGeom>
        </p:spPr>
        <p:txBody>
          <a:bodyPr wrap="square">
            <a:spAutoFit/>
          </a:bodyPr>
          <a:lstStyle/>
          <a:p>
            <a:r>
              <a:rPr lang="en-US" sz="2200" b="1" dirty="0">
                <a:solidFill>
                  <a:srgbClr val="0070C0"/>
                </a:solidFill>
                <a:latin typeface="Arial" panose="020B0604020202020204" pitchFamily="34" charset="0"/>
                <a:cs typeface="Arial" panose="020B0604020202020204" pitchFamily="34" charset="0"/>
              </a:rPr>
              <a:t>Rating of both of Quality &amp; Value Characteristics of Documentation</a:t>
            </a:r>
            <a:endParaRPr lang="en-US" sz="2200" dirty="0">
              <a:solidFill>
                <a:srgbClr val="0070C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F4F12D5-72FD-444D-8BA4-A9688C81D301}"/>
              </a:ext>
            </a:extLst>
          </p:cNvPr>
          <p:cNvPicPr>
            <a:picLocks noChangeAspect="1"/>
          </p:cNvPicPr>
          <p:nvPr/>
        </p:nvPicPr>
        <p:blipFill>
          <a:blip r:embed="rId4"/>
          <a:stretch>
            <a:fillRect/>
          </a:stretch>
        </p:blipFill>
        <p:spPr>
          <a:xfrm>
            <a:off x="270479" y="4978265"/>
            <a:ext cx="7193903" cy="1439662"/>
          </a:xfrm>
          <a:prstGeom prst="rect">
            <a:avLst/>
          </a:prstGeom>
        </p:spPr>
      </p:pic>
    </p:spTree>
    <p:extLst>
      <p:ext uri="{BB962C8B-B14F-4D97-AF65-F5344CB8AC3E}">
        <p14:creationId xmlns:p14="http://schemas.microsoft.com/office/powerpoint/2010/main" val="61929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2982006" y="6576017"/>
            <a:ext cx="2954076" cy="365125"/>
          </a:xfrm>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a:xfrm>
            <a:off x="6705600" y="6576017"/>
            <a:ext cx="2133600" cy="365125"/>
          </a:xfrm>
        </p:spPr>
        <p:txBody>
          <a:bodyPr/>
          <a:lstStyle/>
          <a:p>
            <a:fld id="{BC8D7E44-7D4F-4942-A8C9-2DF6BF8399E8}" type="slidenum">
              <a:rPr lang="en-US" smtClean="0"/>
              <a:pPr/>
              <a:t>25</a:t>
            </a:fld>
            <a:endParaRPr lang="en-US" dirty="0"/>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152400" y="99420"/>
            <a:ext cx="8991600" cy="1295400"/>
          </a:xfrm>
        </p:spPr>
        <p:txBody>
          <a:bodyPr>
            <a:normAutofit/>
          </a:bodyPr>
          <a:lstStyle/>
          <a:p>
            <a:r>
              <a:rPr lang="en-US" sz="2800" dirty="0">
                <a:solidFill>
                  <a:srgbClr val="C00000"/>
                </a:solidFill>
              </a:rPr>
              <a:t>Evaluating Process Documentation : Methodology</a:t>
            </a:r>
            <a:endParaRPr lang="en-GB" sz="2800" dirty="0">
              <a:solidFill>
                <a:srgbClr val="C00000"/>
              </a:solidFill>
            </a:endParaRPr>
          </a:p>
        </p:txBody>
      </p:sp>
      <p:pic>
        <p:nvPicPr>
          <p:cNvPr id="9" name="Content Placeholder 10">
            <a:extLst>
              <a:ext uri="{FF2B5EF4-FFF2-40B4-BE49-F238E27FC236}">
                <a16:creationId xmlns:a16="http://schemas.microsoft.com/office/drawing/2014/main" id="{E83DCBBE-9FCD-4B0A-97DA-503D32E232DA}"/>
              </a:ext>
            </a:extLst>
          </p:cNvPr>
          <p:cNvPicPr>
            <a:picLocks noChangeAspect="1"/>
          </p:cNvPicPr>
          <p:nvPr/>
        </p:nvPicPr>
        <p:blipFill>
          <a:blip r:embed="rId3"/>
          <a:stretch>
            <a:fillRect/>
          </a:stretch>
        </p:blipFill>
        <p:spPr>
          <a:xfrm>
            <a:off x="1603887" y="1928453"/>
            <a:ext cx="4088534" cy="3611562"/>
          </a:xfrm>
          <a:prstGeom prst="rect">
            <a:avLst/>
          </a:prstGeom>
        </p:spPr>
      </p:pic>
      <p:sp>
        <p:nvSpPr>
          <p:cNvPr id="11" name="Arrow: Up 10">
            <a:extLst>
              <a:ext uri="{FF2B5EF4-FFF2-40B4-BE49-F238E27FC236}">
                <a16:creationId xmlns:a16="http://schemas.microsoft.com/office/drawing/2014/main" id="{C7151DD2-AAB3-4016-BF07-0750338FDFEB}"/>
              </a:ext>
            </a:extLst>
          </p:cNvPr>
          <p:cNvSpPr/>
          <p:nvPr/>
        </p:nvSpPr>
        <p:spPr>
          <a:xfrm>
            <a:off x="1923504" y="1702900"/>
            <a:ext cx="376237" cy="32543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FB40714-2C98-4A84-969B-33E6C7670523}"/>
              </a:ext>
            </a:extLst>
          </p:cNvPr>
          <p:cNvSpPr/>
          <p:nvPr/>
        </p:nvSpPr>
        <p:spPr>
          <a:xfrm>
            <a:off x="5538433" y="4976452"/>
            <a:ext cx="397649" cy="411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6359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26</a:t>
            </a:fld>
            <a:endParaRPr lang="en-US" dirty="0"/>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0" y="0"/>
            <a:ext cx="9144000" cy="1295400"/>
          </a:xfrm>
        </p:spPr>
        <p:txBody>
          <a:bodyPr>
            <a:normAutofit/>
          </a:bodyPr>
          <a:lstStyle/>
          <a:p>
            <a:r>
              <a:rPr lang="en-US" sz="2500" dirty="0">
                <a:solidFill>
                  <a:srgbClr val="C00000"/>
                </a:solidFill>
              </a:rPr>
              <a:t>Benefits of the Methodology to Evaluate Process Documentation</a:t>
            </a:r>
            <a:endParaRPr lang="en-GB" sz="2500" dirty="0">
              <a:solidFill>
                <a:srgbClr val="C00000"/>
              </a:solidFill>
            </a:endParaRPr>
          </a:p>
        </p:txBody>
      </p:sp>
      <p:sp>
        <p:nvSpPr>
          <p:cNvPr id="2" name="Rectangle 1">
            <a:extLst>
              <a:ext uri="{FF2B5EF4-FFF2-40B4-BE49-F238E27FC236}">
                <a16:creationId xmlns:a16="http://schemas.microsoft.com/office/drawing/2014/main" id="{8526BB5F-DBEE-4AB8-A274-776598319694}"/>
              </a:ext>
            </a:extLst>
          </p:cNvPr>
          <p:cNvSpPr/>
          <p:nvPr/>
        </p:nvSpPr>
        <p:spPr>
          <a:xfrm>
            <a:off x="190500" y="1494241"/>
            <a:ext cx="8763000" cy="4655249"/>
          </a:xfrm>
          <a:prstGeom prst="rect">
            <a:avLst/>
          </a:prstGeom>
        </p:spPr>
        <p:txBody>
          <a:bodyPr wrap="square">
            <a:spAutoFit/>
          </a:bodyPr>
          <a:lstStyle/>
          <a:p>
            <a:pPr>
              <a:lnSpc>
                <a:spcPct val="130000"/>
              </a:lnSpc>
              <a:spcBef>
                <a:spcPts val="600"/>
              </a:spcBef>
            </a:pPr>
            <a:r>
              <a:rPr lang="en-US" sz="2000" dirty="0">
                <a:latin typeface="TimesNewRomanPSMT"/>
              </a:rPr>
              <a:t>There are three major benefits to this method of documentation evaluation:</a:t>
            </a:r>
          </a:p>
          <a:p>
            <a:pPr marL="285750" indent="-285750">
              <a:lnSpc>
                <a:spcPct val="130000"/>
              </a:lnSpc>
              <a:spcBef>
                <a:spcPts val="600"/>
              </a:spcBef>
              <a:buFont typeface="Wingdings" panose="05000000000000000000" pitchFamily="2" charset="2"/>
              <a:buChar char="§"/>
            </a:pPr>
            <a:r>
              <a:rPr lang="en-US" dirty="0">
                <a:latin typeface="Calibri" panose="020F0502020204030204" pitchFamily="34" charset="0"/>
              </a:rPr>
              <a:t>It gives a </a:t>
            </a:r>
            <a:r>
              <a:rPr lang="en-US" b="1" i="1" dirty="0">
                <a:solidFill>
                  <a:srgbClr val="C00000"/>
                </a:solidFill>
                <a:latin typeface="Calibri" panose="020F0502020204030204" pitchFamily="34" charset="0"/>
              </a:rPr>
              <a:t>snapshot of the quality of existing documentation</a:t>
            </a:r>
            <a:r>
              <a:rPr lang="en-US" dirty="0">
                <a:latin typeface="Calibri" panose="020F0502020204030204" pitchFamily="34" charset="0"/>
              </a:rPr>
              <a:t>. It supplies this at a particular point in time, particularly documentation of high value. If improvements are made to the material which result in new ratings, they can be compared to the current rating.</a:t>
            </a:r>
          </a:p>
          <a:p>
            <a:pPr marL="285750" indent="-285750">
              <a:lnSpc>
                <a:spcPct val="130000"/>
              </a:lnSpc>
              <a:spcBef>
                <a:spcPts val="600"/>
              </a:spcBef>
              <a:buFont typeface="Wingdings" panose="05000000000000000000" pitchFamily="2" charset="2"/>
              <a:buChar char="§"/>
            </a:pPr>
            <a:r>
              <a:rPr lang="en-US" dirty="0">
                <a:latin typeface="Calibri" panose="020F0502020204030204" pitchFamily="34" charset="0"/>
              </a:rPr>
              <a:t>This method provides </a:t>
            </a:r>
            <a:r>
              <a:rPr lang="en-US" b="1" i="1" dirty="0">
                <a:solidFill>
                  <a:srgbClr val="C00000"/>
                </a:solidFill>
                <a:latin typeface="Calibri" panose="020F0502020204030204" pitchFamily="34" charset="0"/>
              </a:rPr>
              <a:t>the ability to customize the criteria for measuring the quality and value of documentation</a:t>
            </a:r>
            <a:r>
              <a:rPr lang="en-US" dirty="0">
                <a:latin typeface="Calibri" panose="020F0502020204030204" pitchFamily="34" charset="0"/>
              </a:rPr>
              <a:t>. This allows for an evaluator to reflect changes in priority, strategy, or direction. In this way, the methodology remains applicable regardless of the specific criteria used.</a:t>
            </a:r>
          </a:p>
          <a:p>
            <a:pPr marL="285750" indent="-285750">
              <a:lnSpc>
                <a:spcPct val="130000"/>
              </a:lnSpc>
              <a:spcBef>
                <a:spcPts val="600"/>
              </a:spcBef>
              <a:buFont typeface="Wingdings" panose="05000000000000000000" pitchFamily="2" charset="2"/>
              <a:buChar char="§"/>
            </a:pPr>
            <a:r>
              <a:rPr lang="en-US" dirty="0">
                <a:latin typeface="Calibri" panose="020F0502020204030204" pitchFamily="34" charset="0"/>
              </a:rPr>
              <a:t>It allows for comparisons. The third benefit of this method is that it </a:t>
            </a:r>
            <a:r>
              <a:rPr lang="en-US" b="1" i="1" dirty="0">
                <a:solidFill>
                  <a:srgbClr val="C00000"/>
                </a:solidFill>
                <a:latin typeface="Calibri" panose="020F0502020204030204" pitchFamily="34" charset="0"/>
              </a:rPr>
              <a:t>allows for comparisons of documentation between different types of processes </a:t>
            </a:r>
            <a:r>
              <a:rPr lang="en-US" dirty="0">
                <a:latin typeface="Calibri" panose="020F0502020204030204" pitchFamily="34" charset="0"/>
              </a:rPr>
              <a:t>within an infrastructure using the same standard of measure.</a:t>
            </a:r>
            <a:endParaRPr lang="en-US" dirty="0"/>
          </a:p>
        </p:txBody>
      </p:sp>
    </p:spTree>
    <p:extLst>
      <p:ext uri="{BB962C8B-B14F-4D97-AF65-F5344CB8AC3E}">
        <p14:creationId xmlns:p14="http://schemas.microsoft.com/office/powerpoint/2010/main" val="2279543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27</a:t>
            </a:fld>
            <a:endParaRPr lang="en-US" dirty="0"/>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152400" y="0"/>
            <a:ext cx="8991600" cy="1295400"/>
          </a:xfrm>
        </p:spPr>
        <p:txBody>
          <a:bodyPr>
            <a:normAutofit fontScale="25000" lnSpcReduction="20000"/>
          </a:bodyPr>
          <a:lstStyle/>
          <a:p>
            <a:pPr>
              <a:lnSpc>
                <a:spcPct val="120000"/>
              </a:lnSpc>
            </a:pPr>
            <a:r>
              <a:rPr lang="en-US" sz="11200" dirty="0"/>
              <a:t>ITSM : </a:t>
            </a:r>
          </a:p>
          <a:p>
            <a:pPr>
              <a:lnSpc>
                <a:spcPct val="120000"/>
              </a:lnSpc>
            </a:pPr>
            <a:r>
              <a:rPr lang="en-US" sz="9600" dirty="0">
                <a:solidFill>
                  <a:srgbClr val="0070C0"/>
                </a:solidFill>
              </a:rPr>
              <a:t>Using Technology to Automate and Evaluate Robust Processes</a:t>
            </a:r>
            <a:endParaRPr lang="en-IN" sz="9600" dirty="0">
              <a:solidFill>
                <a:srgbClr val="0070C0"/>
              </a:solidFill>
            </a:endParaRPr>
          </a:p>
          <a:p>
            <a:r>
              <a:rPr lang="en-US" sz="9600" dirty="0">
                <a:solidFill>
                  <a:srgbClr val="C00000"/>
                </a:solidFill>
              </a:rPr>
              <a:t>Evaluating Process Documentation</a:t>
            </a:r>
            <a:endParaRPr lang="en-GB" sz="9600" dirty="0">
              <a:solidFill>
                <a:srgbClr val="C00000"/>
              </a:solidFill>
            </a:endParaRPr>
          </a:p>
        </p:txBody>
      </p:sp>
      <p:sp>
        <p:nvSpPr>
          <p:cNvPr id="16" name="Rectangle 15">
            <a:extLst>
              <a:ext uri="{FF2B5EF4-FFF2-40B4-BE49-F238E27FC236}">
                <a16:creationId xmlns:a16="http://schemas.microsoft.com/office/drawing/2014/main" id="{C3C31656-20BA-4CA7-ACE4-BE91E3D6A47A}"/>
              </a:ext>
            </a:extLst>
          </p:cNvPr>
          <p:cNvSpPr/>
          <p:nvPr/>
        </p:nvSpPr>
        <p:spPr>
          <a:xfrm>
            <a:off x="152400" y="1310640"/>
            <a:ext cx="7200900" cy="369332"/>
          </a:xfrm>
          <a:prstGeom prst="rect">
            <a:avLst/>
          </a:prstGeom>
        </p:spPr>
        <p:txBody>
          <a:bodyPr wrap="square">
            <a:spAutoFit/>
          </a:bodyPr>
          <a:lstStyle/>
          <a:p>
            <a:r>
              <a:rPr lang="en-US" b="1" dirty="0">
                <a:solidFill>
                  <a:srgbClr val="0070C0"/>
                </a:solidFill>
                <a:latin typeface="TimesNewRomanPS-BoldMT"/>
              </a:rPr>
              <a:t>Documentation Quality Characteristics and Definitions</a:t>
            </a:r>
            <a:endParaRPr lang="en-US" dirty="0">
              <a:solidFill>
                <a:srgbClr val="0070C0"/>
              </a:solidFill>
            </a:endParaRPr>
          </a:p>
        </p:txBody>
      </p:sp>
      <p:sp>
        <p:nvSpPr>
          <p:cNvPr id="6" name="Rectangle 5">
            <a:extLst>
              <a:ext uri="{FF2B5EF4-FFF2-40B4-BE49-F238E27FC236}">
                <a16:creationId xmlns:a16="http://schemas.microsoft.com/office/drawing/2014/main" id="{7FD16A2D-AD7F-4DC1-A674-326E73BFA1CC}"/>
              </a:ext>
            </a:extLst>
          </p:cNvPr>
          <p:cNvSpPr/>
          <p:nvPr/>
        </p:nvSpPr>
        <p:spPr>
          <a:xfrm>
            <a:off x="131841" y="1662339"/>
            <a:ext cx="8840709" cy="338554"/>
          </a:xfrm>
          <a:prstGeom prst="rect">
            <a:avLst/>
          </a:prstGeom>
        </p:spPr>
        <p:txBody>
          <a:bodyPr wrap="square">
            <a:spAutoFit/>
          </a:bodyPr>
          <a:lstStyle/>
          <a:p>
            <a:r>
              <a:rPr lang="en-US" sz="1600" dirty="0"/>
              <a:t>Types of Infrastructure Documentation Evaluated for Quality and Value as part of an exercise</a:t>
            </a:r>
          </a:p>
        </p:txBody>
      </p:sp>
      <p:grpSp>
        <p:nvGrpSpPr>
          <p:cNvPr id="12" name="Group 11">
            <a:extLst>
              <a:ext uri="{FF2B5EF4-FFF2-40B4-BE49-F238E27FC236}">
                <a16:creationId xmlns:a16="http://schemas.microsoft.com/office/drawing/2014/main" id="{C2F1EBB3-8CC4-40F4-BCCB-0E5D93C32522}"/>
              </a:ext>
            </a:extLst>
          </p:cNvPr>
          <p:cNvGrpSpPr/>
          <p:nvPr/>
        </p:nvGrpSpPr>
        <p:grpSpPr>
          <a:xfrm>
            <a:off x="533400" y="2136026"/>
            <a:ext cx="6553200" cy="4414646"/>
            <a:chOff x="533400" y="2136025"/>
            <a:chExt cx="6629400" cy="4731781"/>
          </a:xfrm>
        </p:grpSpPr>
        <p:pic>
          <p:nvPicPr>
            <p:cNvPr id="8" name="Picture 7">
              <a:extLst>
                <a:ext uri="{FF2B5EF4-FFF2-40B4-BE49-F238E27FC236}">
                  <a16:creationId xmlns:a16="http://schemas.microsoft.com/office/drawing/2014/main" id="{9D0E7DB6-8C86-402E-A138-88A207BF4C43}"/>
                </a:ext>
              </a:extLst>
            </p:cNvPr>
            <p:cNvPicPr>
              <a:picLocks noChangeAspect="1"/>
            </p:cNvPicPr>
            <p:nvPr/>
          </p:nvPicPr>
          <p:blipFill>
            <a:blip r:embed="rId3"/>
            <a:stretch>
              <a:fillRect/>
            </a:stretch>
          </p:blipFill>
          <p:spPr>
            <a:xfrm>
              <a:off x="533400" y="5181881"/>
              <a:ext cx="6629400" cy="1685925"/>
            </a:xfrm>
            <a:prstGeom prst="rect">
              <a:avLst/>
            </a:prstGeom>
          </p:spPr>
        </p:pic>
        <p:pic>
          <p:nvPicPr>
            <p:cNvPr id="9" name="Picture 8">
              <a:extLst>
                <a:ext uri="{FF2B5EF4-FFF2-40B4-BE49-F238E27FC236}">
                  <a16:creationId xmlns:a16="http://schemas.microsoft.com/office/drawing/2014/main" id="{BD7127E5-12C0-4D28-BF70-4B24CA9F8780}"/>
                </a:ext>
              </a:extLst>
            </p:cNvPr>
            <p:cNvPicPr>
              <a:picLocks noChangeAspect="1"/>
            </p:cNvPicPr>
            <p:nvPr/>
          </p:nvPicPr>
          <p:blipFill>
            <a:blip r:embed="rId4"/>
            <a:stretch>
              <a:fillRect/>
            </a:stretch>
          </p:blipFill>
          <p:spPr>
            <a:xfrm>
              <a:off x="549244" y="2136025"/>
              <a:ext cx="6613556" cy="2676525"/>
            </a:xfrm>
            <a:prstGeom prst="rect">
              <a:avLst/>
            </a:prstGeom>
          </p:spPr>
        </p:pic>
        <p:sp>
          <p:nvSpPr>
            <p:cNvPr id="11" name="TextBox 10">
              <a:extLst>
                <a:ext uri="{FF2B5EF4-FFF2-40B4-BE49-F238E27FC236}">
                  <a16:creationId xmlns:a16="http://schemas.microsoft.com/office/drawing/2014/main" id="{84A1387B-B0A5-4E5C-8737-54D76ABAA311}"/>
                </a:ext>
              </a:extLst>
            </p:cNvPr>
            <p:cNvSpPr txBox="1"/>
            <p:nvPr/>
          </p:nvSpPr>
          <p:spPr>
            <a:xfrm>
              <a:off x="566139" y="4659291"/>
              <a:ext cx="441146" cy="584775"/>
            </a:xfrm>
            <a:prstGeom prst="rect">
              <a:avLst/>
            </a:prstGeom>
            <a:noFill/>
          </p:spPr>
          <p:txBody>
            <a:bodyPr wrap="none" rtlCol="0">
              <a:spAutoFit/>
            </a:bodyPr>
            <a:lstStyle/>
            <a:p>
              <a:r>
                <a:rPr lang="en-US" dirty="0"/>
                <a:t>    </a:t>
              </a:r>
              <a:r>
                <a:rPr lang="en-US" sz="1400" dirty="0"/>
                <a:t>.</a:t>
              </a:r>
            </a:p>
            <a:p>
              <a:r>
                <a:rPr lang="en-US" sz="1400" dirty="0"/>
                <a:t>     .</a:t>
              </a:r>
            </a:p>
          </p:txBody>
        </p:sp>
      </p:grpSp>
    </p:spTree>
    <p:extLst>
      <p:ext uri="{BB962C8B-B14F-4D97-AF65-F5344CB8AC3E}">
        <p14:creationId xmlns:p14="http://schemas.microsoft.com/office/powerpoint/2010/main" val="233787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28</a:t>
            </a:fld>
            <a:endParaRPr lang="en-US" dirty="0"/>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76302" y="0"/>
            <a:ext cx="9067697" cy="1295400"/>
          </a:xfrm>
        </p:spPr>
        <p:txBody>
          <a:bodyPr anchor="t">
            <a:noAutofit/>
          </a:bodyPr>
          <a:lstStyle/>
          <a:p>
            <a:pPr>
              <a:lnSpc>
                <a:spcPct val="120000"/>
              </a:lnSpc>
            </a:pPr>
            <a:r>
              <a:rPr lang="en-US" sz="2500" dirty="0">
                <a:solidFill>
                  <a:srgbClr val="C00000"/>
                </a:solidFill>
              </a:rPr>
              <a:t>Evaluating Process Documentation: </a:t>
            </a:r>
          </a:p>
          <a:p>
            <a:pPr>
              <a:lnSpc>
                <a:spcPct val="120000"/>
              </a:lnSpc>
            </a:pPr>
            <a:r>
              <a:rPr lang="en-US" sz="2500" dirty="0">
                <a:solidFill>
                  <a:srgbClr val="0070C0"/>
                </a:solidFill>
              </a:rPr>
              <a:t>Rating of Quality Characteristics and Definitions</a:t>
            </a:r>
          </a:p>
          <a:p>
            <a:endParaRPr lang="en-GB" sz="9600" dirty="0">
              <a:solidFill>
                <a:srgbClr val="C00000"/>
              </a:solidFill>
            </a:endParaRPr>
          </a:p>
        </p:txBody>
      </p:sp>
      <p:sp>
        <p:nvSpPr>
          <p:cNvPr id="6" name="Rectangle 5">
            <a:extLst>
              <a:ext uri="{FF2B5EF4-FFF2-40B4-BE49-F238E27FC236}">
                <a16:creationId xmlns:a16="http://schemas.microsoft.com/office/drawing/2014/main" id="{7FD16A2D-AD7F-4DC1-A674-326E73BFA1CC}"/>
              </a:ext>
            </a:extLst>
          </p:cNvPr>
          <p:cNvSpPr/>
          <p:nvPr/>
        </p:nvSpPr>
        <p:spPr>
          <a:xfrm>
            <a:off x="33051" y="1381463"/>
            <a:ext cx="8840709" cy="338554"/>
          </a:xfrm>
          <a:prstGeom prst="rect">
            <a:avLst/>
          </a:prstGeom>
        </p:spPr>
        <p:txBody>
          <a:bodyPr wrap="square">
            <a:spAutoFit/>
          </a:bodyPr>
          <a:lstStyle/>
          <a:p>
            <a:r>
              <a:rPr lang="en-US" sz="1600" dirty="0"/>
              <a:t>Ratings of Quality Characteristics for Various Types of Infrastructure Process Documentation</a:t>
            </a:r>
          </a:p>
        </p:txBody>
      </p:sp>
      <p:pic>
        <p:nvPicPr>
          <p:cNvPr id="2" name="Picture 1">
            <a:extLst>
              <a:ext uri="{FF2B5EF4-FFF2-40B4-BE49-F238E27FC236}">
                <a16:creationId xmlns:a16="http://schemas.microsoft.com/office/drawing/2014/main" id="{DFE37410-ED37-4248-9F84-69392A092FFE}"/>
              </a:ext>
            </a:extLst>
          </p:cNvPr>
          <p:cNvPicPr>
            <a:picLocks noChangeAspect="1"/>
          </p:cNvPicPr>
          <p:nvPr/>
        </p:nvPicPr>
        <p:blipFill>
          <a:blip r:embed="rId3"/>
          <a:stretch>
            <a:fillRect/>
          </a:stretch>
        </p:blipFill>
        <p:spPr>
          <a:xfrm>
            <a:off x="228600" y="1720017"/>
            <a:ext cx="8153400" cy="4704507"/>
          </a:xfrm>
          <a:prstGeom prst="rect">
            <a:avLst/>
          </a:prstGeom>
        </p:spPr>
      </p:pic>
      <p:sp>
        <p:nvSpPr>
          <p:cNvPr id="7" name="TextBox 6">
            <a:extLst>
              <a:ext uri="{FF2B5EF4-FFF2-40B4-BE49-F238E27FC236}">
                <a16:creationId xmlns:a16="http://schemas.microsoft.com/office/drawing/2014/main" id="{79E0540F-17D5-4A64-9477-B09EDB9A150D}"/>
              </a:ext>
            </a:extLst>
          </p:cNvPr>
          <p:cNvSpPr txBox="1"/>
          <p:nvPr/>
        </p:nvSpPr>
        <p:spPr>
          <a:xfrm>
            <a:off x="228600" y="1667675"/>
            <a:ext cx="8153400" cy="230832"/>
          </a:xfrm>
          <a:prstGeom prst="rect">
            <a:avLst/>
          </a:prstGeom>
          <a:solidFill>
            <a:srgbClr val="FFC000"/>
          </a:solidFill>
        </p:spPr>
        <p:txBody>
          <a:bodyPr wrap="square" rtlCol="0">
            <a:spAutoFit/>
          </a:bodyPr>
          <a:lstStyle/>
          <a:p>
            <a:r>
              <a:rPr lang="en-US" sz="900" b="1" dirty="0"/>
              <a:t>Documentation                Ownership    Readability    Accuracy  Thoroughness   Format   Accessibility  Currency    Updatability     Effectiveness  Accountability        Total</a:t>
            </a:r>
          </a:p>
        </p:txBody>
      </p:sp>
      <p:cxnSp>
        <p:nvCxnSpPr>
          <p:cNvPr id="11" name="Straight Connector 10">
            <a:extLst>
              <a:ext uri="{FF2B5EF4-FFF2-40B4-BE49-F238E27FC236}">
                <a16:creationId xmlns:a16="http://schemas.microsoft.com/office/drawing/2014/main" id="{867932CC-4D89-4AA8-867C-7927BC45FAD2}"/>
              </a:ext>
            </a:extLst>
          </p:cNvPr>
          <p:cNvCxnSpPr/>
          <p:nvPr/>
        </p:nvCxnSpPr>
        <p:spPr>
          <a:xfrm flipV="1">
            <a:off x="7642412" y="1667675"/>
            <a:ext cx="0" cy="470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BEC0D7-6628-49D3-874C-F8AD0335C833}"/>
              </a:ext>
            </a:extLst>
          </p:cNvPr>
          <p:cNvCxnSpPr>
            <a:cxnSpLocks/>
          </p:cNvCxnSpPr>
          <p:nvPr/>
        </p:nvCxnSpPr>
        <p:spPr>
          <a:xfrm flipV="1">
            <a:off x="1447800" y="1667675"/>
            <a:ext cx="0" cy="47568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489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29</a:t>
            </a:fld>
            <a:endParaRPr lang="en-US" dirty="0"/>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4590" y="44068"/>
            <a:ext cx="2823175" cy="5029200"/>
          </a:xfrm>
          <a:solidFill>
            <a:schemeClr val="bg1"/>
          </a:solidFill>
        </p:spPr>
        <p:txBody>
          <a:bodyPr anchor="t">
            <a:normAutofit/>
          </a:bodyPr>
          <a:lstStyle/>
          <a:p>
            <a:r>
              <a:rPr lang="en-US" sz="3000" dirty="0">
                <a:solidFill>
                  <a:srgbClr val="C00000"/>
                </a:solidFill>
              </a:rPr>
              <a:t>Evaluating Process Documentation: </a:t>
            </a:r>
            <a:r>
              <a:rPr lang="en-US" sz="3000" dirty="0">
                <a:solidFill>
                  <a:srgbClr val="0070C0"/>
                </a:solidFill>
              </a:rPr>
              <a:t>Ratings of Value Characteristics</a:t>
            </a:r>
            <a:endParaRPr lang="en-GB" sz="3000" dirty="0">
              <a:solidFill>
                <a:srgbClr val="C00000"/>
              </a:solidFill>
            </a:endParaRPr>
          </a:p>
        </p:txBody>
      </p:sp>
      <p:grpSp>
        <p:nvGrpSpPr>
          <p:cNvPr id="9" name="Group 8">
            <a:extLst>
              <a:ext uri="{FF2B5EF4-FFF2-40B4-BE49-F238E27FC236}">
                <a16:creationId xmlns:a16="http://schemas.microsoft.com/office/drawing/2014/main" id="{7354C502-12C1-42C2-AACA-5E5018F5EBC5}"/>
              </a:ext>
            </a:extLst>
          </p:cNvPr>
          <p:cNvGrpSpPr/>
          <p:nvPr/>
        </p:nvGrpSpPr>
        <p:grpSpPr>
          <a:xfrm>
            <a:off x="2807568" y="-31213"/>
            <a:ext cx="6358466" cy="6947010"/>
            <a:chOff x="1910291" y="881834"/>
            <a:chExt cx="5057775" cy="8429395"/>
          </a:xfrm>
        </p:grpSpPr>
        <p:pic>
          <p:nvPicPr>
            <p:cNvPr id="7" name="Picture 6">
              <a:extLst>
                <a:ext uri="{FF2B5EF4-FFF2-40B4-BE49-F238E27FC236}">
                  <a16:creationId xmlns:a16="http://schemas.microsoft.com/office/drawing/2014/main" id="{2E14107A-30EC-448C-B723-113E88B7F60C}"/>
                </a:ext>
              </a:extLst>
            </p:cNvPr>
            <p:cNvPicPr>
              <a:picLocks noChangeAspect="1"/>
            </p:cNvPicPr>
            <p:nvPr/>
          </p:nvPicPr>
          <p:blipFill>
            <a:blip r:embed="rId3"/>
            <a:stretch>
              <a:fillRect/>
            </a:stretch>
          </p:blipFill>
          <p:spPr>
            <a:xfrm>
              <a:off x="1910291" y="881834"/>
              <a:ext cx="5057775" cy="4181475"/>
            </a:xfrm>
            <a:prstGeom prst="rect">
              <a:avLst/>
            </a:prstGeom>
          </p:spPr>
        </p:pic>
        <p:pic>
          <p:nvPicPr>
            <p:cNvPr id="8" name="Picture 7">
              <a:extLst>
                <a:ext uri="{FF2B5EF4-FFF2-40B4-BE49-F238E27FC236}">
                  <a16:creationId xmlns:a16="http://schemas.microsoft.com/office/drawing/2014/main" id="{4CB02FC8-75B2-4F6E-9B93-508C53C22C24}"/>
                </a:ext>
              </a:extLst>
            </p:cNvPr>
            <p:cNvPicPr>
              <a:picLocks noChangeAspect="1"/>
            </p:cNvPicPr>
            <p:nvPr/>
          </p:nvPicPr>
          <p:blipFill>
            <a:blip r:embed="rId4"/>
            <a:stretch>
              <a:fillRect/>
            </a:stretch>
          </p:blipFill>
          <p:spPr>
            <a:xfrm>
              <a:off x="1919816" y="4967829"/>
              <a:ext cx="5048250" cy="4343400"/>
            </a:xfrm>
            <a:prstGeom prst="rect">
              <a:avLst/>
            </a:prstGeom>
          </p:spPr>
        </p:pic>
      </p:grpSp>
      <p:sp>
        <p:nvSpPr>
          <p:cNvPr id="11" name="Rectangle 10">
            <a:extLst>
              <a:ext uri="{FF2B5EF4-FFF2-40B4-BE49-F238E27FC236}">
                <a16:creationId xmlns:a16="http://schemas.microsoft.com/office/drawing/2014/main" id="{65B982DF-5D6F-4D4B-9D1A-20CE6A39EBDB}"/>
              </a:ext>
            </a:extLst>
          </p:cNvPr>
          <p:cNvSpPr/>
          <p:nvPr/>
        </p:nvSpPr>
        <p:spPr>
          <a:xfrm>
            <a:off x="0" y="3657600"/>
            <a:ext cx="2807568"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90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37" y="1371599"/>
            <a:ext cx="8991395" cy="5179071"/>
          </a:xfrm>
        </p:spPr>
        <p:txBody>
          <a:bodyPr>
            <a:noAutofit/>
          </a:bodyPr>
          <a:lstStyle/>
          <a:p>
            <a:pPr marL="182880" lvl="1" indent="-182880" algn="just">
              <a:lnSpc>
                <a:spcPct val="120000"/>
              </a:lnSpc>
              <a:spcBef>
                <a:spcPts val="600"/>
              </a:spcBef>
              <a:buClr>
                <a:srgbClr val="101141"/>
              </a:buClr>
              <a:buFont typeface="Arial" panose="020B0604020202020204" pitchFamily="34" charset="0"/>
              <a:buChar char="•"/>
            </a:pPr>
            <a:r>
              <a:rPr lang="en-US" sz="1750" dirty="0"/>
              <a:t>As part of Strategic Security Management, we looked at the overall process for developing a strategic security program, beginning with our formal definition of strategic security and then discussed the 12 steps necessary to design such a process including looking at the current tools and processes and streamlining them, establishment and enforcement of enterprise-wide security policies etc. We concluded the session with how to evaluate, measure, and streamline a strategic security process</a:t>
            </a:r>
          </a:p>
          <a:p>
            <a:pPr marL="182880" lvl="1" indent="-182880" algn="just">
              <a:lnSpc>
                <a:spcPct val="120000"/>
              </a:lnSpc>
              <a:spcBef>
                <a:spcPts val="600"/>
              </a:spcBef>
              <a:buClr>
                <a:srgbClr val="101141"/>
              </a:buClr>
              <a:buFont typeface="Arial" panose="020B0604020202020204" pitchFamily="34" charset="0"/>
              <a:buChar char="•"/>
            </a:pPr>
            <a:r>
              <a:rPr lang="en-US" sz="1750" dirty="0"/>
              <a:t>IT infrastructure disasters and disruptions can happen in at least 20% of organizations every year. As part of Business Continuity process, we looked at how to plan for the continuity of critical business processes during and immediately after disruptions of service resulting from either a localized or a wide-spread disaster. We looked at the steps required to design and test a business continuity plan right from acquiring Executive support, process owner, building of a cross functional team, conducting a Business Impact analysis, identifying and prioritizing requirements, identification of recovery team and strategies, planning of a Business continuity plan, validating it and keeping it current.</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 - 1</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782577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30</a:t>
            </a:fld>
            <a:endParaRPr lang="en-US" dirty="0"/>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152400" y="0"/>
            <a:ext cx="8991600" cy="688329"/>
          </a:xfrm>
        </p:spPr>
        <p:txBody>
          <a:bodyPr>
            <a:normAutofit/>
          </a:bodyPr>
          <a:lstStyle/>
          <a:p>
            <a:r>
              <a:rPr lang="en-US" sz="3000" dirty="0">
                <a:solidFill>
                  <a:srgbClr val="C00000"/>
                </a:solidFill>
              </a:rPr>
              <a:t>Evaluating Process Documentation</a:t>
            </a:r>
            <a:endParaRPr lang="en-GB" sz="3000" dirty="0">
              <a:solidFill>
                <a:srgbClr val="C00000"/>
              </a:solidFill>
            </a:endParaRPr>
          </a:p>
        </p:txBody>
      </p:sp>
      <p:sp>
        <p:nvSpPr>
          <p:cNvPr id="16" name="Rectangle 15">
            <a:extLst>
              <a:ext uri="{FF2B5EF4-FFF2-40B4-BE49-F238E27FC236}">
                <a16:creationId xmlns:a16="http://schemas.microsoft.com/office/drawing/2014/main" id="{C3C31656-20BA-4CA7-ACE4-BE91E3D6A47A}"/>
              </a:ext>
            </a:extLst>
          </p:cNvPr>
          <p:cNvSpPr/>
          <p:nvPr/>
        </p:nvSpPr>
        <p:spPr>
          <a:xfrm>
            <a:off x="197874" y="653953"/>
            <a:ext cx="8774675" cy="461665"/>
          </a:xfrm>
          <a:prstGeom prst="rect">
            <a:avLst/>
          </a:prstGeom>
        </p:spPr>
        <p:txBody>
          <a:bodyPr wrap="square">
            <a:spAutoFit/>
          </a:bodyPr>
          <a:lstStyle/>
          <a:p>
            <a:r>
              <a:rPr lang="en-US" sz="2400" b="1" dirty="0">
                <a:solidFill>
                  <a:srgbClr val="0070C0"/>
                </a:solidFill>
                <a:latin typeface="TimesNewRomanPS-BoldMT"/>
              </a:rPr>
              <a:t>Documentation Quality Characteristics and Definitions (Contd.)</a:t>
            </a:r>
            <a:endParaRPr lang="en-US" sz="2400" dirty="0">
              <a:solidFill>
                <a:srgbClr val="0070C0"/>
              </a:solidFill>
            </a:endParaRPr>
          </a:p>
        </p:txBody>
      </p:sp>
      <p:sp>
        <p:nvSpPr>
          <p:cNvPr id="6" name="Rectangle 5">
            <a:extLst>
              <a:ext uri="{FF2B5EF4-FFF2-40B4-BE49-F238E27FC236}">
                <a16:creationId xmlns:a16="http://schemas.microsoft.com/office/drawing/2014/main" id="{7FD16A2D-AD7F-4DC1-A674-326E73BFA1CC}"/>
              </a:ext>
            </a:extLst>
          </p:cNvPr>
          <p:cNvSpPr/>
          <p:nvPr/>
        </p:nvSpPr>
        <p:spPr>
          <a:xfrm>
            <a:off x="131840" y="1364645"/>
            <a:ext cx="8840709" cy="400110"/>
          </a:xfrm>
          <a:prstGeom prst="rect">
            <a:avLst/>
          </a:prstGeom>
        </p:spPr>
        <p:txBody>
          <a:bodyPr wrap="square">
            <a:spAutoFit/>
          </a:bodyPr>
          <a:lstStyle/>
          <a:p>
            <a:r>
              <a:rPr lang="en-US" sz="2000" b="1" dirty="0"/>
              <a:t>Putting the Value and Quality ratings together</a:t>
            </a:r>
          </a:p>
        </p:txBody>
      </p:sp>
      <p:pic>
        <p:nvPicPr>
          <p:cNvPr id="7" name="Picture 6">
            <a:extLst>
              <a:ext uri="{FF2B5EF4-FFF2-40B4-BE49-F238E27FC236}">
                <a16:creationId xmlns:a16="http://schemas.microsoft.com/office/drawing/2014/main" id="{B3A44B15-A2B4-417E-89A4-0214E31BEB02}"/>
              </a:ext>
            </a:extLst>
          </p:cNvPr>
          <p:cNvPicPr>
            <a:picLocks noChangeAspect="1"/>
          </p:cNvPicPr>
          <p:nvPr/>
        </p:nvPicPr>
        <p:blipFill>
          <a:blip r:embed="rId3"/>
          <a:stretch>
            <a:fillRect/>
          </a:stretch>
        </p:blipFill>
        <p:spPr>
          <a:xfrm>
            <a:off x="1246381" y="1792421"/>
            <a:ext cx="5288897" cy="4387513"/>
          </a:xfrm>
          <a:prstGeom prst="rect">
            <a:avLst/>
          </a:prstGeom>
        </p:spPr>
      </p:pic>
    </p:spTree>
    <p:extLst>
      <p:ext uri="{BB962C8B-B14F-4D97-AF65-F5344CB8AC3E}">
        <p14:creationId xmlns:p14="http://schemas.microsoft.com/office/powerpoint/2010/main" val="821991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marL="0" indent="0">
              <a:buNone/>
            </a:pPr>
            <a:r>
              <a:rPr lang="en-US" sz="2600" b="1" dirty="0">
                <a:solidFill>
                  <a:srgbClr val="C00000"/>
                </a:solidFill>
              </a:rPr>
              <a:t>Quality/Value Matrix</a:t>
            </a:r>
            <a:endParaRPr lang="en-GB" sz="2600" b="1" dirty="0">
              <a:solidFill>
                <a:srgbClr val="C00000"/>
              </a:solidFill>
            </a:endParaRPr>
          </a:p>
        </p:txBody>
      </p:sp>
      <p:sp>
        <p:nvSpPr>
          <p:cNvPr id="4" name="Footer Placeholder 3"/>
          <p:cNvSpPr>
            <a:spLocks noGrp="1"/>
          </p:cNvSpPr>
          <p:nvPr>
            <p:ph type="ftr" sz="quarter" idx="12"/>
          </p:nvPr>
        </p:nvSpPr>
        <p:spPr>
          <a:xfrm>
            <a:off x="-324804" y="6552418"/>
            <a:ext cx="4686492"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accent6">
                    <a:lumMod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SS ZG538 Infrastructure Management</a:t>
            </a:r>
          </a:p>
        </p:txBody>
      </p:sp>
      <p:sp>
        <p:nvSpPr>
          <p:cNvPr id="5" name="Slide Number Placeholder 4"/>
          <p:cNvSpPr>
            <a:spLocks noGrp="1"/>
          </p:cNvSpPr>
          <p:nvPr>
            <p:ph type="sldNum" sz="quarter" idx="13"/>
          </p:nvPr>
        </p:nvSpPr>
        <p:spPr>
          <a:prstGeom prst="rect">
            <a:avLst/>
          </a:prstGeom>
        </p:spPr>
        <p:txBody>
          <a:bodyPr vert="horz" lIns="91440" tIns="45720" rIns="91440" bIns="45720" rtlCol="0" anchor="ctr"/>
          <a:lstStyle>
            <a:defPPr>
              <a:defRPr lang="en-US"/>
            </a:defPPr>
            <a:lvl1pPr marL="0" algn="r" defTabSz="914400" rtl="0" eaLnBrk="1" latinLnBrk="0" hangingPunct="1">
              <a:defRPr lang="en-US" sz="1200" b="1" kern="1200" smtClean="0">
                <a:solidFill>
                  <a:schemeClr val="accent6">
                    <a:lumMod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31</a:t>
            </a:fld>
            <a:endParaRPr lang="en-US" dirty="0"/>
          </a:p>
        </p:txBody>
      </p:sp>
      <p:sp>
        <p:nvSpPr>
          <p:cNvPr id="6" name="Text Placeholder 5">
            <a:extLst>
              <a:ext uri="{FF2B5EF4-FFF2-40B4-BE49-F238E27FC236}">
                <a16:creationId xmlns:a16="http://schemas.microsoft.com/office/drawing/2014/main" id="{831091DF-2F2B-4D42-B9D4-4B9E084E7C09}"/>
              </a:ext>
            </a:extLst>
          </p:cNvPr>
          <p:cNvSpPr>
            <a:spLocks noGrp="1"/>
          </p:cNvSpPr>
          <p:nvPr>
            <p:ph type="body" idx="4294967295"/>
          </p:nvPr>
        </p:nvSpPr>
        <p:spPr>
          <a:xfrm>
            <a:off x="0" y="1535113"/>
            <a:ext cx="4040188" cy="827087"/>
          </a:xfrm>
        </p:spPr>
        <p:txBody>
          <a:bodyPr/>
          <a:lstStyle/>
          <a:p>
            <a:r>
              <a:rPr lang="en-US" dirty="0"/>
              <a:t>Definition</a:t>
            </a:r>
          </a:p>
        </p:txBody>
      </p:sp>
      <p:sp>
        <p:nvSpPr>
          <p:cNvPr id="7" name="Text Placeholder 6">
            <a:extLst>
              <a:ext uri="{FF2B5EF4-FFF2-40B4-BE49-F238E27FC236}">
                <a16:creationId xmlns:a16="http://schemas.microsoft.com/office/drawing/2014/main" id="{43093A3B-0439-4737-88E2-0643B8FA9215}"/>
              </a:ext>
            </a:extLst>
          </p:cNvPr>
          <p:cNvSpPr>
            <a:spLocks noGrp="1"/>
          </p:cNvSpPr>
          <p:nvPr>
            <p:ph type="body" sz="quarter" idx="4294967295"/>
          </p:nvPr>
        </p:nvSpPr>
        <p:spPr>
          <a:xfrm>
            <a:off x="5102225" y="1535113"/>
            <a:ext cx="4041775" cy="827087"/>
          </a:xfrm>
        </p:spPr>
        <p:txBody>
          <a:bodyPr/>
          <a:lstStyle/>
          <a:p>
            <a:r>
              <a:rPr lang="en-US" dirty="0"/>
              <a:t>Example</a:t>
            </a:r>
          </a:p>
        </p:txBody>
      </p:sp>
      <p:pic>
        <p:nvPicPr>
          <p:cNvPr id="12" name="Content Placeholder 11">
            <a:extLst>
              <a:ext uri="{FF2B5EF4-FFF2-40B4-BE49-F238E27FC236}">
                <a16:creationId xmlns:a16="http://schemas.microsoft.com/office/drawing/2014/main" id="{6B9A298F-7208-4975-947F-4DA24E35454C}"/>
              </a:ext>
            </a:extLst>
          </p:cNvPr>
          <p:cNvPicPr>
            <a:picLocks noGrp="1" noChangeAspect="1"/>
          </p:cNvPicPr>
          <p:nvPr>
            <p:ph sz="quarter" idx="4294967295"/>
          </p:nvPr>
        </p:nvPicPr>
        <p:blipFill>
          <a:blip r:embed="rId3"/>
          <a:stretch>
            <a:fillRect/>
          </a:stretch>
        </p:blipFill>
        <p:spPr>
          <a:xfrm>
            <a:off x="4911725" y="2687638"/>
            <a:ext cx="4232275" cy="3438525"/>
          </a:xfrm>
          <a:prstGeom prst="rect">
            <a:avLst/>
          </a:prstGeom>
        </p:spPr>
      </p:pic>
      <p:pic>
        <p:nvPicPr>
          <p:cNvPr id="11" name="Content Placeholder 10">
            <a:extLst>
              <a:ext uri="{FF2B5EF4-FFF2-40B4-BE49-F238E27FC236}">
                <a16:creationId xmlns:a16="http://schemas.microsoft.com/office/drawing/2014/main" id="{7687F7A0-24B8-45F5-B8C4-90795D810FF8}"/>
              </a:ext>
            </a:extLst>
          </p:cNvPr>
          <p:cNvPicPr>
            <a:picLocks noGrp="1" noChangeAspect="1"/>
          </p:cNvPicPr>
          <p:nvPr>
            <p:ph sz="quarter" idx="4294967295"/>
          </p:nvPr>
        </p:nvPicPr>
        <p:blipFill>
          <a:blip r:embed="rId4"/>
          <a:stretch>
            <a:fillRect/>
          </a:stretch>
        </p:blipFill>
        <p:spPr>
          <a:xfrm>
            <a:off x="0" y="2514600"/>
            <a:ext cx="4089400" cy="3611563"/>
          </a:xfrm>
          <a:prstGeom prst="rect">
            <a:avLst/>
          </a:prstGeom>
        </p:spPr>
      </p:pic>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CD5F0CCC-26C2-4883-891E-0406BB554E72}"/>
              </a:ext>
            </a:extLst>
          </p:cNvPr>
          <p:cNvSpPr/>
          <p:nvPr/>
        </p:nvSpPr>
        <p:spPr>
          <a:xfrm>
            <a:off x="746759" y="2289047"/>
            <a:ext cx="376237" cy="32543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A27BEC3-6CCA-4920-AC18-AAE4B6023869}"/>
              </a:ext>
            </a:extLst>
          </p:cNvPr>
          <p:cNvSpPr/>
          <p:nvPr/>
        </p:nvSpPr>
        <p:spPr>
          <a:xfrm>
            <a:off x="4361688" y="5562599"/>
            <a:ext cx="397649" cy="411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7D7ED65C-00E0-4E75-AD08-7C23F8EFBE68}"/>
              </a:ext>
            </a:extLst>
          </p:cNvPr>
          <p:cNvCxnSpPr/>
          <p:nvPr/>
        </p:nvCxnSpPr>
        <p:spPr>
          <a:xfrm flipV="1">
            <a:off x="5239512" y="2451766"/>
            <a:ext cx="0" cy="3676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A716D4-F8F6-46FD-95C0-ABAF1FE625BF}"/>
              </a:ext>
            </a:extLst>
          </p:cNvPr>
          <p:cNvCxnSpPr>
            <a:cxnSpLocks/>
          </p:cNvCxnSpPr>
          <p:nvPr/>
        </p:nvCxnSpPr>
        <p:spPr>
          <a:xfrm flipV="1">
            <a:off x="8839200" y="5695027"/>
            <a:ext cx="30480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00F5C7A0-2622-424B-B867-B0E8DEEC094E}"/>
              </a:ext>
            </a:extLst>
          </p:cNvPr>
          <p:cNvSpPr/>
          <p:nvPr/>
        </p:nvSpPr>
        <p:spPr>
          <a:xfrm>
            <a:off x="6610350" y="1701925"/>
            <a:ext cx="1428750" cy="827087"/>
          </a:xfrm>
          <a:prstGeom prst="wedgeRectCallout">
            <a:avLst>
              <a:gd name="adj1" fmla="val -123233"/>
              <a:gd name="adj2" fmla="val 1045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B6FC2E7-F0F3-47D6-8A16-531949AF3483}"/>
              </a:ext>
            </a:extLst>
          </p:cNvPr>
          <p:cNvSpPr txBox="1"/>
          <p:nvPr/>
        </p:nvSpPr>
        <p:spPr>
          <a:xfrm>
            <a:off x="6587841" y="1785513"/>
            <a:ext cx="1495449" cy="646331"/>
          </a:xfrm>
          <a:prstGeom prst="rect">
            <a:avLst/>
          </a:prstGeom>
          <a:noFill/>
        </p:spPr>
        <p:txBody>
          <a:bodyPr wrap="square" rtlCol="0">
            <a:spAutoFit/>
          </a:bodyPr>
          <a:lstStyle/>
          <a:p>
            <a:r>
              <a:rPr lang="en-US" b="1" dirty="0">
                <a:solidFill>
                  <a:schemeClr val="bg1"/>
                </a:solidFill>
              </a:rPr>
              <a:t>Needs quick improvement</a:t>
            </a:r>
          </a:p>
        </p:txBody>
      </p:sp>
    </p:spTree>
    <p:extLst>
      <p:ext uri="{BB962C8B-B14F-4D97-AF65-F5344CB8AC3E}">
        <p14:creationId xmlns:p14="http://schemas.microsoft.com/office/powerpoint/2010/main" val="75211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7467600" cy="1295400"/>
          </a:xfrm>
        </p:spPr>
        <p:txBody>
          <a:bodyPr>
            <a:normAutofit/>
          </a:bodyPr>
          <a:lstStyle/>
          <a:p>
            <a:r>
              <a:rPr lang="en-US" sz="3000" dirty="0">
                <a:solidFill>
                  <a:srgbClr val="0070C0"/>
                </a:solidFill>
              </a:rPr>
              <a:t>Discussions</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32</a:t>
            </a:fld>
            <a:endParaRPr lang="en-US" dirty="0"/>
          </a:p>
        </p:txBody>
      </p:sp>
      <p:sp>
        <p:nvSpPr>
          <p:cNvPr id="2" name="TextBox 1">
            <a:extLst>
              <a:ext uri="{FF2B5EF4-FFF2-40B4-BE49-F238E27FC236}">
                <a16:creationId xmlns:a16="http://schemas.microsoft.com/office/drawing/2014/main" id="{DD3F3175-AD25-4766-A7E0-9D4277C9A1EF}"/>
              </a:ext>
            </a:extLst>
          </p:cNvPr>
          <p:cNvSpPr txBox="1"/>
          <p:nvPr/>
        </p:nvSpPr>
        <p:spPr>
          <a:xfrm>
            <a:off x="304799" y="1600200"/>
            <a:ext cx="8762897" cy="3539430"/>
          </a:xfrm>
          <a:prstGeom prst="rect">
            <a:avLst/>
          </a:prstGeom>
          <a:noFill/>
        </p:spPr>
        <p:txBody>
          <a:bodyPr wrap="square" rtlCol="0">
            <a:spAutoFit/>
          </a:bodyPr>
          <a:lstStyle/>
          <a:p>
            <a:r>
              <a:rPr lang="en-IN" sz="2800" b="1" dirty="0"/>
              <a:t>What do you think is the importance of Documentation</a:t>
            </a:r>
          </a:p>
          <a:p>
            <a:endParaRPr lang="en-IN" sz="2800" b="1" dirty="0"/>
          </a:p>
          <a:p>
            <a:endParaRPr lang="en-IN" sz="2800" b="1" dirty="0"/>
          </a:p>
          <a:p>
            <a:endParaRPr lang="en-IN" sz="2800" b="1" dirty="0"/>
          </a:p>
          <a:p>
            <a:endParaRPr lang="en-IN" sz="2800" b="1" dirty="0"/>
          </a:p>
          <a:p>
            <a:endParaRPr lang="en-IN" sz="2800" b="1" dirty="0"/>
          </a:p>
          <a:p>
            <a:r>
              <a:rPr lang="en-IN" sz="2800" b="1" dirty="0"/>
              <a:t>How do you evaluate Documentation In your organization?</a:t>
            </a:r>
          </a:p>
        </p:txBody>
      </p:sp>
    </p:spTree>
    <p:extLst>
      <p:ext uri="{BB962C8B-B14F-4D97-AF65-F5344CB8AC3E}">
        <p14:creationId xmlns:p14="http://schemas.microsoft.com/office/powerpoint/2010/main" val="38886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93A0122-D0F2-4EF7-A332-111B4A52BC45}"/>
              </a:ext>
            </a:extLst>
          </p:cNvPr>
          <p:cNvSpPr>
            <a:spLocks noGrp="1"/>
          </p:cNvSpPr>
          <p:nvPr>
            <p:ph sz="quarter" idx="10"/>
          </p:nvPr>
        </p:nvSpPr>
        <p:spPr>
          <a:xfrm>
            <a:off x="685800" y="4713288"/>
            <a:ext cx="8458200" cy="1600200"/>
          </a:xfrm>
        </p:spPr>
        <p:txBody>
          <a:bodyPr anchor="ctr"/>
          <a:lstStyle/>
          <a:p>
            <a:r>
              <a:rPr lang="en-US" dirty="0"/>
              <a:t>Facilities Management Process</a:t>
            </a:r>
          </a:p>
        </p:txBody>
      </p:sp>
      <p:sp>
        <p:nvSpPr>
          <p:cNvPr id="5" name="Slide Number Placeholder 4">
            <a:extLst>
              <a:ext uri="{FF2B5EF4-FFF2-40B4-BE49-F238E27FC236}">
                <a16:creationId xmlns:a16="http://schemas.microsoft.com/office/drawing/2014/main" id="{68CB2D30-D8F3-45FF-A6A3-43DADBB11B66}"/>
              </a:ext>
            </a:extLst>
          </p:cNvPr>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93395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6629400" cy="1295400"/>
          </a:xfrm>
        </p:spPr>
        <p:txBody>
          <a:bodyPr>
            <a:normAutofit/>
          </a:bodyPr>
          <a:lstStyle/>
          <a:p>
            <a:r>
              <a:rPr lang="en-US" sz="3200" dirty="0"/>
              <a:t>ITSM : </a:t>
            </a:r>
            <a:r>
              <a:rPr lang="en-IN" sz="3200" dirty="0">
                <a:solidFill>
                  <a:srgbClr val="0070C0"/>
                </a:solidFill>
              </a:rPr>
              <a:t>Facilities Management</a:t>
            </a:r>
          </a:p>
          <a:p>
            <a:r>
              <a:rPr lang="en-IN" sz="2800" dirty="0">
                <a:solidFill>
                  <a:srgbClr val="C00000"/>
                </a:solidFill>
              </a:rPr>
              <a:t>Context</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5</a:t>
            </a:fld>
            <a:endParaRPr lang="en-US" dirty="0"/>
          </a:p>
        </p:txBody>
      </p:sp>
      <p:sp>
        <p:nvSpPr>
          <p:cNvPr id="6" name="Content Placeholder 1">
            <a:extLst>
              <a:ext uri="{FF2B5EF4-FFF2-40B4-BE49-F238E27FC236}">
                <a16:creationId xmlns:a16="http://schemas.microsoft.com/office/drawing/2014/main" id="{7F100916-836C-4A62-819F-823F0AB4AFB2}"/>
              </a:ext>
            </a:extLst>
          </p:cNvPr>
          <p:cNvSpPr txBox="1">
            <a:spLocks/>
          </p:cNvSpPr>
          <p:nvPr/>
        </p:nvSpPr>
        <p:spPr>
          <a:xfrm>
            <a:off x="0" y="1295400"/>
            <a:ext cx="9144000" cy="5255271"/>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 indent="0">
              <a:lnSpc>
                <a:spcPct val="120000"/>
              </a:lnSpc>
              <a:spcBef>
                <a:spcPts val="600"/>
              </a:spcBef>
            </a:pPr>
            <a:endParaRPr lang="en-US" sz="1400" dirty="0"/>
          </a:p>
        </p:txBody>
      </p:sp>
      <p:sp>
        <p:nvSpPr>
          <p:cNvPr id="8" name="TextBox 7">
            <a:extLst>
              <a:ext uri="{FF2B5EF4-FFF2-40B4-BE49-F238E27FC236}">
                <a16:creationId xmlns:a16="http://schemas.microsoft.com/office/drawing/2014/main" id="{FDA35946-F526-48A0-AB91-B6A48D9D306B}"/>
              </a:ext>
            </a:extLst>
          </p:cNvPr>
          <p:cNvSpPr txBox="1"/>
          <p:nvPr/>
        </p:nvSpPr>
        <p:spPr>
          <a:xfrm>
            <a:off x="191756" y="1575137"/>
            <a:ext cx="8952244" cy="5201424"/>
          </a:xfrm>
          <a:prstGeom prst="rect">
            <a:avLst/>
          </a:prstGeom>
          <a:noFill/>
        </p:spPr>
        <p:txBody>
          <a:bodyPr wrap="square" rtlCol="0">
            <a:spAutoFit/>
          </a:bodyPr>
          <a:lstStyle/>
          <a:p>
            <a:r>
              <a:rPr lang="en-IN" sz="2400" b="1" dirty="0"/>
              <a:t>What would you see as activities involved with facilities Management</a:t>
            </a:r>
          </a:p>
          <a:p>
            <a:endParaRPr lang="en-IN" sz="2400" b="1" dirty="0"/>
          </a:p>
          <a:p>
            <a:endParaRPr lang="en-IN" sz="1400" b="1" dirty="0"/>
          </a:p>
          <a:p>
            <a:endParaRPr lang="en-IN" sz="2400" b="1" dirty="0"/>
          </a:p>
          <a:p>
            <a:endParaRPr lang="en-IN" sz="2400" b="1" dirty="0"/>
          </a:p>
          <a:p>
            <a:r>
              <a:rPr lang="en-IN" sz="2400" b="1" dirty="0"/>
              <a:t>Do you see Facilities Management as Strategic or Tactical</a:t>
            </a:r>
          </a:p>
          <a:p>
            <a:endParaRPr lang="en-IN" sz="2400" b="1" dirty="0"/>
          </a:p>
          <a:p>
            <a:endParaRPr lang="en-IN" sz="1200" b="1" dirty="0"/>
          </a:p>
          <a:p>
            <a:endParaRPr lang="en-IN" sz="2400" b="1" dirty="0"/>
          </a:p>
          <a:p>
            <a:endParaRPr lang="en-IN" sz="2400" b="1" dirty="0"/>
          </a:p>
          <a:p>
            <a:r>
              <a:rPr lang="en-IN" sz="2400" b="1" dirty="0"/>
              <a:t>Do you think facilities management is changing from the past one year</a:t>
            </a:r>
          </a:p>
          <a:p>
            <a:endParaRPr lang="en-IN" dirty="0"/>
          </a:p>
          <a:p>
            <a:endParaRPr lang="en-IN" dirty="0"/>
          </a:p>
        </p:txBody>
      </p:sp>
    </p:spTree>
    <p:extLst>
      <p:ext uri="{BB962C8B-B14F-4D97-AF65-F5344CB8AC3E}">
        <p14:creationId xmlns:p14="http://schemas.microsoft.com/office/powerpoint/2010/main" val="125415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6629400" cy="1295400"/>
          </a:xfrm>
        </p:spPr>
        <p:txBody>
          <a:bodyPr>
            <a:normAutofit/>
          </a:bodyPr>
          <a:lstStyle/>
          <a:p>
            <a:r>
              <a:rPr lang="en-US" sz="3200" dirty="0"/>
              <a:t>ITSM : </a:t>
            </a:r>
            <a:r>
              <a:rPr lang="en-IN" sz="3200" dirty="0">
                <a:solidFill>
                  <a:srgbClr val="0070C0"/>
                </a:solidFill>
              </a:rPr>
              <a:t>Facilities Management</a:t>
            </a:r>
          </a:p>
          <a:p>
            <a:r>
              <a:rPr lang="en-IN" sz="2800" dirty="0">
                <a:solidFill>
                  <a:srgbClr val="C00000"/>
                </a:solidFill>
              </a:rPr>
              <a:t>Context</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6</a:t>
            </a:fld>
            <a:endParaRPr lang="en-US" dirty="0"/>
          </a:p>
        </p:txBody>
      </p:sp>
      <p:sp>
        <p:nvSpPr>
          <p:cNvPr id="6" name="Content Placeholder 1">
            <a:extLst>
              <a:ext uri="{FF2B5EF4-FFF2-40B4-BE49-F238E27FC236}">
                <a16:creationId xmlns:a16="http://schemas.microsoft.com/office/drawing/2014/main" id="{7F100916-836C-4A62-819F-823F0AB4AFB2}"/>
              </a:ext>
            </a:extLst>
          </p:cNvPr>
          <p:cNvSpPr txBox="1">
            <a:spLocks/>
          </p:cNvSpPr>
          <p:nvPr/>
        </p:nvSpPr>
        <p:spPr>
          <a:xfrm>
            <a:off x="0" y="1295400"/>
            <a:ext cx="9144000" cy="5255271"/>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 indent="0">
              <a:lnSpc>
                <a:spcPct val="120000"/>
              </a:lnSpc>
              <a:spcBef>
                <a:spcPts val="600"/>
              </a:spcBef>
            </a:pPr>
            <a:endParaRPr lang="en-US" sz="1400" dirty="0"/>
          </a:p>
        </p:txBody>
      </p:sp>
      <p:pic>
        <p:nvPicPr>
          <p:cNvPr id="8" name="Picture 7">
            <a:extLst>
              <a:ext uri="{FF2B5EF4-FFF2-40B4-BE49-F238E27FC236}">
                <a16:creationId xmlns:a16="http://schemas.microsoft.com/office/drawing/2014/main" id="{9C74E476-5649-42F8-9B8E-55C81AD0E122}"/>
              </a:ext>
            </a:extLst>
          </p:cNvPr>
          <p:cNvPicPr>
            <a:picLocks noChangeAspect="1"/>
          </p:cNvPicPr>
          <p:nvPr/>
        </p:nvPicPr>
        <p:blipFill>
          <a:blip r:embed="rId3"/>
          <a:stretch>
            <a:fillRect/>
          </a:stretch>
        </p:blipFill>
        <p:spPr>
          <a:xfrm>
            <a:off x="383980" y="1378743"/>
            <a:ext cx="8376039" cy="5088584"/>
          </a:xfrm>
          <a:prstGeom prst="rect">
            <a:avLst/>
          </a:prstGeom>
        </p:spPr>
      </p:pic>
      <p:sp>
        <p:nvSpPr>
          <p:cNvPr id="9" name="TextBox 8">
            <a:extLst>
              <a:ext uri="{FF2B5EF4-FFF2-40B4-BE49-F238E27FC236}">
                <a16:creationId xmlns:a16="http://schemas.microsoft.com/office/drawing/2014/main" id="{6F72407C-D87A-4A6F-B6A0-839D323D6895}"/>
              </a:ext>
            </a:extLst>
          </p:cNvPr>
          <p:cNvSpPr txBox="1"/>
          <p:nvPr/>
        </p:nvSpPr>
        <p:spPr>
          <a:xfrm>
            <a:off x="7187116" y="1155453"/>
            <a:ext cx="1193340" cy="369332"/>
          </a:xfrm>
          <a:prstGeom prst="rect">
            <a:avLst/>
          </a:prstGeom>
          <a:solidFill>
            <a:schemeClr val="accent2"/>
          </a:solidFill>
        </p:spPr>
        <p:txBody>
          <a:bodyPr wrap="none" rtlCol="0">
            <a:spAutoFit/>
          </a:bodyPr>
          <a:lstStyle/>
          <a:p>
            <a:r>
              <a:rPr lang="en-IN" b="1" dirty="0">
                <a:solidFill>
                  <a:schemeClr val="bg1"/>
                </a:solidFill>
              </a:rPr>
              <a:t>Customers</a:t>
            </a:r>
          </a:p>
        </p:txBody>
      </p:sp>
    </p:spTree>
    <p:extLst>
      <p:ext uri="{BB962C8B-B14F-4D97-AF65-F5344CB8AC3E}">
        <p14:creationId xmlns:p14="http://schemas.microsoft.com/office/powerpoint/2010/main" val="310068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6629400" cy="1295400"/>
          </a:xfrm>
        </p:spPr>
        <p:txBody>
          <a:bodyPr>
            <a:normAutofit/>
          </a:bodyPr>
          <a:lstStyle/>
          <a:p>
            <a:r>
              <a:rPr lang="en-US" sz="3200" dirty="0"/>
              <a:t>ITSM : </a:t>
            </a:r>
            <a:r>
              <a:rPr lang="en-IN" sz="3200" dirty="0">
                <a:solidFill>
                  <a:srgbClr val="0070C0"/>
                </a:solidFill>
              </a:rPr>
              <a:t>Facilities Management</a:t>
            </a:r>
          </a:p>
          <a:p>
            <a:r>
              <a:rPr lang="en-IN" sz="2800" dirty="0">
                <a:solidFill>
                  <a:srgbClr val="C00000"/>
                </a:solidFill>
              </a:rPr>
              <a:t>Introduction</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7</a:t>
            </a:fld>
            <a:endParaRPr lang="en-US" dirty="0"/>
          </a:p>
        </p:txBody>
      </p:sp>
      <p:sp>
        <p:nvSpPr>
          <p:cNvPr id="6" name="Content Placeholder 1">
            <a:extLst>
              <a:ext uri="{FF2B5EF4-FFF2-40B4-BE49-F238E27FC236}">
                <a16:creationId xmlns:a16="http://schemas.microsoft.com/office/drawing/2014/main" id="{7F100916-836C-4A62-819F-823F0AB4AFB2}"/>
              </a:ext>
            </a:extLst>
          </p:cNvPr>
          <p:cNvSpPr txBox="1">
            <a:spLocks/>
          </p:cNvSpPr>
          <p:nvPr/>
        </p:nvSpPr>
        <p:spPr>
          <a:xfrm>
            <a:off x="0" y="1295400"/>
            <a:ext cx="9144000" cy="5255271"/>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7190" indent="-285750" algn="just">
              <a:lnSpc>
                <a:spcPct val="130000"/>
              </a:lnSpc>
              <a:spcBef>
                <a:spcPts val="600"/>
              </a:spcBef>
              <a:spcAft>
                <a:spcPts val="600"/>
              </a:spcAft>
              <a:buFont typeface="Arial" panose="020B0604020202020204" pitchFamily="34" charset="0"/>
              <a:buChar char="•"/>
            </a:pPr>
            <a:r>
              <a:rPr lang="en-US" sz="1500" dirty="0"/>
              <a:t>Facilities management needs to proactively ensure the stability of the physical infrastructure environment to ensure the continuous operation of critical equipment to process critical applications. </a:t>
            </a:r>
          </a:p>
          <a:p>
            <a:pPr marL="377190" indent="-285750" algn="just">
              <a:lnSpc>
                <a:spcPct val="130000"/>
              </a:lnSpc>
              <a:spcBef>
                <a:spcPts val="0"/>
              </a:spcBef>
              <a:buFont typeface="Arial" pitchFamily="34" charset="0"/>
              <a:buChar char="•"/>
            </a:pPr>
            <a:r>
              <a:rPr lang="en-US" sz="1500" dirty="0"/>
              <a:t>This leads to the need for considering the major elements associated with managing the physical environment of an IT infrastructure.</a:t>
            </a:r>
          </a:p>
          <a:p>
            <a:pPr marL="377190" indent="-285750" algn="just">
              <a:lnSpc>
                <a:spcPct val="130000"/>
              </a:lnSpc>
              <a:spcBef>
                <a:spcPts val="600"/>
              </a:spcBef>
              <a:spcAft>
                <a:spcPts val="600"/>
              </a:spcAft>
              <a:buFont typeface="Arial" panose="020B0604020202020204" pitchFamily="34" charset="0"/>
              <a:buChar char="•"/>
            </a:pPr>
            <a:r>
              <a:rPr lang="en-US" sz="1500" dirty="0"/>
              <a:t>Typically most organizations have a facilities department which takes care of the physical infrastructure, and thus this Facilities management process will need to ensure that the role complements the organizational role and clear responsibilities are established for both</a:t>
            </a:r>
          </a:p>
          <a:p>
            <a:pPr marL="822960" indent="-457200" algn="just">
              <a:lnSpc>
                <a:spcPct val="130000"/>
              </a:lnSpc>
              <a:spcBef>
                <a:spcPts val="0"/>
              </a:spcBef>
            </a:pPr>
            <a:r>
              <a:rPr lang="en-US" sz="1500" b="1" dirty="0">
                <a:solidFill>
                  <a:srgbClr val="C00000"/>
                </a:solidFill>
              </a:rPr>
              <a:t>Def: </a:t>
            </a:r>
            <a:r>
              <a:rPr lang="en-US" sz="1500" dirty="0"/>
              <a:t>Facilities management is a process to ensure that an appropriate physical environment is</a:t>
            </a:r>
            <a:br>
              <a:rPr lang="en-US" sz="1500" dirty="0"/>
            </a:br>
            <a:r>
              <a:rPr lang="en-US" sz="1500" dirty="0"/>
              <a:t>consistently provided to the IT Infrastructure team to enable the continuous operation of all critical infrastructure equipment</a:t>
            </a:r>
          </a:p>
          <a:p>
            <a:pPr marL="822960" indent="0" algn="just">
              <a:lnSpc>
                <a:spcPct val="130000"/>
              </a:lnSpc>
              <a:spcBef>
                <a:spcPts val="600"/>
              </a:spcBef>
              <a:spcAft>
                <a:spcPts val="600"/>
              </a:spcAft>
            </a:pPr>
            <a:r>
              <a:rPr lang="en-US" sz="1500" dirty="0"/>
              <a:t>An </a:t>
            </a:r>
            <a:r>
              <a:rPr lang="en-US" sz="1500" b="1" dirty="0">
                <a:solidFill>
                  <a:srgbClr val="0070C0"/>
                </a:solidFill>
              </a:rPr>
              <a:t>appropriate physical environment implies </a:t>
            </a:r>
            <a:r>
              <a:rPr lang="en-US" sz="1500" dirty="0"/>
              <a:t>that all environmental factors (such as air conditioning, humidity, electrical power, static electricity, and controlled physical access) are accounted for at the proper levels on a continuous basis.</a:t>
            </a:r>
          </a:p>
          <a:p>
            <a:pPr marL="822960" indent="0" algn="just">
              <a:lnSpc>
                <a:spcPct val="130000"/>
              </a:lnSpc>
              <a:spcBef>
                <a:spcPts val="600"/>
              </a:spcBef>
              <a:spcAft>
                <a:spcPts val="600"/>
              </a:spcAft>
            </a:pPr>
            <a:r>
              <a:rPr lang="en-US" sz="1500" dirty="0"/>
              <a:t>All </a:t>
            </a:r>
            <a:r>
              <a:rPr lang="en-US" sz="1500" b="1" dirty="0">
                <a:solidFill>
                  <a:srgbClr val="0070C0"/>
                </a:solidFill>
              </a:rPr>
              <a:t>critical infrastructure equipment </a:t>
            </a:r>
            <a:r>
              <a:rPr lang="en-US" sz="1500" dirty="0"/>
              <a:t>refers to hardware in the data center, including the key infrastructure devices located outside of the centralized facility, including switch rooms, vaults, wiring closets, and encryption enclosures</a:t>
            </a:r>
          </a:p>
          <a:p>
            <a:pPr marL="182880" indent="0">
              <a:lnSpc>
                <a:spcPct val="120000"/>
              </a:lnSpc>
              <a:spcBef>
                <a:spcPts val="600"/>
              </a:spcBef>
            </a:pPr>
            <a:endParaRPr lang="en-US" sz="1400" dirty="0"/>
          </a:p>
        </p:txBody>
      </p:sp>
    </p:spTree>
    <p:extLst>
      <p:ext uri="{BB962C8B-B14F-4D97-AF65-F5344CB8AC3E}">
        <p14:creationId xmlns:p14="http://schemas.microsoft.com/office/powerpoint/2010/main" val="184386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295400"/>
            <a:ext cx="9143897" cy="5102871"/>
          </a:xfrm>
        </p:spPr>
        <p:txBody>
          <a:bodyPr>
            <a:noAutofit/>
          </a:bodyPr>
          <a:lstStyle/>
          <a:p>
            <a:pPr marL="182880" indent="0">
              <a:lnSpc>
                <a:spcPct val="120000"/>
              </a:lnSpc>
              <a:spcBef>
                <a:spcPts val="0"/>
              </a:spcBef>
            </a:pPr>
            <a:r>
              <a:rPr lang="en-US" sz="1600" b="1" dirty="0">
                <a:solidFill>
                  <a:srgbClr val="0070C0"/>
                </a:solidFill>
              </a:rPr>
              <a:t>1. Air conditioning (and Chillers &amp; CRAC Units)</a:t>
            </a:r>
          </a:p>
          <a:p>
            <a:pPr marL="548640" indent="-182880" algn="just">
              <a:lnSpc>
                <a:spcPct val="130000"/>
              </a:lnSpc>
              <a:spcBef>
                <a:spcPts val="400"/>
              </a:spcBef>
              <a:spcAft>
                <a:spcPts val="400"/>
              </a:spcAft>
              <a:buFont typeface="Wingdings" panose="05000000000000000000" pitchFamily="2" charset="2"/>
              <a:buChar char="§"/>
            </a:pPr>
            <a:r>
              <a:rPr lang="en-US" sz="1600" dirty="0"/>
              <a:t>All active components which are part of the IT Infrastructure in a Data Center generate heat. This heat generated would increase with the increase in utilization of the components.</a:t>
            </a:r>
          </a:p>
          <a:p>
            <a:pPr marL="548640" indent="-182880" algn="just">
              <a:lnSpc>
                <a:spcPct val="130000"/>
              </a:lnSpc>
              <a:spcBef>
                <a:spcPts val="400"/>
              </a:spcBef>
              <a:spcAft>
                <a:spcPts val="400"/>
              </a:spcAft>
              <a:buFont typeface="Wingdings" panose="05000000000000000000" pitchFamily="2" charset="2"/>
              <a:buChar char="§"/>
            </a:pPr>
            <a:r>
              <a:rPr lang="en-US" sz="1600" dirty="0"/>
              <a:t>Temperature levels will need to be monitored constantly, either electronically or with recording charts, and reviewed once periodically in close intervals to detect any unusual trends. </a:t>
            </a:r>
          </a:p>
          <a:p>
            <a:pPr marL="548640" indent="-182880" algn="just">
              <a:lnSpc>
                <a:spcPct val="130000"/>
              </a:lnSpc>
              <a:spcBef>
                <a:spcPts val="400"/>
              </a:spcBef>
              <a:spcAft>
                <a:spcPts val="400"/>
              </a:spcAft>
              <a:buFont typeface="Wingdings" panose="05000000000000000000" pitchFamily="2" charset="2"/>
              <a:buChar char="§"/>
            </a:pPr>
            <a:r>
              <a:rPr lang="en-US" sz="1600" dirty="0"/>
              <a:t>High density devices such as blade servers can result in hot spots within a data center. These concentrations of heat need to be addressed with proper cooling design and use of Air Conditioners, Chillers, Cold Air flow Dynamics etc. keeping in context the impact of dew</a:t>
            </a:r>
            <a:endParaRPr lang="en-US" sz="1600" b="1" dirty="0">
              <a:solidFill>
                <a:srgbClr val="0070C0"/>
              </a:solidFill>
            </a:endParaRPr>
          </a:p>
          <a:p>
            <a:pPr marL="182880" indent="0">
              <a:lnSpc>
                <a:spcPct val="120000"/>
              </a:lnSpc>
              <a:spcBef>
                <a:spcPts val="0"/>
              </a:spcBef>
            </a:pPr>
            <a:r>
              <a:rPr lang="en-US" sz="1600" b="1" dirty="0">
                <a:solidFill>
                  <a:srgbClr val="0070C0"/>
                </a:solidFill>
              </a:rPr>
              <a:t>2. Humidity</a:t>
            </a:r>
          </a:p>
          <a:p>
            <a:pPr marL="548640" indent="-182880" algn="just">
              <a:lnSpc>
                <a:spcPct val="130000"/>
              </a:lnSpc>
              <a:spcBef>
                <a:spcPts val="400"/>
              </a:spcBef>
              <a:spcAft>
                <a:spcPts val="400"/>
              </a:spcAft>
              <a:buFont typeface="Wingdings" panose="05000000000000000000" pitchFamily="2" charset="2"/>
              <a:buChar char="§"/>
            </a:pPr>
            <a:r>
              <a:rPr lang="en-US" sz="1600" dirty="0"/>
              <a:t>Humidity or the water vapor contained in air protects IT equipment from dangerous static electrical discharge. </a:t>
            </a:r>
          </a:p>
          <a:p>
            <a:pPr marL="548640" indent="-182880" algn="just">
              <a:lnSpc>
                <a:spcPct val="130000"/>
              </a:lnSpc>
              <a:spcBef>
                <a:spcPts val="400"/>
              </a:spcBef>
              <a:spcAft>
                <a:spcPts val="400"/>
              </a:spcAft>
              <a:buFont typeface="Wingdings" panose="05000000000000000000" pitchFamily="2" charset="2"/>
              <a:buChar char="§"/>
            </a:pPr>
            <a:r>
              <a:rPr lang="en-US" sz="1600" dirty="0"/>
              <a:t>Data centers need to maintain an ambient relative humidity levels between 45% and 55% for optimal performance and reliability. When relative humidity levels are too high, and exceeds the dew point, water condensation can occur which results in hardware corrosion and early system and component failure</a:t>
            </a:r>
          </a:p>
          <a:p>
            <a:pPr marL="182880" indent="0">
              <a:lnSpc>
                <a:spcPct val="120000"/>
              </a:lnSpc>
              <a:spcBef>
                <a:spcPts val="600"/>
              </a:spcBef>
            </a:pPr>
            <a:endParaRPr lang="en-US" sz="1400" dirty="0"/>
          </a:p>
        </p:txBody>
      </p:sp>
      <p:sp>
        <p:nvSpPr>
          <p:cNvPr id="3" name="Content Placeholder 2"/>
          <p:cNvSpPr>
            <a:spLocks noGrp="1"/>
          </p:cNvSpPr>
          <p:nvPr>
            <p:ph sz="quarter" idx="10"/>
          </p:nvPr>
        </p:nvSpPr>
        <p:spPr>
          <a:xfrm>
            <a:off x="152400" y="0"/>
            <a:ext cx="6934200" cy="1295400"/>
          </a:xfrm>
        </p:spPr>
        <p:txBody>
          <a:bodyPr>
            <a:normAutofit/>
          </a:bodyPr>
          <a:lstStyle/>
          <a:p>
            <a:r>
              <a:rPr lang="en-US" sz="3000" dirty="0"/>
              <a:t>ITSM : </a:t>
            </a:r>
            <a:r>
              <a:rPr lang="en-IN" sz="3000" dirty="0">
                <a:solidFill>
                  <a:srgbClr val="0070C0"/>
                </a:solidFill>
              </a:rPr>
              <a:t>Facilities Management</a:t>
            </a:r>
          </a:p>
          <a:p>
            <a:r>
              <a:rPr lang="en-US" sz="2600" dirty="0">
                <a:solidFill>
                  <a:srgbClr val="C00000"/>
                </a:solidFill>
              </a:rPr>
              <a:t>Major Elements of Facilities Management</a:t>
            </a:r>
            <a:r>
              <a:rPr lang="en-GB" sz="2600" dirty="0">
                <a:solidFill>
                  <a:srgbClr val="C00000"/>
                </a:solidFill>
              </a:rPr>
              <a:t> </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429354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51" y="1358900"/>
            <a:ext cx="8915297" cy="5102871"/>
          </a:xfrm>
        </p:spPr>
        <p:txBody>
          <a:bodyPr>
            <a:noAutofit/>
          </a:bodyPr>
          <a:lstStyle/>
          <a:p>
            <a:pPr marL="182880" indent="0">
              <a:lnSpc>
                <a:spcPct val="120000"/>
              </a:lnSpc>
              <a:spcBef>
                <a:spcPts val="600"/>
              </a:spcBef>
            </a:pPr>
            <a:r>
              <a:rPr lang="en-US" sz="1600" b="1" dirty="0">
                <a:solidFill>
                  <a:srgbClr val="0070C0"/>
                </a:solidFill>
              </a:rPr>
              <a:t>3. Electrical power</a:t>
            </a:r>
          </a:p>
          <a:p>
            <a:pPr marL="640080" indent="-182880" algn="just">
              <a:lnSpc>
                <a:spcPct val="120000"/>
              </a:lnSpc>
              <a:spcBef>
                <a:spcPts val="600"/>
              </a:spcBef>
              <a:buFont typeface="Wingdings" panose="05000000000000000000" pitchFamily="2" charset="2"/>
              <a:buChar char="§"/>
            </a:pPr>
            <a:r>
              <a:rPr lang="en-US" sz="1600" dirty="0"/>
              <a:t>Electrical power includes continuous supply at the proper voltage, current, and phasing as well as the conditioning of the power. </a:t>
            </a:r>
          </a:p>
          <a:p>
            <a:pPr marL="640080" indent="-182880" algn="just">
              <a:lnSpc>
                <a:spcPct val="120000"/>
              </a:lnSpc>
              <a:spcBef>
                <a:spcPts val="600"/>
              </a:spcBef>
              <a:buFont typeface="Wingdings" panose="05000000000000000000" pitchFamily="2" charset="2"/>
              <a:buChar char="§"/>
            </a:pPr>
            <a:r>
              <a:rPr lang="en-US" sz="1600" dirty="0"/>
              <a:t>Conditioning increases the quality of the electricity for greater reliability by filtering out stray magnetic fields (that can induce unwanted inductance), stray electric fields (that can generate unwanted capacitance), and providing surge suppression to prevent voltage spikes.</a:t>
            </a:r>
          </a:p>
          <a:p>
            <a:pPr marL="640080" indent="-182880" algn="just">
              <a:lnSpc>
                <a:spcPct val="120000"/>
              </a:lnSpc>
              <a:spcBef>
                <a:spcPts val="600"/>
              </a:spcBef>
              <a:buFont typeface="Wingdings" panose="05000000000000000000" pitchFamily="2" charset="2"/>
              <a:buChar char="§"/>
            </a:pPr>
            <a:r>
              <a:rPr lang="en-US" sz="1600" dirty="0"/>
              <a:t>Power Distribution Unit (</a:t>
            </a:r>
            <a:r>
              <a:rPr lang="en-US" sz="1600" b="1" dirty="0">
                <a:solidFill>
                  <a:srgbClr val="0070C0"/>
                </a:solidFill>
              </a:rPr>
              <a:t>PDUs</a:t>
            </a:r>
            <a:r>
              <a:rPr lang="en-US" sz="1600" dirty="0"/>
              <a:t>) designed to distribute power</a:t>
            </a:r>
          </a:p>
          <a:p>
            <a:pPr marL="182880" indent="0">
              <a:lnSpc>
                <a:spcPct val="120000"/>
              </a:lnSpc>
              <a:spcBef>
                <a:spcPts val="600"/>
              </a:spcBef>
            </a:pPr>
            <a:r>
              <a:rPr lang="en-US" sz="1600" b="1" dirty="0">
                <a:solidFill>
                  <a:srgbClr val="0070C0"/>
                </a:solidFill>
              </a:rPr>
              <a:t>4. Static electricity</a:t>
            </a:r>
          </a:p>
          <a:p>
            <a:pPr marL="640080" indent="-182880" algn="just">
              <a:lnSpc>
                <a:spcPct val="120000"/>
              </a:lnSpc>
              <a:spcBef>
                <a:spcPts val="600"/>
              </a:spcBef>
              <a:buFont typeface="Wingdings" panose="05000000000000000000" pitchFamily="2" charset="2"/>
              <a:buChar char="§"/>
            </a:pPr>
            <a:r>
              <a:rPr lang="en-US" sz="1600" dirty="0"/>
              <a:t>Static electricity, which affects the operation of sensitive equipment, can build up in conductive materials such as carpeting, clothing, draperies, and other non-insulating fibers. Antistatic devices can be installed to minimize this condition. </a:t>
            </a:r>
          </a:p>
          <a:p>
            <a:pPr marL="182880" indent="0">
              <a:lnSpc>
                <a:spcPct val="120000"/>
              </a:lnSpc>
              <a:spcBef>
                <a:spcPts val="600"/>
              </a:spcBef>
            </a:pPr>
            <a:r>
              <a:rPr lang="en-US" sz="1600" b="1" dirty="0">
                <a:solidFill>
                  <a:srgbClr val="0070C0"/>
                </a:solidFill>
              </a:rPr>
              <a:t>5. Electrical grounding</a:t>
            </a:r>
          </a:p>
          <a:p>
            <a:pPr marL="640080" indent="-182880" algn="just">
              <a:lnSpc>
                <a:spcPct val="120000"/>
              </a:lnSpc>
              <a:spcBef>
                <a:spcPts val="600"/>
              </a:spcBef>
              <a:buFont typeface="Wingdings" panose="05000000000000000000" pitchFamily="2" charset="2"/>
              <a:buChar char="§"/>
            </a:pPr>
            <a:r>
              <a:rPr lang="en-US" sz="1600" dirty="0"/>
              <a:t>Proper grounding is required to eliminate outages and potential human injury due to short circuits.</a:t>
            </a:r>
          </a:p>
        </p:txBody>
      </p:sp>
      <p:sp>
        <p:nvSpPr>
          <p:cNvPr id="3" name="Content Placeholder 2"/>
          <p:cNvSpPr>
            <a:spLocks noGrp="1"/>
          </p:cNvSpPr>
          <p:nvPr>
            <p:ph sz="quarter" idx="10"/>
          </p:nvPr>
        </p:nvSpPr>
        <p:spPr>
          <a:xfrm>
            <a:off x="152399" y="0"/>
            <a:ext cx="7315201" cy="1295400"/>
          </a:xfrm>
        </p:spPr>
        <p:txBody>
          <a:bodyPr>
            <a:normAutofit/>
          </a:bodyPr>
          <a:lstStyle/>
          <a:p>
            <a:r>
              <a:rPr lang="en-US" sz="3000" dirty="0"/>
              <a:t>ITSM : </a:t>
            </a:r>
            <a:r>
              <a:rPr lang="en-IN" sz="3000" dirty="0">
                <a:solidFill>
                  <a:srgbClr val="0070C0"/>
                </a:solidFill>
              </a:rPr>
              <a:t>Facilities Management</a:t>
            </a:r>
          </a:p>
          <a:p>
            <a:r>
              <a:rPr lang="en-US" sz="2400" dirty="0">
                <a:solidFill>
                  <a:srgbClr val="C00000"/>
                </a:solidFill>
              </a:rPr>
              <a:t>Major Elements of Facilities Management</a:t>
            </a:r>
            <a:r>
              <a:rPr lang="en-GB" sz="2400" dirty="0">
                <a:solidFill>
                  <a:srgbClr val="C00000"/>
                </a:solidFill>
              </a:rPr>
              <a:t> (Contd.) - 1</a:t>
            </a:r>
            <a:endParaRPr lang="en-US"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1771759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23551</TotalTime>
  <Words>3500</Words>
  <Application>Microsoft Office PowerPoint</Application>
  <PresentationFormat>On-screen Show (4:3)</PresentationFormat>
  <Paragraphs>341</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vt:lpstr>
      <vt:lpstr>TimesNewRomanPS-BoldMT</vt:lpstr>
      <vt:lpstr>TimesNewRomanPSMT</vt:lpstr>
      <vt:lpstr>Wingdings</vt:lpstr>
      <vt:lpstr>Office Theme</vt:lpstr>
      <vt:lpstr>ITSM – Session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Phalachandra HL</cp:lastModifiedBy>
  <cp:revision>992</cp:revision>
  <dcterms:created xsi:type="dcterms:W3CDTF">2011-09-14T09:42:05Z</dcterms:created>
  <dcterms:modified xsi:type="dcterms:W3CDTF">2021-02-13T04:32:24Z</dcterms:modified>
</cp:coreProperties>
</file>