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260" r:id="rId2"/>
    <p:sldId id="293" r:id="rId3"/>
    <p:sldId id="295" r:id="rId4"/>
    <p:sldId id="352" r:id="rId5"/>
    <p:sldId id="351" r:id="rId6"/>
    <p:sldId id="325" r:id="rId7"/>
    <p:sldId id="330" r:id="rId8"/>
    <p:sldId id="331" r:id="rId9"/>
    <p:sldId id="332" r:id="rId10"/>
    <p:sldId id="333" r:id="rId11"/>
    <p:sldId id="327" r:id="rId12"/>
    <p:sldId id="326" r:id="rId13"/>
    <p:sldId id="299" r:id="rId14"/>
    <p:sldId id="300" r:id="rId15"/>
    <p:sldId id="301" r:id="rId16"/>
    <p:sldId id="302" r:id="rId17"/>
    <p:sldId id="303" r:id="rId18"/>
    <p:sldId id="304" r:id="rId19"/>
    <p:sldId id="305" r:id="rId20"/>
    <p:sldId id="306" r:id="rId21"/>
    <p:sldId id="307" r:id="rId22"/>
    <p:sldId id="328" r:id="rId23"/>
    <p:sldId id="309" r:id="rId24"/>
    <p:sldId id="310" r:id="rId25"/>
    <p:sldId id="311" r:id="rId26"/>
    <p:sldId id="312" r:id="rId27"/>
    <p:sldId id="313" r:id="rId28"/>
    <p:sldId id="348" r:id="rId29"/>
    <p:sldId id="273" r:id="rId30"/>
    <p:sldId id="294" r:id="rId31"/>
    <p:sldId id="298" r:id="rId32"/>
    <p:sldId id="322" r:id="rId33"/>
    <p:sldId id="336" r:id="rId34"/>
    <p:sldId id="337" r:id="rId35"/>
    <p:sldId id="338" r:id="rId36"/>
    <p:sldId id="339" r:id="rId37"/>
    <p:sldId id="340" r:id="rId38"/>
    <p:sldId id="341" r:id="rId39"/>
    <p:sldId id="349" r:id="rId40"/>
    <p:sldId id="342" r:id="rId41"/>
    <p:sldId id="308" r:id="rId42"/>
    <p:sldId id="343" r:id="rId43"/>
    <p:sldId id="344" r:id="rId44"/>
    <p:sldId id="345" r:id="rId45"/>
    <p:sldId id="346" r:id="rId46"/>
    <p:sldId id="350" r:id="rId47"/>
    <p:sldId id="347" r:id="rId48"/>
    <p:sldId id="31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3804" autoAdjust="0"/>
  </p:normalViewPr>
  <p:slideViewPr>
    <p:cSldViewPr>
      <p:cViewPr varScale="1">
        <p:scale>
          <a:sx n="55" d="100"/>
          <a:sy n="55" d="100"/>
        </p:scale>
        <p:origin x="1266" y="72"/>
      </p:cViewPr>
      <p:guideLst>
        <p:guide orient="horz" pos="2160"/>
        <p:guide pos="2880"/>
      </p:guideLst>
    </p:cSldViewPr>
  </p:slideViewPr>
  <p:notesTextViewPr>
    <p:cViewPr>
      <p:scale>
        <a:sx n="100" d="100"/>
        <a:sy n="100" d="100"/>
      </p:scale>
      <p:origin x="0" y="0"/>
    </p:cViewPr>
  </p:notesTextViewPr>
  <p:sorterViewPr>
    <p:cViewPr>
      <p:scale>
        <a:sx n="156" d="100"/>
        <a:sy n="156" d="100"/>
      </p:scale>
      <p:origin x="0" y="-20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99D41-F811-4C54-ACE8-2447FA8AE2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F0AC38-30CA-481C-B56B-E74963372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endParaRPr lang="en-US"/>
          </a:p>
        </p:txBody>
      </p:sp>
      <p:sp>
        <p:nvSpPr>
          <p:cNvPr id="4" name="Footer Placeholder 3">
            <a:extLst>
              <a:ext uri="{FF2B5EF4-FFF2-40B4-BE49-F238E27FC236}">
                <a16:creationId xmlns:a16="http://schemas.microsoft.com/office/drawing/2014/main" id="{DD1EC386-6557-49C4-8805-92CC6C6A86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269A4-9CD5-4885-A17A-B2E4160D9D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DABA7-53A9-4870-9A06-7871FA8E0B43}" type="slidenum">
              <a:rPr lang="en-US" smtClean="0"/>
              <a:t>‹#›</a:t>
            </a:fld>
            <a:endParaRPr lang="en-US"/>
          </a:p>
        </p:txBody>
      </p:sp>
    </p:spTree>
    <p:extLst>
      <p:ext uri="{BB962C8B-B14F-4D97-AF65-F5344CB8AC3E}">
        <p14:creationId xmlns:p14="http://schemas.microsoft.com/office/powerpoint/2010/main" val="38323762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398772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26727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412454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96571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501351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107715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763892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62802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989261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44956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67487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None/>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301637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90518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742310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45755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304931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57894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34699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234064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6824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236126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340121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40506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772398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397253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826626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243840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508339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261450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352629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16884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04335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718746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04064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283698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528349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48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08073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789061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47132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98451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99185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461807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a:xfrm>
            <a:off x="228600" y="6356350"/>
            <a:ext cx="2133600" cy="365125"/>
          </a:xfrm>
        </p:spPr>
        <p:txBody>
          <a:bodyPr/>
          <a:lstStyle>
            <a:lvl1pPr>
              <a:defRPr>
                <a:solidFill>
                  <a:srgbClr val="FFFF00"/>
                </a:solidFill>
              </a:defRPr>
            </a:lvl1pPr>
          </a:lstStyle>
          <a:p>
            <a:r>
              <a:rPr lang="en-US" dirty="0"/>
              <a:t>20 Feb 2021</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lvl1pPr>
              <a:defRPr>
                <a:solidFill>
                  <a:srgbClr val="FFFF00"/>
                </a:solidFill>
              </a:defRPr>
            </a:lvl1pPr>
          </a:lstStyle>
          <a:p>
            <a:r>
              <a:rPr lang="en-US" dirty="0"/>
              <a:t>SS ZG538 Infrastructure Management</a:t>
            </a:r>
            <a:endParaRPr lang="en-US" dirty="0">
              <a:solidFill>
                <a:srgbClr val="FFFF00"/>
              </a:solidFill>
            </a:endParaRP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 ZG538 Infrastructure Management</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573B-4B59-47A6-BFEB-4FD72F325761}"/>
              </a:ext>
            </a:extLst>
          </p:cNvPr>
          <p:cNvSpPr>
            <a:spLocks noGrp="1"/>
          </p:cNvSpPr>
          <p:nvPr>
            <p:ph type="dt" sz="half" idx="10"/>
          </p:nvPr>
        </p:nvSpPr>
        <p:spPr/>
        <p:txBody>
          <a:bodyPr/>
          <a:lstStyle/>
          <a:p>
            <a:r>
              <a:rPr lang="en-US"/>
              <a:t>12 Aug 2018</a:t>
            </a:r>
          </a:p>
        </p:txBody>
      </p:sp>
      <p:sp>
        <p:nvSpPr>
          <p:cNvPr id="5" name="Footer Placeholder 4">
            <a:extLst>
              <a:ext uri="{FF2B5EF4-FFF2-40B4-BE49-F238E27FC236}">
                <a16:creationId xmlns:a16="http://schemas.microsoft.com/office/drawing/2014/main" id="{81033C64-DD35-4F34-AA0A-AEDE18088539}"/>
              </a:ext>
            </a:extLst>
          </p:cNvPr>
          <p:cNvSpPr>
            <a:spLocks noGrp="1"/>
          </p:cNvSpPr>
          <p:nvPr>
            <p:ph type="ftr" sz="quarter" idx="11"/>
          </p:nvPr>
        </p:nvSpPr>
        <p:spPr/>
        <p:txBody>
          <a:bodyPr/>
          <a:lstStyle/>
          <a:p>
            <a:r>
              <a:rPr lang="en-US" dirty="0"/>
              <a:t>SS ZG538 Infrastructure Management</a:t>
            </a:r>
          </a:p>
        </p:txBody>
      </p:sp>
      <p:sp>
        <p:nvSpPr>
          <p:cNvPr id="6" name="Slide Number Placeholder 5">
            <a:extLst>
              <a:ext uri="{FF2B5EF4-FFF2-40B4-BE49-F238E27FC236}">
                <a16:creationId xmlns:a16="http://schemas.microsoft.com/office/drawing/2014/main" id="{6ECA181F-0314-47FC-820C-02DA3A458B27}"/>
              </a:ext>
            </a:extLst>
          </p:cNvPr>
          <p:cNvSpPr>
            <a:spLocks noGrp="1"/>
          </p:cNvSpPr>
          <p:nvPr>
            <p:ph type="sldNum" sz="quarter" idx="12"/>
          </p:nvPr>
        </p:nvSpPr>
        <p:spPr/>
        <p:txBody>
          <a:bodyPr/>
          <a:lstStyle/>
          <a:p>
            <a:fld id="{4F231620-7DEA-4533-BCCC-3A8DE4523268}" type="slidenum">
              <a:rPr lang="en-US" smtClean="0"/>
              <a:t>‹#›</a:t>
            </a:fld>
            <a:endParaRPr lang="en-US"/>
          </a:p>
        </p:txBody>
      </p:sp>
    </p:spTree>
    <p:extLst>
      <p:ext uri="{BB962C8B-B14F-4D97-AF65-F5344CB8AC3E}">
        <p14:creationId xmlns:p14="http://schemas.microsoft.com/office/powerpoint/2010/main" val="1667171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endPar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6" name="Footer Placeholder 4">
            <a:extLst>
              <a:ext uri="{FF2B5EF4-FFF2-40B4-BE49-F238E27FC236}">
                <a16:creationId xmlns:a16="http://schemas.microsoft.com/office/drawing/2014/main" id="{DE04EC94-FB89-4EC1-8E30-52A3D842C32C}"/>
              </a:ext>
            </a:extLst>
          </p:cNvPr>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r>
              <a:rPr lang="en-US"/>
              <a:t>SS ZG538 Infrastructure Management</a:t>
            </a:r>
          </a:p>
        </p:txBody>
      </p:sp>
      <p:sp>
        <p:nvSpPr>
          <p:cNvPr id="7" name="Slide Number Placeholder 5">
            <a:extLst>
              <a:ext uri="{FF2B5EF4-FFF2-40B4-BE49-F238E27FC236}">
                <a16:creationId xmlns:a16="http://schemas.microsoft.com/office/drawing/2014/main" id="{456F1AF1-04F2-49C9-B052-65F523C16064}"/>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D9F4B6-73AF-45BE-A9C2-2BFE027F9153}" type="slidenum">
              <a:rPr lang="en-US" altLang="en-US"/>
              <a:pPr/>
              <a:t>‹#›</a:t>
            </a:fld>
            <a:endParaRPr lang="en-US" altLang="en-US"/>
          </a:p>
        </p:txBody>
      </p:sp>
    </p:spTree>
    <p:extLst>
      <p:ext uri="{BB962C8B-B14F-4D97-AF65-F5344CB8AC3E}">
        <p14:creationId xmlns:p14="http://schemas.microsoft.com/office/powerpoint/2010/main" val="212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lvl1pPr>
              <a:defRPr b="1">
                <a:solidFill>
                  <a:srgbClr val="FFFF00"/>
                </a:solidFill>
              </a:defRPr>
            </a:lvl1pPr>
          </a:lstStyle>
          <a:p>
            <a:r>
              <a:rPr lang="en-US" dirty="0"/>
              <a:t>20 Feb 2021</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lvl1pPr>
              <a:defRPr>
                <a:solidFill>
                  <a:srgbClr val="FFFF00"/>
                </a:solidFill>
              </a:defRPr>
            </a:lvl1pPr>
          </a:lstStyle>
          <a:p>
            <a:r>
              <a:rPr lang="en-US" dirty="0"/>
              <a:t>SS ZG538 Infrastructure Management</a:t>
            </a:r>
            <a:endParaRPr lang="en-US" dirty="0">
              <a:solidFill>
                <a:srgbClr val="FFFF00"/>
              </a:solidFill>
            </a:endParaRP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lvl1pPr>
              <a:defRPr b="1">
                <a:solidFill>
                  <a:schemeClr val="tx1"/>
                </a:solidFill>
              </a:defRPr>
            </a:lvl1pPr>
          </a:lstStyle>
          <a:p>
            <a:r>
              <a:rPr lang="en-US" dirty="0"/>
              <a:t>1 Nov 2020</a:t>
            </a:r>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a:xfrm>
            <a:off x="3124200" y="6356350"/>
            <a:ext cx="3124200" cy="365125"/>
          </a:xfrm>
        </p:spPr>
        <p:txBody>
          <a:bodyPr/>
          <a:lstStyle>
            <a:lvl1pPr>
              <a:defRPr b="1">
                <a:solidFill>
                  <a:schemeClr val="tx1"/>
                </a:solidFill>
              </a:defRPr>
            </a:lvl1pPr>
          </a:lstStyle>
          <a:p>
            <a:r>
              <a:rPr lang="en-US" dirty="0"/>
              <a:t>SS ZG538 Infrastructure Management</a:t>
            </a:r>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lvl1pPr>
              <a:defRPr b="1">
                <a:solidFill>
                  <a:schemeClr val="tx1"/>
                </a:solidFill>
              </a:defRPr>
            </a:lvl1p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582268" y="6550671"/>
            <a:ext cx="2954076" cy="365125"/>
          </a:xfrm>
        </p:spPr>
        <p:txBody>
          <a:bodyPr/>
          <a:lstStyle>
            <a:lvl1pPr>
              <a:defRPr b="1">
                <a:solidFill>
                  <a:schemeClr val="accent6">
                    <a:lumMod val="75000"/>
                  </a:schemeClr>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6934097" y="6550671"/>
            <a:ext cx="2133600" cy="365125"/>
          </a:xfrm>
        </p:spPr>
        <p:txBody>
          <a:bodyPr/>
          <a:lstStyle>
            <a:lvl1pPr>
              <a:defRPr b="1">
                <a:solidFill>
                  <a:srgbClr val="0070C0"/>
                </a:solidFill>
              </a:defRPr>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27068" y="6594733"/>
            <a:ext cx="827471" cy="246221"/>
          </a:xfrm>
          <a:prstGeom prst="rect">
            <a:avLst/>
          </a:prstGeom>
          <a:noFill/>
        </p:spPr>
        <p:txBody>
          <a:bodyPr wrap="none" rtlCol="0">
            <a:spAutoFit/>
          </a:bodyPr>
          <a:lstStyle/>
          <a:p>
            <a:r>
              <a:rPr lang="en-US" sz="1000" dirty="0"/>
              <a:t>20 Feb 2021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874504" y="7183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27068" y="695950"/>
            <a:ext cx="6788341" cy="68578"/>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211928" y="85401"/>
            <a:ext cx="7027072" cy="524199"/>
          </a:xfrm>
        </p:spPr>
        <p:txBody>
          <a:bodyPr anchor="ctr" anchorCtr="0">
            <a:normAutofit/>
          </a:bodyPr>
          <a:lstStyle>
            <a:lvl1pPr marL="0">
              <a:lnSpc>
                <a:spcPts val="3600"/>
              </a:lnSpc>
              <a:spcBef>
                <a:spcPts val="0"/>
              </a:spcBef>
              <a:buNone/>
              <a:defRPr sz="24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582268" y="6550671"/>
            <a:ext cx="2954076" cy="365125"/>
          </a:xfrm>
        </p:spPr>
        <p:txBody>
          <a:bodyPr/>
          <a:lstStyle>
            <a:lvl1pPr>
              <a:defRPr b="1">
                <a:solidFill>
                  <a:schemeClr val="accent6">
                    <a:lumMod val="75000"/>
                  </a:schemeClr>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6934097" y="6550671"/>
            <a:ext cx="2133600" cy="365125"/>
          </a:xfrm>
        </p:spPr>
        <p:txBody>
          <a:bodyPr/>
          <a:lstStyle>
            <a:lvl1pPr>
              <a:defRPr b="1">
                <a:solidFill>
                  <a:srgbClr val="0070C0"/>
                </a:solidFill>
              </a:defRPr>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27068" y="6594733"/>
            <a:ext cx="827471" cy="246221"/>
          </a:xfrm>
          <a:prstGeom prst="rect">
            <a:avLst/>
          </a:prstGeom>
          <a:noFill/>
        </p:spPr>
        <p:txBody>
          <a:bodyPr wrap="none" rtlCol="0">
            <a:spAutoFit/>
          </a:bodyPr>
          <a:lstStyle/>
          <a:p>
            <a:r>
              <a:rPr lang="en-US" sz="1000" dirty="0"/>
              <a:t>20 Feb 2021</a:t>
            </a:r>
          </a:p>
        </p:txBody>
      </p:sp>
    </p:spTree>
    <p:extLst>
      <p:ext uri="{BB962C8B-B14F-4D97-AF65-F5344CB8AC3E}">
        <p14:creationId xmlns:p14="http://schemas.microsoft.com/office/powerpoint/2010/main" val="271381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74773"/>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2738709" y="6574773"/>
            <a:ext cx="2895600" cy="365125"/>
          </a:xfrm>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48964" y="6555564"/>
            <a:ext cx="2133600" cy="403541"/>
          </a:xfrm>
        </p:spPr>
        <p:txBody>
          <a:bodyPr/>
          <a:lstStyle/>
          <a:p>
            <a:fld id="{BC8D7E44-7D4F-4942-A8C9-2DF6BF8399E8}" type="slidenum">
              <a:rPr lang="en-US" smtClean="0"/>
              <a:pPr/>
              <a:t>‹#›</a:t>
            </a:fld>
            <a:endParaRPr lang="en-US" dirty="0"/>
          </a:p>
        </p:txBody>
      </p:sp>
      <p:sp>
        <p:nvSpPr>
          <p:cNvPr id="2" name="TextBox 1">
            <a:extLst>
              <a:ext uri="{FF2B5EF4-FFF2-40B4-BE49-F238E27FC236}">
                <a16:creationId xmlns:a16="http://schemas.microsoft.com/office/drawing/2014/main" id="{7EEB5EE6-4C84-49CA-8887-EF19C29FEAE7}"/>
              </a:ext>
            </a:extLst>
          </p:cNvPr>
          <p:cNvSpPr txBox="1"/>
          <p:nvPr userDrawn="1"/>
        </p:nvSpPr>
        <p:spPr>
          <a:xfrm>
            <a:off x="27068" y="6594733"/>
            <a:ext cx="1045479"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20 Feb 2021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Rectangle 1">
            <a:extLst>
              <a:ext uri="{FF2B5EF4-FFF2-40B4-BE49-F238E27FC236}">
                <a16:creationId xmlns:a16="http://schemas.microsoft.com/office/drawing/2014/main" id="{E2F8D7C7-F2C2-47E0-8F12-CAF7D4F1A29E}"/>
              </a:ext>
            </a:extLst>
          </p:cNvPr>
          <p:cNvSpPr/>
          <p:nvPr userDrawn="1"/>
        </p:nvSpPr>
        <p:spPr>
          <a:xfrm>
            <a:off x="2837944" y="6229587"/>
            <a:ext cx="3705694" cy="369332"/>
          </a:xfrm>
          <a:prstGeom prst="rect">
            <a:avLst/>
          </a:prstGeom>
        </p:spPr>
        <p:txBody>
          <a:bodyPr wrap="none">
            <a:spAutoFit/>
          </a:bodyPr>
          <a:lstStyle/>
          <a:p>
            <a:r>
              <a:rPr lang="en-US" dirty="0"/>
              <a:t>SS ZG538 Infrastructure Management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a:xfrm>
            <a:off x="3124200" y="6247105"/>
            <a:ext cx="2895600" cy="365125"/>
          </a:xfrm>
        </p:spPr>
        <p:txBody>
          <a:bodyPr/>
          <a:lstStyle/>
          <a:p>
            <a:r>
              <a:rPr lang="en-US" dirty="0"/>
              <a:t>SS ZG538 Infrastructure Management</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dirty="0"/>
              <a:t>16 Sep 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SS ZG538 Infrastructure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3" r:id="rId5"/>
    <p:sldLayoutId id="2147483652" r:id="rId6"/>
    <p:sldLayoutId id="2147483653" r:id="rId7"/>
    <p:sldLayoutId id="2147483655" r:id="rId8"/>
    <p:sldLayoutId id="2147483656" r:id="rId9"/>
    <p:sldLayoutId id="2147483657" r:id="rId10"/>
    <p:sldLayoutId id="2147483658" r:id="rId11"/>
    <p:sldLayoutId id="2147483659" r:id="rId12"/>
    <p:sldLayoutId id="2147483661" r:id="rId13"/>
    <p:sldLayoutId id="2147483662"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76" y="3622957"/>
            <a:ext cx="6400800" cy="1098550"/>
          </a:xfrm>
        </p:spPr>
        <p:txBody>
          <a:bodyPr/>
          <a:lstStyle/>
          <a:p>
            <a:r>
              <a:rPr lang="en-US" sz="4000" dirty="0"/>
              <a:t>ITSM – Session 11</a:t>
            </a:r>
          </a:p>
        </p:txBody>
      </p:sp>
      <p:sp>
        <p:nvSpPr>
          <p:cNvPr id="6" name="Content Placeholder 5"/>
          <p:cNvSpPr>
            <a:spLocks noGrp="1"/>
          </p:cNvSpPr>
          <p:nvPr>
            <p:ph sz="quarter" idx="13"/>
          </p:nvPr>
        </p:nvSpPr>
        <p:spPr>
          <a:xfrm>
            <a:off x="2627376" y="4305300"/>
            <a:ext cx="6019800" cy="533400"/>
          </a:xfrm>
        </p:spPr>
        <p:txBody>
          <a:bodyPr/>
          <a:lstStyle/>
          <a:p>
            <a:r>
              <a:rPr lang="en-US" dirty="0">
                <a:solidFill>
                  <a:srgbClr val="FFC000"/>
                </a:solidFill>
              </a:rPr>
              <a:t>Dr. 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15"/>
          </p:nvPr>
        </p:nvSpPr>
        <p:spPr>
          <a:xfrm>
            <a:off x="2962275" y="6343106"/>
            <a:ext cx="3886200" cy="365125"/>
          </a:xfrm>
        </p:spPr>
        <p:txBody>
          <a:bodyPr/>
          <a:lstStyle/>
          <a:p>
            <a:r>
              <a:rPr lang="en-US" b="1" dirty="0">
                <a:solidFill>
                  <a:schemeClr val="tx1"/>
                </a:solidFill>
              </a:rPr>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3733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a:t>
            </a:r>
            <a:r>
              <a:rPr lang="en-IN" sz="1100" dirty="0" err="1">
                <a:solidFill>
                  <a:schemeClr val="bg1"/>
                </a:solidFill>
              </a:rPr>
              <a:t>Schiesser</a:t>
            </a:r>
            <a:r>
              <a:rPr lang="en-IN" sz="1100" dirty="0">
                <a:solidFill>
                  <a:schemeClr val="bg1"/>
                </a:solidFill>
              </a:rPr>
              <a:t>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
        <p:nvSpPr>
          <p:cNvPr id="3" name="Date Placeholder 2">
            <a:extLst>
              <a:ext uri="{FF2B5EF4-FFF2-40B4-BE49-F238E27FC236}">
                <a16:creationId xmlns:a16="http://schemas.microsoft.com/office/drawing/2014/main" id="{9DFA7A4E-28B6-457B-897B-ABD58188B093}"/>
              </a:ext>
            </a:extLst>
          </p:cNvPr>
          <p:cNvSpPr>
            <a:spLocks noGrp="1"/>
          </p:cNvSpPr>
          <p:nvPr>
            <p:ph type="dt" sz="half" idx="14"/>
          </p:nvPr>
        </p:nvSpPr>
        <p:spPr>
          <a:xfrm>
            <a:off x="304800" y="6340475"/>
            <a:ext cx="2133600" cy="365125"/>
          </a:xfrm>
        </p:spPr>
        <p:txBody>
          <a:bodyPr/>
          <a:lstStyle/>
          <a:p>
            <a:r>
              <a:rPr lang="en-US" dirty="0"/>
              <a:t>20 Feb 2021</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51" y="1343606"/>
            <a:ext cx="8915297" cy="5361993"/>
          </a:xfrm>
        </p:spPr>
        <p:txBody>
          <a:bodyPr>
            <a:normAutofit/>
          </a:bodyPr>
          <a:lstStyle/>
          <a:p>
            <a:pPr marL="0" indent="0" algn="just">
              <a:lnSpc>
                <a:spcPct val="120000"/>
              </a:lnSpc>
              <a:spcBef>
                <a:spcPts val="500"/>
              </a:spcBef>
            </a:pPr>
            <a:endParaRPr lang="en-US" sz="1600" dirty="0"/>
          </a:p>
          <a:p>
            <a:pPr marL="360000" indent="-360000" algn="just">
              <a:lnSpc>
                <a:spcPct val="120000"/>
              </a:lnSpc>
              <a:spcBef>
                <a:spcPts val="500"/>
              </a:spcBef>
              <a:buFont typeface="Arial" panose="020B0604020202020204" pitchFamily="34" charset="0"/>
              <a:buChar char="•"/>
            </a:pPr>
            <a:endParaRPr lang="en-US" sz="16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1600" dirty="0"/>
          </a:p>
          <a:p>
            <a:pPr marL="360000" indent="-360000" algn="just">
              <a:lnSpc>
                <a:spcPct val="120000"/>
              </a:lnSpc>
              <a:spcBef>
                <a:spcPts val="500"/>
              </a:spcBef>
              <a:buFont typeface="Arial" panose="020B0604020202020204" pitchFamily="34" charset="0"/>
              <a:buChar char="•"/>
            </a:pPr>
            <a:endParaRPr lang="en-US" sz="600" dirty="0"/>
          </a:p>
        </p:txBody>
      </p:sp>
      <p:sp>
        <p:nvSpPr>
          <p:cNvPr id="3" name="Content Placeholder 2"/>
          <p:cNvSpPr>
            <a:spLocks noGrp="1"/>
          </p:cNvSpPr>
          <p:nvPr>
            <p:ph sz="quarter" idx="10"/>
          </p:nvPr>
        </p:nvSpPr>
        <p:spPr>
          <a:xfrm>
            <a:off x="0" y="-41136"/>
            <a:ext cx="7010400" cy="838200"/>
          </a:xfrm>
        </p:spPr>
        <p:txBody>
          <a:bodyPr>
            <a:normAutofit/>
          </a:bodyPr>
          <a:lstStyle/>
          <a:p>
            <a:r>
              <a:rPr lang="en-GB" sz="2300" dirty="0">
                <a:solidFill>
                  <a:srgbClr val="0070C0"/>
                </a:solidFill>
              </a:rPr>
              <a:t>Contrasting a World-Class &amp; Mediocre Infrastructure</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10</a:t>
            </a:fld>
            <a:endParaRPr lang="en-US" dirty="0"/>
          </a:p>
        </p:txBody>
      </p:sp>
      <p:sp>
        <p:nvSpPr>
          <p:cNvPr id="11" name="Rectangle 10">
            <a:extLst>
              <a:ext uri="{FF2B5EF4-FFF2-40B4-BE49-F238E27FC236}">
                <a16:creationId xmlns:a16="http://schemas.microsoft.com/office/drawing/2014/main" id="{77592293-0A61-4943-8A53-328E1F0709E3}"/>
              </a:ext>
            </a:extLst>
          </p:cNvPr>
          <p:cNvSpPr/>
          <p:nvPr/>
        </p:nvSpPr>
        <p:spPr>
          <a:xfrm>
            <a:off x="0" y="990600"/>
            <a:ext cx="7251700" cy="41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CB3B08E-38B6-4B8D-9FA2-581F0CC8D33F}"/>
              </a:ext>
            </a:extLst>
          </p:cNvPr>
          <p:cNvGrpSpPr/>
          <p:nvPr/>
        </p:nvGrpSpPr>
        <p:grpSpPr>
          <a:xfrm>
            <a:off x="-12700" y="816464"/>
            <a:ext cx="7010400" cy="45719"/>
            <a:chOff x="1905000" y="6553200"/>
            <a:chExt cx="7010400" cy="45719"/>
          </a:xfrm>
        </p:grpSpPr>
        <p:sp>
          <p:nvSpPr>
            <p:cNvPr id="8" name="Rectangle 7">
              <a:extLst>
                <a:ext uri="{FF2B5EF4-FFF2-40B4-BE49-F238E27FC236}">
                  <a16:creationId xmlns:a16="http://schemas.microsoft.com/office/drawing/2014/main" id="{9C7924C0-E95E-4B04-BD1F-E952537958D7}"/>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496E27-F109-4F17-8000-90DD25E3FF3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FCCF5D-30E8-4C93-9698-B9C7B62ECFE1}"/>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94B4371B-A03F-4B07-B33D-30BBD3C0CDED}"/>
              </a:ext>
            </a:extLst>
          </p:cNvPr>
          <p:cNvPicPr>
            <a:picLocks noChangeAspect="1"/>
          </p:cNvPicPr>
          <p:nvPr/>
        </p:nvPicPr>
        <p:blipFill>
          <a:blip r:embed="rId3"/>
          <a:stretch>
            <a:fillRect/>
          </a:stretch>
        </p:blipFill>
        <p:spPr>
          <a:xfrm>
            <a:off x="-12700" y="906983"/>
            <a:ext cx="9090497" cy="5633538"/>
          </a:xfrm>
          <a:prstGeom prst="rect">
            <a:avLst/>
          </a:prstGeom>
        </p:spPr>
      </p:pic>
    </p:spTree>
    <p:extLst>
      <p:ext uri="{BB962C8B-B14F-4D97-AF65-F5344CB8AC3E}">
        <p14:creationId xmlns:p14="http://schemas.microsoft.com/office/powerpoint/2010/main" val="101200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533400" y="4495800"/>
            <a:ext cx="8458200" cy="1600200"/>
          </a:xfrm>
        </p:spPr>
        <p:txBody>
          <a:bodyPr/>
          <a:lstStyle/>
          <a:p>
            <a:br>
              <a:rPr lang="en-US" dirty="0"/>
            </a:br>
            <a:r>
              <a:rPr lang="en-US" dirty="0"/>
              <a:t> Developing Robust  Processes </a:t>
            </a:r>
          </a:p>
        </p:txBody>
      </p:sp>
    </p:spTree>
    <p:extLst>
      <p:ext uri="{BB962C8B-B14F-4D97-AF65-F5344CB8AC3E}">
        <p14:creationId xmlns:p14="http://schemas.microsoft.com/office/powerpoint/2010/main" val="39339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3"/>
          </p:nvPr>
        </p:nvSpPr>
        <p:spPr>
          <a:xfrm>
            <a:off x="7010400" y="6533721"/>
            <a:ext cx="2133600" cy="403541"/>
          </a:xfrm>
        </p:spPr>
        <p:txBody>
          <a:bodyPr/>
          <a:lstStyle/>
          <a:p>
            <a:fld id="{BC8D7E44-7D4F-4942-A8C9-2DF6BF8399E8}" type="slidenum">
              <a:rPr lang="en-US" smtClean="0"/>
              <a:pPr/>
              <a:t>12</a:t>
            </a:fld>
            <a:endParaRPr lang="en-US" dirty="0"/>
          </a:p>
        </p:txBody>
      </p:sp>
      <p:sp>
        <p:nvSpPr>
          <p:cNvPr id="2" name="Content Placeholder 1"/>
          <p:cNvSpPr>
            <a:spLocks noGrp="1"/>
          </p:cNvSpPr>
          <p:nvPr>
            <p:ph sz="half" idx="1"/>
          </p:nvPr>
        </p:nvSpPr>
        <p:spPr>
          <a:xfrm>
            <a:off x="205985" y="1861188"/>
            <a:ext cx="4287030" cy="4672533"/>
          </a:xfrm>
          <a:solidFill>
            <a:srgbClr val="FFFFFF"/>
          </a:solidFill>
          <a:ln>
            <a:solidFill>
              <a:schemeClr val="tx1"/>
            </a:solidFill>
          </a:ln>
        </p:spPr>
        <p:txBody>
          <a:bodyPr>
            <a:normAutofit fontScale="92500"/>
          </a:bodyPr>
          <a:lstStyle/>
          <a:p>
            <a:pPr marL="72000" lvl="1" indent="0">
              <a:lnSpc>
                <a:spcPct val="114000"/>
              </a:lnSpc>
              <a:spcBef>
                <a:spcPts val="500"/>
              </a:spcBef>
              <a:buNone/>
            </a:pPr>
            <a:r>
              <a:rPr lang="en-US" sz="1400" dirty="0"/>
              <a:t>1. Process Objective Is Identified</a:t>
            </a:r>
          </a:p>
          <a:p>
            <a:pPr marL="72000" lvl="1" indent="0">
              <a:lnSpc>
                <a:spcPct val="114000"/>
              </a:lnSpc>
              <a:spcBef>
                <a:spcPts val="500"/>
              </a:spcBef>
              <a:buNone/>
            </a:pPr>
            <a:r>
              <a:rPr lang="en-US" sz="1400" dirty="0">
                <a:solidFill>
                  <a:srgbClr val="0070C0"/>
                </a:solidFill>
              </a:rPr>
              <a:t>2. Executive Sponsor Is Identified &amp; Involved</a:t>
            </a:r>
          </a:p>
          <a:p>
            <a:pPr marL="72000" lvl="1" indent="0">
              <a:lnSpc>
                <a:spcPct val="114000"/>
              </a:lnSpc>
              <a:spcBef>
                <a:spcPts val="500"/>
              </a:spcBef>
              <a:buNone/>
            </a:pPr>
            <a:r>
              <a:rPr lang="en-US" sz="1400" dirty="0"/>
              <a:t>3. Process Owner Is Identified &amp; Given</a:t>
            </a:r>
            <a:br>
              <a:rPr lang="en-US" sz="1400" dirty="0"/>
            </a:br>
            <a:r>
              <a:rPr lang="en-US" sz="1400" dirty="0"/>
              <a:t>    Responsibility for &amp; Authority Over the Process</a:t>
            </a:r>
            <a:endParaRPr lang="en-GB" sz="1400" dirty="0"/>
          </a:p>
          <a:p>
            <a:pPr marL="72000" lvl="1" indent="0">
              <a:lnSpc>
                <a:spcPct val="114000"/>
              </a:lnSpc>
              <a:spcBef>
                <a:spcPts val="500"/>
              </a:spcBef>
              <a:buNone/>
            </a:pPr>
            <a:r>
              <a:rPr lang="en-GB" sz="1400" dirty="0">
                <a:solidFill>
                  <a:srgbClr val="0070C0"/>
                </a:solidFill>
              </a:rPr>
              <a:t>4. Key Customers Are Identified and Involved</a:t>
            </a:r>
          </a:p>
          <a:p>
            <a:pPr marL="72000" lvl="1" indent="0">
              <a:lnSpc>
                <a:spcPct val="114000"/>
              </a:lnSpc>
              <a:spcBef>
                <a:spcPts val="500"/>
              </a:spcBef>
              <a:buNone/>
            </a:pPr>
            <a:r>
              <a:rPr lang="en-GB" sz="1400" dirty="0"/>
              <a:t>5. Secondary Customers Are Identified and</a:t>
            </a:r>
            <a:br>
              <a:rPr lang="en-GB" sz="1400" dirty="0"/>
            </a:br>
            <a:r>
              <a:rPr lang="en-GB" sz="1400" dirty="0"/>
              <a:t>    Consulted</a:t>
            </a:r>
          </a:p>
          <a:p>
            <a:pPr marL="72000" lvl="1" indent="0">
              <a:lnSpc>
                <a:spcPct val="114000"/>
              </a:lnSpc>
              <a:spcBef>
                <a:spcPts val="500"/>
              </a:spcBef>
              <a:buNone/>
            </a:pPr>
            <a:r>
              <a:rPr lang="en-GB" sz="1400" dirty="0">
                <a:solidFill>
                  <a:srgbClr val="0070C0"/>
                </a:solidFill>
              </a:rPr>
              <a:t>6. Process Suppliers Are Identified and Involved</a:t>
            </a:r>
          </a:p>
          <a:p>
            <a:pPr marL="72000" lvl="1" indent="0">
              <a:lnSpc>
                <a:spcPct val="114000"/>
              </a:lnSpc>
              <a:spcBef>
                <a:spcPts val="500"/>
              </a:spcBef>
              <a:buNone/>
            </a:pPr>
            <a:r>
              <a:rPr lang="en-GB" sz="1400" dirty="0"/>
              <a:t>7. Process Outputs Are Identified</a:t>
            </a:r>
          </a:p>
          <a:p>
            <a:pPr marL="72000" lvl="1" indent="0">
              <a:lnSpc>
                <a:spcPct val="114000"/>
              </a:lnSpc>
              <a:spcBef>
                <a:spcPts val="500"/>
              </a:spcBef>
              <a:buNone/>
            </a:pPr>
            <a:r>
              <a:rPr lang="en-GB" sz="1400" dirty="0">
                <a:solidFill>
                  <a:srgbClr val="0070C0"/>
                </a:solidFill>
              </a:rPr>
              <a:t>8. Process Inputs Are Identified</a:t>
            </a:r>
          </a:p>
          <a:p>
            <a:pPr marL="72000" lvl="1" indent="0">
              <a:lnSpc>
                <a:spcPct val="114000"/>
              </a:lnSpc>
              <a:spcBef>
                <a:spcPts val="500"/>
              </a:spcBef>
              <a:buNone/>
            </a:pPr>
            <a:r>
              <a:rPr lang="en-GB" sz="1400" dirty="0"/>
              <a:t>9. Process Is Described by a Sound Business Model</a:t>
            </a:r>
          </a:p>
          <a:p>
            <a:pPr marL="72000" lvl="1" indent="0">
              <a:lnSpc>
                <a:spcPct val="114000"/>
              </a:lnSpc>
              <a:spcBef>
                <a:spcPts val="500"/>
              </a:spcBef>
              <a:buNone/>
            </a:pPr>
            <a:r>
              <a:rPr lang="en-GB" sz="1400" dirty="0">
                <a:solidFill>
                  <a:srgbClr val="0070C0"/>
                </a:solidFill>
              </a:rPr>
              <a:t>10. Process Hierarchy Is Understood</a:t>
            </a:r>
          </a:p>
          <a:p>
            <a:pPr marL="72000" lvl="1" indent="0">
              <a:lnSpc>
                <a:spcPct val="114000"/>
              </a:lnSpc>
              <a:spcBef>
                <a:spcPts val="500"/>
              </a:spcBef>
              <a:buNone/>
            </a:pPr>
            <a:r>
              <a:rPr lang="en-GB" sz="1400" dirty="0"/>
              <a:t>11. Execution Is Enforceable</a:t>
            </a:r>
          </a:p>
          <a:p>
            <a:pPr marL="72000" lvl="1" indent="0">
              <a:lnSpc>
                <a:spcPct val="114000"/>
              </a:lnSpc>
              <a:spcBef>
                <a:spcPts val="500"/>
              </a:spcBef>
              <a:buNone/>
            </a:pPr>
            <a:r>
              <a:rPr lang="en-GB" sz="1400" dirty="0">
                <a:solidFill>
                  <a:srgbClr val="0070C0"/>
                </a:solidFill>
              </a:rPr>
              <a:t>12. Process Is Designed to Provide Service Metrics</a:t>
            </a:r>
          </a:p>
          <a:p>
            <a:pPr marL="72000" lvl="1" indent="0">
              <a:lnSpc>
                <a:spcPct val="114000"/>
              </a:lnSpc>
              <a:spcBef>
                <a:spcPts val="500"/>
              </a:spcBef>
              <a:buNone/>
            </a:pPr>
            <a:r>
              <a:rPr lang="en-GB" sz="1400" dirty="0"/>
              <a:t>13. Service Metrics Are Compiled and Analysed, </a:t>
            </a:r>
            <a:br>
              <a:rPr lang="en-GB" sz="1400" dirty="0"/>
            </a:br>
            <a:r>
              <a:rPr lang="en-GB" sz="1400" dirty="0"/>
              <a:t>      Not Just Collected</a:t>
            </a:r>
          </a:p>
        </p:txBody>
      </p:sp>
      <p:sp>
        <p:nvSpPr>
          <p:cNvPr id="3" name="Content Placeholder 2"/>
          <p:cNvSpPr>
            <a:spLocks noGrp="1"/>
          </p:cNvSpPr>
          <p:nvPr>
            <p:ph sz="half" idx="2"/>
          </p:nvPr>
        </p:nvSpPr>
        <p:spPr>
          <a:xfrm>
            <a:off x="4670438" y="1861189"/>
            <a:ext cx="4287030" cy="4672532"/>
          </a:xfrm>
          <a:solidFill>
            <a:srgbClr val="FFFFFF"/>
          </a:solidFill>
          <a:ln>
            <a:solidFill>
              <a:schemeClr val="tx1"/>
            </a:solidFill>
          </a:ln>
        </p:spPr>
        <p:txBody>
          <a:bodyPr>
            <a:normAutofit fontScale="92500" lnSpcReduction="20000"/>
          </a:bodyPr>
          <a:lstStyle/>
          <a:p>
            <a:pPr marL="0" lvl="1" indent="0">
              <a:lnSpc>
                <a:spcPct val="124000"/>
              </a:lnSpc>
              <a:spcBef>
                <a:spcPts val="500"/>
              </a:spcBef>
              <a:buNone/>
            </a:pPr>
            <a:r>
              <a:rPr lang="en-GB" sz="1400" dirty="0"/>
              <a:t>14. Process Is Designed to Provide Process Metrics</a:t>
            </a:r>
          </a:p>
          <a:p>
            <a:pPr marL="0" lvl="1" indent="0">
              <a:lnSpc>
                <a:spcPct val="124000"/>
              </a:lnSpc>
              <a:spcBef>
                <a:spcPts val="500"/>
              </a:spcBef>
              <a:buNone/>
            </a:pPr>
            <a:r>
              <a:rPr lang="en-GB" sz="1400" dirty="0">
                <a:solidFill>
                  <a:srgbClr val="0070C0"/>
                </a:solidFill>
              </a:rPr>
              <a:t>15. Process Metrics Are Compiled and Analysed, Not</a:t>
            </a:r>
            <a:br>
              <a:rPr lang="en-GB" sz="1400" dirty="0">
                <a:solidFill>
                  <a:srgbClr val="0070C0"/>
                </a:solidFill>
              </a:rPr>
            </a:br>
            <a:r>
              <a:rPr lang="en-GB" sz="1400" dirty="0">
                <a:solidFill>
                  <a:srgbClr val="0070C0"/>
                </a:solidFill>
              </a:rPr>
              <a:t>     Just Collected</a:t>
            </a:r>
          </a:p>
          <a:p>
            <a:pPr marL="0" lvl="1" indent="0">
              <a:lnSpc>
                <a:spcPct val="124000"/>
              </a:lnSpc>
              <a:spcBef>
                <a:spcPts val="500"/>
              </a:spcBef>
              <a:buNone/>
            </a:pPr>
            <a:r>
              <a:rPr lang="en-GB" sz="1400" dirty="0"/>
              <a:t>16. Documentation Is Thorough, Accurate, and Easily</a:t>
            </a:r>
            <a:br>
              <a:rPr lang="en-GB" sz="1400" dirty="0"/>
            </a:br>
            <a:r>
              <a:rPr lang="en-GB" sz="1400" dirty="0"/>
              <a:t>      Understood</a:t>
            </a:r>
          </a:p>
          <a:p>
            <a:pPr marL="0" lvl="1" indent="0">
              <a:lnSpc>
                <a:spcPct val="124000"/>
              </a:lnSpc>
              <a:spcBef>
                <a:spcPts val="500"/>
              </a:spcBef>
              <a:buNone/>
            </a:pPr>
            <a:r>
              <a:rPr lang="en-GB" sz="1400" dirty="0">
                <a:solidFill>
                  <a:srgbClr val="0070C0"/>
                </a:solidFill>
              </a:rPr>
              <a:t>17. Process Contains All Required Value-Added Steps</a:t>
            </a:r>
          </a:p>
          <a:p>
            <a:pPr marL="0" lvl="1" indent="0">
              <a:lnSpc>
                <a:spcPct val="124000"/>
              </a:lnSpc>
              <a:spcBef>
                <a:spcPts val="500"/>
              </a:spcBef>
              <a:buNone/>
            </a:pPr>
            <a:r>
              <a:rPr lang="en-GB" sz="1400" dirty="0"/>
              <a:t>18. Process Eliminates All Non-Value-Added Steps</a:t>
            </a:r>
          </a:p>
          <a:p>
            <a:pPr marL="0" lvl="1" indent="0">
              <a:lnSpc>
                <a:spcPct val="124000"/>
              </a:lnSpc>
              <a:spcBef>
                <a:spcPts val="500"/>
              </a:spcBef>
              <a:buNone/>
            </a:pPr>
            <a:r>
              <a:rPr lang="en-GB" sz="1400" dirty="0">
                <a:solidFill>
                  <a:srgbClr val="0070C0"/>
                </a:solidFill>
              </a:rPr>
              <a:t>19. Process Guarantees Accountability</a:t>
            </a:r>
          </a:p>
          <a:p>
            <a:pPr marL="0" lvl="1" indent="0">
              <a:lnSpc>
                <a:spcPct val="124000"/>
              </a:lnSpc>
              <a:spcBef>
                <a:spcPts val="500"/>
              </a:spcBef>
              <a:buNone/>
            </a:pPr>
            <a:r>
              <a:rPr lang="en-GB" sz="1400" dirty="0"/>
              <a:t>20. Process Provides Incentives for Compliance and</a:t>
            </a:r>
            <a:br>
              <a:rPr lang="en-GB" sz="1400" dirty="0"/>
            </a:br>
            <a:r>
              <a:rPr lang="en-GB" sz="1400" dirty="0"/>
              <a:t>      Penalties for Avoidance or Circumvention</a:t>
            </a:r>
          </a:p>
          <a:p>
            <a:pPr marL="0" lvl="1" indent="0">
              <a:lnSpc>
                <a:spcPct val="124000"/>
              </a:lnSpc>
              <a:spcBef>
                <a:spcPts val="500"/>
              </a:spcBef>
              <a:buNone/>
            </a:pPr>
            <a:r>
              <a:rPr lang="en-GB" sz="1400" dirty="0">
                <a:solidFill>
                  <a:srgbClr val="0070C0"/>
                </a:solidFill>
              </a:rPr>
              <a:t>21. Process Is Standardized Across all Appropriate</a:t>
            </a:r>
            <a:br>
              <a:rPr lang="en-GB" sz="1400" dirty="0">
                <a:solidFill>
                  <a:srgbClr val="0070C0"/>
                </a:solidFill>
              </a:rPr>
            </a:br>
            <a:r>
              <a:rPr lang="en-GB" sz="1400" dirty="0">
                <a:solidFill>
                  <a:srgbClr val="0070C0"/>
                </a:solidFill>
              </a:rPr>
              <a:t>      Departments and Remote Sites</a:t>
            </a:r>
          </a:p>
          <a:p>
            <a:pPr marL="0" lvl="1" indent="0">
              <a:lnSpc>
                <a:spcPct val="124000"/>
              </a:lnSpc>
              <a:spcBef>
                <a:spcPts val="500"/>
              </a:spcBef>
              <a:buNone/>
            </a:pPr>
            <a:r>
              <a:rPr lang="en-GB" sz="1400" dirty="0"/>
              <a:t>22. Process Is Streamlined as Much as Possible and</a:t>
            </a:r>
            <a:br>
              <a:rPr lang="en-GB" sz="1400" dirty="0"/>
            </a:br>
            <a:r>
              <a:rPr lang="en-GB" sz="1400" dirty="0"/>
              <a:t>      Practical</a:t>
            </a:r>
          </a:p>
          <a:p>
            <a:pPr marL="0" lvl="1" indent="0">
              <a:lnSpc>
                <a:spcPct val="124000"/>
              </a:lnSpc>
              <a:spcBef>
                <a:spcPts val="500"/>
              </a:spcBef>
              <a:buNone/>
            </a:pPr>
            <a:r>
              <a:rPr lang="en-GB" sz="1400" dirty="0">
                <a:solidFill>
                  <a:srgbClr val="0070C0"/>
                </a:solidFill>
              </a:rPr>
              <a:t>23. Process Is Automated Wherever Practical, but Only</a:t>
            </a:r>
            <a:br>
              <a:rPr lang="en-GB" sz="1400" dirty="0">
                <a:solidFill>
                  <a:srgbClr val="0070C0"/>
                </a:solidFill>
              </a:rPr>
            </a:br>
            <a:r>
              <a:rPr lang="en-GB" sz="1400" dirty="0">
                <a:solidFill>
                  <a:srgbClr val="0070C0"/>
                </a:solidFill>
              </a:rPr>
              <a:t>      after Streamlining</a:t>
            </a:r>
          </a:p>
          <a:p>
            <a:pPr marL="0" lvl="1" indent="0">
              <a:lnSpc>
                <a:spcPct val="124000"/>
              </a:lnSpc>
              <a:spcBef>
                <a:spcPts val="500"/>
              </a:spcBef>
              <a:buNone/>
            </a:pPr>
            <a:r>
              <a:rPr lang="en-GB" sz="1400" dirty="0"/>
              <a:t>24. Process Integrates with all Other Appropriate</a:t>
            </a:r>
            <a:br>
              <a:rPr lang="en-GB" sz="1400" dirty="0"/>
            </a:br>
            <a:r>
              <a:rPr lang="en-GB" sz="1400" dirty="0"/>
              <a:t>      Processes</a:t>
            </a:r>
          </a:p>
        </p:txBody>
      </p:sp>
      <p:sp>
        <p:nvSpPr>
          <p:cNvPr id="10" name="Footer Placeholder 3">
            <a:extLst>
              <a:ext uri="{FF2B5EF4-FFF2-40B4-BE49-F238E27FC236}">
                <a16:creationId xmlns:a16="http://schemas.microsoft.com/office/drawing/2014/main" id="{ED631994-3E56-41A9-BE32-96688F16D1BE}"/>
              </a:ext>
            </a:extLst>
          </p:cNvPr>
          <p:cNvSpPr>
            <a:spLocks noGrp="1"/>
          </p:cNvSpPr>
          <p:nvPr>
            <p:ph type="ftr" sz="quarter" idx="12"/>
          </p:nvPr>
        </p:nvSpPr>
        <p:spPr>
          <a:xfrm>
            <a:off x="3228234" y="6550671"/>
            <a:ext cx="2954076" cy="365125"/>
          </a:xfrm>
        </p:spPr>
        <p:txBody>
          <a:bodyPr/>
          <a:lstStyle/>
          <a:p>
            <a:r>
              <a:rPr lang="en-US" dirty="0">
                <a:solidFill>
                  <a:srgbClr val="C00000"/>
                </a:solidFill>
              </a:rPr>
              <a:t>SS ZG538 Infrastructure Management</a:t>
            </a:r>
          </a:p>
        </p:txBody>
      </p:sp>
      <p:sp>
        <p:nvSpPr>
          <p:cNvPr id="16" name="Rectangle 15">
            <a:extLst>
              <a:ext uri="{FF2B5EF4-FFF2-40B4-BE49-F238E27FC236}">
                <a16:creationId xmlns:a16="http://schemas.microsoft.com/office/drawing/2014/main" id="{550FA952-2E4D-49DA-B142-CF896119C5E4}"/>
              </a:ext>
            </a:extLst>
          </p:cNvPr>
          <p:cNvSpPr/>
          <p:nvPr/>
        </p:nvSpPr>
        <p:spPr>
          <a:xfrm>
            <a:off x="0" y="1148932"/>
            <a:ext cx="7696200" cy="31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A8E600C-1C13-433E-B7C9-0CF67E90FA01}"/>
              </a:ext>
            </a:extLst>
          </p:cNvPr>
          <p:cNvSpPr txBox="1"/>
          <p:nvPr/>
        </p:nvSpPr>
        <p:spPr>
          <a:xfrm>
            <a:off x="-12700" y="858805"/>
            <a:ext cx="9118600" cy="646331"/>
          </a:xfrm>
          <a:prstGeom prst="rect">
            <a:avLst/>
          </a:prstGeom>
          <a:noFill/>
        </p:spPr>
        <p:txBody>
          <a:bodyPr wrap="square">
            <a:spAutoFit/>
          </a:bodyPr>
          <a:lstStyle/>
          <a:p>
            <a:r>
              <a:rPr lang="en-GB" sz="1800" dirty="0"/>
              <a:t>Since one of the distinctions that separate world-class infrastructures from those that are just marginal is the robustness of their processes, here are some characteristics of a robust process </a:t>
            </a:r>
            <a:endParaRPr lang="en-US" dirty="0"/>
          </a:p>
        </p:txBody>
      </p:sp>
      <p:grpSp>
        <p:nvGrpSpPr>
          <p:cNvPr id="12" name="Group 11">
            <a:extLst>
              <a:ext uri="{FF2B5EF4-FFF2-40B4-BE49-F238E27FC236}">
                <a16:creationId xmlns:a16="http://schemas.microsoft.com/office/drawing/2014/main" id="{0429C318-9F9E-46F5-A2E8-D81041479688}"/>
              </a:ext>
            </a:extLst>
          </p:cNvPr>
          <p:cNvGrpSpPr/>
          <p:nvPr/>
        </p:nvGrpSpPr>
        <p:grpSpPr>
          <a:xfrm>
            <a:off x="-12700" y="816464"/>
            <a:ext cx="7010400" cy="45719"/>
            <a:chOff x="1905000" y="6553200"/>
            <a:chExt cx="7010400" cy="45719"/>
          </a:xfrm>
        </p:grpSpPr>
        <p:sp>
          <p:nvSpPr>
            <p:cNvPr id="13" name="Rectangle 12">
              <a:extLst>
                <a:ext uri="{FF2B5EF4-FFF2-40B4-BE49-F238E27FC236}">
                  <a16:creationId xmlns:a16="http://schemas.microsoft.com/office/drawing/2014/main" id="{04CBF05B-6F9C-4608-B4C1-2BE4C099CDFF}"/>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4AE3E0-04F8-4C69-821C-873AC39CF03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F90F841-25B7-465D-8003-AD3F088A0AC3}"/>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Content Placeholder 17">
            <a:extLst>
              <a:ext uri="{FF2B5EF4-FFF2-40B4-BE49-F238E27FC236}">
                <a16:creationId xmlns:a16="http://schemas.microsoft.com/office/drawing/2014/main" id="{8AC7C5E7-D4FB-4019-BAB4-14A6D8118BE8}"/>
              </a:ext>
            </a:extLst>
          </p:cNvPr>
          <p:cNvSpPr>
            <a:spLocks noGrp="1"/>
          </p:cNvSpPr>
          <p:nvPr>
            <p:ph sz="quarter" idx="10"/>
          </p:nvPr>
        </p:nvSpPr>
        <p:spPr>
          <a:xfrm>
            <a:off x="0" y="-2628"/>
            <a:ext cx="7162800" cy="865993"/>
          </a:xfrm>
        </p:spPr>
        <p:txBody>
          <a:bodyPr>
            <a:normAutofit/>
          </a:bodyPr>
          <a:lstStyle/>
          <a:p>
            <a:r>
              <a:rPr lang="en-GB" sz="3000" b="1" dirty="0">
                <a:solidFill>
                  <a:srgbClr val="0070C0"/>
                </a:solidFill>
                <a:latin typeface="Arial" pitchFamily="34" charset="0"/>
                <a:cs typeface="Arial" pitchFamily="34" charset="0"/>
              </a:rPr>
              <a:t>Characteristics of a Robust Process</a:t>
            </a:r>
            <a:endParaRPr lang="en-US" sz="3000" b="1" dirty="0">
              <a:solidFill>
                <a:srgbClr val="0070C0"/>
              </a:solidFill>
            </a:endParaRPr>
          </a:p>
        </p:txBody>
      </p:sp>
    </p:spTree>
    <p:extLst>
      <p:ext uri="{BB962C8B-B14F-4D97-AF65-F5344CB8AC3E}">
        <p14:creationId xmlns:p14="http://schemas.microsoft.com/office/powerpoint/2010/main" val="273656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B6118BB-DD96-4116-A34F-95063444D3E2}"/>
              </a:ext>
            </a:extLst>
          </p:cNvPr>
          <p:cNvGraphicFramePr>
            <a:graphicFrameLocks noGrp="1"/>
          </p:cNvGraphicFramePr>
          <p:nvPr>
            <p:ph idx="1"/>
            <p:extLst>
              <p:ext uri="{D42A27DB-BD31-4B8C-83A1-F6EECF244321}">
                <p14:modId xmlns:p14="http://schemas.microsoft.com/office/powerpoint/2010/main" val="1062228363"/>
              </p:ext>
            </p:extLst>
          </p:nvPr>
        </p:nvGraphicFramePr>
        <p:xfrm>
          <a:off x="381000" y="2643556"/>
          <a:ext cx="8229598" cy="3479800"/>
        </p:xfrm>
        <a:graphic>
          <a:graphicData uri="http://schemas.openxmlformats.org/drawingml/2006/table">
            <a:tbl>
              <a:tblPr firstRow="1" bandRow="1">
                <a:tableStyleId>{5C22544A-7EE6-4342-B048-85BDC9FD1C3A}</a:tableStyleId>
              </a:tblPr>
              <a:tblGrid>
                <a:gridCol w="608163">
                  <a:extLst>
                    <a:ext uri="{9D8B030D-6E8A-4147-A177-3AD203B41FA5}">
                      <a16:colId xmlns:a16="http://schemas.microsoft.com/office/drawing/2014/main" val="1227042959"/>
                    </a:ext>
                  </a:extLst>
                </a:gridCol>
                <a:gridCol w="2128571">
                  <a:extLst>
                    <a:ext uri="{9D8B030D-6E8A-4147-A177-3AD203B41FA5}">
                      <a16:colId xmlns:a16="http://schemas.microsoft.com/office/drawing/2014/main" val="1576690875"/>
                    </a:ext>
                  </a:extLst>
                </a:gridCol>
                <a:gridCol w="5492864">
                  <a:extLst>
                    <a:ext uri="{9D8B030D-6E8A-4147-A177-3AD203B41FA5}">
                      <a16:colId xmlns:a16="http://schemas.microsoft.com/office/drawing/2014/main" val="2992759464"/>
                    </a:ext>
                  </a:extLst>
                </a:gridCol>
              </a:tblGrid>
              <a:tr h="370840">
                <a:tc>
                  <a:txBody>
                    <a:bodyPr/>
                    <a:lstStyle/>
                    <a:p>
                      <a:r>
                        <a:rPr lang="en-US" dirty="0"/>
                        <a:t>No</a:t>
                      </a:r>
                    </a:p>
                  </a:txBody>
                  <a:tcPr/>
                </a:tc>
                <a:tc>
                  <a:txBody>
                    <a:bodyPr/>
                    <a:lstStyle/>
                    <a:p>
                      <a:r>
                        <a:rPr lang="en-US" dirty="0"/>
                        <a:t>Attributes</a:t>
                      </a:r>
                    </a:p>
                  </a:txBody>
                  <a:tcPr/>
                </a:tc>
                <a:tc>
                  <a:txBody>
                    <a:bodyPr/>
                    <a:lstStyle/>
                    <a:p>
                      <a:r>
                        <a:rPr lang="en-US" dirty="0"/>
                        <a:t>Comments</a:t>
                      </a:r>
                    </a:p>
                  </a:txBody>
                  <a:tcPr/>
                </a:tc>
                <a:extLst>
                  <a:ext uri="{0D108BD9-81ED-4DB2-BD59-A6C34878D82A}">
                    <a16:rowId xmlns:a16="http://schemas.microsoft.com/office/drawing/2014/main" val="1597553726"/>
                  </a:ext>
                </a:extLst>
              </a:tr>
              <a:tr h="370840">
                <a:tc>
                  <a:txBody>
                    <a:bodyPr/>
                    <a:lstStyle/>
                    <a:p>
                      <a:pPr algn="ctr"/>
                      <a:r>
                        <a:rPr lang="en-US" sz="1600" dirty="0"/>
                        <a:t>1</a:t>
                      </a:r>
                    </a:p>
                  </a:txBody>
                  <a:tcPr/>
                </a:tc>
                <a:tc>
                  <a:txBody>
                    <a:bodyPr/>
                    <a:lstStyle/>
                    <a:p>
                      <a:r>
                        <a:rPr lang="en-US" sz="1600" dirty="0"/>
                        <a:t>Process objective is identified</a:t>
                      </a:r>
                    </a:p>
                  </a:txBody>
                  <a:tcPr/>
                </a:tc>
                <a:tc>
                  <a:txBody>
                    <a:bodyPr/>
                    <a:lstStyle/>
                    <a:p>
                      <a:r>
                        <a:rPr lang="en-US" sz="1600" dirty="0"/>
                        <a:t>Overall objective of the process needs to be stated, written down, shared with all appropriate parties, and agreed to and clearly understood by all process design participants. It should answer the questions of </a:t>
                      </a:r>
                    </a:p>
                    <a:p>
                      <a:pPr marL="285750" indent="-285750">
                        <a:buFont typeface="Arial" panose="020B0604020202020204" pitchFamily="34" charset="0"/>
                        <a:buChar char="•"/>
                      </a:pPr>
                      <a:r>
                        <a:rPr lang="en-US" sz="1600" dirty="0"/>
                        <a:t>What problem the process will solve</a:t>
                      </a:r>
                    </a:p>
                    <a:p>
                      <a:pPr marL="285750" indent="-285750">
                        <a:buFont typeface="Arial" panose="020B0604020202020204" pitchFamily="34" charset="0"/>
                        <a:buChar char="•"/>
                      </a:pPr>
                      <a:r>
                        <a:rPr lang="en-US" sz="1600" dirty="0"/>
                        <a:t>Which issues will it address</a:t>
                      </a:r>
                    </a:p>
                    <a:p>
                      <a:pPr marL="285750" indent="-285750">
                        <a:buFont typeface="Arial" panose="020B0604020202020204" pitchFamily="34" charset="0"/>
                        <a:buChar char="•"/>
                      </a:pPr>
                      <a:r>
                        <a:rPr lang="en-US" sz="1600" dirty="0"/>
                        <a:t>How the process will add value and quality to the environment.</a:t>
                      </a:r>
                    </a:p>
                  </a:txBody>
                  <a:tcPr/>
                </a:tc>
                <a:extLst>
                  <a:ext uri="{0D108BD9-81ED-4DB2-BD59-A6C34878D82A}">
                    <a16:rowId xmlns:a16="http://schemas.microsoft.com/office/drawing/2014/main" val="2571767826"/>
                  </a:ext>
                </a:extLst>
              </a:tr>
              <a:tr h="370840">
                <a:tc>
                  <a:txBody>
                    <a:bodyPr/>
                    <a:lstStyle/>
                    <a:p>
                      <a:pPr algn="ctr"/>
                      <a:r>
                        <a:rPr lang="en-US" sz="1600" dirty="0"/>
                        <a:t>2</a:t>
                      </a:r>
                    </a:p>
                  </a:txBody>
                  <a:tcPr>
                    <a:solidFill>
                      <a:schemeClr val="accent2">
                        <a:lumMod val="20000"/>
                        <a:lumOff val="80000"/>
                      </a:schemeClr>
                    </a:solidFill>
                  </a:tcPr>
                </a:tc>
                <a:tc>
                  <a:txBody>
                    <a:bodyPr/>
                    <a:lstStyle/>
                    <a:p>
                      <a:r>
                        <a:rPr lang="en-US" sz="1600" b="0" i="0" u="none" strike="noStrike" kern="1200" baseline="0" dirty="0">
                          <a:solidFill>
                            <a:schemeClr val="dk1"/>
                          </a:solidFill>
                          <a:latin typeface="+mn-lt"/>
                          <a:ea typeface="+mn-ea"/>
                          <a:cs typeface="+mn-cs"/>
                        </a:rPr>
                        <a:t>Executive Sponsor Is Identified and Involved</a:t>
                      </a:r>
                      <a:endParaRPr lang="en-US" sz="1600" b="0" dirty="0"/>
                    </a:p>
                  </a:txBody>
                  <a:tcPr>
                    <a:solidFill>
                      <a:schemeClr val="accent2">
                        <a:lumMod val="20000"/>
                        <a:lumOff val="80000"/>
                      </a:schemeClr>
                    </a:solidFill>
                  </a:tcPr>
                </a:tc>
                <a:tc>
                  <a:txBody>
                    <a:bodyPr/>
                    <a:lstStyle/>
                    <a:p>
                      <a:pPr marL="285750" indent="-285750">
                        <a:buFont typeface="Arial" panose="020B0604020202020204" pitchFamily="34" charset="0"/>
                        <a:buChar char="•"/>
                      </a:pPr>
                      <a:r>
                        <a:rPr lang="en-US" sz="1600" dirty="0"/>
                        <a:t>Passionate about successful &amp; ongoing execution of the process</a:t>
                      </a:r>
                    </a:p>
                    <a:p>
                      <a:pPr marL="285750" indent="-285750">
                        <a:buFont typeface="Arial" panose="020B0604020202020204" pitchFamily="34" charset="0"/>
                        <a:buChar char="•"/>
                      </a:pPr>
                      <a:r>
                        <a:rPr lang="en-US" sz="1600" dirty="0"/>
                        <a:t>Provides support, resources, insight, and executive leadership, communication</a:t>
                      </a:r>
                    </a:p>
                  </a:txBody>
                  <a:tcPr>
                    <a:solidFill>
                      <a:schemeClr val="accent2">
                        <a:lumMod val="20000"/>
                        <a:lumOff val="80000"/>
                      </a:schemeClr>
                    </a:solidFill>
                  </a:tcPr>
                </a:tc>
                <a:extLst>
                  <a:ext uri="{0D108BD9-81ED-4DB2-BD59-A6C34878D82A}">
                    <a16:rowId xmlns:a16="http://schemas.microsoft.com/office/drawing/2014/main" val="1328283223"/>
                  </a:ext>
                </a:extLst>
              </a:tr>
            </a:tbl>
          </a:graphicData>
        </a:graphic>
      </p:graphicFrame>
      <p:sp>
        <p:nvSpPr>
          <p:cNvPr id="3" name="Content Placeholder 2"/>
          <p:cNvSpPr>
            <a:spLocks noGrp="1"/>
          </p:cNvSpPr>
          <p:nvPr>
            <p:ph sz="quarter" idx="10"/>
          </p:nvPr>
        </p:nvSpPr>
        <p:spPr>
          <a:xfrm>
            <a:off x="68732" y="85401"/>
            <a:ext cx="7027072" cy="524199"/>
          </a:xfrm>
        </p:spPr>
        <p:txBody>
          <a:bodyPr>
            <a:noAutofit/>
          </a:bodyPr>
          <a:lstStyle/>
          <a:p>
            <a:r>
              <a:rPr lang="en-US" sz="2400" dirty="0">
                <a:solidFill>
                  <a:srgbClr val="C00000"/>
                </a:solidFill>
              </a:rPr>
              <a:t>Characteristics of a Robust Process - 1</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13</a:t>
            </a:fld>
            <a:endParaRPr lang="en-US" dirty="0"/>
          </a:p>
        </p:txBody>
      </p:sp>
      <p:sp>
        <p:nvSpPr>
          <p:cNvPr id="2" name="Rectangle 1">
            <a:extLst>
              <a:ext uri="{FF2B5EF4-FFF2-40B4-BE49-F238E27FC236}">
                <a16:creationId xmlns:a16="http://schemas.microsoft.com/office/drawing/2014/main" id="{513F119D-3D8E-480C-BE45-F07428EBD15F}"/>
              </a:ext>
            </a:extLst>
          </p:cNvPr>
          <p:cNvSpPr/>
          <p:nvPr/>
        </p:nvSpPr>
        <p:spPr>
          <a:xfrm>
            <a:off x="-152400" y="838200"/>
            <a:ext cx="8991600" cy="1636345"/>
          </a:xfrm>
          <a:prstGeom prst="rect">
            <a:avLst/>
          </a:prstGeom>
        </p:spPr>
        <p:txBody>
          <a:bodyPr wrap="square">
            <a:spAutoFit/>
          </a:bodyPr>
          <a:lstStyle/>
          <a:p>
            <a:pPr marL="262800" algn="just">
              <a:spcBef>
                <a:spcPts val="500"/>
              </a:spcBef>
            </a:pPr>
            <a:r>
              <a:rPr lang="en-GB" sz="2000" b="1" dirty="0">
                <a:solidFill>
                  <a:srgbClr val="0070C0"/>
                </a:solidFill>
              </a:rPr>
              <a:t>  Definition of Robustness of a process</a:t>
            </a:r>
          </a:p>
          <a:p>
            <a:pPr marL="365760" lvl="1" algn="just">
              <a:spcBef>
                <a:spcPts val="500"/>
              </a:spcBef>
            </a:pPr>
            <a:r>
              <a:rPr lang="en-US" dirty="0"/>
              <a:t>The ability of a </a:t>
            </a:r>
            <a:r>
              <a:rPr lang="en-US" b="1" dirty="0"/>
              <a:t>process</a:t>
            </a:r>
            <a:r>
              <a:rPr lang="en-US" dirty="0"/>
              <a:t> to demonstrate acceptable quality and performance while tolerating variability or errors in inputs is referred to as </a:t>
            </a:r>
            <a:r>
              <a:rPr lang="en-US" b="1" dirty="0"/>
              <a:t>robustness</a:t>
            </a:r>
            <a:r>
              <a:rPr lang="en-US" dirty="0"/>
              <a:t>. The process should handle unexpected actions or terminations gracefully and display meaningful messages</a:t>
            </a:r>
          </a:p>
          <a:p>
            <a:pPr marL="365760" lvl="1" algn="just">
              <a:spcBef>
                <a:spcPts val="500"/>
              </a:spcBef>
            </a:pPr>
            <a:r>
              <a:rPr lang="en-US" dirty="0"/>
              <a:t>There are 24 most common attributes which defines a Robust Process</a:t>
            </a:r>
          </a:p>
        </p:txBody>
      </p:sp>
    </p:spTree>
    <p:extLst>
      <p:ext uri="{BB962C8B-B14F-4D97-AF65-F5344CB8AC3E}">
        <p14:creationId xmlns:p14="http://schemas.microsoft.com/office/powerpoint/2010/main" val="278486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B6118BB-DD96-4116-A34F-95063444D3E2}"/>
              </a:ext>
            </a:extLst>
          </p:cNvPr>
          <p:cNvGraphicFramePr>
            <a:graphicFrameLocks noGrp="1"/>
          </p:cNvGraphicFramePr>
          <p:nvPr>
            <p:ph idx="1"/>
            <p:extLst>
              <p:ext uri="{D42A27DB-BD31-4B8C-83A1-F6EECF244321}">
                <p14:modId xmlns:p14="http://schemas.microsoft.com/office/powerpoint/2010/main" val="709777095"/>
              </p:ext>
            </p:extLst>
          </p:nvPr>
        </p:nvGraphicFramePr>
        <p:xfrm>
          <a:off x="304800" y="838200"/>
          <a:ext cx="8534400" cy="5704840"/>
        </p:xfrm>
        <a:graphic>
          <a:graphicData uri="http://schemas.openxmlformats.org/drawingml/2006/table">
            <a:tbl>
              <a:tblPr firstRow="1" bandRow="1">
                <a:tableStyleId>{5C22544A-7EE6-4342-B048-85BDC9FD1C3A}</a:tableStyleId>
              </a:tblPr>
              <a:tblGrid>
                <a:gridCol w="474133">
                  <a:extLst>
                    <a:ext uri="{9D8B030D-6E8A-4147-A177-3AD203B41FA5}">
                      <a16:colId xmlns:a16="http://schemas.microsoft.com/office/drawing/2014/main" val="1227042959"/>
                    </a:ext>
                  </a:extLst>
                </a:gridCol>
                <a:gridCol w="2236124">
                  <a:extLst>
                    <a:ext uri="{9D8B030D-6E8A-4147-A177-3AD203B41FA5}">
                      <a16:colId xmlns:a16="http://schemas.microsoft.com/office/drawing/2014/main" val="1576690875"/>
                    </a:ext>
                  </a:extLst>
                </a:gridCol>
                <a:gridCol w="5824143">
                  <a:extLst>
                    <a:ext uri="{9D8B030D-6E8A-4147-A177-3AD203B41FA5}">
                      <a16:colId xmlns:a16="http://schemas.microsoft.com/office/drawing/2014/main" val="2992759464"/>
                    </a:ext>
                  </a:extLst>
                </a:gridCol>
              </a:tblGrid>
              <a:tr h="370840">
                <a:tc>
                  <a:txBody>
                    <a:bodyPr/>
                    <a:lstStyle/>
                    <a:p>
                      <a:r>
                        <a:rPr lang="en-US" dirty="0"/>
                        <a:t>No</a:t>
                      </a:r>
                    </a:p>
                  </a:txBody>
                  <a:tcPr marL="45720" marR="45720"/>
                </a:tc>
                <a:tc>
                  <a:txBody>
                    <a:bodyPr/>
                    <a:lstStyle/>
                    <a:p>
                      <a:r>
                        <a:rPr lang="en-US" dirty="0"/>
                        <a:t>Attributes</a:t>
                      </a:r>
                    </a:p>
                  </a:txBody>
                  <a:tcPr marL="45720" marR="45720"/>
                </a:tc>
                <a:tc>
                  <a:txBody>
                    <a:bodyPr/>
                    <a:lstStyle/>
                    <a:p>
                      <a:r>
                        <a:rPr lang="en-US" dirty="0"/>
                        <a:t>Comments</a:t>
                      </a:r>
                    </a:p>
                  </a:txBody>
                  <a:tcPr/>
                </a:tc>
                <a:extLst>
                  <a:ext uri="{0D108BD9-81ED-4DB2-BD59-A6C34878D82A}">
                    <a16:rowId xmlns:a16="http://schemas.microsoft.com/office/drawing/2014/main" val="1597553726"/>
                  </a:ext>
                </a:extLst>
              </a:tr>
              <a:tr h="370840">
                <a:tc>
                  <a:txBody>
                    <a:bodyPr/>
                    <a:lstStyle/>
                    <a:p>
                      <a:pPr algn="ctr"/>
                      <a:r>
                        <a:rPr lang="en-US" sz="1600" dirty="0"/>
                        <a:t>3</a:t>
                      </a:r>
                    </a:p>
                  </a:txBody>
                  <a:tcPr marL="45720" marR="45720"/>
                </a:tc>
                <a:tc>
                  <a:txBody>
                    <a:bodyPr/>
                    <a:lstStyle/>
                    <a:p>
                      <a:r>
                        <a:rPr lang="en-GB" sz="1600" dirty="0"/>
                        <a:t>Process Owner Is Identified and Given Responsibility for  and Authority Over the Process</a:t>
                      </a:r>
                      <a:endParaRPr lang="en-US" sz="1600" dirty="0"/>
                    </a:p>
                  </a:txBody>
                  <a:tcPr marL="45720" marR="45720"/>
                </a:tc>
                <a:tc>
                  <a:txBody>
                    <a:bodyPr/>
                    <a:lstStyle/>
                    <a:p>
                      <a:pPr marL="285750" indent="-285750">
                        <a:buFont typeface="Wingdings" panose="05000000000000000000" pitchFamily="2" charset="2"/>
                        <a:buChar char="§"/>
                      </a:pPr>
                      <a:r>
                        <a:rPr lang="en-GB" sz="1600" dirty="0"/>
                        <a:t>Leads the team that designs the process, identifies the key customers and suppliers of it, and documents its use</a:t>
                      </a:r>
                    </a:p>
                    <a:p>
                      <a:pPr marL="285750" indent="-285750">
                        <a:buFont typeface="Wingdings" panose="05000000000000000000" pitchFamily="2" charset="2"/>
                        <a:buChar char="§"/>
                      </a:pPr>
                      <a:r>
                        <a:rPr lang="en-GB" sz="1600" dirty="0"/>
                        <a:t>Executes, communicates, and measures the effectiveness of the process on an ongoing basis</a:t>
                      </a:r>
                      <a:endParaRPr lang="en-US" sz="1600" dirty="0"/>
                    </a:p>
                  </a:txBody>
                  <a:tcPr/>
                </a:tc>
                <a:extLst>
                  <a:ext uri="{0D108BD9-81ED-4DB2-BD59-A6C34878D82A}">
                    <a16:rowId xmlns:a16="http://schemas.microsoft.com/office/drawing/2014/main" val="2571767826"/>
                  </a:ext>
                </a:extLst>
              </a:tr>
              <a:tr h="370840">
                <a:tc>
                  <a:txBody>
                    <a:bodyPr/>
                    <a:lstStyle/>
                    <a:p>
                      <a:pPr algn="ctr"/>
                      <a:r>
                        <a:rPr lang="en-US" sz="1600" dirty="0"/>
                        <a:t>4</a:t>
                      </a:r>
                    </a:p>
                  </a:txBody>
                  <a:tcPr marL="45720" marR="45720">
                    <a:solidFill>
                      <a:schemeClr val="accent2">
                        <a:lumMod val="20000"/>
                        <a:lumOff val="80000"/>
                      </a:schemeClr>
                    </a:solidFill>
                  </a:tcPr>
                </a:tc>
                <a:tc>
                  <a:txBody>
                    <a:bodyPr/>
                    <a:lstStyle/>
                    <a:p>
                      <a:r>
                        <a:rPr lang="en-GB" sz="1600" dirty="0"/>
                        <a:t>Key Customers Are Identified and Involved</a:t>
                      </a:r>
                      <a:endParaRPr lang="en-US" sz="1600" dirty="0"/>
                    </a:p>
                  </a:txBody>
                  <a:tcPr marL="45720" marR="45720">
                    <a:solidFill>
                      <a:schemeClr val="accent2">
                        <a:lumMod val="20000"/>
                        <a:lumOff val="80000"/>
                      </a:schemeClr>
                    </a:solidFill>
                  </a:tcPr>
                </a:tc>
                <a:tc>
                  <a:txBody>
                    <a:bodyPr/>
                    <a:lstStyle/>
                    <a:p>
                      <a:pPr marL="285750" indent="-285750">
                        <a:buFont typeface="Wingdings" panose="05000000000000000000" pitchFamily="2" charset="2"/>
                        <a:buChar char="§"/>
                      </a:pPr>
                      <a:r>
                        <a:rPr lang="en-GB" sz="1600" dirty="0"/>
                        <a:t>Involvement of Key customers (those who are the immediate users and direct beneficiaries of the process) in developing the process is important to ensure practical design and ease of use</a:t>
                      </a:r>
                      <a:endParaRPr lang="en-US" sz="1600" dirty="0"/>
                    </a:p>
                  </a:txBody>
                  <a:tcPr>
                    <a:solidFill>
                      <a:schemeClr val="accent2">
                        <a:lumMod val="20000"/>
                        <a:lumOff val="80000"/>
                      </a:schemeClr>
                    </a:solidFill>
                  </a:tcPr>
                </a:tc>
                <a:extLst>
                  <a:ext uri="{0D108BD9-81ED-4DB2-BD59-A6C34878D82A}">
                    <a16:rowId xmlns:a16="http://schemas.microsoft.com/office/drawing/2014/main" val="1328283223"/>
                  </a:ext>
                </a:extLst>
              </a:tr>
              <a:tr h="370840">
                <a:tc>
                  <a:txBody>
                    <a:bodyPr/>
                    <a:lstStyle/>
                    <a:p>
                      <a:pPr algn="ctr"/>
                      <a:r>
                        <a:rPr lang="en-US" sz="1600" dirty="0"/>
                        <a:t>5</a:t>
                      </a:r>
                    </a:p>
                  </a:txBody>
                  <a:tcPr marL="45720" marR="45720"/>
                </a:tc>
                <a:tc>
                  <a:txBody>
                    <a:bodyPr/>
                    <a:lstStyle/>
                    <a:p>
                      <a:r>
                        <a:rPr lang="en-GB" sz="1600" dirty="0"/>
                        <a:t>Secondary Customers Are Identified and Consulted</a:t>
                      </a:r>
                      <a:endParaRPr lang="en-US" sz="1600" dirty="0"/>
                    </a:p>
                  </a:txBody>
                  <a:tcPr marL="45720" marR="45720"/>
                </a:tc>
                <a:tc>
                  <a:txBody>
                    <a:bodyPr/>
                    <a:lstStyle/>
                    <a:p>
                      <a:pPr marL="285750" indent="-285750" algn="l" defTabSz="914400" rtl="0" eaLnBrk="1" latinLnBrk="0" hangingPunct="1">
                        <a:buFont typeface="Wingdings" panose="05000000000000000000" pitchFamily="2" charset="2"/>
                        <a:buChar char="§"/>
                      </a:pPr>
                      <a:r>
                        <a:rPr lang="en-GB" sz="1600" kern="1200" dirty="0">
                          <a:solidFill>
                            <a:schemeClr val="dk1"/>
                          </a:solidFill>
                          <a:latin typeface="+mn-lt"/>
                          <a:ea typeface="+mn-ea"/>
                          <a:cs typeface="+mn-cs"/>
                        </a:rPr>
                        <a:t>Consultation with secondary customers (those that may use a process less frequently or who may be the eventual beneficiaries of the process) can be helpful</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475963651"/>
                  </a:ext>
                </a:extLst>
              </a:tr>
              <a:tr h="370840">
                <a:tc>
                  <a:txBody>
                    <a:bodyPr/>
                    <a:lstStyle/>
                    <a:p>
                      <a:pPr algn="ctr"/>
                      <a:r>
                        <a:rPr lang="en-US" sz="1600" dirty="0"/>
                        <a:t>6</a:t>
                      </a:r>
                    </a:p>
                  </a:txBody>
                  <a:tcPr marL="45720" marR="45720">
                    <a:solidFill>
                      <a:schemeClr val="accent2">
                        <a:lumMod val="20000"/>
                        <a:lumOff val="80000"/>
                      </a:schemeClr>
                    </a:solidFill>
                  </a:tcPr>
                </a:tc>
                <a:tc>
                  <a:txBody>
                    <a:bodyPr/>
                    <a:lstStyle/>
                    <a:p>
                      <a:r>
                        <a:rPr lang="en-US" sz="1600" b="0" dirty="0"/>
                        <a:t>Process Suppliers Are Identified and Involved</a:t>
                      </a:r>
                    </a:p>
                  </a:txBody>
                  <a:tcPr marL="45720" marR="45720">
                    <a:solidFill>
                      <a:schemeClr val="accent2">
                        <a:lumMod val="20000"/>
                        <a:lumOff val="80000"/>
                      </a:schemeClr>
                    </a:solidFill>
                  </a:tcPr>
                </a:tc>
                <a:tc>
                  <a:txBody>
                    <a:bodyPr/>
                    <a:lstStyle/>
                    <a:p>
                      <a:pPr marL="0" indent="0">
                        <a:buFont typeface="Arial" panose="020B0604020202020204" pitchFamily="34" charset="0"/>
                        <a:buNone/>
                      </a:pPr>
                      <a:r>
                        <a:rPr lang="en-US" sz="1600" dirty="0"/>
                        <a:t>People providing inputs to the process</a:t>
                      </a:r>
                    </a:p>
                    <a:p>
                      <a:pPr marL="285750" indent="-285750">
                        <a:buFont typeface="Wingdings" panose="05000000000000000000" pitchFamily="2" charset="2"/>
                        <a:buChar char="§"/>
                      </a:pPr>
                      <a:r>
                        <a:rPr lang="en-US" sz="1600" dirty="0"/>
                        <a:t>Could be internal to IT infrastructure</a:t>
                      </a:r>
                    </a:p>
                    <a:p>
                      <a:pPr marL="285750" indent="-285750">
                        <a:buFont typeface="Wingdings" panose="05000000000000000000" pitchFamily="2" charset="2"/>
                        <a:buChar char="§"/>
                      </a:pPr>
                      <a:r>
                        <a:rPr lang="en-US" sz="1600" dirty="0"/>
                        <a:t>External to IT infrastructure but internal to IT </a:t>
                      </a:r>
                    </a:p>
                    <a:p>
                      <a:pPr marL="285750" indent="-285750">
                        <a:buFont typeface="Wingdings" panose="05000000000000000000" pitchFamily="2" charset="2"/>
                        <a:buChar char="§"/>
                      </a:pPr>
                      <a:r>
                        <a:rPr lang="en-US" sz="1600" dirty="0"/>
                        <a:t>Internal to the company but outside of IT or </a:t>
                      </a:r>
                    </a:p>
                    <a:p>
                      <a:pPr marL="285750" indent="-285750">
                        <a:buFont typeface="Wingdings" panose="05000000000000000000" pitchFamily="2" charset="2"/>
                        <a:buChar char="§"/>
                      </a:pPr>
                      <a:r>
                        <a:rPr lang="en-US" sz="1600" dirty="0"/>
                        <a:t>External to company like the vendors  are identified &amp; engaged</a:t>
                      </a:r>
                    </a:p>
                  </a:txBody>
                  <a:tcPr>
                    <a:solidFill>
                      <a:schemeClr val="accent2">
                        <a:lumMod val="20000"/>
                        <a:lumOff val="80000"/>
                      </a:schemeClr>
                    </a:solidFill>
                  </a:tcPr>
                </a:tc>
                <a:extLst>
                  <a:ext uri="{0D108BD9-81ED-4DB2-BD59-A6C34878D82A}">
                    <a16:rowId xmlns:a16="http://schemas.microsoft.com/office/drawing/2014/main" val="2936316020"/>
                  </a:ext>
                </a:extLst>
              </a:tr>
              <a:tr h="370840">
                <a:tc>
                  <a:txBody>
                    <a:bodyPr/>
                    <a:lstStyle/>
                    <a:p>
                      <a:pPr algn="ctr"/>
                      <a:r>
                        <a:rPr lang="en-US" sz="1600" dirty="0"/>
                        <a:t>7</a:t>
                      </a:r>
                    </a:p>
                  </a:txBody>
                  <a:tcPr marL="45720" marR="45720"/>
                </a:tc>
                <a:tc>
                  <a:txBody>
                    <a:bodyPr/>
                    <a:lstStyle/>
                    <a:p>
                      <a:r>
                        <a:rPr lang="en-US" sz="1600" dirty="0"/>
                        <a:t>Process Outputs Are Identified</a:t>
                      </a:r>
                    </a:p>
                  </a:txBody>
                  <a:tcPr marL="45720" marR="45720"/>
                </a:tc>
                <a:tc>
                  <a:txBody>
                    <a:bodyPr/>
                    <a:lstStyle/>
                    <a:p>
                      <a:pPr marL="285750" indent="-285750">
                        <a:buFont typeface="Wingdings" panose="05000000000000000000" pitchFamily="2" charset="2"/>
                        <a:buChar char="§"/>
                      </a:pPr>
                      <a:r>
                        <a:rPr lang="en-US" sz="1600" dirty="0"/>
                        <a:t>These are the specific deliverables or services being provided to the primary and secondary customers. </a:t>
                      </a:r>
                    </a:p>
                    <a:p>
                      <a:pPr marL="285750" indent="-285750">
                        <a:buFont typeface="Wingdings" panose="05000000000000000000" pitchFamily="2" charset="2"/>
                        <a:buChar char="§"/>
                      </a:pPr>
                      <a:r>
                        <a:rPr lang="en-US" sz="1600" dirty="0"/>
                        <a:t>The quality of the delivery and content of these outputs is usually measured with service metrics.</a:t>
                      </a:r>
                    </a:p>
                  </a:txBody>
                  <a:tcPr/>
                </a:tc>
                <a:extLst>
                  <a:ext uri="{0D108BD9-81ED-4DB2-BD59-A6C34878D82A}">
                    <a16:rowId xmlns:a16="http://schemas.microsoft.com/office/drawing/2014/main" val="404047180"/>
                  </a:ext>
                </a:extLst>
              </a:tr>
            </a:tbl>
          </a:graphicData>
        </a:graphic>
      </p:graphicFrame>
      <p:sp>
        <p:nvSpPr>
          <p:cNvPr id="3" name="Content Placeholder 2"/>
          <p:cNvSpPr>
            <a:spLocks noGrp="1"/>
          </p:cNvSpPr>
          <p:nvPr>
            <p:ph sz="quarter" idx="10"/>
          </p:nvPr>
        </p:nvSpPr>
        <p:spPr/>
        <p:txBody>
          <a:bodyPr>
            <a:normAutofit/>
          </a:bodyPr>
          <a:lstStyle/>
          <a:p>
            <a:r>
              <a:rPr lang="en-US" sz="2400" dirty="0">
                <a:solidFill>
                  <a:srgbClr val="C00000"/>
                </a:solidFill>
              </a:rPr>
              <a:t>Characteristics of a Robust Process - 2</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244589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B6118BB-DD96-4116-A34F-95063444D3E2}"/>
              </a:ext>
            </a:extLst>
          </p:cNvPr>
          <p:cNvGraphicFramePr>
            <a:graphicFrameLocks noGrp="1"/>
          </p:cNvGraphicFramePr>
          <p:nvPr>
            <p:ph idx="1"/>
            <p:extLst>
              <p:ext uri="{D42A27DB-BD31-4B8C-83A1-F6EECF244321}">
                <p14:modId xmlns:p14="http://schemas.microsoft.com/office/powerpoint/2010/main" val="598370000"/>
              </p:ext>
            </p:extLst>
          </p:nvPr>
        </p:nvGraphicFramePr>
        <p:xfrm>
          <a:off x="381000" y="988060"/>
          <a:ext cx="8229599" cy="48818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227042959"/>
                    </a:ext>
                  </a:extLst>
                </a:gridCol>
                <a:gridCol w="1638719">
                  <a:extLst>
                    <a:ext uri="{9D8B030D-6E8A-4147-A177-3AD203B41FA5}">
                      <a16:colId xmlns:a16="http://schemas.microsoft.com/office/drawing/2014/main" val="1576690875"/>
                    </a:ext>
                  </a:extLst>
                </a:gridCol>
                <a:gridCol w="6133680">
                  <a:extLst>
                    <a:ext uri="{9D8B030D-6E8A-4147-A177-3AD203B41FA5}">
                      <a16:colId xmlns:a16="http://schemas.microsoft.com/office/drawing/2014/main" val="2992759464"/>
                    </a:ext>
                  </a:extLst>
                </a:gridCol>
              </a:tblGrid>
              <a:tr h="370840">
                <a:tc>
                  <a:txBody>
                    <a:bodyPr/>
                    <a:lstStyle/>
                    <a:p>
                      <a:r>
                        <a:rPr lang="en-US" dirty="0"/>
                        <a:t>No</a:t>
                      </a:r>
                    </a:p>
                  </a:txBody>
                  <a:tcPr/>
                </a:tc>
                <a:tc>
                  <a:txBody>
                    <a:bodyPr/>
                    <a:lstStyle/>
                    <a:p>
                      <a:r>
                        <a:rPr lang="en-US" dirty="0"/>
                        <a:t>Attributes</a:t>
                      </a:r>
                    </a:p>
                  </a:txBody>
                  <a:tcPr/>
                </a:tc>
                <a:tc>
                  <a:txBody>
                    <a:bodyPr/>
                    <a:lstStyle/>
                    <a:p>
                      <a:r>
                        <a:rPr lang="en-US" dirty="0"/>
                        <a:t>Comments</a:t>
                      </a:r>
                    </a:p>
                  </a:txBody>
                  <a:tcPr/>
                </a:tc>
                <a:extLst>
                  <a:ext uri="{0D108BD9-81ED-4DB2-BD59-A6C34878D82A}">
                    <a16:rowId xmlns:a16="http://schemas.microsoft.com/office/drawing/2014/main" val="1597553726"/>
                  </a:ext>
                </a:extLst>
              </a:tr>
              <a:tr h="370840">
                <a:tc>
                  <a:txBody>
                    <a:bodyPr/>
                    <a:lstStyle/>
                    <a:p>
                      <a:r>
                        <a:rPr lang="en-US" sz="1600" dirty="0"/>
                        <a:t>8</a:t>
                      </a:r>
                    </a:p>
                  </a:txBody>
                  <a:tcPr/>
                </a:tc>
                <a:tc>
                  <a:txBody>
                    <a:bodyPr/>
                    <a:lstStyle/>
                    <a:p>
                      <a:r>
                        <a:rPr lang="en-US" sz="1600" dirty="0"/>
                        <a:t>Process Inputs are Identified</a:t>
                      </a:r>
                    </a:p>
                  </a:txBody>
                  <a:tcPr/>
                </a:tc>
                <a:tc>
                  <a:txBody>
                    <a:bodyPr/>
                    <a:lstStyle/>
                    <a:p>
                      <a:pPr marL="0" indent="0">
                        <a:buFont typeface="Arial" panose="020B0604020202020204" pitchFamily="34" charset="0"/>
                        <a:buNone/>
                      </a:pPr>
                      <a:r>
                        <a:rPr lang="en-US" sz="1600" dirty="0"/>
                        <a:t>Inputs required for the process are identified. These could be</a:t>
                      </a:r>
                    </a:p>
                    <a:p>
                      <a:pPr marL="285750" indent="-285750">
                        <a:buFont typeface="Wingdings" panose="05000000000000000000" pitchFamily="2" charset="2"/>
                        <a:buChar char="§"/>
                      </a:pPr>
                      <a:r>
                        <a:rPr lang="en-US" sz="1600" dirty="0"/>
                        <a:t>Soft inputs like data, information, or requests</a:t>
                      </a:r>
                    </a:p>
                    <a:p>
                      <a:pPr marL="285750" indent="-285750">
                        <a:buFont typeface="Wingdings" panose="05000000000000000000" pitchFamily="2" charset="2"/>
                        <a:buChar char="§"/>
                      </a:pPr>
                      <a:r>
                        <a:rPr lang="en-US" sz="1600" dirty="0"/>
                        <a:t>Hard inputs such as tapes, memory sticks or other physical entities.</a:t>
                      </a:r>
                    </a:p>
                  </a:txBody>
                  <a:tcPr/>
                </a:tc>
                <a:extLst>
                  <a:ext uri="{0D108BD9-81ED-4DB2-BD59-A6C34878D82A}">
                    <a16:rowId xmlns:a16="http://schemas.microsoft.com/office/drawing/2014/main" val="2571767826"/>
                  </a:ext>
                </a:extLst>
              </a:tr>
              <a:tr h="370840">
                <a:tc>
                  <a:txBody>
                    <a:bodyPr/>
                    <a:lstStyle/>
                    <a:p>
                      <a:r>
                        <a:rPr lang="en-US" sz="1600" dirty="0"/>
                        <a:t>9</a:t>
                      </a:r>
                    </a:p>
                  </a:txBody>
                  <a:tcPr>
                    <a:solidFill>
                      <a:schemeClr val="accent2">
                        <a:lumMod val="20000"/>
                        <a:lumOff val="80000"/>
                      </a:schemeClr>
                    </a:solidFill>
                  </a:tcPr>
                </a:tc>
                <a:tc>
                  <a:txBody>
                    <a:bodyPr/>
                    <a:lstStyle/>
                    <a:p>
                      <a:r>
                        <a:rPr lang="en-US" sz="1600" dirty="0"/>
                        <a:t>Process Is described by a Sound Business Model</a:t>
                      </a:r>
                    </a:p>
                  </a:txBody>
                  <a:tcPr>
                    <a:solidFill>
                      <a:schemeClr val="accent2">
                        <a:lumMod val="20000"/>
                        <a:lumOff val="80000"/>
                      </a:schemeClr>
                    </a:solidFill>
                  </a:tcPr>
                </a:tc>
                <a:tc>
                  <a:txBody>
                    <a:bodyPr/>
                    <a:lstStyle/>
                    <a:p>
                      <a:pPr marL="0" indent="0">
                        <a:buFont typeface="Arial" panose="020B0604020202020204" pitchFamily="34" charset="0"/>
                        <a:buNone/>
                      </a:pPr>
                      <a:r>
                        <a:rPr lang="en-US" sz="1600" dirty="0"/>
                        <a:t>Robust Processes should make Business sense</a:t>
                      </a:r>
                    </a:p>
                    <a:p>
                      <a:pPr marL="285750" indent="-285750">
                        <a:buFont typeface="Wingdings" panose="05000000000000000000" pitchFamily="2" charset="2"/>
                        <a:buChar char="§"/>
                      </a:pPr>
                      <a:r>
                        <a:rPr lang="en-US" sz="1600" dirty="0"/>
                        <a:t>Benefits of using the process should exceed the cost and efforts expended to design, execute, and maintain the process</a:t>
                      </a:r>
                    </a:p>
                    <a:p>
                      <a:pPr marL="285750" indent="-285750">
                        <a:buFont typeface="Wingdings" panose="05000000000000000000" pitchFamily="2" charset="2"/>
                        <a:buChar char="§"/>
                      </a:pPr>
                      <a:r>
                        <a:rPr lang="en-US" sz="1600" dirty="0"/>
                        <a:t>This may involve lease and maintenance agreements and SLAs</a:t>
                      </a:r>
                    </a:p>
                  </a:txBody>
                  <a:tcPr>
                    <a:solidFill>
                      <a:schemeClr val="accent2">
                        <a:lumMod val="20000"/>
                        <a:lumOff val="80000"/>
                      </a:schemeClr>
                    </a:solidFill>
                  </a:tcPr>
                </a:tc>
                <a:extLst>
                  <a:ext uri="{0D108BD9-81ED-4DB2-BD59-A6C34878D82A}">
                    <a16:rowId xmlns:a16="http://schemas.microsoft.com/office/drawing/2014/main" val="1328283223"/>
                  </a:ext>
                </a:extLst>
              </a:tr>
              <a:tr h="370840">
                <a:tc>
                  <a:txBody>
                    <a:bodyPr/>
                    <a:lstStyle/>
                    <a:p>
                      <a:r>
                        <a:rPr lang="en-US" sz="1600" dirty="0"/>
                        <a:t>10</a:t>
                      </a:r>
                    </a:p>
                  </a:txBody>
                  <a:tcPr/>
                </a:tc>
                <a:tc>
                  <a:txBody>
                    <a:bodyPr/>
                    <a:lstStyle/>
                    <a:p>
                      <a:r>
                        <a:rPr lang="en-US" sz="1600" b="0" i="0" u="none" strike="noStrike" kern="1200" baseline="0" dirty="0">
                          <a:solidFill>
                            <a:schemeClr val="dk1"/>
                          </a:solidFill>
                          <a:latin typeface="+mn-lt"/>
                          <a:ea typeface="+mn-ea"/>
                          <a:cs typeface="+mn-cs"/>
                        </a:rPr>
                        <a:t>Process Hierarchy Is Understood</a:t>
                      </a:r>
                      <a:endParaRPr lang="en-US" sz="1600" b="0" dirty="0"/>
                    </a:p>
                  </a:txBody>
                  <a:tcPr/>
                </a:tc>
                <a:tc>
                  <a:txBody>
                    <a:bodyPr/>
                    <a:lstStyle/>
                    <a:p>
                      <a:pPr marL="285750" indent="-285750">
                        <a:buFont typeface="Wingdings" panose="05000000000000000000" pitchFamily="2" charset="2"/>
                        <a:buChar char="§"/>
                      </a:pPr>
                      <a:r>
                        <a:rPr lang="en-US" sz="1600" dirty="0"/>
                        <a:t>Processes can have secondary processes, or sub-processes below them. </a:t>
                      </a:r>
                    </a:p>
                    <a:p>
                      <a:pPr marL="285750" indent="-285750">
                        <a:buFont typeface="Wingdings" panose="05000000000000000000" pitchFamily="2" charset="2"/>
                        <a:buChar char="§"/>
                      </a:pPr>
                      <a:r>
                        <a:rPr lang="en-US" sz="1600" dirty="0"/>
                        <a:t>There is a need for understanding the relationships between the primary and secondary processes</a:t>
                      </a:r>
                    </a:p>
                  </a:txBody>
                  <a:tcPr/>
                </a:tc>
                <a:extLst>
                  <a:ext uri="{0D108BD9-81ED-4DB2-BD59-A6C34878D82A}">
                    <a16:rowId xmlns:a16="http://schemas.microsoft.com/office/drawing/2014/main" val="1475963651"/>
                  </a:ext>
                </a:extLst>
              </a:tr>
              <a:tr h="370840">
                <a:tc>
                  <a:txBody>
                    <a:bodyPr/>
                    <a:lstStyle/>
                    <a:p>
                      <a:r>
                        <a:rPr lang="en-US" sz="1600" dirty="0"/>
                        <a:t>11</a:t>
                      </a:r>
                    </a:p>
                  </a:txBody>
                  <a:tcPr>
                    <a:solidFill>
                      <a:schemeClr val="accent2">
                        <a:lumMod val="20000"/>
                        <a:lumOff val="80000"/>
                      </a:schemeClr>
                    </a:solidFill>
                  </a:tcPr>
                </a:tc>
                <a:tc>
                  <a:txBody>
                    <a:bodyPr/>
                    <a:lstStyle/>
                    <a:p>
                      <a:r>
                        <a:rPr lang="en-US" sz="1600" b="0" dirty="0"/>
                        <a:t>Execution Is Enforceable</a:t>
                      </a:r>
                    </a:p>
                  </a:txBody>
                  <a:tcPr>
                    <a:solidFill>
                      <a:schemeClr val="accent2">
                        <a:lumMod val="20000"/>
                        <a:lumOff val="80000"/>
                      </a:schemeClr>
                    </a:solidFill>
                  </a:tcPr>
                </a:tc>
                <a:tc>
                  <a:txBody>
                    <a:bodyPr/>
                    <a:lstStyle/>
                    <a:p>
                      <a:pPr marL="0" indent="0">
                        <a:buFont typeface="Arial" panose="020B0604020202020204" pitchFamily="34" charset="0"/>
                        <a:buNone/>
                      </a:pPr>
                      <a:r>
                        <a:rPr lang="en-US" sz="1600" dirty="0"/>
                        <a:t>All processes need to be enforced to be effective whenever possible </a:t>
                      </a:r>
                    </a:p>
                    <a:p>
                      <a:pPr marL="285750" indent="-285750">
                        <a:buFont typeface="Wingdings" panose="05000000000000000000" pitchFamily="2" charset="2"/>
                        <a:buChar char="§"/>
                      </a:pPr>
                      <a:r>
                        <a:rPr lang="en-US" sz="1600" dirty="0"/>
                        <a:t>Software techniques such as passwords, authorizations, audit trails, or locks should be used to enforce compliance with a process</a:t>
                      </a:r>
                    </a:p>
                    <a:p>
                      <a:pPr marL="285750" indent="-285750">
                        <a:buFont typeface="Wingdings" panose="05000000000000000000" pitchFamily="2" charset="2"/>
                        <a:buChar char="§"/>
                      </a:pPr>
                      <a:r>
                        <a:rPr lang="en-US" sz="1600" dirty="0"/>
                        <a:t>Whenever technical enforcement is not practical, procedural techniques should be used to ensure enforcement like management enforced, review boards or metrics</a:t>
                      </a:r>
                    </a:p>
                  </a:txBody>
                  <a:tcPr>
                    <a:solidFill>
                      <a:schemeClr val="accent2">
                        <a:lumMod val="20000"/>
                        <a:lumOff val="80000"/>
                      </a:schemeClr>
                    </a:solidFill>
                  </a:tcPr>
                </a:tc>
                <a:extLst>
                  <a:ext uri="{0D108BD9-81ED-4DB2-BD59-A6C34878D82A}">
                    <a16:rowId xmlns:a16="http://schemas.microsoft.com/office/drawing/2014/main" val="2936316020"/>
                  </a:ext>
                </a:extLst>
              </a:tr>
            </a:tbl>
          </a:graphicData>
        </a:graphic>
      </p:graphicFrame>
      <p:sp>
        <p:nvSpPr>
          <p:cNvPr id="3" name="Content Placeholder 2"/>
          <p:cNvSpPr>
            <a:spLocks noGrp="1"/>
          </p:cNvSpPr>
          <p:nvPr>
            <p:ph sz="quarter" idx="10"/>
          </p:nvPr>
        </p:nvSpPr>
        <p:spPr/>
        <p:txBody>
          <a:bodyPr>
            <a:normAutofit/>
          </a:bodyPr>
          <a:lstStyle/>
          <a:p>
            <a:r>
              <a:rPr lang="en-US" sz="2400" dirty="0">
                <a:solidFill>
                  <a:srgbClr val="C00000"/>
                </a:solidFill>
              </a:rPr>
              <a:t>Characteristics of a Robust Process - 3</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521565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B6118BB-DD96-4116-A34F-95063444D3E2}"/>
              </a:ext>
            </a:extLst>
          </p:cNvPr>
          <p:cNvGraphicFramePr>
            <a:graphicFrameLocks noGrp="1"/>
          </p:cNvGraphicFramePr>
          <p:nvPr>
            <p:ph idx="1"/>
            <p:extLst>
              <p:ext uri="{D42A27DB-BD31-4B8C-83A1-F6EECF244321}">
                <p14:modId xmlns:p14="http://schemas.microsoft.com/office/powerpoint/2010/main" val="1975047814"/>
              </p:ext>
            </p:extLst>
          </p:nvPr>
        </p:nvGraphicFramePr>
        <p:xfrm>
          <a:off x="304800" y="946155"/>
          <a:ext cx="8686697" cy="5217160"/>
        </p:xfrm>
        <a:graphic>
          <a:graphicData uri="http://schemas.openxmlformats.org/drawingml/2006/table">
            <a:tbl>
              <a:tblPr firstRow="1" bandRow="1">
                <a:tableStyleId>{5C22544A-7EE6-4342-B048-85BDC9FD1C3A}</a:tableStyleId>
              </a:tblPr>
              <a:tblGrid>
                <a:gridCol w="372786">
                  <a:extLst>
                    <a:ext uri="{9D8B030D-6E8A-4147-A177-3AD203B41FA5}">
                      <a16:colId xmlns:a16="http://schemas.microsoft.com/office/drawing/2014/main" val="1227042959"/>
                    </a:ext>
                  </a:extLst>
                </a:gridCol>
                <a:gridCol w="1714819">
                  <a:extLst>
                    <a:ext uri="{9D8B030D-6E8A-4147-A177-3AD203B41FA5}">
                      <a16:colId xmlns:a16="http://schemas.microsoft.com/office/drawing/2014/main" val="1576690875"/>
                    </a:ext>
                  </a:extLst>
                </a:gridCol>
                <a:gridCol w="6599092">
                  <a:extLst>
                    <a:ext uri="{9D8B030D-6E8A-4147-A177-3AD203B41FA5}">
                      <a16:colId xmlns:a16="http://schemas.microsoft.com/office/drawing/2014/main" val="2992759464"/>
                    </a:ext>
                  </a:extLst>
                </a:gridCol>
              </a:tblGrid>
              <a:tr h="370840">
                <a:tc>
                  <a:txBody>
                    <a:bodyPr/>
                    <a:lstStyle/>
                    <a:p>
                      <a:pPr algn="ctr"/>
                      <a:r>
                        <a:rPr lang="en-US" dirty="0"/>
                        <a:t>No</a:t>
                      </a:r>
                    </a:p>
                  </a:txBody>
                  <a:tcPr marL="45720" marR="45720"/>
                </a:tc>
                <a:tc>
                  <a:txBody>
                    <a:bodyPr/>
                    <a:lstStyle/>
                    <a:p>
                      <a:r>
                        <a:rPr lang="en-US" dirty="0"/>
                        <a:t>Attributes</a:t>
                      </a:r>
                    </a:p>
                  </a:txBody>
                  <a:tcPr marL="45720" marR="45720"/>
                </a:tc>
                <a:tc>
                  <a:txBody>
                    <a:bodyPr/>
                    <a:lstStyle/>
                    <a:p>
                      <a:r>
                        <a:rPr lang="en-US" dirty="0"/>
                        <a:t>Comments</a:t>
                      </a:r>
                    </a:p>
                  </a:txBody>
                  <a:tcPr/>
                </a:tc>
                <a:extLst>
                  <a:ext uri="{0D108BD9-81ED-4DB2-BD59-A6C34878D82A}">
                    <a16:rowId xmlns:a16="http://schemas.microsoft.com/office/drawing/2014/main" val="1597553726"/>
                  </a:ext>
                </a:extLst>
              </a:tr>
              <a:tr h="370840">
                <a:tc>
                  <a:txBody>
                    <a:bodyPr/>
                    <a:lstStyle/>
                    <a:p>
                      <a:pPr algn="ctr"/>
                      <a:r>
                        <a:rPr lang="en-US" sz="1600" dirty="0"/>
                        <a:t>12</a:t>
                      </a:r>
                    </a:p>
                  </a:txBody>
                  <a:tcPr marL="45720" marR="45720"/>
                </a:tc>
                <a:tc>
                  <a:txBody>
                    <a:bodyPr/>
                    <a:lstStyle/>
                    <a:p>
                      <a:r>
                        <a:rPr lang="en-US" sz="1600" dirty="0"/>
                        <a:t>Process Is Designed to Provide Service Metrics</a:t>
                      </a:r>
                    </a:p>
                  </a:txBody>
                  <a:tcPr marL="45720" marR="45720"/>
                </a:tc>
                <a:tc>
                  <a:txBody>
                    <a:bodyPr/>
                    <a:lstStyle/>
                    <a:p>
                      <a:pPr marL="228600" indent="-228600">
                        <a:buFont typeface="Arial" panose="020B0604020202020204" pitchFamily="34" charset="0"/>
                        <a:buChar char="•"/>
                      </a:pPr>
                      <a:r>
                        <a:rPr lang="en-US" sz="1600" dirty="0"/>
                        <a:t>Involves quantitative measure associated with the output</a:t>
                      </a:r>
                    </a:p>
                    <a:p>
                      <a:pPr marL="228600" indent="-228600">
                        <a:buFont typeface="Arial" panose="020B0604020202020204" pitchFamily="34" charset="0"/>
                        <a:buChar char="•"/>
                      </a:pPr>
                      <a:r>
                        <a:rPr lang="en-US" sz="1600" dirty="0"/>
                        <a:t>There is a focuses on qualitative measures that are oriented toward the end-user and show the relative quality of the service being provided</a:t>
                      </a:r>
                    </a:p>
                  </a:txBody>
                  <a:tcPr marR="45720"/>
                </a:tc>
                <a:extLst>
                  <a:ext uri="{0D108BD9-81ED-4DB2-BD59-A6C34878D82A}">
                    <a16:rowId xmlns:a16="http://schemas.microsoft.com/office/drawing/2014/main" val="2055528573"/>
                  </a:ext>
                </a:extLst>
              </a:tr>
              <a:tr h="370840">
                <a:tc>
                  <a:txBody>
                    <a:bodyPr/>
                    <a:lstStyle/>
                    <a:p>
                      <a:pPr algn="ctr"/>
                      <a:r>
                        <a:rPr lang="en-US" sz="1600" dirty="0"/>
                        <a:t>13</a:t>
                      </a:r>
                    </a:p>
                  </a:txBody>
                  <a:tcPr marL="45720" marR="45720">
                    <a:solidFill>
                      <a:schemeClr val="accent2">
                        <a:lumMod val="20000"/>
                        <a:lumOff val="80000"/>
                      </a:schemeClr>
                    </a:solidFill>
                  </a:tcPr>
                </a:tc>
                <a:tc>
                  <a:txBody>
                    <a:bodyPr/>
                    <a:lstStyle/>
                    <a:p>
                      <a:r>
                        <a:rPr lang="en-US" sz="1600" dirty="0"/>
                        <a:t>Service Metrics are Collected, Compiled and Analyzed</a:t>
                      </a:r>
                    </a:p>
                  </a:txBody>
                  <a:tcPr marL="45720" marR="45720">
                    <a:solidFill>
                      <a:schemeClr val="accent2">
                        <a:lumMod val="20000"/>
                        <a:lumOff val="80000"/>
                      </a:schemeClr>
                    </a:solidFill>
                  </a:tcPr>
                </a:tc>
                <a:tc>
                  <a:txBody>
                    <a:bodyPr/>
                    <a:lstStyle/>
                    <a:p>
                      <a:pPr marL="228600" indent="-228600">
                        <a:buFont typeface="Wingdings" panose="05000000000000000000" pitchFamily="2" charset="2"/>
                        <a:buChar char="§"/>
                      </a:pPr>
                      <a:r>
                        <a:rPr lang="en-US" sz="1600" dirty="0"/>
                        <a:t>Robust processes  associate real value to the measurements by  thoroughly and consistently examining these metrics for trends, patterns, and relationships and then applying the results of the analysis to improve the effectiveness of the particular service being measured.</a:t>
                      </a:r>
                    </a:p>
                  </a:txBody>
                  <a:tcPr marR="45720">
                    <a:solidFill>
                      <a:schemeClr val="accent2">
                        <a:lumMod val="20000"/>
                        <a:lumOff val="80000"/>
                      </a:schemeClr>
                    </a:solidFill>
                  </a:tcPr>
                </a:tc>
                <a:extLst>
                  <a:ext uri="{0D108BD9-81ED-4DB2-BD59-A6C34878D82A}">
                    <a16:rowId xmlns:a16="http://schemas.microsoft.com/office/drawing/2014/main" val="2571767826"/>
                  </a:ext>
                </a:extLst>
              </a:tr>
              <a:tr h="370840">
                <a:tc>
                  <a:txBody>
                    <a:bodyPr/>
                    <a:lstStyle/>
                    <a:p>
                      <a:pPr algn="ctr"/>
                      <a:r>
                        <a:rPr lang="en-US" sz="1600" dirty="0"/>
                        <a:t>14</a:t>
                      </a:r>
                    </a:p>
                  </a:txBody>
                  <a:tcPr marL="45720" marR="45720"/>
                </a:tc>
                <a:tc>
                  <a:txBody>
                    <a:bodyPr/>
                    <a:lstStyle/>
                    <a:p>
                      <a:r>
                        <a:rPr lang="en-US" sz="1600" b="0" i="0" u="none" strike="noStrike" kern="1200" baseline="0" dirty="0">
                          <a:solidFill>
                            <a:schemeClr val="dk1"/>
                          </a:solidFill>
                          <a:latin typeface="+mn-lt"/>
                          <a:ea typeface="+mn-ea"/>
                          <a:cs typeface="+mn-cs"/>
                        </a:rPr>
                        <a:t>Process Is designed for providing Process Metrics</a:t>
                      </a:r>
                      <a:endParaRPr lang="en-US" sz="1600" b="0" dirty="0"/>
                    </a:p>
                  </a:txBody>
                  <a:tcPr marL="45720" marR="45720"/>
                </a:tc>
                <a:tc>
                  <a:txBody>
                    <a:bodyPr/>
                    <a:lstStyle/>
                    <a:p>
                      <a:pPr marL="228600" indent="-228600">
                        <a:buFont typeface="Wingdings" panose="05000000000000000000" pitchFamily="2" charset="2"/>
                        <a:buChar char="§"/>
                      </a:pPr>
                      <a:r>
                        <a:rPr lang="en-US" sz="1600" dirty="0"/>
                        <a:t>Robust processes have service metrics and also process metrics focusing on how efficient a process is in regards to a supplier</a:t>
                      </a:r>
                    </a:p>
                  </a:txBody>
                  <a:tcPr marR="45720"/>
                </a:tc>
                <a:extLst>
                  <a:ext uri="{0D108BD9-81ED-4DB2-BD59-A6C34878D82A}">
                    <a16:rowId xmlns:a16="http://schemas.microsoft.com/office/drawing/2014/main" val="1328283223"/>
                  </a:ext>
                </a:extLst>
              </a:tr>
              <a:tr h="370840">
                <a:tc>
                  <a:txBody>
                    <a:bodyPr/>
                    <a:lstStyle/>
                    <a:p>
                      <a:pPr algn="ctr"/>
                      <a:r>
                        <a:rPr lang="en-US" sz="1600" dirty="0"/>
                        <a:t>15</a:t>
                      </a:r>
                    </a:p>
                  </a:txBody>
                  <a:tcPr marL="45720" marR="45720">
                    <a:solidFill>
                      <a:schemeClr val="accent2">
                        <a:lumMod val="20000"/>
                        <a:lumOff val="80000"/>
                      </a:schemeClr>
                    </a:solidFill>
                  </a:tcPr>
                </a:tc>
                <a:tc>
                  <a:txBody>
                    <a:bodyPr/>
                    <a:lstStyle/>
                    <a:p>
                      <a:r>
                        <a:rPr lang="en-US" sz="1600" b="0" dirty="0"/>
                        <a:t>Process Metrics are Collected, Compiled and Analyzed</a:t>
                      </a:r>
                    </a:p>
                  </a:txBody>
                  <a:tcPr marL="45720" marR="45720">
                    <a:solidFill>
                      <a:schemeClr val="accent2">
                        <a:lumMod val="20000"/>
                        <a:lumOff val="80000"/>
                      </a:schemeClr>
                    </a:solidFill>
                  </a:tcPr>
                </a:tc>
                <a:tc>
                  <a:txBody>
                    <a:bodyPr/>
                    <a:lstStyle/>
                    <a:p>
                      <a:pPr marL="228600" indent="-228600">
                        <a:buFont typeface="Wingdings" panose="05000000000000000000" pitchFamily="2" charset="2"/>
                        <a:buChar char="§"/>
                      </a:pPr>
                      <a:r>
                        <a:rPr lang="en-US" sz="1600" dirty="0"/>
                        <a:t>These would need to compiled and analyzed for missed process metrics and consistently examined for trends, patterns, and relationships and then the results of the analysis applied to improve the efficiency of the particular service being measured.</a:t>
                      </a:r>
                    </a:p>
                  </a:txBody>
                  <a:tcPr marR="45720">
                    <a:solidFill>
                      <a:schemeClr val="accent2">
                        <a:lumMod val="20000"/>
                        <a:lumOff val="80000"/>
                      </a:schemeClr>
                    </a:solidFill>
                  </a:tcPr>
                </a:tc>
                <a:extLst>
                  <a:ext uri="{0D108BD9-81ED-4DB2-BD59-A6C34878D82A}">
                    <a16:rowId xmlns:a16="http://schemas.microsoft.com/office/drawing/2014/main" val="1475963651"/>
                  </a:ext>
                </a:extLst>
              </a:tr>
              <a:tr h="370840">
                <a:tc>
                  <a:txBody>
                    <a:bodyPr/>
                    <a:lstStyle/>
                    <a:p>
                      <a:pPr algn="ctr"/>
                      <a:r>
                        <a:rPr lang="en-US" sz="1600" dirty="0"/>
                        <a:t>16</a:t>
                      </a:r>
                    </a:p>
                  </a:txBody>
                  <a:tcPr marL="45720" marR="45720"/>
                </a:tc>
                <a:tc>
                  <a:txBody>
                    <a:bodyPr/>
                    <a:lstStyle/>
                    <a:p>
                      <a:r>
                        <a:rPr lang="en-US" sz="1600" dirty="0"/>
                        <a:t>Documentation are thorough, accurate, and easily Understood</a:t>
                      </a:r>
                    </a:p>
                  </a:txBody>
                  <a:tcPr marL="45720" marR="45720"/>
                </a:tc>
                <a:tc>
                  <a:txBody>
                    <a:bodyPr/>
                    <a:lstStyle/>
                    <a:p>
                      <a:pPr marL="228600" indent="-228600">
                        <a:buFont typeface="Arial" panose="020B0604020202020204" pitchFamily="34" charset="0"/>
                        <a:buChar char="•"/>
                      </a:pPr>
                      <a:r>
                        <a:rPr lang="en-US" sz="1600" dirty="0"/>
                        <a:t>Robust processes have well-written documentation facilitating the training, maintenance, and marketing of key processes.</a:t>
                      </a:r>
                    </a:p>
                    <a:p>
                      <a:pPr marL="228600" indent="-228600">
                        <a:buFont typeface="Arial" panose="020B0604020202020204" pitchFamily="34" charset="0"/>
                        <a:buChar char="•"/>
                      </a:pPr>
                      <a:r>
                        <a:rPr lang="en-US" sz="1600" dirty="0"/>
                        <a:t>These processes documentation created with accountability, are reviewed and pruned to contain only those steps which add value</a:t>
                      </a:r>
                    </a:p>
                  </a:txBody>
                  <a:tcPr marR="45720"/>
                </a:tc>
                <a:extLst>
                  <a:ext uri="{0D108BD9-81ED-4DB2-BD59-A6C34878D82A}">
                    <a16:rowId xmlns:a16="http://schemas.microsoft.com/office/drawing/2014/main" val="2936316020"/>
                  </a:ext>
                </a:extLst>
              </a:tr>
            </a:tbl>
          </a:graphicData>
        </a:graphic>
      </p:graphicFrame>
      <p:sp>
        <p:nvSpPr>
          <p:cNvPr id="3" name="Content Placeholder 2"/>
          <p:cNvSpPr>
            <a:spLocks noGrp="1"/>
          </p:cNvSpPr>
          <p:nvPr>
            <p:ph sz="quarter" idx="10"/>
          </p:nvPr>
        </p:nvSpPr>
        <p:spPr/>
        <p:txBody>
          <a:bodyPr>
            <a:normAutofit/>
          </a:bodyPr>
          <a:lstStyle/>
          <a:p>
            <a:r>
              <a:rPr lang="en-US" sz="2400" dirty="0">
                <a:solidFill>
                  <a:srgbClr val="C00000"/>
                </a:solidFill>
              </a:rPr>
              <a:t>Characteristics of a Robust Process - 4</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816344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B6118BB-DD96-4116-A34F-95063444D3E2}"/>
              </a:ext>
            </a:extLst>
          </p:cNvPr>
          <p:cNvGraphicFramePr>
            <a:graphicFrameLocks noGrp="1"/>
          </p:cNvGraphicFramePr>
          <p:nvPr>
            <p:ph idx="1"/>
            <p:extLst>
              <p:ext uri="{D42A27DB-BD31-4B8C-83A1-F6EECF244321}">
                <p14:modId xmlns:p14="http://schemas.microsoft.com/office/powerpoint/2010/main" val="2806363704"/>
              </p:ext>
            </p:extLst>
          </p:nvPr>
        </p:nvGraphicFramePr>
        <p:xfrm>
          <a:off x="245004" y="1017275"/>
          <a:ext cx="8762897" cy="5125720"/>
        </p:xfrm>
        <a:graphic>
          <a:graphicData uri="http://schemas.openxmlformats.org/drawingml/2006/table">
            <a:tbl>
              <a:tblPr firstRow="1" bandRow="1">
                <a:tableStyleId>{5C22544A-7EE6-4342-B048-85BDC9FD1C3A}</a:tableStyleId>
              </a:tblPr>
              <a:tblGrid>
                <a:gridCol w="375418">
                  <a:extLst>
                    <a:ext uri="{9D8B030D-6E8A-4147-A177-3AD203B41FA5}">
                      <a16:colId xmlns:a16="http://schemas.microsoft.com/office/drawing/2014/main" val="1227042959"/>
                    </a:ext>
                  </a:extLst>
                </a:gridCol>
                <a:gridCol w="1802010">
                  <a:extLst>
                    <a:ext uri="{9D8B030D-6E8A-4147-A177-3AD203B41FA5}">
                      <a16:colId xmlns:a16="http://schemas.microsoft.com/office/drawing/2014/main" val="1576690875"/>
                    </a:ext>
                  </a:extLst>
                </a:gridCol>
                <a:gridCol w="6585469">
                  <a:extLst>
                    <a:ext uri="{9D8B030D-6E8A-4147-A177-3AD203B41FA5}">
                      <a16:colId xmlns:a16="http://schemas.microsoft.com/office/drawing/2014/main" val="2992759464"/>
                    </a:ext>
                  </a:extLst>
                </a:gridCol>
              </a:tblGrid>
              <a:tr h="370840">
                <a:tc>
                  <a:txBody>
                    <a:bodyPr/>
                    <a:lstStyle/>
                    <a:p>
                      <a:pPr algn="ctr"/>
                      <a:r>
                        <a:rPr lang="en-US" dirty="0"/>
                        <a:t>No</a:t>
                      </a:r>
                    </a:p>
                  </a:txBody>
                  <a:tcPr marL="45720" marR="45720"/>
                </a:tc>
                <a:tc>
                  <a:txBody>
                    <a:bodyPr/>
                    <a:lstStyle/>
                    <a:p>
                      <a:r>
                        <a:rPr lang="en-US" dirty="0"/>
                        <a:t>Attributes</a:t>
                      </a:r>
                    </a:p>
                  </a:txBody>
                  <a:tcPr/>
                </a:tc>
                <a:tc>
                  <a:txBody>
                    <a:bodyPr/>
                    <a:lstStyle/>
                    <a:p>
                      <a:r>
                        <a:rPr lang="en-US" dirty="0"/>
                        <a:t>Comments</a:t>
                      </a:r>
                    </a:p>
                  </a:txBody>
                  <a:tcPr/>
                </a:tc>
                <a:extLst>
                  <a:ext uri="{0D108BD9-81ED-4DB2-BD59-A6C34878D82A}">
                    <a16:rowId xmlns:a16="http://schemas.microsoft.com/office/drawing/2014/main" val="1597553726"/>
                  </a:ext>
                </a:extLst>
              </a:tr>
              <a:tr h="370840">
                <a:tc>
                  <a:txBody>
                    <a:bodyPr/>
                    <a:lstStyle/>
                    <a:p>
                      <a:pPr algn="ctr"/>
                      <a:r>
                        <a:rPr lang="en-US" sz="1600" dirty="0"/>
                        <a:t>17</a:t>
                      </a:r>
                    </a:p>
                  </a:txBody>
                  <a:tcPr marL="0" marR="0"/>
                </a:tc>
                <a:tc>
                  <a:txBody>
                    <a:bodyPr/>
                    <a:lstStyle/>
                    <a:p>
                      <a:r>
                        <a:rPr lang="en-US" sz="1600" dirty="0"/>
                        <a:t>Process Contains all Required Value-Added Steps</a:t>
                      </a:r>
                    </a:p>
                  </a:txBody>
                  <a:tcPr marR="0"/>
                </a:tc>
                <a:tc>
                  <a:txBody>
                    <a:bodyPr/>
                    <a:lstStyle/>
                    <a:p>
                      <a:pPr marL="285750" indent="-285750">
                        <a:buFont typeface="Wingdings" panose="05000000000000000000" pitchFamily="2" charset="2"/>
                        <a:buChar char="§"/>
                      </a:pPr>
                      <a:r>
                        <a:rPr lang="en-US" sz="1600" dirty="0"/>
                        <a:t>The process should contain all the value-added steps which effectively increases the value  of the Process to the end result</a:t>
                      </a:r>
                    </a:p>
                    <a:p>
                      <a:pPr marL="285750" indent="-285750">
                        <a:buFont typeface="Wingdings" panose="05000000000000000000" pitchFamily="2" charset="2"/>
                        <a:buChar char="§"/>
                      </a:pPr>
                      <a:r>
                        <a:rPr lang="en-US" sz="1600" dirty="0"/>
                        <a:t>These steps are identified by Key customers, suppliers, and process owners enabling them to be appropriately inserted into the final process</a:t>
                      </a:r>
                    </a:p>
                  </a:txBody>
                  <a:tcPr/>
                </a:tc>
                <a:extLst>
                  <a:ext uri="{0D108BD9-81ED-4DB2-BD59-A6C34878D82A}">
                    <a16:rowId xmlns:a16="http://schemas.microsoft.com/office/drawing/2014/main" val="2571767826"/>
                  </a:ext>
                </a:extLst>
              </a:tr>
              <a:tr h="370840">
                <a:tc>
                  <a:txBody>
                    <a:bodyPr/>
                    <a:lstStyle/>
                    <a:p>
                      <a:pPr algn="ctr"/>
                      <a:r>
                        <a:rPr lang="en-US" sz="1600" dirty="0"/>
                        <a:t>18</a:t>
                      </a:r>
                    </a:p>
                  </a:txBody>
                  <a:tcPr marL="0" marR="0">
                    <a:solidFill>
                      <a:schemeClr val="accent2">
                        <a:lumMod val="20000"/>
                        <a:lumOff val="80000"/>
                      </a:schemeClr>
                    </a:solidFill>
                  </a:tcPr>
                </a:tc>
                <a:tc>
                  <a:txBody>
                    <a:bodyPr/>
                    <a:lstStyle/>
                    <a:p>
                      <a:r>
                        <a:rPr lang="en-US" sz="1600" b="0" i="0" u="none" strike="noStrike" kern="1200" baseline="0" dirty="0">
                          <a:solidFill>
                            <a:schemeClr val="dk1"/>
                          </a:solidFill>
                          <a:latin typeface="+mn-lt"/>
                          <a:ea typeface="+mn-ea"/>
                          <a:cs typeface="+mn-cs"/>
                        </a:rPr>
                        <a:t>Process Eliminates All Non-Value-Added Steps</a:t>
                      </a:r>
                      <a:endParaRPr lang="en-US" sz="1600" b="0" dirty="0"/>
                    </a:p>
                  </a:txBody>
                  <a:tcPr marR="0">
                    <a:solidFill>
                      <a:schemeClr val="accent2">
                        <a:lumMod val="20000"/>
                        <a:lumOff val="80000"/>
                      </a:schemeClr>
                    </a:solidFill>
                  </a:tcPr>
                </a:tc>
                <a:tc>
                  <a:txBody>
                    <a:bodyPr/>
                    <a:lstStyle/>
                    <a:p>
                      <a:pPr marL="285750" indent="-285750">
                        <a:buFont typeface="Wingdings" panose="05000000000000000000" pitchFamily="2" charset="2"/>
                        <a:buChar char="§"/>
                      </a:pPr>
                      <a:r>
                        <a:rPr lang="en-US" sz="1600" dirty="0"/>
                        <a:t>Steps in the process needs to be critically evaluated and those steps which are not directly contributing value to the overall objective of the process, should be eliminated so that eventually the process can be automated</a:t>
                      </a:r>
                    </a:p>
                  </a:txBody>
                  <a:tcPr>
                    <a:solidFill>
                      <a:schemeClr val="accent2">
                        <a:lumMod val="20000"/>
                        <a:lumOff val="80000"/>
                      </a:schemeClr>
                    </a:solidFill>
                  </a:tcPr>
                </a:tc>
                <a:extLst>
                  <a:ext uri="{0D108BD9-81ED-4DB2-BD59-A6C34878D82A}">
                    <a16:rowId xmlns:a16="http://schemas.microsoft.com/office/drawing/2014/main" val="1328283223"/>
                  </a:ext>
                </a:extLst>
              </a:tr>
              <a:tr h="370840">
                <a:tc>
                  <a:txBody>
                    <a:bodyPr/>
                    <a:lstStyle/>
                    <a:p>
                      <a:pPr algn="ctr"/>
                      <a:r>
                        <a:rPr lang="en-US" sz="1600" dirty="0"/>
                        <a:t>19</a:t>
                      </a:r>
                    </a:p>
                  </a:txBody>
                  <a:tcPr marL="0" marR="0"/>
                </a:tc>
                <a:tc>
                  <a:txBody>
                    <a:bodyPr/>
                    <a:lstStyle/>
                    <a:p>
                      <a:r>
                        <a:rPr lang="en-US" sz="1600" b="0" dirty="0"/>
                        <a:t>Process Guarantees Accountability</a:t>
                      </a:r>
                    </a:p>
                  </a:txBody>
                  <a:tcPr marR="0"/>
                </a:tc>
                <a:tc>
                  <a:txBody>
                    <a:bodyPr/>
                    <a:lstStyle/>
                    <a:p>
                      <a:pPr marL="285750" indent="-285750">
                        <a:buFont typeface="Wingdings" panose="05000000000000000000" pitchFamily="2" charset="2"/>
                        <a:buChar char="§"/>
                      </a:pPr>
                      <a:r>
                        <a:rPr lang="en-US" sz="1600" dirty="0"/>
                        <a:t>Process metrics, Performance charts and Trending reports should be capable of quickly identifying accountability of the department and individual, to take necessary actions &amp; help enforcement of the processes. </a:t>
                      </a:r>
                    </a:p>
                  </a:txBody>
                  <a:tcPr/>
                </a:tc>
                <a:extLst>
                  <a:ext uri="{0D108BD9-81ED-4DB2-BD59-A6C34878D82A}">
                    <a16:rowId xmlns:a16="http://schemas.microsoft.com/office/drawing/2014/main" val="1475963651"/>
                  </a:ext>
                </a:extLst>
              </a:tr>
              <a:tr h="370840">
                <a:tc>
                  <a:txBody>
                    <a:bodyPr/>
                    <a:lstStyle/>
                    <a:p>
                      <a:pPr algn="ctr"/>
                      <a:r>
                        <a:rPr lang="en-US" sz="1600" dirty="0"/>
                        <a:t>20</a:t>
                      </a:r>
                    </a:p>
                  </a:txBody>
                  <a:tcPr marL="0" marR="0">
                    <a:solidFill>
                      <a:schemeClr val="accent2">
                        <a:lumMod val="20000"/>
                        <a:lumOff val="80000"/>
                      </a:schemeClr>
                    </a:solidFill>
                  </a:tcPr>
                </a:tc>
                <a:tc>
                  <a:txBody>
                    <a:bodyPr/>
                    <a:lstStyle/>
                    <a:p>
                      <a:r>
                        <a:rPr lang="en-US" sz="1600" dirty="0"/>
                        <a:t>Process Provides Incentives for Compliance and Penalties for Avoidance or Circumvention</a:t>
                      </a:r>
                    </a:p>
                  </a:txBody>
                  <a:tcPr marR="0">
                    <a:solidFill>
                      <a:schemeClr val="accent2">
                        <a:lumMod val="20000"/>
                        <a:lumOff val="80000"/>
                      </a:schemeClr>
                    </a:solidFill>
                  </a:tcPr>
                </a:tc>
                <a:tc>
                  <a:txBody>
                    <a:bodyPr/>
                    <a:lstStyle/>
                    <a:p>
                      <a:pPr marL="285750" indent="-285750">
                        <a:buFont typeface="Arial" panose="020B0604020202020204" pitchFamily="34" charset="0"/>
                        <a:buChar char="•"/>
                      </a:pPr>
                      <a:r>
                        <a:rPr lang="en-US" sz="1600" dirty="0"/>
                        <a:t>The most effective incentives for compliance would be when it takes more effort to bypass the process than follow it. </a:t>
                      </a:r>
                    </a:p>
                    <a:p>
                      <a:pPr marL="285750" indent="-285750">
                        <a:buFont typeface="Arial" panose="020B0604020202020204" pitchFamily="34" charset="0"/>
                        <a:buChar char="•"/>
                      </a:pPr>
                      <a:r>
                        <a:rPr lang="en-US" sz="1600" dirty="0"/>
                        <a:t>Eco-system should remove the obstacles normally associated with using a process and insert roadblocks for circumvention</a:t>
                      </a:r>
                    </a:p>
                    <a:p>
                      <a:pPr marL="285750" indent="-285750">
                        <a:buFont typeface="Arial" panose="020B0604020202020204" pitchFamily="34" charset="0"/>
                        <a:buChar char="•"/>
                      </a:pPr>
                      <a:r>
                        <a:rPr lang="en-US" sz="1600" dirty="0"/>
                        <a:t>Security measures such as passwords and locks, as well as management measures such as exception reports and accountability, can discourage circumvention</a:t>
                      </a:r>
                    </a:p>
                  </a:txBody>
                  <a:tcPr>
                    <a:solidFill>
                      <a:schemeClr val="accent2">
                        <a:lumMod val="20000"/>
                        <a:lumOff val="80000"/>
                      </a:schemeClr>
                    </a:solidFill>
                  </a:tcPr>
                </a:tc>
                <a:extLst>
                  <a:ext uri="{0D108BD9-81ED-4DB2-BD59-A6C34878D82A}">
                    <a16:rowId xmlns:a16="http://schemas.microsoft.com/office/drawing/2014/main" val="2936316020"/>
                  </a:ext>
                </a:extLst>
              </a:tr>
            </a:tbl>
          </a:graphicData>
        </a:graphic>
      </p:graphicFrame>
      <p:sp>
        <p:nvSpPr>
          <p:cNvPr id="3" name="Content Placeholder 2"/>
          <p:cNvSpPr>
            <a:spLocks noGrp="1"/>
          </p:cNvSpPr>
          <p:nvPr>
            <p:ph sz="quarter" idx="10"/>
          </p:nvPr>
        </p:nvSpPr>
        <p:spPr>
          <a:xfrm>
            <a:off x="143404" y="85400"/>
            <a:ext cx="7027072" cy="524199"/>
          </a:xfrm>
        </p:spPr>
        <p:txBody>
          <a:bodyPr>
            <a:normAutofit/>
          </a:bodyPr>
          <a:lstStyle/>
          <a:p>
            <a:r>
              <a:rPr lang="en-US" sz="2400" dirty="0">
                <a:solidFill>
                  <a:srgbClr val="C00000"/>
                </a:solidFill>
              </a:rPr>
              <a:t>Characteristics of a Robust Process - 5</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97420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B6118BB-DD96-4116-A34F-95063444D3E2}"/>
              </a:ext>
            </a:extLst>
          </p:cNvPr>
          <p:cNvGraphicFramePr>
            <a:graphicFrameLocks noGrp="1"/>
          </p:cNvGraphicFramePr>
          <p:nvPr>
            <p:ph idx="1"/>
            <p:extLst>
              <p:ext uri="{D42A27DB-BD31-4B8C-83A1-F6EECF244321}">
                <p14:modId xmlns:p14="http://schemas.microsoft.com/office/powerpoint/2010/main" val="2021812132"/>
              </p:ext>
            </p:extLst>
          </p:nvPr>
        </p:nvGraphicFramePr>
        <p:xfrm>
          <a:off x="266699" y="895355"/>
          <a:ext cx="8610601" cy="5369560"/>
        </p:xfrm>
        <a:graphic>
          <a:graphicData uri="http://schemas.openxmlformats.org/drawingml/2006/table">
            <a:tbl>
              <a:tblPr firstRow="1" bandRow="1">
                <a:tableStyleId>{5C22544A-7EE6-4342-B048-85BDC9FD1C3A}</a:tableStyleId>
              </a:tblPr>
              <a:tblGrid>
                <a:gridCol w="478367">
                  <a:extLst>
                    <a:ext uri="{9D8B030D-6E8A-4147-A177-3AD203B41FA5}">
                      <a16:colId xmlns:a16="http://schemas.microsoft.com/office/drawing/2014/main" val="1227042959"/>
                    </a:ext>
                  </a:extLst>
                </a:gridCol>
                <a:gridCol w="2477802">
                  <a:extLst>
                    <a:ext uri="{9D8B030D-6E8A-4147-A177-3AD203B41FA5}">
                      <a16:colId xmlns:a16="http://schemas.microsoft.com/office/drawing/2014/main" val="1576690875"/>
                    </a:ext>
                  </a:extLst>
                </a:gridCol>
                <a:gridCol w="5654432">
                  <a:extLst>
                    <a:ext uri="{9D8B030D-6E8A-4147-A177-3AD203B41FA5}">
                      <a16:colId xmlns:a16="http://schemas.microsoft.com/office/drawing/2014/main" val="2992759464"/>
                    </a:ext>
                  </a:extLst>
                </a:gridCol>
              </a:tblGrid>
              <a:tr h="370840">
                <a:tc>
                  <a:txBody>
                    <a:bodyPr/>
                    <a:lstStyle/>
                    <a:p>
                      <a:r>
                        <a:rPr lang="en-US" dirty="0"/>
                        <a:t>No</a:t>
                      </a:r>
                    </a:p>
                  </a:txBody>
                  <a:tcPr/>
                </a:tc>
                <a:tc>
                  <a:txBody>
                    <a:bodyPr/>
                    <a:lstStyle/>
                    <a:p>
                      <a:r>
                        <a:rPr lang="en-US" dirty="0"/>
                        <a:t>Attributes</a:t>
                      </a:r>
                    </a:p>
                  </a:txBody>
                  <a:tcPr/>
                </a:tc>
                <a:tc>
                  <a:txBody>
                    <a:bodyPr/>
                    <a:lstStyle/>
                    <a:p>
                      <a:r>
                        <a:rPr lang="en-US" dirty="0"/>
                        <a:t>Comments</a:t>
                      </a:r>
                    </a:p>
                  </a:txBody>
                  <a:tcPr/>
                </a:tc>
                <a:extLst>
                  <a:ext uri="{0D108BD9-81ED-4DB2-BD59-A6C34878D82A}">
                    <a16:rowId xmlns:a16="http://schemas.microsoft.com/office/drawing/2014/main" val="1597553726"/>
                  </a:ext>
                </a:extLst>
              </a:tr>
              <a:tr h="370840">
                <a:tc>
                  <a:txBody>
                    <a:bodyPr/>
                    <a:lstStyle/>
                    <a:p>
                      <a:r>
                        <a:rPr lang="en-US" sz="1600" dirty="0"/>
                        <a:t>21</a:t>
                      </a:r>
                    </a:p>
                  </a:txBody>
                  <a:tcPr/>
                </a:tc>
                <a:tc>
                  <a:txBody>
                    <a:bodyPr/>
                    <a:lstStyle/>
                    <a:p>
                      <a:r>
                        <a:rPr lang="en-US" sz="1600" dirty="0"/>
                        <a:t>Process is Standardized across all appropriate Departments and Sites</a:t>
                      </a:r>
                    </a:p>
                  </a:txBody>
                  <a:tcPr/>
                </a:tc>
                <a:tc>
                  <a:txBody>
                    <a:bodyPr/>
                    <a:lstStyle/>
                    <a:p>
                      <a:pPr marL="285750" indent="-285750">
                        <a:buFont typeface="Wingdings" panose="05000000000000000000" pitchFamily="2" charset="2"/>
                        <a:buChar char="§"/>
                      </a:pPr>
                      <a:r>
                        <a:rPr lang="en-US" sz="1600" dirty="0"/>
                        <a:t>Process can become different in different locations due to acquisitions/mergers etc. which are then optimized to an agreed standard across sites</a:t>
                      </a:r>
                    </a:p>
                  </a:txBody>
                  <a:tcPr/>
                </a:tc>
                <a:extLst>
                  <a:ext uri="{0D108BD9-81ED-4DB2-BD59-A6C34878D82A}">
                    <a16:rowId xmlns:a16="http://schemas.microsoft.com/office/drawing/2014/main" val="1050328131"/>
                  </a:ext>
                </a:extLst>
              </a:tr>
              <a:tr h="370840">
                <a:tc>
                  <a:txBody>
                    <a:bodyPr/>
                    <a:lstStyle/>
                    <a:p>
                      <a:r>
                        <a:rPr lang="en-US" sz="1600" dirty="0"/>
                        <a:t>22</a:t>
                      </a:r>
                    </a:p>
                  </a:txBody>
                  <a:tcPr>
                    <a:solidFill>
                      <a:schemeClr val="accent2">
                        <a:lumMod val="20000"/>
                        <a:lumOff val="80000"/>
                      </a:schemeClr>
                    </a:solidFill>
                  </a:tcPr>
                </a:tc>
                <a:tc>
                  <a:txBody>
                    <a:bodyPr/>
                    <a:lstStyle/>
                    <a:p>
                      <a:r>
                        <a:rPr lang="en-US" sz="1600" b="0" i="0" u="none" strike="noStrike" kern="1200" baseline="0" dirty="0">
                          <a:solidFill>
                            <a:schemeClr val="dk1"/>
                          </a:solidFill>
                          <a:latin typeface="+mn-lt"/>
                          <a:ea typeface="+mn-ea"/>
                          <a:cs typeface="+mn-cs"/>
                        </a:rPr>
                        <a:t>Process Is Streamlined as Much as Possible and Practical</a:t>
                      </a:r>
                      <a:endParaRPr lang="en-US" sz="1600" b="0" dirty="0"/>
                    </a:p>
                  </a:txBody>
                  <a:tcPr>
                    <a:solidFill>
                      <a:schemeClr val="accent2">
                        <a:lumMod val="20000"/>
                        <a:lumOff val="80000"/>
                      </a:schemeClr>
                    </a:solidFill>
                  </a:tcPr>
                </a:tc>
                <a:tc>
                  <a:txBody>
                    <a:bodyPr/>
                    <a:lstStyle/>
                    <a:p>
                      <a:pPr marL="285750" indent="-285750">
                        <a:buFont typeface="Wingdings" panose="05000000000000000000" pitchFamily="2" charset="2"/>
                        <a:buChar char="§"/>
                      </a:pPr>
                      <a:r>
                        <a:rPr lang="en-US" sz="1600" dirty="0"/>
                        <a:t>Streamlining a process involves removing all non-value-added steps, eliminating redundant steps, placing the steps in the most efficient sequence possible, and streamlining individual steps as much as possible</a:t>
                      </a:r>
                    </a:p>
                  </a:txBody>
                  <a:tcPr>
                    <a:solidFill>
                      <a:schemeClr val="accent2">
                        <a:lumMod val="20000"/>
                        <a:lumOff val="80000"/>
                      </a:schemeClr>
                    </a:solidFill>
                  </a:tcPr>
                </a:tc>
                <a:extLst>
                  <a:ext uri="{0D108BD9-81ED-4DB2-BD59-A6C34878D82A}">
                    <a16:rowId xmlns:a16="http://schemas.microsoft.com/office/drawing/2014/main" val="2571767826"/>
                  </a:ext>
                </a:extLst>
              </a:tr>
              <a:tr h="370840">
                <a:tc>
                  <a:txBody>
                    <a:bodyPr/>
                    <a:lstStyle/>
                    <a:p>
                      <a:r>
                        <a:rPr lang="en-US" sz="1600" dirty="0"/>
                        <a:t>23</a:t>
                      </a:r>
                    </a:p>
                  </a:txBody>
                  <a:tcPr/>
                </a:tc>
                <a:tc>
                  <a:txBody>
                    <a:bodyPr/>
                    <a:lstStyle/>
                    <a:p>
                      <a:r>
                        <a:rPr lang="en-US" sz="1600" b="0" dirty="0"/>
                        <a:t>Process Is Automated Wherever Practical, but Only after Streamlining</a:t>
                      </a:r>
                    </a:p>
                  </a:txBody>
                  <a:tcPr/>
                </a:tc>
                <a:tc>
                  <a:txBody>
                    <a:bodyPr/>
                    <a:lstStyle/>
                    <a:p>
                      <a:pPr marL="285750" indent="-285750">
                        <a:buFont typeface="Wingdings" panose="05000000000000000000" pitchFamily="2" charset="2"/>
                        <a:buChar char="§"/>
                      </a:pPr>
                      <a:r>
                        <a:rPr lang="en-US" sz="1600" dirty="0"/>
                        <a:t>Automation can end up being either beneficial or detrimental depending on how the automation is designed and implemented</a:t>
                      </a:r>
                    </a:p>
                  </a:txBody>
                  <a:tcPr/>
                </a:tc>
                <a:extLst>
                  <a:ext uri="{0D108BD9-81ED-4DB2-BD59-A6C34878D82A}">
                    <a16:rowId xmlns:a16="http://schemas.microsoft.com/office/drawing/2014/main" val="1328283223"/>
                  </a:ext>
                </a:extLst>
              </a:tr>
              <a:tr h="370840">
                <a:tc>
                  <a:txBody>
                    <a:bodyPr/>
                    <a:lstStyle/>
                    <a:p>
                      <a:r>
                        <a:rPr lang="en-US" sz="1600" dirty="0"/>
                        <a:t>24</a:t>
                      </a:r>
                    </a:p>
                  </a:txBody>
                  <a:tcPr>
                    <a:solidFill>
                      <a:schemeClr val="accent2">
                        <a:lumMod val="20000"/>
                        <a:lumOff val="80000"/>
                      </a:schemeClr>
                    </a:solidFill>
                  </a:tcPr>
                </a:tc>
                <a:tc>
                  <a:txBody>
                    <a:bodyPr/>
                    <a:lstStyle/>
                    <a:p>
                      <a:r>
                        <a:rPr lang="en-US" sz="1600" dirty="0"/>
                        <a:t>Process Integrates with all Other appropriate Processes</a:t>
                      </a:r>
                    </a:p>
                  </a:txBody>
                  <a:tcPr>
                    <a:solidFill>
                      <a:schemeClr val="accent2">
                        <a:lumMod val="20000"/>
                        <a:lumOff val="80000"/>
                      </a:schemeClr>
                    </a:solidFill>
                  </a:tcPr>
                </a:tc>
                <a:tc>
                  <a:txBody>
                    <a:bodyPr/>
                    <a:lstStyle/>
                    <a:p>
                      <a:pPr marL="285750" indent="-285750">
                        <a:buFont typeface="Wingdings" panose="05000000000000000000" pitchFamily="2" charset="2"/>
                        <a:buChar char="§"/>
                      </a:pPr>
                      <a:r>
                        <a:rPr lang="en-US" sz="1600" dirty="0"/>
                        <a:t>Several processes within systems management naturally complement each other. For example</a:t>
                      </a:r>
                    </a:p>
                    <a:p>
                      <a:pPr marL="640080" indent="-285750">
                        <a:buFont typeface="Wingdings" panose="05000000000000000000" pitchFamily="2" charset="2"/>
                        <a:buChar char="§"/>
                      </a:pPr>
                      <a:r>
                        <a:rPr lang="en-US" sz="1600" dirty="0"/>
                        <a:t>Problem and Change management are separate processes, but they often rely on each other for optimum effectiveness. </a:t>
                      </a:r>
                    </a:p>
                    <a:p>
                      <a:pPr marL="640080" indent="-285750">
                        <a:buFont typeface="Wingdings" panose="05000000000000000000" pitchFamily="2" charset="2"/>
                        <a:buChar char="§"/>
                      </a:pPr>
                      <a:r>
                        <a:rPr lang="en-US" sz="1600" dirty="0"/>
                        <a:t>Performance/Tuning and capacity planning are almost always closely related to each other. </a:t>
                      </a:r>
                    </a:p>
                    <a:p>
                      <a:pPr marL="285750" indent="-285750" algn="l" defTabSz="914400" rtl="0" eaLnBrk="1" latinLnBrk="0" hangingPunct="1">
                        <a:buFont typeface="Wingdings" panose="05000000000000000000" pitchFamily="2" charset="2"/>
                        <a:buChar char="§"/>
                      </a:pPr>
                      <a:r>
                        <a:rPr lang="en-US" sz="1600" kern="1200" dirty="0">
                          <a:solidFill>
                            <a:schemeClr val="dk1"/>
                          </a:solidFill>
                          <a:latin typeface="+mn-lt"/>
                          <a:ea typeface="+mn-ea"/>
                          <a:cs typeface="+mn-cs"/>
                        </a:rPr>
                        <a:t>The degree to which processes complement and integrate with each other is a valuable characteristic</a:t>
                      </a:r>
                    </a:p>
                  </a:txBody>
                  <a:tcPr>
                    <a:solidFill>
                      <a:schemeClr val="accent2">
                        <a:lumMod val="20000"/>
                        <a:lumOff val="80000"/>
                      </a:schemeClr>
                    </a:solidFill>
                  </a:tcPr>
                </a:tc>
                <a:extLst>
                  <a:ext uri="{0D108BD9-81ED-4DB2-BD59-A6C34878D82A}">
                    <a16:rowId xmlns:a16="http://schemas.microsoft.com/office/drawing/2014/main" val="1475963651"/>
                  </a:ext>
                </a:extLst>
              </a:tr>
            </a:tbl>
          </a:graphicData>
        </a:graphic>
      </p:graphicFrame>
      <p:sp>
        <p:nvSpPr>
          <p:cNvPr id="3" name="Content Placeholder 2"/>
          <p:cNvSpPr>
            <a:spLocks noGrp="1"/>
          </p:cNvSpPr>
          <p:nvPr>
            <p:ph sz="quarter" idx="10"/>
          </p:nvPr>
        </p:nvSpPr>
        <p:spPr>
          <a:xfrm>
            <a:off x="135728" y="85401"/>
            <a:ext cx="7027072" cy="524199"/>
          </a:xfrm>
        </p:spPr>
        <p:txBody>
          <a:bodyPr>
            <a:normAutofit/>
          </a:bodyPr>
          <a:lstStyle/>
          <a:p>
            <a:r>
              <a:rPr lang="en-US" sz="2400" dirty="0">
                <a:solidFill>
                  <a:srgbClr val="C00000"/>
                </a:solidFill>
              </a:rPr>
              <a:t>Characteristics of a Robust Process - 6</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376117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8534400" cy="1295400"/>
          </a:xfrm>
        </p:spPr>
        <p:txBody>
          <a:bodyPr>
            <a:normAutofit/>
          </a:bodyPr>
          <a:lstStyle/>
          <a:p>
            <a:r>
              <a:rPr lang="en-IN" sz="3000" dirty="0">
                <a:solidFill>
                  <a:srgbClr val="0070C0"/>
                </a:solidFill>
              </a:rPr>
              <a:t>Developing Robust Processes</a:t>
            </a:r>
          </a:p>
          <a:p>
            <a:r>
              <a:rPr lang="en-US" sz="2400" dirty="0">
                <a:solidFill>
                  <a:srgbClr val="C00000"/>
                </a:solidFill>
              </a:rPr>
              <a:t>Differentiating a Formal and an Informal Process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19</a:t>
            </a:fld>
            <a:endParaRPr lang="en-US" dirty="0"/>
          </a:p>
        </p:txBody>
      </p:sp>
      <p:sp>
        <p:nvSpPr>
          <p:cNvPr id="6" name="Content Placeholder 5">
            <a:extLst>
              <a:ext uri="{FF2B5EF4-FFF2-40B4-BE49-F238E27FC236}">
                <a16:creationId xmlns:a16="http://schemas.microsoft.com/office/drawing/2014/main" id="{F74D9506-56B4-45ED-B532-AD4C247A3B3C}"/>
              </a:ext>
            </a:extLst>
          </p:cNvPr>
          <p:cNvSpPr>
            <a:spLocks noGrp="1"/>
          </p:cNvSpPr>
          <p:nvPr>
            <p:ph idx="1"/>
          </p:nvPr>
        </p:nvSpPr>
        <p:spPr>
          <a:xfrm>
            <a:off x="152400" y="1493837"/>
            <a:ext cx="8382000" cy="4525963"/>
          </a:xfrm>
        </p:spPr>
        <p:txBody>
          <a:bodyPr>
            <a:normAutofit/>
          </a:bodyPr>
          <a:lstStyle/>
          <a:p>
            <a:pPr marL="365760" indent="-228600" algn="just">
              <a:lnSpc>
                <a:spcPct val="120000"/>
              </a:lnSpc>
              <a:spcBef>
                <a:spcPts val="600"/>
              </a:spcBef>
              <a:buFont typeface="Wingdings" panose="05000000000000000000" pitchFamily="2" charset="2"/>
              <a:buChar char="§"/>
            </a:pPr>
            <a:r>
              <a:rPr lang="en-US" sz="1800" dirty="0"/>
              <a:t>Formal Process is a procedure or methodology in which all of the major steps are explained and documented</a:t>
            </a:r>
          </a:p>
          <a:p>
            <a:pPr marL="365760" indent="-228600" algn="just">
              <a:lnSpc>
                <a:spcPct val="120000"/>
              </a:lnSpc>
              <a:spcBef>
                <a:spcPts val="600"/>
              </a:spcBef>
              <a:buFont typeface="Wingdings" panose="05000000000000000000" pitchFamily="2" charset="2"/>
              <a:buChar char="§"/>
            </a:pPr>
            <a:r>
              <a:rPr lang="en-US" sz="1800" dirty="0"/>
              <a:t>An Informal process could be a more detailed account of its corresponding formal process, and may include few more small but critical informal steps which are most times undocumented</a:t>
            </a:r>
          </a:p>
          <a:p>
            <a:pPr marL="137160" indent="0" algn="just">
              <a:lnSpc>
                <a:spcPct val="120000"/>
              </a:lnSpc>
              <a:spcBef>
                <a:spcPts val="600"/>
              </a:spcBef>
            </a:pPr>
            <a:r>
              <a:rPr lang="en-US" sz="1800" dirty="0"/>
              <a:t>A </a:t>
            </a:r>
            <a:r>
              <a:rPr lang="en-US" sz="1800" b="1" i="1" dirty="0"/>
              <a:t>robust process </a:t>
            </a:r>
            <a:r>
              <a:rPr lang="en-US" sz="1800" dirty="0"/>
              <a:t>would need to include all of the formal and the informal critical steps which makes the process to be effective. Streamlining and eventually automation are most effective when both are factored in.</a:t>
            </a:r>
          </a:p>
        </p:txBody>
      </p:sp>
    </p:spTree>
    <p:extLst>
      <p:ext uri="{BB962C8B-B14F-4D97-AF65-F5344CB8AC3E}">
        <p14:creationId xmlns:p14="http://schemas.microsoft.com/office/powerpoint/2010/main" val="150441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2" y="1357198"/>
            <a:ext cx="8991395" cy="5131674"/>
          </a:xfrm>
        </p:spPr>
        <p:txBody>
          <a:bodyPr>
            <a:noAutofit/>
          </a:bodyPr>
          <a:lstStyle/>
          <a:p>
            <a:pPr marL="182880" lvl="1" indent="-182880" algn="just">
              <a:lnSpc>
                <a:spcPct val="120000"/>
              </a:lnSpc>
              <a:spcBef>
                <a:spcPts val="600"/>
              </a:spcBef>
              <a:buClr>
                <a:srgbClr val="101141"/>
              </a:buClr>
              <a:buFont typeface="Arial" panose="020B0604020202020204" pitchFamily="34" charset="0"/>
              <a:buChar char="•"/>
            </a:pPr>
            <a:r>
              <a:rPr lang="en-US" dirty="0"/>
              <a:t>IT Infrastructure Systems Management involves managing the IT Services running on the IT infrastructure environment components like the Servers, Disk Storage, DBs, Networks and Desktop environments, and </a:t>
            </a:r>
            <a:r>
              <a:rPr lang="en-IN" dirty="0"/>
              <a:t>providing a stable and responsive IT environment, which supports or furthers the Business of the organization,</a:t>
            </a:r>
            <a:r>
              <a:rPr lang="en-US" dirty="0"/>
              <a:t> while being Available, Responsive, Cost efficient, Secure, Scalable,… </a:t>
            </a:r>
            <a:endParaRPr lang="en-IN" dirty="0"/>
          </a:p>
          <a:p>
            <a:pPr marL="182880" lvl="1" indent="-182880" algn="just">
              <a:lnSpc>
                <a:spcPct val="120000"/>
              </a:lnSpc>
              <a:spcBef>
                <a:spcPts val="600"/>
              </a:spcBef>
              <a:buClr>
                <a:srgbClr val="101141"/>
              </a:buClr>
              <a:buFont typeface="Arial" panose="020B0604020202020204" pitchFamily="34" charset="0"/>
              <a:buChar char="•"/>
            </a:pPr>
            <a:r>
              <a:rPr lang="en-IN" dirty="0"/>
              <a:t>We discussed on the support needed from executives, organization structure and positioning of the groups which provide these management services, given that one of the KSF are people, we discussed on approaches for staffing and retaining people with required skills and skill levels, the personal and business ethics or lack of it and it’s impact in-terms of legislation and what that drives into organizations</a:t>
            </a:r>
          </a:p>
          <a:p>
            <a:pPr marL="182880" lvl="1" indent="-182880" algn="just">
              <a:lnSpc>
                <a:spcPct val="120000"/>
              </a:lnSpc>
              <a:spcBef>
                <a:spcPts val="600"/>
              </a:spcBef>
              <a:buClr>
                <a:srgbClr val="101141"/>
              </a:buClr>
              <a:buFont typeface="Arial" panose="020B0604020202020204" pitchFamily="34" charset="0"/>
              <a:buChar char="•"/>
            </a:pPr>
            <a:r>
              <a:rPr lang="en-IN" dirty="0"/>
              <a:t>We also looked at how to evolve the services to a customer centric approach and leveraging the best practices using frameworks like ITIL</a:t>
            </a:r>
          </a:p>
          <a:p>
            <a:pPr marL="182880" lvl="1" indent="-182880" algn="just">
              <a:lnSpc>
                <a:spcPct val="120000"/>
              </a:lnSpc>
              <a:spcBef>
                <a:spcPts val="600"/>
              </a:spcBef>
              <a:buClr>
                <a:srgbClr val="101141"/>
              </a:buClr>
              <a:buFont typeface="Arial" panose="020B0604020202020204" pitchFamily="34" charset="0"/>
              <a:buChar char="•"/>
            </a:pPr>
            <a:r>
              <a:rPr lang="en-US" dirty="0"/>
              <a:t>Then as part of the 12 Key processes which have been discussing in the course from Availability, Performance-Tuning, Production Acceptance process, Change Management,  Problem Management, Storage Management, Network Management, Configuration Management, Capacity Management, Strategic Security, Business continuity and Facilities Management</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21208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8534400" cy="1295400"/>
          </a:xfrm>
        </p:spPr>
        <p:txBody>
          <a:bodyPr>
            <a:normAutofit/>
          </a:bodyPr>
          <a:lstStyle/>
          <a:p>
            <a:r>
              <a:rPr lang="en-IN" sz="3000" dirty="0">
                <a:solidFill>
                  <a:srgbClr val="0070C0"/>
                </a:solidFill>
              </a:rPr>
              <a:t>Developing Robust Processes</a:t>
            </a:r>
          </a:p>
          <a:p>
            <a:r>
              <a:rPr lang="en-US" sz="2400" dirty="0">
                <a:solidFill>
                  <a:srgbClr val="C00000"/>
                </a:solidFill>
              </a:rPr>
              <a:t>Helpful Ground Rules for Brainstorming</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20</a:t>
            </a:fld>
            <a:endParaRPr lang="en-US" dirty="0"/>
          </a:p>
        </p:txBody>
      </p:sp>
      <p:sp>
        <p:nvSpPr>
          <p:cNvPr id="6" name="Content Placeholder 5">
            <a:extLst>
              <a:ext uri="{FF2B5EF4-FFF2-40B4-BE49-F238E27FC236}">
                <a16:creationId xmlns:a16="http://schemas.microsoft.com/office/drawing/2014/main" id="{F74D9506-56B4-45ED-B532-AD4C247A3B3C}"/>
              </a:ext>
            </a:extLst>
          </p:cNvPr>
          <p:cNvSpPr>
            <a:spLocks noGrp="1"/>
          </p:cNvSpPr>
          <p:nvPr>
            <p:ph idx="1"/>
          </p:nvPr>
        </p:nvSpPr>
        <p:spPr>
          <a:xfrm>
            <a:off x="152400" y="1295400"/>
            <a:ext cx="8991600" cy="5410200"/>
          </a:xfrm>
        </p:spPr>
        <p:txBody>
          <a:bodyPr>
            <a:normAutofit/>
          </a:bodyPr>
          <a:lstStyle/>
          <a:p>
            <a:pPr marL="182880" indent="-182880">
              <a:lnSpc>
                <a:spcPct val="130000"/>
              </a:lnSpc>
              <a:spcBef>
                <a:spcPts val="600"/>
              </a:spcBef>
              <a:buFont typeface="Wingdings" panose="05000000000000000000" pitchFamily="2" charset="2"/>
              <a:buChar char="§"/>
            </a:pPr>
            <a:r>
              <a:rPr lang="en-US" sz="1500" dirty="0"/>
              <a:t>The development of a robust process requires several activities that consider the inputs of stakeholders, cross functional teams and key customers. </a:t>
            </a:r>
          </a:p>
          <a:p>
            <a:pPr marL="182880" indent="-182880">
              <a:lnSpc>
                <a:spcPct val="130000"/>
              </a:lnSpc>
              <a:spcBef>
                <a:spcPts val="600"/>
              </a:spcBef>
              <a:buFont typeface="Wingdings" panose="05000000000000000000" pitchFamily="2" charset="2"/>
              <a:buChar char="§"/>
            </a:pPr>
            <a:r>
              <a:rPr lang="en-US" sz="1500" dirty="0"/>
              <a:t>Brainstorming sessions help in soliciting and concluding on those requirements, priority, optimal designs consensus of opinion, and all-important buy-in from diverse groups.</a:t>
            </a:r>
          </a:p>
          <a:p>
            <a:pPr marL="182880" indent="-182880">
              <a:lnSpc>
                <a:spcPct val="110000"/>
              </a:lnSpc>
              <a:spcBef>
                <a:spcPts val="600"/>
              </a:spcBef>
              <a:buFont typeface="Wingdings" panose="05000000000000000000" pitchFamily="2" charset="2"/>
              <a:buChar char="§"/>
            </a:pPr>
            <a:r>
              <a:rPr lang="en-US" sz="1500" dirty="0"/>
              <a:t>These Brainstorming sessions are most effective and efficient with some of these rules</a:t>
            </a:r>
          </a:p>
        </p:txBody>
      </p:sp>
      <p:sp>
        <p:nvSpPr>
          <p:cNvPr id="2" name="Rectangle 1">
            <a:extLst>
              <a:ext uri="{FF2B5EF4-FFF2-40B4-BE49-F238E27FC236}">
                <a16:creationId xmlns:a16="http://schemas.microsoft.com/office/drawing/2014/main" id="{6D5CD9CF-124A-4A4F-A076-38CEEA6CEDB1}"/>
              </a:ext>
            </a:extLst>
          </p:cNvPr>
          <p:cNvSpPr/>
          <p:nvPr/>
        </p:nvSpPr>
        <p:spPr>
          <a:xfrm>
            <a:off x="533401" y="2971800"/>
            <a:ext cx="8534296" cy="3578871"/>
          </a:xfrm>
          <a:prstGeom prst="rect">
            <a:avLst/>
          </a:prstGeom>
          <a:ln w="28575">
            <a:solidFill>
              <a:schemeClr val="tx1"/>
            </a:solidFill>
          </a:ln>
        </p:spPr>
        <p:txBody>
          <a:bodyPr wrap="square" numCol="2">
            <a:noAutofit/>
          </a:bodyPr>
          <a:lstStyle/>
          <a:p>
            <a:pPr marL="274320" indent="-274320">
              <a:lnSpc>
                <a:spcPct val="110000"/>
              </a:lnSpc>
              <a:spcBef>
                <a:spcPts val="600"/>
              </a:spcBef>
              <a:buFont typeface="+mj-lt"/>
              <a:buAutoNum type="arabicPeriod"/>
            </a:pPr>
            <a:r>
              <a:rPr lang="en-US" sz="1500" dirty="0">
                <a:latin typeface="Arial" panose="020B0604020202020204" pitchFamily="34" charset="0"/>
                <a:cs typeface="Arial" panose="020B0604020202020204" pitchFamily="34" charset="0"/>
              </a:rPr>
              <a:t>Agree on the clear objective(s) of the brainstorming.</a:t>
            </a:r>
          </a:p>
          <a:p>
            <a:pPr marL="274320" indent="-274320">
              <a:lnSpc>
                <a:spcPct val="110000"/>
              </a:lnSpc>
              <a:spcBef>
                <a:spcPts val="600"/>
              </a:spcBef>
              <a:buFont typeface="+mj-lt"/>
              <a:buAutoNum type="arabicPeriod"/>
            </a:pPr>
            <a:r>
              <a:rPr lang="en-US" sz="1500" dirty="0">
                <a:solidFill>
                  <a:srgbClr val="0070C0"/>
                </a:solidFill>
                <a:latin typeface="Arial" panose="020B0604020202020204" pitchFamily="34" charset="0"/>
                <a:cs typeface="Arial" panose="020B0604020202020204" pitchFamily="34" charset="0"/>
              </a:rPr>
              <a:t>Stay focused on the objectives(s).</a:t>
            </a:r>
          </a:p>
          <a:p>
            <a:pPr marL="274320" indent="-274320">
              <a:lnSpc>
                <a:spcPct val="110000"/>
              </a:lnSpc>
              <a:spcBef>
                <a:spcPts val="600"/>
              </a:spcBef>
              <a:buFont typeface="+mj-lt"/>
              <a:buAutoNum type="arabicPeriod"/>
            </a:pPr>
            <a:r>
              <a:rPr lang="en-US" sz="1500" dirty="0">
                <a:latin typeface="Arial" panose="020B0604020202020204" pitchFamily="34" charset="0"/>
                <a:cs typeface="Arial" panose="020B0604020202020204" pitchFamily="34" charset="0"/>
              </a:rPr>
              <a:t>Treat everyone as equals.</a:t>
            </a:r>
          </a:p>
          <a:p>
            <a:pPr marL="274320" indent="-274320">
              <a:lnSpc>
                <a:spcPct val="110000"/>
              </a:lnSpc>
              <a:spcBef>
                <a:spcPts val="600"/>
              </a:spcBef>
              <a:buFont typeface="+mj-lt"/>
              <a:buAutoNum type="arabicPeriod"/>
            </a:pPr>
            <a:r>
              <a:rPr lang="en-US" sz="1500" dirty="0">
                <a:solidFill>
                  <a:srgbClr val="0070C0"/>
                </a:solidFill>
                <a:latin typeface="Arial" panose="020B0604020202020204" pitchFamily="34" charset="0"/>
                <a:cs typeface="Arial" panose="020B0604020202020204" pitchFamily="34" charset="0"/>
              </a:rPr>
              <a:t>Listen respectfully to each person’s input.</a:t>
            </a:r>
          </a:p>
          <a:p>
            <a:pPr marL="274320" indent="-274320">
              <a:lnSpc>
                <a:spcPct val="110000"/>
              </a:lnSpc>
              <a:spcBef>
                <a:spcPts val="600"/>
              </a:spcBef>
              <a:buFont typeface="+mj-lt"/>
              <a:buAutoNum type="arabicPeriod"/>
            </a:pPr>
            <a:r>
              <a:rPr lang="en-US" sz="1500" dirty="0">
                <a:latin typeface="Arial" panose="020B0604020202020204" pitchFamily="34" charset="0"/>
                <a:cs typeface="Arial" panose="020B0604020202020204" pitchFamily="34" charset="0"/>
              </a:rPr>
              <a:t>Participate honestly and candidly.</a:t>
            </a:r>
          </a:p>
          <a:p>
            <a:pPr marL="274320" indent="-274320">
              <a:lnSpc>
                <a:spcPct val="110000"/>
              </a:lnSpc>
              <a:spcBef>
                <a:spcPts val="600"/>
              </a:spcBef>
              <a:buFont typeface="+mj-lt"/>
              <a:buAutoNum type="arabicPeriod"/>
            </a:pPr>
            <a:r>
              <a:rPr lang="en-US" sz="1500" dirty="0">
                <a:solidFill>
                  <a:srgbClr val="0070C0"/>
                </a:solidFill>
                <a:latin typeface="Arial" panose="020B0604020202020204" pitchFamily="34" charset="0"/>
                <a:cs typeface="Arial" panose="020B0604020202020204" pitchFamily="34" charset="0"/>
              </a:rPr>
              <a:t>Maintain confidentiality when appropriate.</a:t>
            </a:r>
          </a:p>
          <a:p>
            <a:pPr marL="274320" indent="-274320">
              <a:lnSpc>
                <a:spcPct val="110000"/>
              </a:lnSpc>
              <a:spcBef>
                <a:spcPts val="600"/>
              </a:spcBef>
              <a:buFont typeface="+mj-lt"/>
              <a:buAutoNum type="arabicPeriod"/>
            </a:pPr>
            <a:r>
              <a:rPr lang="en-US" sz="1500" dirty="0">
                <a:latin typeface="Arial" panose="020B0604020202020204" pitchFamily="34" charset="0"/>
                <a:cs typeface="Arial" panose="020B0604020202020204" pitchFamily="34" charset="0"/>
              </a:rPr>
              <a:t>Keep an open mind; suspend personal agendas.</a:t>
            </a:r>
          </a:p>
          <a:p>
            <a:pPr marL="274320" indent="-274320">
              <a:lnSpc>
                <a:spcPct val="110000"/>
              </a:lnSpc>
              <a:spcBef>
                <a:spcPts val="600"/>
              </a:spcBef>
              <a:buFont typeface="+mj-lt"/>
              <a:buAutoNum type="arabicPeriod"/>
            </a:pPr>
            <a:r>
              <a:rPr lang="en-US" sz="1500" dirty="0">
                <a:solidFill>
                  <a:srgbClr val="0070C0"/>
                </a:solidFill>
                <a:latin typeface="Arial" panose="020B0604020202020204" pitchFamily="34" charset="0"/>
                <a:cs typeface="Arial" panose="020B0604020202020204" pitchFamily="34" charset="0"/>
              </a:rPr>
              <a:t>Ask anything—there are no dumb questions.</a:t>
            </a:r>
          </a:p>
          <a:p>
            <a:pPr marL="274320" indent="-274320">
              <a:lnSpc>
                <a:spcPct val="110000"/>
              </a:lnSpc>
              <a:spcBef>
                <a:spcPts val="600"/>
              </a:spcBef>
              <a:buFont typeface="+mj-lt"/>
              <a:buAutoNum type="arabicPeriod"/>
            </a:pPr>
            <a:r>
              <a:rPr lang="en-US" sz="1500" dirty="0">
                <a:latin typeface="Arial" panose="020B0604020202020204" pitchFamily="34" charset="0"/>
                <a:cs typeface="Arial" panose="020B0604020202020204" pitchFamily="34" charset="0"/>
              </a:rPr>
              <a:t>Question anything you don’t understand.</a:t>
            </a:r>
          </a:p>
          <a:p>
            <a:pPr marL="274320" indent="-274320">
              <a:lnSpc>
                <a:spcPct val="110000"/>
              </a:lnSpc>
              <a:spcBef>
                <a:spcPts val="600"/>
              </a:spcBef>
              <a:buFont typeface="+mj-lt"/>
              <a:buAutoNum type="arabicPeriod"/>
            </a:pPr>
            <a:r>
              <a:rPr lang="en-US" sz="1500" dirty="0">
                <a:latin typeface="Arial" panose="020B0604020202020204" pitchFamily="34" charset="0"/>
                <a:cs typeface="Arial" panose="020B0604020202020204" pitchFamily="34" charset="0"/>
              </a:rPr>
              <a:t>Speak only one voice at a time; no side conversations.</a:t>
            </a:r>
          </a:p>
          <a:p>
            <a:pPr marL="274320" indent="-274320">
              <a:lnSpc>
                <a:spcPct val="110000"/>
              </a:lnSpc>
              <a:spcBef>
                <a:spcPts val="600"/>
              </a:spcBef>
              <a:buFont typeface="+mj-lt"/>
              <a:buAutoNum type="arabicPeriod"/>
            </a:pPr>
            <a:r>
              <a:rPr lang="en-US" sz="1500" dirty="0">
                <a:solidFill>
                  <a:srgbClr val="0070C0"/>
                </a:solidFill>
                <a:latin typeface="Arial" panose="020B0604020202020204" pitchFamily="34" charset="0"/>
                <a:cs typeface="Arial" panose="020B0604020202020204" pitchFamily="34" charset="0"/>
              </a:rPr>
              <a:t>Ensure everything relevant gets written down.</a:t>
            </a:r>
          </a:p>
          <a:p>
            <a:pPr marL="274320" indent="-274320">
              <a:lnSpc>
                <a:spcPct val="110000"/>
              </a:lnSpc>
              <a:spcBef>
                <a:spcPts val="600"/>
              </a:spcBef>
              <a:buFont typeface="+mj-lt"/>
              <a:buAutoNum type="arabicPeriod"/>
            </a:pPr>
            <a:r>
              <a:rPr lang="en-US" sz="1500" dirty="0">
                <a:latin typeface="Arial" panose="020B0604020202020204" pitchFamily="34" charset="0"/>
                <a:cs typeface="Arial" panose="020B0604020202020204" pitchFamily="34" charset="0"/>
              </a:rPr>
              <a:t>If prioritizing, agree upon specific technique.</a:t>
            </a:r>
          </a:p>
          <a:p>
            <a:pPr marL="274320" indent="-274320">
              <a:lnSpc>
                <a:spcPct val="110000"/>
              </a:lnSpc>
              <a:spcBef>
                <a:spcPts val="600"/>
              </a:spcBef>
              <a:buFont typeface="+mj-lt"/>
              <a:buAutoNum type="arabicPeriod"/>
            </a:pPr>
            <a:r>
              <a:rPr lang="en-US" sz="1500" dirty="0">
                <a:solidFill>
                  <a:srgbClr val="0070C0"/>
                </a:solidFill>
                <a:latin typeface="Arial" panose="020B0604020202020204" pitchFamily="34" charset="0"/>
                <a:cs typeface="Arial" panose="020B0604020202020204" pitchFamily="34" charset="0"/>
              </a:rPr>
              <a:t>If attempting consensus, agree upon voting method.</a:t>
            </a:r>
          </a:p>
          <a:p>
            <a:pPr marL="274320" indent="-274320">
              <a:lnSpc>
                <a:spcPct val="110000"/>
              </a:lnSpc>
              <a:spcBef>
                <a:spcPts val="600"/>
              </a:spcBef>
              <a:buFont typeface="+mj-lt"/>
              <a:buAutoNum type="arabicPeriod"/>
            </a:pPr>
            <a:r>
              <a:rPr lang="en-US" sz="1500" dirty="0">
                <a:latin typeface="Arial" panose="020B0604020202020204" pitchFamily="34" charset="0"/>
                <a:cs typeface="Arial" panose="020B0604020202020204" pitchFamily="34" charset="0"/>
              </a:rPr>
              <a:t>Start and end on time: session, breaks, lunch.</a:t>
            </a:r>
          </a:p>
          <a:p>
            <a:pPr marL="274320" indent="-274320">
              <a:lnSpc>
                <a:spcPct val="110000"/>
              </a:lnSpc>
              <a:spcBef>
                <a:spcPts val="600"/>
              </a:spcBef>
              <a:buFont typeface="+mj-lt"/>
              <a:buAutoNum type="arabicPeriod"/>
            </a:pPr>
            <a:r>
              <a:rPr lang="en-US" sz="1500" dirty="0">
                <a:solidFill>
                  <a:srgbClr val="0070C0"/>
                </a:solidFill>
                <a:latin typeface="Arial" panose="020B0604020202020204" pitchFamily="34" charset="0"/>
                <a:cs typeface="Arial" panose="020B0604020202020204" pitchFamily="34" charset="0"/>
              </a:rPr>
              <a:t>Critique the brainstorming session for improvements.</a:t>
            </a:r>
          </a:p>
          <a:p>
            <a:pPr marL="274320" indent="-274320">
              <a:lnSpc>
                <a:spcPct val="110000"/>
              </a:lnSpc>
              <a:spcBef>
                <a:spcPts val="600"/>
              </a:spcBef>
              <a:buFont typeface="+mj-lt"/>
              <a:buAutoNum type="arabicPeriod"/>
            </a:pPr>
            <a:r>
              <a:rPr lang="en-US" sz="1500" dirty="0">
                <a:latin typeface="Arial" panose="020B0604020202020204" pitchFamily="34" charset="0"/>
                <a:cs typeface="Arial" panose="020B0604020202020204" pitchFamily="34" charset="0"/>
              </a:rPr>
              <a:t>Treat these as guidelines, not rules; customize as needed.</a:t>
            </a:r>
          </a:p>
        </p:txBody>
      </p:sp>
    </p:spTree>
    <p:extLst>
      <p:ext uri="{BB962C8B-B14F-4D97-AF65-F5344CB8AC3E}">
        <p14:creationId xmlns:p14="http://schemas.microsoft.com/office/powerpoint/2010/main" val="3168163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0"/>
            <a:ext cx="8534400" cy="1295400"/>
          </a:xfrm>
        </p:spPr>
        <p:txBody>
          <a:bodyPr>
            <a:normAutofit/>
          </a:bodyPr>
          <a:lstStyle/>
          <a:p>
            <a:r>
              <a:rPr lang="en-IN" sz="3000" dirty="0">
                <a:solidFill>
                  <a:srgbClr val="0070C0"/>
                </a:solidFill>
              </a:rPr>
              <a:t>Developing Robust Processes</a:t>
            </a:r>
          </a:p>
          <a:p>
            <a:r>
              <a:rPr lang="en-US" sz="2400" dirty="0">
                <a:solidFill>
                  <a:srgbClr val="C00000"/>
                </a:solidFill>
              </a:rPr>
              <a:t>Methods for Prioritizing Requirements</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21</a:t>
            </a:fld>
            <a:endParaRPr lang="en-US" dirty="0"/>
          </a:p>
        </p:txBody>
      </p:sp>
      <p:sp>
        <p:nvSpPr>
          <p:cNvPr id="6" name="Content Placeholder 5">
            <a:extLst>
              <a:ext uri="{FF2B5EF4-FFF2-40B4-BE49-F238E27FC236}">
                <a16:creationId xmlns:a16="http://schemas.microsoft.com/office/drawing/2014/main" id="{F74D9506-56B4-45ED-B532-AD4C247A3B3C}"/>
              </a:ext>
            </a:extLst>
          </p:cNvPr>
          <p:cNvSpPr>
            <a:spLocks noGrp="1"/>
          </p:cNvSpPr>
          <p:nvPr>
            <p:ph idx="1"/>
          </p:nvPr>
        </p:nvSpPr>
        <p:spPr>
          <a:xfrm>
            <a:off x="152400" y="1295400"/>
            <a:ext cx="8991600" cy="5410200"/>
          </a:xfrm>
        </p:spPr>
        <p:txBody>
          <a:bodyPr>
            <a:normAutofit/>
          </a:bodyPr>
          <a:lstStyle/>
          <a:p>
            <a:pPr marL="182880" indent="-182880">
              <a:lnSpc>
                <a:spcPct val="130000"/>
              </a:lnSpc>
              <a:spcBef>
                <a:spcPts val="600"/>
              </a:spcBef>
              <a:buFont typeface="Wingdings" panose="05000000000000000000" pitchFamily="2" charset="2"/>
              <a:buChar char="§"/>
            </a:pPr>
            <a:r>
              <a:rPr lang="en-US" sz="1500" dirty="0"/>
              <a:t>Once the requirements for a particular discipline are identified, they will need to be prioritized in a consensus fashion in a cross functional team</a:t>
            </a:r>
          </a:p>
          <a:p>
            <a:pPr marL="182880" indent="-182880">
              <a:lnSpc>
                <a:spcPct val="130000"/>
              </a:lnSpc>
              <a:spcBef>
                <a:spcPts val="600"/>
              </a:spcBef>
              <a:buFont typeface="Wingdings" panose="05000000000000000000" pitchFamily="2" charset="2"/>
              <a:buChar char="§"/>
            </a:pPr>
            <a:r>
              <a:rPr lang="en-US" sz="1500" dirty="0"/>
              <a:t>Getting consensus in a cross functional team of 1-15 participants on the rankings of as many as ~50 requirement items can be a laborious, frustrating, time-consuming challenge</a:t>
            </a:r>
          </a:p>
          <a:p>
            <a:pPr marL="182880" indent="-182880">
              <a:lnSpc>
                <a:spcPct val="130000"/>
              </a:lnSpc>
              <a:spcBef>
                <a:spcPts val="600"/>
              </a:spcBef>
              <a:buFont typeface="Wingdings" panose="05000000000000000000" pitchFamily="2" charset="2"/>
              <a:buChar char="§"/>
            </a:pPr>
            <a:r>
              <a:rPr lang="en-US" sz="1500" dirty="0"/>
              <a:t>Approaches used to prioritize the requirements involves displaying all of them, scrutinizing them for merger or for removing of identical/similar requirements, and renumbering the pruned list</a:t>
            </a:r>
          </a:p>
          <a:p>
            <a:pPr marL="0" indent="0">
              <a:lnSpc>
                <a:spcPct val="130000"/>
              </a:lnSpc>
              <a:spcBef>
                <a:spcPts val="600"/>
              </a:spcBef>
            </a:pPr>
            <a:r>
              <a:rPr lang="en-US" sz="1500" b="1" dirty="0">
                <a:solidFill>
                  <a:srgbClr val="C00000"/>
                </a:solidFill>
              </a:rPr>
              <a:t>Approach 1 :</a:t>
            </a:r>
            <a:r>
              <a:rPr lang="en-US" sz="1500" dirty="0"/>
              <a:t> Each member assigns a medium, high and low designation to each requirement, which can then be equated to a value and then ranked based on the total values in an ordinal fashion</a:t>
            </a:r>
          </a:p>
          <a:p>
            <a:pPr marL="285750" indent="-285750">
              <a:spcBef>
                <a:spcPts val="400"/>
              </a:spcBef>
              <a:buFont typeface="Wingdings" panose="05000000000000000000" pitchFamily="2" charset="2"/>
              <a:buChar char="§"/>
            </a:pPr>
            <a:r>
              <a:rPr lang="en-US" sz="1500" dirty="0"/>
              <a:t>If there are 5 members then the priority can only be values between 5 and 15. In case of number of requirements are more than 5, then priority </a:t>
            </a:r>
            <a:br>
              <a:rPr lang="en-US" sz="1500" dirty="0"/>
            </a:br>
            <a:r>
              <a:rPr lang="en-US" sz="1500" dirty="0"/>
              <a:t>value will get repeated</a:t>
            </a:r>
          </a:p>
          <a:p>
            <a:pPr marL="285750" indent="-285750">
              <a:spcBef>
                <a:spcPts val="400"/>
              </a:spcBef>
              <a:buFont typeface="Wingdings" panose="05000000000000000000" pitchFamily="2" charset="2"/>
              <a:buChar char="§"/>
            </a:pPr>
            <a:r>
              <a:rPr lang="en-US" sz="1500" dirty="0"/>
              <a:t>You could add a value in between and make it </a:t>
            </a:r>
            <a:br>
              <a:rPr lang="en-US" sz="1500" dirty="0"/>
            </a:br>
            <a:r>
              <a:rPr lang="en-US" sz="1500" dirty="0"/>
              <a:t>Low-1, Low-Med 2, Med 3, Med-High 4 and </a:t>
            </a:r>
            <a:br>
              <a:rPr lang="en-US" sz="1500" dirty="0"/>
            </a:br>
            <a:r>
              <a:rPr lang="en-US" sz="1500" dirty="0"/>
              <a:t>High 5 which adds more states</a:t>
            </a:r>
          </a:p>
          <a:p>
            <a:pPr marL="0" indent="0">
              <a:spcBef>
                <a:spcPts val="400"/>
              </a:spcBef>
            </a:pPr>
            <a:r>
              <a:rPr lang="en-US" sz="1500" b="1" dirty="0">
                <a:solidFill>
                  <a:srgbClr val="C00000"/>
                </a:solidFill>
              </a:rPr>
              <a:t>Approach 2 :</a:t>
            </a:r>
            <a:r>
              <a:rPr lang="en-US" sz="1500" dirty="0"/>
              <a:t>  You could rank the requirements in</a:t>
            </a:r>
            <a:br>
              <a:rPr lang="en-US" sz="1500" dirty="0"/>
            </a:br>
            <a:r>
              <a:rPr lang="en-US" sz="1500" dirty="0"/>
              <a:t>an ordinal fashion from 1 to max by each and </a:t>
            </a:r>
            <a:br>
              <a:rPr lang="en-US" sz="1500" dirty="0"/>
            </a:br>
            <a:r>
              <a:rPr lang="en-US" sz="1500" dirty="0"/>
              <a:t>sum up for each of them. Lowest to</a:t>
            </a:r>
            <a:br>
              <a:rPr lang="en-US" sz="1500" dirty="0"/>
            </a:br>
            <a:r>
              <a:rPr lang="en-US" sz="1500" dirty="0"/>
              <a:t>Highest (NGT Nominal Group Technique)</a:t>
            </a:r>
          </a:p>
        </p:txBody>
      </p:sp>
      <p:pic>
        <p:nvPicPr>
          <p:cNvPr id="8" name="Picture 7">
            <a:extLst>
              <a:ext uri="{FF2B5EF4-FFF2-40B4-BE49-F238E27FC236}">
                <a16:creationId xmlns:a16="http://schemas.microsoft.com/office/drawing/2014/main" id="{D61CA31A-3439-487E-9834-29C077C158CD}"/>
              </a:ext>
            </a:extLst>
          </p:cNvPr>
          <p:cNvPicPr>
            <a:picLocks noChangeAspect="1"/>
          </p:cNvPicPr>
          <p:nvPr/>
        </p:nvPicPr>
        <p:blipFill>
          <a:blip r:embed="rId3"/>
          <a:stretch>
            <a:fillRect/>
          </a:stretch>
        </p:blipFill>
        <p:spPr>
          <a:xfrm>
            <a:off x="4572000" y="4267200"/>
            <a:ext cx="4571999" cy="2283471"/>
          </a:xfrm>
          <a:prstGeom prst="rect">
            <a:avLst/>
          </a:prstGeom>
        </p:spPr>
      </p:pic>
    </p:spTree>
    <p:extLst>
      <p:ext uri="{BB962C8B-B14F-4D97-AF65-F5344CB8AC3E}">
        <p14:creationId xmlns:p14="http://schemas.microsoft.com/office/powerpoint/2010/main" val="361699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1593850" y="4724400"/>
            <a:ext cx="5956300" cy="1600200"/>
          </a:xfrm>
        </p:spPr>
        <p:txBody>
          <a:bodyPr/>
          <a:lstStyle/>
          <a:p>
            <a:pPr>
              <a:lnSpc>
                <a:spcPct val="120000"/>
              </a:lnSpc>
            </a:pPr>
            <a:r>
              <a:rPr lang="en-US" sz="2500" dirty="0">
                <a:solidFill>
                  <a:srgbClr val="C00000"/>
                </a:solidFill>
              </a:rPr>
              <a:t>Effectively use Technology to Automate </a:t>
            </a:r>
            <a:br>
              <a:rPr lang="en-US" sz="2500" dirty="0">
                <a:solidFill>
                  <a:srgbClr val="C00000"/>
                </a:solidFill>
              </a:rPr>
            </a:br>
            <a:r>
              <a:rPr lang="en-US" sz="2500" dirty="0">
                <a:solidFill>
                  <a:srgbClr val="C00000"/>
                </a:solidFill>
              </a:rPr>
              <a:t>                             and </a:t>
            </a:r>
            <a:br>
              <a:rPr lang="en-US" sz="2500" dirty="0">
                <a:solidFill>
                  <a:srgbClr val="C00000"/>
                </a:solidFill>
              </a:rPr>
            </a:br>
            <a:r>
              <a:rPr lang="en-US" sz="2500" dirty="0">
                <a:solidFill>
                  <a:srgbClr val="C00000"/>
                </a:solidFill>
              </a:rPr>
              <a:t>        Evaluate  Robust Processes     </a:t>
            </a:r>
          </a:p>
        </p:txBody>
      </p:sp>
    </p:spTree>
    <p:extLst>
      <p:ext uri="{BB962C8B-B14F-4D97-AF65-F5344CB8AC3E}">
        <p14:creationId xmlns:p14="http://schemas.microsoft.com/office/powerpoint/2010/main" val="387948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4D9506-56B4-45ED-B532-AD4C247A3B3C}"/>
              </a:ext>
            </a:extLst>
          </p:cNvPr>
          <p:cNvSpPr>
            <a:spLocks noGrp="1"/>
          </p:cNvSpPr>
          <p:nvPr>
            <p:ph idx="1"/>
          </p:nvPr>
        </p:nvSpPr>
        <p:spPr/>
        <p:txBody>
          <a:bodyPr>
            <a:normAutofit/>
          </a:bodyPr>
          <a:lstStyle/>
          <a:p>
            <a:pPr marL="137160" indent="0">
              <a:lnSpc>
                <a:spcPct val="130000"/>
              </a:lnSpc>
              <a:spcBef>
                <a:spcPts val="1200"/>
              </a:spcBef>
            </a:pPr>
            <a:r>
              <a:rPr lang="en-US" sz="1800" dirty="0"/>
              <a:t>Degree to which processes are automated differentiates a Robust Process form a Non Robust one which in turn can make a process to be World Class or not. </a:t>
            </a:r>
          </a:p>
          <a:p>
            <a:pPr marL="137160" indent="0">
              <a:lnSpc>
                <a:spcPct val="130000"/>
              </a:lnSpc>
              <a:spcBef>
                <a:spcPts val="1200"/>
              </a:spcBef>
            </a:pPr>
            <a:r>
              <a:rPr lang="en-US" sz="1800" dirty="0"/>
              <a:t>We will look at the</a:t>
            </a:r>
          </a:p>
          <a:p>
            <a:pPr marL="365760" indent="-228600">
              <a:lnSpc>
                <a:spcPct val="130000"/>
              </a:lnSpc>
              <a:spcBef>
                <a:spcPts val="1200"/>
              </a:spcBef>
              <a:buFont typeface="Wingdings" panose="05000000000000000000" pitchFamily="2" charset="2"/>
              <a:buChar char="§"/>
            </a:pPr>
            <a:r>
              <a:rPr lang="en-US" sz="1800" dirty="0"/>
              <a:t>Preparatory steps necessary for automating a process successfully and discuss how to use technology properly in this activity.</a:t>
            </a:r>
          </a:p>
          <a:p>
            <a:pPr marL="365760" indent="-228600">
              <a:lnSpc>
                <a:spcPct val="130000"/>
              </a:lnSpc>
              <a:spcBef>
                <a:spcPts val="1200"/>
              </a:spcBef>
              <a:buFont typeface="Wingdings" panose="05000000000000000000" pitchFamily="2" charset="2"/>
              <a:buChar char="§"/>
            </a:pPr>
            <a:r>
              <a:rPr lang="en-US" sz="1800" dirty="0"/>
              <a:t>Then will look at evaluating the robustness of the process based on around 24 characteristics of the process.</a:t>
            </a:r>
          </a:p>
        </p:txBody>
      </p:sp>
      <p:sp>
        <p:nvSpPr>
          <p:cNvPr id="3" name="Content Placeholder 2"/>
          <p:cNvSpPr>
            <a:spLocks noGrp="1"/>
          </p:cNvSpPr>
          <p:nvPr>
            <p:ph sz="quarter" idx="10"/>
          </p:nvPr>
        </p:nvSpPr>
        <p:spPr/>
        <p:txBody>
          <a:bodyPr>
            <a:normAutofit fontScale="25000" lnSpcReduction="20000"/>
          </a:bodyPr>
          <a:lstStyle/>
          <a:p>
            <a:pPr>
              <a:lnSpc>
                <a:spcPct val="120000"/>
              </a:lnSpc>
            </a:pPr>
            <a:r>
              <a:rPr lang="en-US" sz="9600" dirty="0">
                <a:solidFill>
                  <a:srgbClr val="0070C0"/>
                </a:solidFill>
              </a:rPr>
              <a:t>Using Technology to Automate and Evaluate </a:t>
            </a:r>
            <a:br>
              <a:rPr lang="en-US" sz="9600" dirty="0">
                <a:solidFill>
                  <a:srgbClr val="0070C0"/>
                </a:solidFill>
              </a:rPr>
            </a:br>
            <a:r>
              <a:rPr lang="en-US" sz="9600" dirty="0">
                <a:solidFill>
                  <a:srgbClr val="0070C0"/>
                </a:solidFill>
              </a:rPr>
              <a:t>Robust Processes</a:t>
            </a:r>
            <a:endParaRPr lang="en-IN" sz="9600" dirty="0">
              <a:solidFill>
                <a:srgbClr val="0070C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23</a:t>
            </a:fld>
            <a:endParaRPr lang="en-US" dirty="0"/>
          </a:p>
        </p:txBody>
      </p:sp>
      <p:sp>
        <p:nvSpPr>
          <p:cNvPr id="7" name="Rectangle 6">
            <a:extLst>
              <a:ext uri="{FF2B5EF4-FFF2-40B4-BE49-F238E27FC236}">
                <a16:creationId xmlns:a16="http://schemas.microsoft.com/office/drawing/2014/main" id="{879CDC46-9FC7-44B3-A68E-6A105D178BF4}"/>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027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24</a:t>
            </a:fld>
            <a:endParaRPr lang="en-US" dirty="0"/>
          </a:p>
        </p:txBody>
      </p:sp>
      <p:sp>
        <p:nvSpPr>
          <p:cNvPr id="6" name="Content Placeholder 5">
            <a:extLst>
              <a:ext uri="{FF2B5EF4-FFF2-40B4-BE49-F238E27FC236}">
                <a16:creationId xmlns:a16="http://schemas.microsoft.com/office/drawing/2014/main" id="{F74D9506-56B4-45ED-B532-AD4C247A3B3C}"/>
              </a:ext>
            </a:extLst>
          </p:cNvPr>
          <p:cNvSpPr>
            <a:spLocks noGrp="1"/>
          </p:cNvSpPr>
          <p:nvPr>
            <p:ph idx="1"/>
          </p:nvPr>
        </p:nvSpPr>
        <p:spPr>
          <a:xfrm>
            <a:off x="152400" y="1091285"/>
            <a:ext cx="8610600" cy="5102871"/>
          </a:xfrm>
          <a:solidFill>
            <a:schemeClr val="bg1"/>
          </a:solidFill>
        </p:spPr>
        <p:txBody>
          <a:bodyPr>
            <a:normAutofit lnSpcReduction="10000"/>
          </a:bodyPr>
          <a:lstStyle/>
          <a:p>
            <a:pPr marL="228600" indent="-228600" algn="just">
              <a:lnSpc>
                <a:spcPct val="120000"/>
              </a:lnSpc>
              <a:spcBef>
                <a:spcPts val="600"/>
              </a:spcBef>
              <a:buFont typeface="Wingdings" panose="05000000000000000000" pitchFamily="2" charset="2"/>
              <a:buChar char="§"/>
            </a:pPr>
            <a:r>
              <a:rPr lang="en-US" sz="1800" dirty="0"/>
              <a:t>Automation can greatly streamline processes, reduce cycle times, increase efficiency, minimize errors, and generally improve the overall service levels of an infrastructure when done on a well designed process</a:t>
            </a:r>
          </a:p>
          <a:p>
            <a:pPr marL="228600" indent="-228600">
              <a:lnSpc>
                <a:spcPct val="120000"/>
              </a:lnSpc>
              <a:spcBef>
                <a:spcPts val="600"/>
              </a:spcBef>
              <a:buFont typeface="Wingdings" panose="05000000000000000000" pitchFamily="2" charset="2"/>
              <a:buChar char="§"/>
            </a:pPr>
            <a:r>
              <a:rPr lang="en-US" sz="1800" dirty="0"/>
              <a:t>Automation on a poorly designed process can lead to outputs which we may come-in quickly, but most likely will be unacceptable in quality and content.</a:t>
            </a:r>
          </a:p>
          <a:p>
            <a:pPr marL="228600" indent="-228600">
              <a:lnSpc>
                <a:spcPct val="120000"/>
              </a:lnSpc>
              <a:spcBef>
                <a:spcPts val="600"/>
              </a:spcBef>
              <a:buFont typeface="Wingdings" panose="05000000000000000000" pitchFamily="2" charset="2"/>
              <a:buChar char="§"/>
            </a:pPr>
            <a:r>
              <a:rPr lang="en-US" sz="1800" dirty="0"/>
              <a:t>Applying the wrong type of technology to automate a process can also cause more problems than not automating at all</a:t>
            </a:r>
          </a:p>
          <a:p>
            <a:pPr marL="228600" indent="-228600">
              <a:lnSpc>
                <a:spcPct val="120000"/>
              </a:lnSpc>
              <a:spcBef>
                <a:spcPts val="600"/>
              </a:spcBef>
              <a:buFont typeface="Wingdings" panose="05000000000000000000" pitchFamily="2" charset="2"/>
              <a:buChar char="§"/>
            </a:pPr>
            <a:r>
              <a:rPr lang="en-US" sz="1800" dirty="0"/>
              <a:t>Processes should not be automated until three key conditions have been met</a:t>
            </a:r>
          </a:p>
          <a:p>
            <a:pPr marL="548640" indent="-228600">
              <a:lnSpc>
                <a:spcPct val="120000"/>
              </a:lnSpc>
              <a:spcBef>
                <a:spcPts val="600"/>
              </a:spcBef>
              <a:buFont typeface="Wingdings" panose="05000000000000000000" pitchFamily="2" charset="2"/>
              <a:buChar char="§"/>
            </a:pPr>
            <a:r>
              <a:rPr lang="en-US" sz="1800" dirty="0"/>
              <a:t>The process should be </a:t>
            </a:r>
            <a:r>
              <a:rPr lang="en-US" sz="1800" b="1" i="1" dirty="0">
                <a:solidFill>
                  <a:srgbClr val="0070C0"/>
                </a:solidFill>
              </a:rPr>
              <a:t>well‐designed and standardized </a:t>
            </a:r>
            <a:r>
              <a:rPr lang="en-US" sz="1800" dirty="0"/>
              <a:t>to the maximum extent achievable so that it can be replicated</a:t>
            </a:r>
          </a:p>
          <a:p>
            <a:pPr marL="548640" indent="-228600">
              <a:lnSpc>
                <a:spcPct val="120000"/>
              </a:lnSpc>
              <a:spcBef>
                <a:spcPts val="600"/>
              </a:spcBef>
              <a:buFont typeface="Wingdings" panose="05000000000000000000" pitchFamily="2" charset="2"/>
              <a:buChar char="§"/>
            </a:pPr>
            <a:r>
              <a:rPr lang="en-US" sz="1800" dirty="0"/>
              <a:t>The process must be streamlined as much as possible by </a:t>
            </a:r>
            <a:r>
              <a:rPr lang="en-US" sz="1800" b="1" i="1" dirty="0">
                <a:solidFill>
                  <a:srgbClr val="0070C0"/>
                </a:solidFill>
              </a:rPr>
              <a:t>removing non value added steps</a:t>
            </a:r>
          </a:p>
          <a:p>
            <a:pPr marL="548640" indent="-228600">
              <a:lnSpc>
                <a:spcPct val="120000"/>
              </a:lnSpc>
              <a:spcBef>
                <a:spcPts val="600"/>
              </a:spcBef>
              <a:buFont typeface="Wingdings" panose="05000000000000000000" pitchFamily="2" charset="2"/>
              <a:buChar char="§"/>
            </a:pPr>
            <a:r>
              <a:rPr lang="en-US" sz="1800" dirty="0"/>
              <a:t>Discretion should be exercised. Select only those parts of a process for which </a:t>
            </a:r>
            <a:r>
              <a:rPr lang="en-US" sz="1800" b="1" dirty="0">
                <a:solidFill>
                  <a:srgbClr val="0070C0"/>
                </a:solidFill>
              </a:rPr>
              <a:t>automation solidly applies </a:t>
            </a:r>
            <a:r>
              <a:rPr lang="en-US" sz="1800" dirty="0"/>
              <a:t>and then </a:t>
            </a:r>
            <a:r>
              <a:rPr lang="en-US" sz="1800" b="1" dirty="0">
                <a:solidFill>
                  <a:srgbClr val="0070C0"/>
                </a:solidFill>
              </a:rPr>
              <a:t>apply the proper type of technology</a:t>
            </a:r>
            <a:r>
              <a:rPr lang="en-US" sz="1800" dirty="0"/>
              <a:t>.</a:t>
            </a:r>
          </a:p>
        </p:txBody>
      </p:sp>
      <p:sp>
        <p:nvSpPr>
          <p:cNvPr id="7" name="Rectangle 6">
            <a:extLst>
              <a:ext uri="{FF2B5EF4-FFF2-40B4-BE49-F238E27FC236}">
                <a16:creationId xmlns:a16="http://schemas.microsoft.com/office/drawing/2014/main" id="{D8968177-4855-4E5D-B2F6-2D11A30DE929}"/>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152400" y="152400"/>
            <a:ext cx="8991600" cy="688329"/>
          </a:xfrm>
        </p:spPr>
        <p:txBody>
          <a:bodyPr>
            <a:normAutofit/>
          </a:bodyPr>
          <a:lstStyle/>
          <a:p>
            <a:r>
              <a:rPr lang="en-US" sz="2800" dirty="0">
                <a:solidFill>
                  <a:srgbClr val="C00000"/>
                </a:solidFill>
              </a:rPr>
              <a:t>Automating Robust Processes</a:t>
            </a:r>
            <a:endParaRPr lang="en-GB" sz="2800" dirty="0">
              <a:solidFill>
                <a:srgbClr val="C00000"/>
              </a:solidFill>
            </a:endParaRPr>
          </a:p>
        </p:txBody>
      </p:sp>
      <p:grpSp>
        <p:nvGrpSpPr>
          <p:cNvPr id="8" name="Group 7">
            <a:extLst>
              <a:ext uri="{FF2B5EF4-FFF2-40B4-BE49-F238E27FC236}">
                <a16:creationId xmlns:a16="http://schemas.microsoft.com/office/drawing/2014/main" id="{A01D4DA9-4343-4D9B-830F-0FC815BB5F4B}"/>
              </a:ext>
            </a:extLst>
          </p:cNvPr>
          <p:cNvGrpSpPr/>
          <p:nvPr/>
        </p:nvGrpSpPr>
        <p:grpSpPr>
          <a:xfrm>
            <a:off x="0" y="920287"/>
            <a:ext cx="7010400" cy="45719"/>
            <a:chOff x="1905000" y="6553200"/>
            <a:chExt cx="7010400" cy="45719"/>
          </a:xfrm>
        </p:grpSpPr>
        <p:sp>
          <p:nvSpPr>
            <p:cNvPr id="9" name="Rectangle 8">
              <a:extLst>
                <a:ext uri="{FF2B5EF4-FFF2-40B4-BE49-F238E27FC236}">
                  <a16:creationId xmlns:a16="http://schemas.microsoft.com/office/drawing/2014/main" id="{C254624E-9CBB-4CD7-867F-373F7BA38C7E}"/>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4701A0-A55B-4EA1-9936-CC732D36AA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9B0BAB-B241-4BE0-BAA2-DFA26B740B55}"/>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055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25</a:t>
            </a:fld>
            <a:endParaRPr lang="en-US" dirty="0"/>
          </a:p>
        </p:txBody>
      </p:sp>
      <p:sp>
        <p:nvSpPr>
          <p:cNvPr id="6" name="Content Placeholder 5">
            <a:extLst>
              <a:ext uri="{FF2B5EF4-FFF2-40B4-BE49-F238E27FC236}">
                <a16:creationId xmlns:a16="http://schemas.microsoft.com/office/drawing/2014/main" id="{F74D9506-56B4-45ED-B532-AD4C247A3B3C}"/>
              </a:ext>
            </a:extLst>
          </p:cNvPr>
          <p:cNvSpPr>
            <a:spLocks noGrp="1"/>
          </p:cNvSpPr>
          <p:nvPr>
            <p:ph idx="1"/>
          </p:nvPr>
        </p:nvSpPr>
        <p:spPr>
          <a:xfrm>
            <a:off x="140110" y="1359625"/>
            <a:ext cx="8915297" cy="5102871"/>
          </a:xfrm>
        </p:spPr>
        <p:txBody>
          <a:bodyPr>
            <a:normAutofit/>
          </a:bodyPr>
          <a:lstStyle/>
          <a:p>
            <a:pPr marL="228600" indent="-228600">
              <a:lnSpc>
                <a:spcPct val="120000"/>
              </a:lnSpc>
              <a:spcBef>
                <a:spcPts val="600"/>
              </a:spcBef>
              <a:buFont typeface="Wingdings" panose="05000000000000000000" pitchFamily="2" charset="2"/>
              <a:buChar char="§"/>
            </a:pPr>
            <a:r>
              <a:rPr lang="en-US" sz="1800" dirty="0"/>
              <a:t>Managers should fully understand the type and scope of automation being planned. Automation types usually come in the form of hardware, software, or some combination of the two</a:t>
            </a:r>
          </a:p>
          <a:p>
            <a:pPr marL="228600" indent="-228600">
              <a:spcBef>
                <a:spcPts val="600"/>
              </a:spcBef>
              <a:buFont typeface="Wingdings" panose="05000000000000000000" pitchFamily="2" charset="2"/>
              <a:buChar char="§"/>
            </a:pPr>
            <a:r>
              <a:rPr lang="en-US" sz="1800" dirty="0"/>
              <a:t>The only correct sequence of activities is as follows:</a:t>
            </a:r>
          </a:p>
          <a:p>
            <a:pPr marL="91440" indent="0">
              <a:spcBef>
                <a:spcPts val="600"/>
              </a:spcBef>
            </a:pPr>
            <a:r>
              <a:rPr lang="en-US" sz="1800" dirty="0"/>
              <a:t>    1. Standardize a well‐designed process.</a:t>
            </a:r>
          </a:p>
          <a:p>
            <a:pPr marL="91440" indent="0">
              <a:spcBef>
                <a:spcPts val="600"/>
              </a:spcBef>
            </a:pPr>
            <a:r>
              <a:rPr lang="en-US" sz="1800" dirty="0"/>
              <a:t>    2. Streamline that process.</a:t>
            </a:r>
          </a:p>
          <a:p>
            <a:pPr marL="91440" indent="0">
              <a:spcBef>
                <a:spcPts val="600"/>
              </a:spcBef>
            </a:pPr>
            <a:r>
              <a:rPr lang="en-US" sz="1800" dirty="0"/>
              <a:t>    3. Evaluate thoroughly the relative fit of the automation technology to the process</a:t>
            </a:r>
          </a:p>
          <a:p>
            <a:pPr marL="91440" indent="0">
              <a:spcBef>
                <a:spcPts val="600"/>
              </a:spcBef>
            </a:pPr>
            <a:r>
              <a:rPr lang="en-US" sz="1800" dirty="0"/>
              <a:t>    4. Automate the appropriate pieces with proper technology, </a:t>
            </a:r>
          </a:p>
        </p:txBody>
      </p:sp>
      <p:sp>
        <p:nvSpPr>
          <p:cNvPr id="10" name="Rectangle 9">
            <a:extLst>
              <a:ext uri="{FF2B5EF4-FFF2-40B4-BE49-F238E27FC236}">
                <a16:creationId xmlns:a16="http://schemas.microsoft.com/office/drawing/2014/main" id="{6C281B3E-ECA3-4E59-831F-856574AFD6B4}"/>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152400" y="0"/>
            <a:ext cx="8991600" cy="1295400"/>
          </a:xfrm>
        </p:spPr>
        <p:txBody>
          <a:bodyPr>
            <a:normAutofit/>
          </a:bodyPr>
          <a:lstStyle/>
          <a:p>
            <a:r>
              <a:rPr lang="en-US" sz="3000" dirty="0">
                <a:solidFill>
                  <a:srgbClr val="C00000"/>
                </a:solidFill>
              </a:rPr>
              <a:t>Automating Robust Processes</a:t>
            </a:r>
            <a:endParaRPr lang="en-GB" sz="3000" dirty="0">
              <a:solidFill>
                <a:srgbClr val="C00000"/>
              </a:solidFill>
            </a:endParaRPr>
          </a:p>
        </p:txBody>
      </p:sp>
      <p:pic>
        <p:nvPicPr>
          <p:cNvPr id="11" name="Picture 10">
            <a:extLst>
              <a:ext uri="{FF2B5EF4-FFF2-40B4-BE49-F238E27FC236}">
                <a16:creationId xmlns:a16="http://schemas.microsoft.com/office/drawing/2014/main" id="{2E2C794A-7821-4657-A21F-5541C6D3A930}"/>
              </a:ext>
            </a:extLst>
          </p:cNvPr>
          <p:cNvPicPr>
            <a:picLocks noChangeAspect="1"/>
          </p:cNvPicPr>
          <p:nvPr/>
        </p:nvPicPr>
        <p:blipFill>
          <a:blip r:embed="rId3"/>
          <a:stretch>
            <a:fillRect/>
          </a:stretch>
        </p:blipFill>
        <p:spPr>
          <a:xfrm>
            <a:off x="1524000" y="4560225"/>
            <a:ext cx="5889504" cy="1699950"/>
          </a:xfrm>
          <a:prstGeom prst="rect">
            <a:avLst/>
          </a:prstGeom>
        </p:spPr>
      </p:pic>
    </p:spTree>
    <p:extLst>
      <p:ext uri="{BB962C8B-B14F-4D97-AF65-F5344CB8AC3E}">
        <p14:creationId xmlns:p14="http://schemas.microsoft.com/office/powerpoint/2010/main" val="402237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26</a:t>
            </a:fld>
            <a:endParaRPr lang="en-US" dirty="0"/>
          </a:p>
        </p:txBody>
      </p:sp>
      <p:sp>
        <p:nvSpPr>
          <p:cNvPr id="6" name="Content Placeholder 5">
            <a:extLst>
              <a:ext uri="{FF2B5EF4-FFF2-40B4-BE49-F238E27FC236}">
                <a16:creationId xmlns:a16="http://schemas.microsoft.com/office/drawing/2014/main" id="{F74D9506-56B4-45ED-B532-AD4C247A3B3C}"/>
              </a:ext>
            </a:extLst>
          </p:cNvPr>
          <p:cNvSpPr>
            <a:spLocks noGrp="1"/>
          </p:cNvSpPr>
          <p:nvPr>
            <p:ph idx="1"/>
          </p:nvPr>
        </p:nvSpPr>
        <p:spPr>
          <a:xfrm>
            <a:off x="-11499" y="1295400"/>
            <a:ext cx="8915297" cy="5102871"/>
          </a:xfrm>
        </p:spPr>
        <p:txBody>
          <a:bodyPr>
            <a:normAutofit/>
          </a:bodyPr>
          <a:lstStyle/>
          <a:p>
            <a:pPr marL="228600" indent="-228600">
              <a:spcBef>
                <a:spcPts val="600"/>
              </a:spcBef>
              <a:buFont typeface="Wingdings" panose="05000000000000000000" pitchFamily="2" charset="2"/>
              <a:buChar char="§"/>
            </a:pPr>
            <a:r>
              <a:rPr lang="en-US" sz="1800" dirty="0"/>
              <a:t>Once we have the attributes which characterize a robust process, evaluation of the process can be done using a non weighted or a variant with a weighted value for attributes</a:t>
            </a:r>
          </a:p>
          <a:p>
            <a:pPr marL="228600" indent="-228600">
              <a:spcBef>
                <a:spcPts val="600"/>
              </a:spcBef>
              <a:buFont typeface="Wingdings" panose="05000000000000000000" pitchFamily="2" charset="2"/>
              <a:buChar char="§"/>
            </a:pPr>
            <a:r>
              <a:rPr lang="en-US" sz="1800" dirty="0"/>
              <a:t>Each of the 24 attributes is rated as to the level of its importance to values of 0 if absent, 2 if present and 1 in case its available to some degree. If we consider 3 companies, the ratings can be as below</a:t>
            </a:r>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171450" y="99420"/>
            <a:ext cx="8991600" cy="1295400"/>
          </a:xfrm>
        </p:spPr>
        <p:txBody>
          <a:bodyPr>
            <a:normAutofit/>
          </a:bodyPr>
          <a:lstStyle/>
          <a:p>
            <a:r>
              <a:rPr lang="en-US" sz="2800" dirty="0">
                <a:solidFill>
                  <a:srgbClr val="C00000"/>
                </a:solidFill>
              </a:rPr>
              <a:t>Evaluating an Infrastructure Process for its robustness</a:t>
            </a:r>
            <a:endParaRPr lang="en-GB" sz="2800" dirty="0">
              <a:solidFill>
                <a:srgbClr val="C00000"/>
              </a:solidFill>
            </a:endParaRPr>
          </a:p>
        </p:txBody>
      </p:sp>
      <p:pic>
        <p:nvPicPr>
          <p:cNvPr id="13" name="Picture 12">
            <a:extLst>
              <a:ext uri="{FF2B5EF4-FFF2-40B4-BE49-F238E27FC236}">
                <a16:creationId xmlns:a16="http://schemas.microsoft.com/office/drawing/2014/main" id="{02C6103B-51FC-4175-AA42-BE19D4063DC7}"/>
              </a:ext>
            </a:extLst>
          </p:cNvPr>
          <p:cNvPicPr>
            <a:picLocks noChangeAspect="1"/>
          </p:cNvPicPr>
          <p:nvPr/>
        </p:nvPicPr>
        <p:blipFill>
          <a:blip r:embed="rId3"/>
          <a:stretch>
            <a:fillRect/>
          </a:stretch>
        </p:blipFill>
        <p:spPr>
          <a:xfrm>
            <a:off x="2057401" y="3104780"/>
            <a:ext cx="5943496" cy="3420476"/>
          </a:xfrm>
          <a:prstGeom prst="rect">
            <a:avLst/>
          </a:prstGeom>
        </p:spPr>
      </p:pic>
    </p:spTree>
    <p:extLst>
      <p:ext uri="{BB962C8B-B14F-4D97-AF65-F5344CB8AC3E}">
        <p14:creationId xmlns:p14="http://schemas.microsoft.com/office/powerpoint/2010/main" val="3718354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27</a:t>
            </a:fld>
            <a:endParaRPr lang="en-US" dirty="0"/>
          </a:p>
        </p:txBody>
      </p:sp>
      <p:sp>
        <p:nvSpPr>
          <p:cNvPr id="10" name="Rectangle 9">
            <a:extLst>
              <a:ext uri="{FF2B5EF4-FFF2-40B4-BE49-F238E27FC236}">
                <a16:creationId xmlns:a16="http://schemas.microsoft.com/office/drawing/2014/main" id="{31001179-6987-4F29-B8BF-C7C6E180EF97}"/>
              </a:ext>
            </a:extLst>
          </p:cNvPr>
          <p:cNvSpPr/>
          <p:nvPr/>
        </p:nvSpPr>
        <p:spPr>
          <a:xfrm>
            <a:off x="6610350" y="402956"/>
            <a:ext cx="2362200" cy="68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0"/>
          </p:nvPr>
        </p:nvSpPr>
        <p:spPr>
          <a:xfrm>
            <a:off x="22541" y="154076"/>
            <a:ext cx="8991600" cy="1295400"/>
          </a:xfrm>
        </p:spPr>
        <p:txBody>
          <a:bodyPr>
            <a:normAutofit fontScale="25000" lnSpcReduction="20000"/>
          </a:bodyPr>
          <a:lstStyle/>
          <a:p>
            <a:pPr>
              <a:lnSpc>
                <a:spcPct val="120000"/>
              </a:lnSpc>
            </a:pPr>
            <a:r>
              <a:rPr lang="en-US" sz="9600" dirty="0">
                <a:solidFill>
                  <a:srgbClr val="0070C0"/>
                </a:solidFill>
              </a:rPr>
              <a:t>Using Technology to Automate and Evaluate Robust Processes</a:t>
            </a:r>
            <a:endParaRPr lang="en-IN" sz="9600" dirty="0">
              <a:solidFill>
                <a:srgbClr val="0070C0"/>
              </a:solidFill>
            </a:endParaRPr>
          </a:p>
          <a:p>
            <a:r>
              <a:rPr lang="en-US" sz="9600" dirty="0">
                <a:solidFill>
                  <a:srgbClr val="C00000"/>
                </a:solidFill>
              </a:rPr>
              <a:t>Evaluating an Infrastructure Process for robustness (contd.)</a:t>
            </a:r>
            <a:endParaRPr lang="en-GB" sz="9600" dirty="0">
              <a:solidFill>
                <a:srgbClr val="C00000"/>
              </a:solidFill>
            </a:endParaRPr>
          </a:p>
        </p:txBody>
      </p:sp>
      <p:pic>
        <p:nvPicPr>
          <p:cNvPr id="9" name="Picture 8">
            <a:extLst>
              <a:ext uri="{FF2B5EF4-FFF2-40B4-BE49-F238E27FC236}">
                <a16:creationId xmlns:a16="http://schemas.microsoft.com/office/drawing/2014/main" id="{D94FAC1F-8E3E-4123-BD95-B49E9B9EF360}"/>
              </a:ext>
            </a:extLst>
          </p:cNvPr>
          <p:cNvPicPr>
            <a:picLocks noChangeAspect="1"/>
          </p:cNvPicPr>
          <p:nvPr/>
        </p:nvPicPr>
        <p:blipFill>
          <a:blip r:embed="rId3"/>
          <a:stretch>
            <a:fillRect/>
          </a:stretch>
        </p:blipFill>
        <p:spPr>
          <a:xfrm>
            <a:off x="975041" y="1494241"/>
            <a:ext cx="7346317" cy="4966899"/>
          </a:xfrm>
          <a:prstGeom prst="rect">
            <a:avLst/>
          </a:prstGeom>
        </p:spPr>
      </p:pic>
    </p:spTree>
    <p:extLst>
      <p:ext uri="{BB962C8B-B14F-4D97-AF65-F5344CB8AC3E}">
        <p14:creationId xmlns:p14="http://schemas.microsoft.com/office/powerpoint/2010/main" val="868252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1600200" y="5181600"/>
            <a:ext cx="6559550" cy="685800"/>
          </a:xfrm>
        </p:spPr>
        <p:txBody>
          <a:bodyPr/>
          <a:lstStyle/>
          <a:p>
            <a:pPr>
              <a:lnSpc>
                <a:spcPct val="120000"/>
              </a:lnSpc>
            </a:pPr>
            <a:r>
              <a:rPr lang="en-US" sz="2500" dirty="0">
                <a:solidFill>
                  <a:srgbClr val="C00000"/>
                </a:solidFill>
              </a:rPr>
              <a:t>Integrating Systems Management Processes </a:t>
            </a:r>
          </a:p>
        </p:txBody>
      </p:sp>
    </p:spTree>
    <p:extLst>
      <p:ext uri="{BB962C8B-B14F-4D97-AF65-F5344CB8AC3E}">
        <p14:creationId xmlns:p14="http://schemas.microsoft.com/office/powerpoint/2010/main" val="709484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 y="990600"/>
            <a:ext cx="8610600" cy="5234782"/>
          </a:xfrm>
        </p:spPr>
        <p:txBody>
          <a:bodyPr>
            <a:normAutofit/>
          </a:bodyPr>
          <a:lstStyle/>
          <a:p>
            <a:pPr marL="360000" indent="-360000" algn="just">
              <a:lnSpc>
                <a:spcPct val="120000"/>
              </a:lnSpc>
              <a:spcBef>
                <a:spcPts val="500"/>
              </a:spcBef>
              <a:buFont typeface="Arial" panose="020B0604020202020204" pitchFamily="34" charset="0"/>
              <a:buChar char="•"/>
            </a:pPr>
            <a:r>
              <a:rPr lang="en-GB" sz="1600" dirty="0"/>
              <a:t>We will </a:t>
            </a:r>
            <a:r>
              <a:rPr lang="en-US" sz="1600" dirty="0"/>
              <a:t>look at the various relationships between the 12 processes discussed to learn which ones integrate with which in the best manner </a:t>
            </a:r>
          </a:p>
          <a:p>
            <a:pPr marL="360000" indent="-360000" algn="just">
              <a:lnSpc>
                <a:spcPct val="120000"/>
              </a:lnSpc>
              <a:spcBef>
                <a:spcPts val="500"/>
              </a:spcBef>
              <a:buFont typeface="Arial" panose="020B0604020202020204" pitchFamily="34" charset="0"/>
              <a:buChar char="•"/>
            </a:pPr>
            <a:r>
              <a:rPr lang="en-US" sz="1600" dirty="0"/>
              <a:t>We will look at the degree to which each of these processes are tactical or strategic which can help in understanding the integrating relationships between these processes</a:t>
            </a:r>
          </a:p>
          <a:p>
            <a:pPr marL="360000" indent="-360000" algn="just">
              <a:lnSpc>
                <a:spcPct val="120000"/>
              </a:lnSpc>
              <a:spcBef>
                <a:spcPts val="500"/>
              </a:spcBef>
              <a:buFont typeface="Arial" panose="020B0604020202020204" pitchFamily="34" charset="0"/>
              <a:buChar char="•"/>
            </a:pPr>
            <a:r>
              <a:rPr lang="en-US" sz="1600" dirty="0"/>
              <a:t>One of the key factors which influences the integration is whether a process is more strategically focused or tactically focused. So we will</a:t>
            </a:r>
          </a:p>
          <a:p>
            <a:pPr marL="640080" lvl="1" indent="-228600" algn="just">
              <a:lnSpc>
                <a:spcPct val="114000"/>
              </a:lnSpc>
              <a:spcBef>
                <a:spcPts val="500"/>
              </a:spcBef>
              <a:buFont typeface="Arial" panose="020B0604020202020204" pitchFamily="34" charset="0"/>
              <a:buChar char="•"/>
            </a:pPr>
            <a:r>
              <a:rPr lang="en-US" dirty="0"/>
              <a:t>Distinguish a Strategic Processes and Tactical Processes</a:t>
            </a:r>
          </a:p>
          <a:p>
            <a:pPr marL="640080" lvl="1" indent="-228600" algn="just">
              <a:lnSpc>
                <a:spcPct val="114000"/>
              </a:lnSpc>
              <a:spcBef>
                <a:spcPts val="500"/>
              </a:spcBef>
              <a:buFont typeface="Arial" panose="020B0604020202020204" pitchFamily="34" charset="0"/>
              <a:buChar char="•"/>
            </a:pPr>
            <a:r>
              <a:rPr lang="en-US" dirty="0"/>
              <a:t>Identify the strategic and tactical processes studied</a:t>
            </a:r>
          </a:p>
          <a:p>
            <a:pPr marL="640080" lvl="1" indent="-228600" algn="just">
              <a:lnSpc>
                <a:spcPct val="114000"/>
              </a:lnSpc>
              <a:spcBef>
                <a:spcPts val="500"/>
              </a:spcBef>
              <a:buFont typeface="Arial" panose="020B0604020202020204" pitchFamily="34" charset="0"/>
              <a:buChar char="•"/>
            </a:pPr>
            <a:r>
              <a:rPr lang="en-US" dirty="0"/>
              <a:t>The Value of Distinguishing Strategic from Tactical Processes</a:t>
            </a:r>
          </a:p>
          <a:p>
            <a:pPr marL="640080" lvl="1" indent="-228600" algn="just">
              <a:lnSpc>
                <a:spcPct val="114000"/>
              </a:lnSpc>
              <a:spcBef>
                <a:spcPts val="500"/>
              </a:spcBef>
              <a:buFont typeface="Arial" panose="020B0604020202020204" pitchFamily="34" charset="0"/>
              <a:buChar char="•"/>
            </a:pPr>
            <a:r>
              <a:rPr lang="en-US" dirty="0"/>
              <a:t>Relationships Between Strategic and Tactical Processes</a:t>
            </a:r>
          </a:p>
          <a:p>
            <a:pPr marL="640080" lvl="1" indent="-228600" algn="just">
              <a:lnSpc>
                <a:spcPct val="114000"/>
              </a:lnSpc>
              <a:spcBef>
                <a:spcPts val="500"/>
              </a:spcBef>
              <a:buFont typeface="Arial" panose="020B0604020202020204" pitchFamily="34" charset="0"/>
              <a:buChar char="•"/>
            </a:pPr>
            <a:r>
              <a:rPr lang="en-US" dirty="0"/>
              <a:t>Difficulties with Integrating Solely Tactical Processes</a:t>
            </a:r>
          </a:p>
          <a:p>
            <a:pPr marL="640080" lvl="1" indent="-228600" algn="just">
              <a:lnSpc>
                <a:spcPct val="114000"/>
              </a:lnSpc>
              <a:spcBef>
                <a:spcPts val="500"/>
              </a:spcBef>
              <a:buFont typeface="Arial" panose="020B0604020202020204" pitchFamily="34" charset="0"/>
              <a:buChar char="•"/>
            </a:pPr>
            <a:r>
              <a:rPr lang="en-US" dirty="0"/>
              <a:t>Difficulties with Integrating Solely Strategic Processes</a:t>
            </a:r>
          </a:p>
          <a:p>
            <a:pPr marL="640080" lvl="1" indent="-228600" algn="just">
              <a:lnSpc>
                <a:spcPct val="114000"/>
              </a:lnSpc>
              <a:spcBef>
                <a:spcPts val="500"/>
              </a:spcBef>
              <a:buFont typeface="Arial" panose="020B0604020202020204" pitchFamily="34" charset="0"/>
              <a:buChar char="•"/>
            </a:pPr>
            <a:r>
              <a:rPr lang="en-US" dirty="0"/>
              <a:t>Difficulties with Integrating Tactical and Strategic Processes</a:t>
            </a:r>
          </a:p>
          <a:p>
            <a:pPr marL="640080" lvl="1" indent="-228600" algn="just">
              <a:lnSpc>
                <a:spcPct val="114000"/>
              </a:lnSpc>
              <a:spcBef>
                <a:spcPts val="500"/>
              </a:spcBef>
              <a:buFont typeface="Arial" panose="020B0604020202020204" pitchFamily="34" charset="0"/>
              <a:buChar char="•"/>
            </a:pPr>
            <a:r>
              <a:rPr lang="en-US" dirty="0"/>
              <a:t>Examining the Integrated Relationships Between Strategic and Tactical Processes</a:t>
            </a:r>
          </a:p>
          <a:p>
            <a:pPr marL="640080" lvl="1" indent="-228600" algn="just">
              <a:lnSpc>
                <a:spcPct val="114000"/>
              </a:lnSpc>
              <a:spcBef>
                <a:spcPts val="500"/>
              </a:spcBef>
              <a:buFont typeface="Arial" panose="020B0604020202020204" pitchFamily="34" charset="0"/>
              <a:buChar char="•"/>
            </a:pPr>
            <a:r>
              <a:rPr lang="en-US" dirty="0"/>
              <a:t>Significance of Systems Management Process Relationships</a:t>
            </a:r>
          </a:p>
        </p:txBody>
      </p:sp>
      <p:sp>
        <p:nvSpPr>
          <p:cNvPr id="3" name="Content Placeholder 2"/>
          <p:cNvSpPr>
            <a:spLocks noGrp="1"/>
          </p:cNvSpPr>
          <p:nvPr>
            <p:ph sz="quarter" idx="10"/>
          </p:nvPr>
        </p:nvSpPr>
        <p:spPr/>
        <p:txBody>
          <a:bodyPr>
            <a:normAutofit/>
          </a:bodyPr>
          <a:lstStyle/>
          <a:p>
            <a:r>
              <a:rPr lang="en-IN" sz="2400" dirty="0">
                <a:solidFill>
                  <a:srgbClr val="0070C0"/>
                </a:solidFill>
              </a:rPr>
              <a:t>Integrating Systems Management Processes</a:t>
            </a:r>
          </a:p>
        </p:txBody>
      </p:sp>
      <p:sp>
        <p:nvSpPr>
          <p:cNvPr id="4" name="Footer Placeholder 3"/>
          <p:cNvSpPr>
            <a:spLocks noGrp="1"/>
          </p:cNvSpPr>
          <p:nvPr>
            <p:ph type="ftr" sz="quarter" idx="12"/>
          </p:nvPr>
        </p:nvSpPr>
        <p:spPr/>
        <p:txBody>
          <a:bodyPr/>
          <a:lstStyle/>
          <a:p>
            <a:r>
              <a:rPr lang="en-US" dirty="0"/>
              <a:t>SS ZG538 Infrastructure Management</a:t>
            </a:r>
          </a:p>
        </p:txBody>
      </p:sp>
      <p:sp>
        <p:nvSpPr>
          <p:cNvPr id="5" name="Slide Number Placeholder 4"/>
          <p:cNvSpPr>
            <a:spLocks noGrp="1"/>
          </p:cNvSpPr>
          <p:nvPr>
            <p:ph type="sldNum" sz="quarter" idx="13"/>
          </p:nvPr>
        </p:nvSpPr>
        <p:spPr/>
        <p:txBody>
          <a:bodyPr/>
          <a:lstStyle/>
          <a:p>
            <a:fld id="{BC8D7E44-7D4F-4942-A8C9-2DF6BF8399E8}" type="slidenum">
              <a:rPr lang="en-US" smtClean="0"/>
              <a:pPr/>
              <a:t>29</a:t>
            </a:fld>
            <a:endParaRPr lang="en-US" dirty="0"/>
          </a:p>
        </p:txBody>
      </p:sp>
    </p:spTree>
    <p:extLst>
      <p:ext uri="{BB962C8B-B14F-4D97-AF65-F5344CB8AC3E}">
        <p14:creationId xmlns:p14="http://schemas.microsoft.com/office/powerpoint/2010/main" val="77119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51" y="1343606"/>
            <a:ext cx="8915297" cy="5361993"/>
          </a:xfrm>
        </p:spPr>
        <p:txBody>
          <a:bodyPr>
            <a:normAutofit/>
          </a:bodyPr>
          <a:lstStyle/>
          <a:p>
            <a:pPr marL="0" indent="0" algn="just">
              <a:lnSpc>
                <a:spcPct val="120000"/>
              </a:lnSpc>
              <a:spcBef>
                <a:spcPts val="500"/>
              </a:spcBef>
            </a:pPr>
            <a:endParaRPr lang="en-US" sz="1600" dirty="0"/>
          </a:p>
          <a:p>
            <a:pPr marL="360000" indent="-360000" algn="just">
              <a:lnSpc>
                <a:spcPct val="120000"/>
              </a:lnSpc>
              <a:spcBef>
                <a:spcPts val="500"/>
              </a:spcBef>
              <a:buFont typeface="Arial" panose="020B0604020202020204" pitchFamily="34" charset="0"/>
              <a:buChar char="•"/>
            </a:pPr>
            <a:endParaRPr lang="en-US" sz="16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1600" dirty="0"/>
          </a:p>
          <a:p>
            <a:pPr marL="360000" indent="-360000" algn="just">
              <a:lnSpc>
                <a:spcPct val="120000"/>
              </a:lnSpc>
              <a:spcBef>
                <a:spcPts val="500"/>
              </a:spcBef>
              <a:buFont typeface="Arial" panose="020B0604020202020204" pitchFamily="34" charset="0"/>
              <a:buChar char="•"/>
            </a:pPr>
            <a:endParaRPr lang="en-US" sz="600" dirty="0"/>
          </a:p>
        </p:txBody>
      </p:sp>
      <p:sp>
        <p:nvSpPr>
          <p:cNvPr id="3" name="Content Placeholder 2"/>
          <p:cNvSpPr>
            <a:spLocks noGrp="1"/>
          </p:cNvSpPr>
          <p:nvPr>
            <p:ph sz="quarter" idx="10"/>
          </p:nvPr>
        </p:nvSpPr>
        <p:spPr>
          <a:xfrm>
            <a:off x="0" y="-41136"/>
            <a:ext cx="7010400" cy="838200"/>
          </a:xfrm>
        </p:spPr>
        <p:txBody>
          <a:bodyPr>
            <a:normAutofit/>
          </a:bodyPr>
          <a:lstStyle/>
          <a:p>
            <a:r>
              <a:rPr lang="en-GB" sz="2300" dirty="0">
                <a:solidFill>
                  <a:srgbClr val="0070C0"/>
                </a:solidFill>
              </a:rPr>
              <a:t>World-Class Infrastructure</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a:t>
            </a:fld>
            <a:endParaRPr lang="en-US" dirty="0"/>
          </a:p>
        </p:txBody>
      </p:sp>
      <p:sp>
        <p:nvSpPr>
          <p:cNvPr id="11" name="Rectangle 10">
            <a:extLst>
              <a:ext uri="{FF2B5EF4-FFF2-40B4-BE49-F238E27FC236}">
                <a16:creationId xmlns:a16="http://schemas.microsoft.com/office/drawing/2014/main" id="{77592293-0A61-4943-8A53-328E1F0709E3}"/>
              </a:ext>
            </a:extLst>
          </p:cNvPr>
          <p:cNvSpPr/>
          <p:nvPr/>
        </p:nvSpPr>
        <p:spPr>
          <a:xfrm>
            <a:off x="0" y="990600"/>
            <a:ext cx="7251700" cy="41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CB3B08E-38B6-4B8D-9FA2-581F0CC8D33F}"/>
              </a:ext>
            </a:extLst>
          </p:cNvPr>
          <p:cNvGrpSpPr/>
          <p:nvPr/>
        </p:nvGrpSpPr>
        <p:grpSpPr>
          <a:xfrm>
            <a:off x="-12700" y="816464"/>
            <a:ext cx="7010400" cy="45719"/>
            <a:chOff x="1905000" y="6553200"/>
            <a:chExt cx="7010400" cy="45719"/>
          </a:xfrm>
        </p:grpSpPr>
        <p:sp>
          <p:nvSpPr>
            <p:cNvPr id="8" name="Rectangle 7">
              <a:extLst>
                <a:ext uri="{FF2B5EF4-FFF2-40B4-BE49-F238E27FC236}">
                  <a16:creationId xmlns:a16="http://schemas.microsoft.com/office/drawing/2014/main" id="{9C7924C0-E95E-4B04-BD1F-E952537958D7}"/>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496E27-F109-4F17-8000-90DD25E3FF3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FCCF5D-30E8-4C93-9698-B9C7B62ECFE1}"/>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A4431C2F-F926-4AEA-B20C-AE1A0535D629}"/>
              </a:ext>
            </a:extLst>
          </p:cNvPr>
          <p:cNvSpPr txBox="1"/>
          <p:nvPr/>
        </p:nvSpPr>
        <p:spPr>
          <a:xfrm>
            <a:off x="99950" y="1232929"/>
            <a:ext cx="8915297" cy="1131848"/>
          </a:xfrm>
          <a:prstGeom prst="rect">
            <a:avLst/>
          </a:prstGeom>
          <a:noFill/>
        </p:spPr>
        <p:txBody>
          <a:bodyPr wrap="square" rtlCol="0">
            <a:spAutoFit/>
          </a:bodyPr>
          <a:lstStyle/>
          <a:p>
            <a:pPr>
              <a:lnSpc>
                <a:spcPct val="150000"/>
              </a:lnSpc>
              <a:spcBef>
                <a:spcPts val="1200"/>
              </a:spcBef>
              <a:spcAft>
                <a:spcPts val="600"/>
              </a:spcAft>
            </a:pPr>
            <a:r>
              <a:rPr lang="en-US" sz="2400" b="1" dirty="0">
                <a:latin typeface="Arial" panose="020B0604020202020204" pitchFamily="34" charset="0"/>
                <a:cs typeface="Arial" panose="020B0604020202020204" pitchFamily="34" charset="0"/>
              </a:rPr>
              <a:t>What in your opinion characterizes a World Class IT Infrastructure</a:t>
            </a:r>
            <a:endParaRPr lang="en-US" sz="2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5256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01600" y="118260"/>
            <a:ext cx="8839200" cy="1143000"/>
          </a:xfrm>
        </p:spPr>
        <p:txBody>
          <a:bodyPr>
            <a:noAutofit/>
          </a:bodyPr>
          <a:lstStyle/>
          <a:p>
            <a:r>
              <a:rPr lang="en-GB" sz="2400" dirty="0">
                <a:solidFill>
                  <a:srgbClr val="0070C0"/>
                </a:solidFill>
              </a:rPr>
              <a:t>Integrating Systems Management Processes</a:t>
            </a:r>
          </a:p>
          <a:p>
            <a:r>
              <a:rPr lang="en-GB" sz="2200" dirty="0">
                <a:solidFill>
                  <a:srgbClr val="C00000"/>
                </a:solidFill>
              </a:rPr>
              <a:t>Distinguishing Strategic and Tactical Processes and advantages from this</a:t>
            </a:r>
          </a:p>
        </p:txBody>
      </p:sp>
      <p:graphicFrame>
        <p:nvGraphicFramePr>
          <p:cNvPr id="11" name="Content Placeholder 10">
            <a:extLst>
              <a:ext uri="{FF2B5EF4-FFF2-40B4-BE49-F238E27FC236}">
                <a16:creationId xmlns:a16="http://schemas.microsoft.com/office/drawing/2014/main" id="{B76679C1-C1DE-43CC-892F-38ED6D932752}"/>
              </a:ext>
            </a:extLst>
          </p:cNvPr>
          <p:cNvGraphicFramePr>
            <a:graphicFrameLocks noGrp="1"/>
          </p:cNvGraphicFramePr>
          <p:nvPr>
            <p:ph sz="half" idx="1"/>
            <p:extLst>
              <p:ext uri="{D42A27DB-BD31-4B8C-83A1-F6EECF244321}">
                <p14:modId xmlns:p14="http://schemas.microsoft.com/office/powerpoint/2010/main" val="478533906"/>
              </p:ext>
            </p:extLst>
          </p:nvPr>
        </p:nvGraphicFramePr>
        <p:xfrm>
          <a:off x="101600" y="1383963"/>
          <a:ext cx="8839200" cy="2225040"/>
        </p:xfrm>
        <a:graphic>
          <a:graphicData uri="http://schemas.openxmlformats.org/drawingml/2006/table">
            <a:tbl>
              <a:tblPr firstRow="1" bandRow="1">
                <a:tableStyleId>{5C22544A-7EE6-4342-B048-85BDC9FD1C3A}</a:tableStyleId>
              </a:tblPr>
              <a:tblGrid>
                <a:gridCol w="736600">
                  <a:extLst>
                    <a:ext uri="{9D8B030D-6E8A-4147-A177-3AD203B41FA5}">
                      <a16:colId xmlns:a16="http://schemas.microsoft.com/office/drawing/2014/main" val="3357677178"/>
                    </a:ext>
                  </a:extLst>
                </a:gridCol>
                <a:gridCol w="4572000">
                  <a:extLst>
                    <a:ext uri="{9D8B030D-6E8A-4147-A177-3AD203B41FA5}">
                      <a16:colId xmlns:a16="http://schemas.microsoft.com/office/drawing/2014/main" val="2360991321"/>
                    </a:ext>
                  </a:extLst>
                </a:gridCol>
                <a:gridCol w="3530600">
                  <a:extLst>
                    <a:ext uri="{9D8B030D-6E8A-4147-A177-3AD203B41FA5}">
                      <a16:colId xmlns:a16="http://schemas.microsoft.com/office/drawing/2014/main" val="2096553611"/>
                    </a:ext>
                  </a:extLst>
                </a:gridCol>
              </a:tblGrid>
              <a:tr h="370840">
                <a:tc>
                  <a:txBody>
                    <a:bodyPr/>
                    <a:lstStyle/>
                    <a:p>
                      <a:r>
                        <a:rPr lang="en-US" sz="1750" dirty="0"/>
                        <a:t>Sl. No</a:t>
                      </a:r>
                    </a:p>
                  </a:txBody>
                  <a:tcPr/>
                </a:tc>
                <a:tc>
                  <a:txBody>
                    <a:bodyPr/>
                    <a:lstStyle/>
                    <a:p>
                      <a:r>
                        <a:rPr lang="en-US" sz="1750" dirty="0"/>
                        <a:t>Strategic</a:t>
                      </a:r>
                    </a:p>
                  </a:txBody>
                  <a:tcPr/>
                </a:tc>
                <a:tc>
                  <a:txBody>
                    <a:bodyPr/>
                    <a:lstStyle/>
                    <a:p>
                      <a:r>
                        <a:rPr lang="en-US" sz="1750" dirty="0"/>
                        <a:t>Tactical</a:t>
                      </a:r>
                    </a:p>
                  </a:txBody>
                  <a:tcPr/>
                </a:tc>
                <a:extLst>
                  <a:ext uri="{0D108BD9-81ED-4DB2-BD59-A6C34878D82A}">
                    <a16:rowId xmlns:a16="http://schemas.microsoft.com/office/drawing/2014/main" val="2096119203"/>
                  </a:ext>
                </a:extLst>
              </a:tr>
              <a:tr h="370840">
                <a:tc>
                  <a:txBody>
                    <a:bodyPr/>
                    <a:lstStyle/>
                    <a:p>
                      <a:pPr algn="ctr"/>
                      <a:r>
                        <a:rPr lang="en-US" sz="1650" b="0" dirty="0">
                          <a:solidFill>
                            <a:schemeClr val="tx1"/>
                          </a:solidFill>
                        </a:rPr>
                        <a:t>1</a:t>
                      </a:r>
                    </a:p>
                  </a:txBody>
                  <a:tcPr marL="0" marR="0"/>
                </a:tc>
                <a:tc>
                  <a:txBody>
                    <a:bodyPr/>
                    <a:lstStyle/>
                    <a:p>
                      <a:r>
                        <a:rPr lang="en-US" sz="1650" b="0" dirty="0">
                          <a:solidFill>
                            <a:schemeClr val="tx1"/>
                          </a:solidFill>
                        </a:rPr>
                        <a:t>Long range In nature</a:t>
                      </a:r>
                    </a:p>
                  </a:txBody>
                  <a:tcPr marL="0" marR="0"/>
                </a:tc>
                <a:tc>
                  <a:txBody>
                    <a:bodyPr/>
                    <a:lstStyle/>
                    <a:p>
                      <a:r>
                        <a:rPr lang="en-US" sz="1650" b="0" dirty="0">
                          <a:solidFill>
                            <a:schemeClr val="tx1"/>
                          </a:solidFill>
                        </a:rPr>
                        <a:t>Short range in nature</a:t>
                      </a:r>
                    </a:p>
                  </a:txBody>
                  <a:tcPr marL="0" marR="0"/>
                </a:tc>
                <a:extLst>
                  <a:ext uri="{0D108BD9-81ED-4DB2-BD59-A6C34878D82A}">
                    <a16:rowId xmlns:a16="http://schemas.microsoft.com/office/drawing/2014/main" val="2632517280"/>
                  </a:ext>
                </a:extLst>
              </a:tr>
              <a:tr h="370840">
                <a:tc>
                  <a:txBody>
                    <a:bodyPr/>
                    <a:lstStyle/>
                    <a:p>
                      <a:pPr algn="ctr"/>
                      <a:r>
                        <a:rPr lang="en-US" sz="1650" b="0" dirty="0">
                          <a:solidFill>
                            <a:schemeClr val="tx1"/>
                          </a:solidFill>
                        </a:rPr>
                        <a:t>2</a:t>
                      </a:r>
                    </a:p>
                  </a:txBody>
                  <a:tcPr marL="0" marR="0"/>
                </a:tc>
                <a:tc>
                  <a:txBody>
                    <a:bodyPr/>
                    <a:lstStyle/>
                    <a:p>
                      <a:r>
                        <a:rPr lang="en-US" sz="1650" b="0" dirty="0">
                          <a:solidFill>
                            <a:schemeClr val="tx1"/>
                          </a:solidFill>
                        </a:rPr>
                        <a:t>Two to Three years horizon</a:t>
                      </a:r>
                    </a:p>
                  </a:txBody>
                  <a:tcPr marL="0" marR="0"/>
                </a:tc>
                <a:tc>
                  <a:txBody>
                    <a:bodyPr/>
                    <a:lstStyle/>
                    <a:p>
                      <a:r>
                        <a:rPr lang="en-US" sz="1650" b="0" dirty="0">
                          <a:solidFill>
                            <a:schemeClr val="tx1"/>
                          </a:solidFill>
                        </a:rPr>
                        <a:t>Day to Day focus</a:t>
                      </a:r>
                    </a:p>
                  </a:txBody>
                  <a:tcPr marL="0" marR="0"/>
                </a:tc>
                <a:extLst>
                  <a:ext uri="{0D108BD9-81ED-4DB2-BD59-A6C34878D82A}">
                    <a16:rowId xmlns:a16="http://schemas.microsoft.com/office/drawing/2014/main" val="1804291319"/>
                  </a:ext>
                </a:extLst>
              </a:tr>
              <a:tr h="370840">
                <a:tc>
                  <a:txBody>
                    <a:bodyPr/>
                    <a:lstStyle/>
                    <a:p>
                      <a:pPr algn="ctr"/>
                      <a:r>
                        <a:rPr lang="en-US" sz="1650" b="0" dirty="0">
                          <a:solidFill>
                            <a:schemeClr val="tx1"/>
                          </a:solidFill>
                        </a:rPr>
                        <a:t>3</a:t>
                      </a:r>
                    </a:p>
                  </a:txBody>
                  <a:tcPr marL="0" marR="0"/>
                </a:tc>
                <a:tc>
                  <a:txBody>
                    <a:bodyPr/>
                    <a:lstStyle/>
                    <a:p>
                      <a:r>
                        <a:rPr lang="en-US" sz="1650" b="0" dirty="0">
                          <a:solidFill>
                            <a:schemeClr val="tx1"/>
                          </a:solidFill>
                        </a:rPr>
                        <a:t>Supports long term Business goals</a:t>
                      </a:r>
                    </a:p>
                  </a:txBody>
                  <a:tcPr marL="0" marR="0"/>
                </a:tc>
                <a:tc>
                  <a:txBody>
                    <a:bodyPr/>
                    <a:lstStyle/>
                    <a:p>
                      <a:r>
                        <a:rPr lang="en-US" sz="1650" b="0" dirty="0">
                          <a:solidFill>
                            <a:schemeClr val="tx1"/>
                          </a:solidFill>
                        </a:rPr>
                        <a:t>Supports short term SLAs</a:t>
                      </a:r>
                    </a:p>
                  </a:txBody>
                  <a:tcPr marL="0" marR="0"/>
                </a:tc>
                <a:extLst>
                  <a:ext uri="{0D108BD9-81ED-4DB2-BD59-A6C34878D82A}">
                    <a16:rowId xmlns:a16="http://schemas.microsoft.com/office/drawing/2014/main" val="3525212079"/>
                  </a:ext>
                </a:extLst>
              </a:tr>
              <a:tr h="370840">
                <a:tc>
                  <a:txBody>
                    <a:bodyPr/>
                    <a:lstStyle/>
                    <a:p>
                      <a:pPr algn="ctr"/>
                      <a:r>
                        <a:rPr lang="en-US" sz="1650" b="0" dirty="0">
                          <a:solidFill>
                            <a:schemeClr val="tx1"/>
                          </a:solidFill>
                        </a:rPr>
                        <a:t>4</a:t>
                      </a:r>
                    </a:p>
                  </a:txBody>
                  <a:tcPr marL="0" marR="0"/>
                </a:tc>
                <a:tc>
                  <a:txBody>
                    <a:bodyPr/>
                    <a:lstStyle/>
                    <a:p>
                      <a:r>
                        <a:rPr lang="en-US" sz="1650" b="0" dirty="0">
                          <a:solidFill>
                            <a:schemeClr val="tx1"/>
                          </a:solidFill>
                        </a:rPr>
                        <a:t>May require months to see results</a:t>
                      </a:r>
                    </a:p>
                  </a:txBody>
                  <a:tcPr marL="0" marR="0"/>
                </a:tc>
                <a:tc>
                  <a:txBody>
                    <a:bodyPr/>
                    <a:lstStyle/>
                    <a:p>
                      <a:r>
                        <a:rPr lang="en-US" sz="1650" b="0" dirty="0">
                          <a:solidFill>
                            <a:schemeClr val="tx1"/>
                          </a:solidFill>
                        </a:rPr>
                        <a:t>Should see results in few days or weeks</a:t>
                      </a:r>
                    </a:p>
                  </a:txBody>
                  <a:tcPr marL="0" marR="0"/>
                </a:tc>
                <a:extLst>
                  <a:ext uri="{0D108BD9-81ED-4DB2-BD59-A6C34878D82A}">
                    <a16:rowId xmlns:a16="http://schemas.microsoft.com/office/drawing/2014/main" val="4251993848"/>
                  </a:ext>
                </a:extLst>
              </a:tr>
              <a:tr h="370840">
                <a:tc>
                  <a:txBody>
                    <a:bodyPr/>
                    <a:lstStyle/>
                    <a:p>
                      <a:pPr algn="ctr"/>
                      <a:r>
                        <a:rPr lang="en-US" sz="1650" b="0" dirty="0">
                          <a:solidFill>
                            <a:schemeClr val="tx1"/>
                          </a:solidFill>
                        </a:rPr>
                        <a:t>5</a:t>
                      </a:r>
                    </a:p>
                  </a:txBody>
                  <a:tcPr marL="0" marR="0"/>
                </a:tc>
                <a:tc>
                  <a:txBody>
                    <a:bodyPr/>
                    <a:lstStyle/>
                    <a:p>
                      <a:r>
                        <a:rPr lang="en-US" sz="1650" b="0" dirty="0">
                          <a:solidFill>
                            <a:schemeClr val="tx1"/>
                          </a:solidFill>
                        </a:rPr>
                        <a:t>May need additional budget approvals for implement</a:t>
                      </a:r>
                    </a:p>
                  </a:txBody>
                  <a:tcPr marL="0" marR="0"/>
                </a:tc>
                <a:tc>
                  <a:txBody>
                    <a:bodyPr/>
                    <a:lstStyle/>
                    <a:p>
                      <a:r>
                        <a:rPr lang="en-US" sz="1650" b="0" dirty="0">
                          <a:solidFill>
                            <a:schemeClr val="tx1"/>
                          </a:solidFill>
                        </a:rPr>
                        <a:t>Should already be in the existing budget</a:t>
                      </a:r>
                    </a:p>
                  </a:txBody>
                  <a:tcPr marL="0" marR="0"/>
                </a:tc>
                <a:extLst>
                  <a:ext uri="{0D108BD9-81ED-4DB2-BD59-A6C34878D82A}">
                    <a16:rowId xmlns:a16="http://schemas.microsoft.com/office/drawing/2014/main" val="285146998"/>
                  </a:ext>
                </a:extLst>
              </a:tr>
            </a:tbl>
          </a:graphicData>
        </a:graphic>
      </p:graphicFrame>
      <p:sp>
        <p:nvSpPr>
          <p:cNvPr id="14" name="TextBox 13">
            <a:extLst>
              <a:ext uri="{FF2B5EF4-FFF2-40B4-BE49-F238E27FC236}">
                <a16:creationId xmlns:a16="http://schemas.microsoft.com/office/drawing/2014/main" id="{1659BC84-27FD-42B7-830F-D717577982B6}"/>
              </a:ext>
            </a:extLst>
          </p:cNvPr>
          <p:cNvSpPr txBox="1"/>
          <p:nvPr/>
        </p:nvSpPr>
        <p:spPr>
          <a:xfrm>
            <a:off x="101600" y="3609003"/>
            <a:ext cx="9067696" cy="3034485"/>
          </a:xfrm>
          <a:prstGeom prst="rect">
            <a:avLst/>
          </a:prstGeom>
          <a:noFill/>
        </p:spPr>
        <p:txBody>
          <a:bodyPr wrap="square" rtlCol="0">
            <a:spAutoFit/>
          </a:bodyPr>
          <a:lstStyle/>
          <a:p>
            <a:pPr marL="285750" indent="-285750">
              <a:buFont typeface="Wingdings" panose="05000000000000000000" pitchFamily="2" charset="2"/>
              <a:buChar char="§"/>
            </a:pPr>
            <a:r>
              <a:rPr lang="en-US" dirty="0"/>
              <a:t>Two Tactical processes interact differently to two strategic processes and so would a tactical and strategic process. Categorizing processes as either tactical or strategic assists in addressing integration issues and supports optimal effectiveness</a:t>
            </a:r>
          </a:p>
          <a:p>
            <a:pPr marL="285750" indent="-285750">
              <a:buFont typeface="Wingdings" panose="05000000000000000000" pitchFamily="2" charset="2"/>
              <a:buChar char="§"/>
            </a:pPr>
            <a:r>
              <a:rPr lang="en-US" dirty="0"/>
              <a:t>Process owners may also have strengths in tactical or strategic and will help in choice of the owners</a:t>
            </a:r>
          </a:p>
          <a:p>
            <a:pPr marL="285750" indent="-285750">
              <a:buFont typeface="Wingdings" panose="05000000000000000000" pitchFamily="2" charset="2"/>
              <a:buChar char="§"/>
            </a:pPr>
            <a:r>
              <a:rPr lang="en-US" dirty="0"/>
              <a:t>The nature of the process will provide an indication on orientation of the infrastructure. An infrastructure that focuses mostly on tactical processes tends to be more reactive in nature, while those focusing on strategic processes tend to be more proactive in nature.</a:t>
            </a:r>
          </a:p>
          <a:p>
            <a:pPr marL="285750" lvl="1" indent="-285750">
              <a:spcBef>
                <a:spcPts val="600"/>
              </a:spcBef>
              <a:buFont typeface="Wingdings" panose="05000000000000000000" pitchFamily="2" charset="2"/>
              <a:buChar char="§"/>
            </a:pPr>
            <a:r>
              <a:rPr lang="en-US" dirty="0"/>
              <a:t>This also helps in determining if any improvements are needed whether these would need to be tactical or strategic in nature </a:t>
            </a:r>
          </a:p>
        </p:txBody>
      </p:sp>
      <p:sp>
        <p:nvSpPr>
          <p:cNvPr id="8" name="Footer Placeholder 3">
            <a:extLst>
              <a:ext uri="{FF2B5EF4-FFF2-40B4-BE49-F238E27FC236}">
                <a16:creationId xmlns:a16="http://schemas.microsoft.com/office/drawing/2014/main" id="{DFC95CF2-FE23-460E-B52D-DEF61C05675D}"/>
              </a:ext>
            </a:extLst>
          </p:cNvPr>
          <p:cNvSpPr>
            <a:spLocks noGrp="1"/>
          </p:cNvSpPr>
          <p:nvPr>
            <p:ph type="ftr" sz="quarter" idx="12"/>
          </p:nvPr>
        </p:nvSpPr>
        <p:spPr>
          <a:xfrm>
            <a:off x="3733800" y="6559463"/>
            <a:ext cx="3793144" cy="307329"/>
          </a:xfrm>
        </p:spPr>
        <p:txBody>
          <a:bodyPr/>
          <a:lstStyle/>
          <a:p>
            <a:r>
              <a:rPr lang="en-US" sz="1400" dirty="0"/>
              <a:t>SS ZG538 Infrastructure Management</a:t>
            </a:r>
          </a:p>
        </p:txBody>
      </p:sp>
      <p:sp>
        <p:nvSpPr>
          <p:cNvPr id="9" name="Slide Number Placeholder 4">
            <a:extLst>
              <a:ext uri="{FF2B5EF4-FFF2-40B4-BE49-F238E27FC236}">
                <a16:creationId xmlns:a16="http://schemas.microsoft.com/office/drawing/2014/main" id="{6778A3CA-8D27-430B-935C-0CC0F23A5630}"/>
              </a:ext>
            </a:extLst>
          </p:cNvPr>
          <p:cNvSpPr>
            <a:spLocks noGrp="1"/>
          </p:cNvSpPr>
          <p:nvPr>
            <p:ph type="sldNum" sz="quarter" idx="13"/>
          </p:nvPr>
        </p:nvSpPr>
        <p:spPr>
          <a:xfrm>
            <a:off x="8750299" y="6550671"/>
            <a:ext cx="317397" cy="307329"/>
          </a:xfrm>
        </p:spPr>
        <p:txBody>
          <a:bodyPr/>
          <a:lstStyle/>
          <a:p>
            <a:fld id="{BC8D7E44-7D4F-4942-A8C9-2DF6BF8399E8}" type="slidenum">
              <a:rPr lang="en-US" sz="1400" smtClean="0"/>
              <a:pPr/>
              <a:t>30</a:t>
            </a:fld>
            <a:endParaRPr lang="en-US" sz="1400" dirty="0"/>
          </a:p>
        </p:txBody>
      </p:sp>
    </p:spTree>
    <p:extLst>
      <p:ext uri="{BB962C8B-B14F-4D97-AF65-F5344CB8AC3E}">
        <p14:creationId xmlns:p14="http://schemas.microsoft.com/office/powerpoint/2010/main" val="1972183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52400" y="65340"/>
            <a:ext cx="8812384" cy="1143000"/>
          </a:xfrm>
        </p:spPr>
        <p:txBody>
          <a:bodyPr>
            <a:noAutofit/>
          </a:bodyPr>
          <a:lstStyle/>
          <a:p>
            <a:r>
              <a:rPr lang="en-GB" sz="2300" dirty="0">
                <a:solidFill>
                  <a:srgbClr val="0070C0"/>
                </a:solidFill>
              </a:rPr>
              <a:t>Integrating Systems Management Processes</a:t>
            </a:r>
          </a:p>
          <a:p>
            <a:r>
              <a:rPr lang="en-GB" sz="2300" dirty="0">
                <a:solidFill>
                  <a:srgbClr val="C00000"/>
                </a:solidFill>
              </a:rPr>
              <a:t>Identifying Strategic and Tactical Processes in the processes studied</a:t>
            </a:r>
          </a:p>
        </p:txBody>
      </p:sp>
      <p:sp>
        <p:nvSpPr>
          <p:cNvPr id="5" name="Slide Number Placeholder 4"/>
          <p:cNvSpPr>
            <a:spLocks noGrp="1"/>
          </p:cNvSpPr>
          <p:nvPr>
            <p:ph type="sldNum" sz="quarter" idx="13"/>
          </p:nvPr>
        </p:nvSpPr>
        <p:spPr>
          <a:xfrm>
            <a:off x="7010400" y="6526089"/>
            <a:ext cx="2133600" cy="403541"/>
          </a:xfrm>
        </p:spPr>
        <p:txBody>
          <a:bodyPr/>
          <a:lstStyle/>
          <a:p>
            <a:fld id="{BC8D7E44-7D4F-4942-A8C9-2DF6BF8399E8}" type="slidenum">
              <a:rPr lang="en-US" smtClean="0"/>
              <a:pPr/>
              <a:t>31</a:t>
            </a:fld>
            <a:endParaRPr lang="en-US" dirty="0"/>
          </a:p>
        </p:txBody>
      </p:sp>
      <p:sp>
        <p:nvSpPr>
          <p:cNvPr id="3" name="Content Placeholder 2">
            <a:extLst>
              <a:ext uri="{FF2B5EF4-FFF2-40B4-BE49-F238E27FC236}">
                <a16:creationId xmlns:a16="http://schemas.microsoft.com/office/drawing/2014/main" id="{4705BD1F-3484-4009-80DF-43707828BB68}"/>
              </a:ext>
            </a:extLst>
          </p:cNvPr>
          <p:cNvSpPr>
            <a:spLocks noGrp="1"/>
          </p:cNvSpPr>
          <p:nvPr>
            <p:ph sz="half" idx="1"/>
          </p:nvPr>
        </p:nvSpPr>
        <p:spPr>
          <a:xfrm>
            <a:off x="157822" y="1846800"/>
            <a:ext cx="8806962" cy="4630200"/>
          </a:xfrm>
        </p:spPr>
        <p:txBody>
          <a:bodyPr numCol="2">
            <a:noAutofit/>
          </a:bodyPr>
          <a:lstStyle/>
          <a:p>
            <a:pPr marL="0" indent="0">
              <a:lnSpc>
                <a:spcPct val="90000"/>
              </a:lnSpc>
              <a:spcBef>
                <a:spcPts val="300"/>
              </a:spcBef>
            </a:pPr>
            <a:r>
              <a:rPr lang="en-US" sz="1800" b="1" dirty="0">
                <a:solidFill>
                  <a:srgbClr val="C00000"/>
                </a:solidFill>
                <a:latin typeface="+mn-lt"/>
              </a:rPr>
              <a:t>Strategic processes</a:t>
            </a:r>
          </a:p>
          <a:p>
            <a:pPr marL="731520" lvl="1" indent="-365760">
              <a:lnSpc>
                <a:spcPct val="110000"/>
              </a:lnSpc>
              <a:spcBef>
                <a:spcPts val="300"/>
              </a:spcBef>
              <a:buFont typeface="Wingdings" panose="05000000000000000000" pitchFamily="2" charset="2"/>
              <a:buChar char="§"/>
            </a:pPr>
            <a:r>
              <a:rPr lang="en-US" sz="1800" dirty="0">
                <a:latin typeface="+mn-lt"/>
              </a:rPr>
              <a:t>Production acceptance</a:t>
            </a:r>
          </a:p>
          <a:p>
            <a:pPr marL="731520" lvl="1" indent="-365760">
              <a:lnSpc>
                <a:spcPct val="110000"/>
              </a:lnSpc>
              <a:spcBef>
                <a:spcPts val="300"/>
              </a:spcBef>
              <a:buFont typeface="Wingdings" panose="05000000000000000000" pitchFamily="2" charset="2"/>
              <a:buChar char="§"/>
            </a:pPr>
            <a:r>
              <a:rPr lang="en-US" sz="1800" dirty="0">
                <a:latin typeface="+mn-lt"/>
              </a:rPr>
              <a:t>Capacity planning</a:t>
            </a:r>
          </a:p>
          <a:p>
            <a:pPr marL="731520" lvl="1" indent="-365760">
              <a:lnSpc>
                <a:spcPct val="110000"/>
              </a:lnSpc>
              <a:spcBef>
                <a:spcPts val="300"/>
              </a:spcBef>
              <a:buFont typeface="Wingdings" panose="05000000000000000000" pitchFamily="2" charset="2"/>
              <a:buChar char="§"/>
            </a:pPr>
            <a:r>
              <a:rPr lang="en-US" sz="1800" dirty="0">
                <a:latin typeface="+mn-lt"/>
              </a:rPr>
              <a:t>Strategic security</a:t>
            </a:r>
          </a:p>
          <a:p>
            <a:pPr marL="731520" lvl="1" indent="-365760">
              <a:lnSpc>
                <a:spcPct val="110000"/>
              </a:lnSpc>
              <a:spcBef>
                <a:spcPts val="300"/>
              </a:spcBef>
              <a:buFont typeface="Wingdings" panose="05000000000000000000" pitchFamily="2" charset="2"/>
              <a:buChar char="§"/>
            </a:pPr>
            <a:r>
              <a:rPr lang="en-US" sz="1800" dirty="0">
                <a:latin typeface="+mn-lt"/>
              </a:rPr>
              <a:t>Business continuity</a:t>
            </a:r>
          </a:p>
          <a:p>
            <a:pPr marL="731520" lvl="1" indent="-365760">
              <a:lnSpc>
                <a:spcPct val="110000"/>
              </a:lnSpc>
              <a:spcBef>
                <a:spcPts val="300"/>
              </a:spcBef>
              <a:buFont typeface="Wingdings" panose="05000000000000000000" pitchFamily="2" charset="2"/>
              <a:buChar char="§"/>
            </a:pPr>
            <a:r>
              <a:rPr lang="en-US" sz="1800" dirty="0">
                <a:latin typeface="+mn-lt"/>
              </a:rPr>
              <a:t>Facilities management</a:t>
            </a:r>
          </a:p>
          <a:p>
            <a:pPr marL="0" indent="0">
              <a:lnSpc>
                <a:spcPct val="90000"/>
              </a:lnSpc>
              <a:spcBef>
                <a:spcPts val="300"/>
              </a:spcBef>
            </a:pPr>
            <a:r>
              <a:rPr lang="en-US" sz="1800" b="1" dirty="0">
                <a:solidFill>
                  <a:srgbClr val="C00000"/>
                </a:solidFill>
                <a:latin typeface="+mn-lt"/>
              </a:rPr>
              <a:t>Tactical Processes</a:t>
            </a:r>
          </a:p>
          <a:p>
            <a:pPr marL="731520" lvl="1" indent="-365760">
              <a:lnSpc>
                <a:spcPct val="110000"/>
              </a:lnSpc>
              <a:spcBef>
                <a:spcPts val="0"/>
              </a:spcBef>
              <a:buFont typeface="Wingdings" panose="05000000000000000000" pitchFamily="2" charset="2"/>
              <a:buChar char="§"/>
            </a:pPr>
            <a:r>
              <a:rPr lang="en-US" sz="1800" dirty="0">
                <a:latin typeface="+mn-lt"/>
              </a:rPr>
              <a:t>Availability</a:t>
            </a:r>
          </a:p>
          <a:p>
            <a:pPr marL="731520" lvl="1" indent="-365760">
              <a:lnSpc>
                <a:spcPct val="110000"/>
              </a:lnSpc>
              <a:spcBef>
                <a:spcPts val="0"/>
              </a:spcBef>
              <a:buFont typeface="Wingdings" panose="05000000000000000000" pitchFamily="2" charset="2"/>
              <a:buChar char="§"/>
            </a:pPr>
            <a:r>
              <a:rPr lang="en-US" sz="1800" dirty="0">
                <a:latin typeface="+mn-lt"/>
              </a:rPr>
              <a:t>Performance and tuning</a:t>
            </a:r>
          </a:p>
          <a:p>
            <a:pPr marL="731520" lvl="1" indent="-365760">
              <a:lnSpc>
                <a:spcPct val="110000"/>
              </a:lnSpc>
              <a:spcBef>
                <a:spcPts val="0"/>
              </a:spcBef>
              <a:buFont typeface="Wingdings" panose="05000000000000000000" pitchFamily="2" charset="2"/>
              <a:buChar char="§"/>
            </a:pPr>
            <a:r>
              <a:rPr lang="en-US" sz="1800" dirty="0">
                <a:latin typeface="+mn-lt"/>
              </a:rPr>
              <a:t>Change management</a:t>
            </a:r>
          </a:p>
          <a:p>
            <a:pPr marL="731520" lvl="1" indent="-365760">
              <a:lnSpc>
                <a:spcPct val="110000"/>
              </a:lnSpc>
              <a:spcBef>
                <a:spcPts val="0"/>
              </a:spcBef>
              <a:buFont typeface="Wingdings" panose="05000000000000000000" pitchFamily="2" charset="2"/>
              <a:buChar char="§"/>
            </a:pPr>
            <a:r>
              <a:rPr lang="en-US" sz="1800" dirty="0">
                <a:latin typeface="+mn-lt"/>
              </a:rPr>
              <a:t>Problem management</a:t>
            </a:r>
          </a:p>
          <a:p>
            <a:pPr marL="731520" lvl="1" indent="-365760">
              <a:lnSpc>
                <a:spcPct val="110000"/>
              </a:lnSpc>
              <a:spcBef>
                <a:spcPts val="0"/>
              </a:spcBef>
              <a:buFont typeface="Wingdings" panose="05000000000000000000" pitchFamily="2" charset="2"/>
              <a:buChar char="§"/>
            </a:pPr>
            <a:r>
              <a:rPr lang="en-US" sz="1800" dirty="0">
                <a:latin typeface="+mn-lt"/>
              </a:rPr>
              <a:t>Storage management</a:t>
            </a:r>
          </a:p>
          <a:p>
            <a:pPr marL="731520" lvl="1" indent="-365760">
              <a:lnSpc>
                <a:spcPct val="110000"/>
              </a:lnSpc>
              <a:spcBef>
                <a:spcPts val="0"/>
              </a:spcBef>
              <a:buFont typeface="Wingdings" panose="05000000000000000000" pitchFamily="2" charset="2"/>
              <a:buChar char="§"/>
            </a:pPr>
            <a:r>
              <a:rPr lang="en-US" sz="1800" dirty="0">
                <a:latin typeface="+mn-lt"/>
              </a:rPr>
              <a:t>Network management</a:t>
            </a:r>
          </a:p>
          <a:p>
            <a:pPr marL="731520" lvl="1" indent="-365760">
              <a:lnSpc>
                <a:spcPct val="110000"/>
              </a:lnSpc>
              <a:spcBef>
                <a:spcPts val="0"/>
              </a:spcBef>
              <a:buFont typeface="Wingdings" panose="05000000000000000000" pitchFamily="2" charset="2"/>
              <a:buChar char="§"/>
            </a:pPr>
            <a:r>
              <a:rPr lang="en-US" sz="1800" dirty="0">
                <a:latin typeface="+mn-lt"/>
              </a:rPr>
              <a:t>Configuration management</a:t>
            </a:r>
          </a:p>
        </p:txBody>
      </p:sp>
      <p:pic>
        <p:nvPicPr>
          <p:cNvPr id="4" name="Picture 3">
            <a:extLst>
              <a:ext uri="{FF2B5EF4-FFF2-40B4-BE49-F238E27FC236}">
                <a16:creationId xmlns:a16="http://schemas.microsoft.com/office/drawing/2014/main" id="{C1B81BB4-9CA6-48F7-B9CA-53D4FD45C1C9}"/>
              </a:ext>
            </a:extLst>
          </p:cNvPr>
          <p:cNvPicPr>
            <a:picLocks noChangeAspect="1"/>
          </p:cNvPicPr>
          <p:nvPr/>
        </p:nvPicPr>
        <p:blipFill>
          <a:blip r:embed="rId3"/>
          <a:stretch>
            <a:fillRect/>
          </a:stretch>
        </p:blipFill>
        <p:spPr>
          <a:xfrm>
            <a:off x="4814007" y="1973727"/>
            <a:ext cx="4211077" cy="1836273"/>
          </a:xfrm>
          <a:prstGeom prst="rect">
            <a:avLst/>
          </a:prstGeom>
        </p:spPr>
      </p:pic>
      <p:sp>
        <p:nvSpPr>
          <p:cNvPr id="7" name="Rectangle 6">
            <a:extLst>
              <a:ext uri="{FF2B5EF4-FFF2-40B4-BE49-F238E27FC236}">
                <a16:creationId xmlns:a16="http://schemas.microsoft.com/office/drawing/2014/main" id="{B7D7BC7D-BDB8-45D8-A0D7-A114573F5FD5}"/>
              </a:ext>
            </a:extLst>
          </p:cNvPr>
          <p:cNvSpPr/>
          <p:nvPr/>
        </p:nvSpPr>
        <p:spPr>
          <a:xfrm>
            <a:off x="66969" y="1298646"/>
            <a:ext cx="9018416" cy="646331"/>
          </a:xfrm>
          <a:prstGeom prst="rect">
            <a:avLst/>
          </a:prstGeom>
        </p:spPr>
        <p:txBody>
          <a:bodyPr wrap="square">
            <a:spAutoFit/>
          </a:bodyPr>
          <a:lstStyle/>
          <a:p>
            <a:r>
              <a:rPr lang="en-US" dirty="0"/>
              <a:t>Considering the definitions of the 12 processes and the characteristics of the processes, </a:t>
            </a:r>
          </a:p>
          <a:p>
            <a:r>
              <a:rPr lang="en-US" dirty="0"/>
              <a:t>the processes are designated as Strategic and Tactical as follows</a:t>
            </a:r>
          </a:p>
        </p:txBody>
      </p:sp>
      <p:sp>
        <p:nvSpPr>
          <p:cNvPr id="8" name="Rectangle 7">
            <a:extLst>
              <a:ext uri="{FF2B5EF4-FFF2-40B4-BE49-F238E27FC236}">
                <a16:creationId xmlns:a16="http://schemas.microsoft.com/office/drawing/2014/main" id="{A5E7CE82-EABA-41EB-8A1F-6EB4CCBA6D77}"/>
              </a:ext>
            </a:extLst>
          </p:cNvPr>
          <p:cNvSpPr/>
          <p:nvPr/>
        </p:nvSpPr>
        <p:spPr>
          <a:xfrm>
            <a:off x="3886200" y="4554092"/>
            <a:ext cx="5169437" cy="1460400"/>
          </a:xfrm>
          <a:prstGeom prst="rect">
            <a:avLst/>
          </a:prstGeom>
        </p:spPr>
        <p:txBody>
          <a:bodyPr wrap="square">
            <a:spAutoFit/>
          </a:bodyPr>
          <a:lstStyle/>
          <a:p>
            <a:pPr marL="285750" indent="-285750" algn="just">
              <a:lnSpc>
                <a:spcPct val="90000"/>
              </a:lnSpc>
              <a:spcBef>
                <a:spcPts val="300"/>
              </a:spcBef>
              <a:buFont typeface="Wingdings" panose="05000000000000000000" pitchFamily="2" charset="2"/>
              <a:buChar char="§"/>
            </a:pPr>
            <a:r>
              <a:rPr lang="en-US" sz="1600" b="1" dirty="0">
                <a:solidFill>
                  <a:srgbClr val="0070C0"/>
                </a:solidFill>
              </a:rPr>
              <a:t>Although each of the strategic one’s have a tactical aspect associated, more value of each one of them is in the strategic attributes. </a:t>
            </a:r>
          </a:p>
          <a:p>
            <a:pPr marL="285750" indent="-285750" algn="just">
              <a:lnSpc>
                <a:spcPct val="90000"/>
              </a:lnSpc>
              <a:spcBef>
                <a:spcPts val="300"/>
              </a:spcBef>
              <a:buFont typeface="Wingdings" panose="05000000000000000000" pitchFamily="2" charset="2"/>
              <a:buChar char="§"/>
            </a:pPr>
            <a:r>
              <a:rPr lang="en-US" sz="1600" b="1" dirty="0">
                <a:solidFill>
                  <a:srgbClr val="0070C0"/>
                </a:solidFill>
              </a:rPr>
              <a:t>Similarly each of the tactical one’s have a strategic aspect associated although more value of each of them is in the tactical attributes</a:t>
            </a:r>
          </a:p>
        </p:txBody>
      </p:sp>
      <p:sp>
        <p:nvSpPr>
          <p:cNvPr id="9" name="Footer Placeholder 3">
            <a:extLst>
              <a:ext uri="{FF2B5EF4-FFF2-40B4-BE49-F238E27FC236}">
                <a16:creationId xmlns:a16="http://schemas.microsoft.com/office/drawing/2014/main" id="{3A8953B2-BCF6-4C06-BE86-1E374D5E78CA}"/>
              </a:ext>
            </a:extLst>
          </p:cNvPr>
          <p:cNvSpPr>
            <a:spLocks noGrp="1"/>
          </p:cNvSpPr>
          <p:nvPr>
            <p:ph type="ftr" sz="quarter" idx="12"/>
          </p:nvPr>
        </p:nvSpPr>
        <p:spPr>
          <a:xfrm>
            <a:off x="2971800" y="6564505"/>
            <a:ext cx="3733800" cy="293495"/>
          </a:xfrm>
        </p:spPr>
        <p:txBody>
          <a:bodyPr/>
          <a:lstStyle/>
          <a:p>
            <a:r>
              <a:rPr lang="en-US" sz="1400" dirty="0"/>
              <a:t>SS ZG538 Infrastructure Management</a:t>
            </a:r>
          </a:p>
        </p:txBody>
      </p:sp>
    </p:spTree>
    <p:extLst>
      <p:ext uri="{BB962C8B-B14F-4D97-AF65-F5344CB8AC3E}">
        <p14:creationId xmlns:p14="http://schemas.microsoft.com/office/powerpoint/2010/main" val="4012353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52400" y="65340"/>
            <a:ext cx="7162800" cy="1143000"/>
          </a:xfrm>
        </p:spPr>
        <p:txBody>
          <a:bodyPr>
            <a:noAutofit/>
          </a:bodyPr>
          <a:lstStyle/>
          <a:p>
            <a:r>
              <a:rPr lang="en-GB" sz="2300" dirty="0">
                <a:solidFill>
                  <a:srgbClr val="0070C0"/>
                </a:solidFill>
              </a:rPr>
              <a:t>Integrating Systems Management Processes</a:t>
            </a:r>
          </a:p>
          <a:p>
            <a:r>
              <a:rPr lang="en-GB" sz="2300" dirty="0">
                <a:solidFill>
                  <a:srgbClr val="C00000"/>
                </a:solidFill>
              </a:rPr>
              <a:t>Identifying Strategic &amp; Tactical Processes (Contd.)</a:t>
            </a:r>
          </a:p>
        </p:txBody>
      </p:sp>
      <p:sp>
        <p:nvSpPr>
          <p:cNvPr id="5" name="Slide Number Placeholder 4"/>
          <p:cNvSpPr>
            <a:spLocks noGrp="1"/>
          </p:cNvSpPr>
          <p:nvPr>
            <p:ph type="sldNum" sz="quarter" idx="13"/>
          </p:nvPr>
        </p:nvSpPr>
        <p:spPr>
          <a:xfrm>
            <a:off x="8382000" y="6590011"/>
            <a:ext cx="609600" cy="313938"/>
          </a:xfrm>
        </p:spPr>
        <p:txBody>
          <a:bodyPr/>
          <a:lstStyle/>
          <a:p>
            <a:fld id="{BC8D7E44-7D4F-4942-A8C9-2DF6BF8399E8}" type="slidenum">
              <a:rPr lang="en-US" sz="1400" smtClean="0"/>
              <a:pPr/>
              <a:t>32</a:t>
            </a:fld>
            <a:endParaRPr lang="en-US" sz="1600" dirty="0"/>
          </a:p>
        </p:txBody>
      </p:sp>
      <p:sp>
        <p:nvSpPr>
          <p:cNvPr id="3" name="Content Placeholder 2">
            <a:extLst>
              <a:ext uri="{FF2B5EF4-FFF2-40B4-BE49-F238E27FC236}">
                <a16:creationId xmlns:a16="http://schemas.microsoft.com/office/drawing/2014/main" id="{4705BD1F-3484-4009-80DF-43707828BB68}"/>
              </a:ext>
            </a:extLst>
          </p:cNvPr>
          <p:cNvSpPr>
            <a:spLocks noGrp="1"/>
          </p:cNvSpPr>
          <p:nvPr>
            <p:ph sz="half" idx="1"/>
          </p:nvPr>
        </p:nvSpPr>
        <p:spPr>
          <a:xfrm>
            <a:off x="304800" y="1371599"/>
            <a:ext cx="8686800" cy="5274701"/>
          </a:xfrm>
        </p:spPr>
        <p:txBody>
          <a:bodyPr>
            <a:normAutofit/>
          </a:bodyPr>
          <a:lstStyle/>
          <a:p>
            <a:pPr marL="0" indent="0" algn="just">
              <a:spcBef>
                <a:spcPts val="600"/>
              </a:spcBef>
            </a:pPr>
            <a:r>
              <a:rPr lang="en-US" sz="1600" b="1" u="sng" dirty="0">
                <a:solidFill>
                  <a:srgbClr val="0070C0"/>
                </a:solidFill>
              </a:rPr>
              <a:t>E.g. of Strategic Processes having Tactical orientation:</a:t>
            </a:r>
            <a:endParaRPr lang="en-US" sz="1600" b="1" dirty="0"/>
          </a:p>
          <a:p>
            <a:pPr marL="365760" indent="-182880" algn="just">
              <a:lnSpc>
                <a:spcPct val="110000"/>
              </a:lnSpc>
              <a:spcBef>
                <a:spcPts val="600"/>
              </a:spcBef>
              <a:buFont typeface="Arial" panose="020B0604020202020204" pitchFamily="34" charset="0"/>
              <a:buChar char="•"/>
            </a:pPr>
            <a:r>
              <a:rPr lang="en-US" sz="1600" dirty="0"/>
              <a:t>Tactical part of </a:t>
            </a:r>
            <a:r>
              <a:rPr lang="en-US" sz="1600" b="1" dirty="0">
                <a:solidFill>
                  <a:srgbClr val="C00000"/>
                </a:solidFill>
              </a:rPr>
              <a:t>Production Acceptance</a:t>
            </a:r>
            <a:r>
              <a:rPr lang="en-US" sz="1600" dirty="0"/>
              <a:t>, </a:t>
            </a:r>
            <a:r>
              <a:rPr lang="en-US" sz="1600" b="1" dirty="0">
                <a:solidFill>
                  <a:srgbClr val="C00000"/>
                </a:solidFill>
              </a:rPr>
              <a:t>Capacity Planning</a:t>
            </a:r>
            <a:r>
              <a:rPr lang="en-US" sz="1600" dirty="0"/>
              <a:t>, and </a:t>
            </a:r>
            <a:r>
              <a:rPr lang="en-US" sz="1600" b="1" dirty="0">
                <a:solidFill>
                  <a:srgbClr val="C00000"/>
                </a:solidFill>
              </a:rPr>
              <a:t>Disaster Recovery </a:t>
            </a:r>
            <a:r>
              <a:rPr lang="en-US" sz="1600" dirty="0"/>
              <a:t>involves the important activities of deploying production software, provisioning for hardware upgrades, and restoring business operations, respectively. But analysts responsible for these critical events cannot execute these successfully without a strategic focus involving thorough planning and preparation</a:t>
            </a:r>
          </a:p>
          <a:p>
            <a:pPr marL="365760" indent="-182880" algn="just">
              <a:lnSpc>
                <a:spcPct val="110000"/>
              </a:lnSpc>
              <a:spcBef>
                <a:spcPts val="600"/>
              </a:spcBef>
              <a:buFont typeface="Arial" panose="020B0604020202020204" pitchFamily="34" charset="0"/>
              <a:buChar char="•"/>
            </a:pPr>
            <a:r>
              <a:rPr lang="en-US" sz="1600" b="1" dirty="0">
                <a:solidFill>
                  <a:srgbClr val="C00000"/>
                </a:solidFill>
              </a:rPr>
              <a:t>Strategic Security </a:t>
            </a:r>
            <a:r>
              <a:rPr lang="en-US" sz="1600" dirty="0"/>
              <a:t>and </a:t>
            </a:r>
            <a:r>
              <a:rPr lang="en-US" sz="1600" b="1" dirty="0">
                <a:solidFill>
                  <a:srgbClr val="C00000"/>
                </a:solidFill>
              </a:rPr>
              <a:t>Facilities Management </a:t>
            </a:r>
            <a:r>
              <a:rPr lang="en-US" sz="1600" dirty="0"/>
              <a:t>tactically monitor the logical and physical environments for unauthorized access or disturbance on a continual basis. But the overriding objective of ensuring the ongoing integrity and use of the logical and physical environments requires significant strategic thinking to plan, enforce, and execute the necessary policies and procedures.</a:t>
            </a:r>
          </a:p>
          <a:p>
            <a:pPr marL="0" indent="0" algn="just">
              <a:spcBef>
                <a:spcPts val="600"/>
              </a:spcBef>
            </a:pPr>
            <a:r>
              <a:rPr lang="en-US" sz="1600" b="1" u="sng" dirty="0">
                <a:solidFill>
                  <a:srgbClr val="0070C0"/>
                </a:solidFill>
              </a:rPr>
              <a:t>E.g. of Tactical Processes having Strategic orientation:</a:t>
            </a:r>
            <a:endParaRPr lang="en-US" sz="1600" b="1" dirty="0"/>
          </a:p>
          <a:p>
            <a:pPr marL="365760" indent="-182880" algn="just">
              <a:lnSpc>
                <a:spcPct val="110000"/>
              </a:lnSpc>
              <a:spcBef>
                <a:spcPts val="600"/>
              </a:spcBef>
              <a:buFont typeface="Arial" panose="020B0604020202020204" pitchFamily="34" charset="0"/>
              <a:buChar char="•"/>
            </a:pPr>
            <a:r>
              <a:rPr lang="en-US" sz="1600" dirty="0"/>
              <a:t>The </a:t>
            </a:r>
            <a:r>
              <a:rPr lang="en-US" sz="1600" b="1" dirty="0">
                <a:solidFill>
                  <a:srgbClr val="C00000"/>
                </a:solidFill>
              </a:rPr>
              <a:t>Network and Storage Management processes </a:t>
            </a:r>
            <a:r>
              <a:rPr lang="en-US" sz="1600" dirty="0"/>
              <a:t>involve not only the installation of network and storage equipment but the planning, ordering, and scheduling of such hardware as well—activities that require months of advance preparation. But the majority of activities associated with these two processes are tactical in nature, involving real-time monitoring of network and storage resources to ensure they are available and in sufficient quantity</a:t>
            </a:r>
          </a:p>
          <a:p>
            <a:pPr marL="365760" indent="-182880" algn="just">
              <a:spcBef>
                <a:spcPts val="600"/>
              </a:spcBef>
              <a:buFont typeface="Arial" panose="020B0604020202020204" pitchFamily="34" charset="0"/>
              <a:buChar char="•"/>
            </a:pPr>
            <a:endParaRPr lang="en-US" sz="1200" dirty="0"/>
          </a:p>
        </p:txBody>
      </p:sp>
      <p:sp>
        <p:nvSpPr>
          <p:cNvPr id="7" name="Footer Placeholder 3">
            <a:extLst>
              <a:ext uri="{FF2B5EF4-FFF2-40B4-BE49-F238E27FC236}">
                <a16:creationId xmlns:a16="http://schemas.microsoft.com/office/drawing/2014/main" id="{7D4EED21-4D9F-4F63-9E8A-8DE97926C395}"/>
              </a:ext>
            </a:extLst>
          </p:cNvPr>
          <p:cNvSpPr>
            <a:spLocks noGrp="1"/>
          </p:cNvSpPr>
          <p:nvPr>
            <p:ph type="ftr" sz="quarter" idx="12"/>
          </p:nvPr>
        </p:nvSpPr>
        <p:spPr>
          <a:xfrm>
            <a:off x="2590800" y="6581219"/>
            <a:ext cx="4114800" cy="313938"/>
          </a:xfrm>
        </p:spPr>
        <p:txBody>
          <a:bodyPr/>
          <a:lstStyle/>
          <a:p>
            <a:r>
              <a:rPr lang="en-US" sz="1400" dirty="0"/>
              <a:t>SS ZG538 Infrastructure Management</a:t>
            </a:r>
          </a:p>
        </p:txBody>
      </p:sp>
    </p:spTree>
    <p:extLst>
      <p:ext uri="{BB962C8B-B14F-4D97-AF65-F5344CB8AC3E}">
        <p14:creationId xmlns:p14="http://schemas.microsoft.com/office/powerpoint/2010/main" val="2898742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0" y="-17285"/>
            <a:ext cx="7162800" cy="1143000"/>
          </a:xfrm>
        </p:spPr>
        <p:txBody>
          <a:bodyPr>
            <a:normAutofit fontScale="62500" lnSpcReduction="20000"/>
          </a:bodyPr>
          <a:lstStyle/>
          <a:p>
            <a:r>
              <a:rPr lang="en-GB" dirty="0">
                <a:solidFill>
                  <a:srgbClr val="0070C0"/>
                </a:solidFill>
              </a:rPr>
              <a:t>Integrating Systems Management Processes</a:t>
            </a:r>
          </a:p>
          <a:p>
            <a:r>
              <a:rPr lang="en-US" sz="3500" dirty="0">
                <a:solidFill>
                  <a:srgbClr val="C00000"/>
                </a:solidFill>
              </a:rPr>
              <a:t>Relationships Between Strategic and Tactical Processes</a:t>
            </a:r>
            <a:endParaRPr lang="en-GB" sz="3500" dirty="0">
              <a:solidFill>
                <a:srgbClr val="C00000"/>
              </a:solidFill>
            </a:endParaRPr>
          </a:p>
        </p:txBody>
      </p:sp>
      <p:sp>
        <p:nvSpPr>
          <p:cNvPr id="5" name="Slide Number Placeholder 4"/>
          <p:cNvSpPr>
            <a:spLocks noGrp="1"/>
          </p:cNvSpPr>
          <p:nvPr>
            <p:ph type="sldNum" sz="quarter" idx="13"/>
          </p:nvPr>
        </p:nvSpPr>
        <p:spPr>
          <a:xfrm>
            <a:off x="7022380" y="6411390"/>
            <a:ext cx="2133600" cy="403541"/>
          </a:xfrm>
        </p:spPr>
        <p:txBody>
          <a:bodyPr/>
          <a:lstStyle/>
          <a:p>
            <a:fld id="{BC8D7E44-7D4F-4942-A8C9-2DF6BF8399E8}" type="slidenum">
              <a:rPr lang="en-US" smtClean="0"/>
              <a:pPr/>
              <a:t>33</a:t>
            </a:fld>
            <a:endParaRPr lang="en-US" dirty="0"/>
          </a:p>
        </p:txBody>
      </p:sp>
      <p:sp>
        <p:nvSpPr>
          <p:cNvPr id="3" name="Content Placeholder 2"/>
          <p:cNvSpPr>
            <a:spLocks noGrp="1"/>
          </p:cNvSpPr>
          <p:nvPr>
            <p:ph sz="half" idx="2"/>
          </p:nvPr>
        </p:nvSpPr>
        <p:spPr>
          <a:xfrm>
            <a:off x="0" y="1371600"/>
            <a:ext cx="9134901" cy="5486400"/>
          </a:xfrm>
          <a:solidFill>
            <a:srgbClr val="FFFFFF"/>
          </a:solidFill>
          <a:ln>
            <a:noFill/>
          </a:ln>
        </p:spPr>
        <p:txBody>
          <a:bodyPr>
            <a:normAutofit fontScale="77500" lnSpcReduction="20000"/>
          </a:bodyPr>
          <a:lstStyle/>
          <a:p>
            <a:pPr marL="285750" lvl="1">
              <a:lnSpc>
                <a:spcPct val="120000"/>
              </a:lnSpc>
              <a:spcBef>
                <a:spcPts val="800"/>
              </a:spcBef>
              <a:buFont typeface="Wingdings" panose="05000000000000000000" pitchFamily="2" charset="2"/>
              <a:buChar char="§"/>
            </a:pPr>
            <a:r>
              <a:rPr lang="en-US" sz="1800" dirty="0"/>
              <a:t>Each of the 12 systems management processes integrate with, &amp; depend on, other processes for optimal use.</a:t>
            </a:r>
          </a:p>
          <a:p>
            <a:pPr marL="285750" lvl="1">
              <a:lnSpc>
                <a:spcPct val="120000"/>
              </a:lnSpc>
              <a:spcBef>
                <a:spcPts val="800"/>
              </a:spcBef>
              <a:buFont typeface="Wingdings" panose="05000000000000000000" pitchFamily="2" charset="2"/>
              <a:buChar char="§"/>
            </a:pPr>
            <a:r>
              <a:rPr lang="en-US" sz="1800" dirty="0"/>
              <a:t>Some processes have no significant interaction, or relationship, with another specific process</a:t>
            </a:r>
          </a:p>
          <a:p>
            <a:pPr marL="285750" lvl="1">
              <a:lnSpc>
                <a:spcPct val="120000"/>
              </a:lnSpc>
              <a:spcBef>
                <a:spcPts val="800"/>
              </a:spcBef>
              <a:buFont typeface="Wingdings" panose="05000000000000000000" pitchFamily="2" charset="2"/>
              <a:buChar char="§"/>
            </a:pPr>
            <a:r>
              <a:rPr lang="en-US" sz="1800" dirty="0"/>
              <a:t>Combination of two tactical processes results </a:t>
            </a:r>
            <a:br>
              <a:rPr lang="en-US" sz="1800" dirty="0"/>
            </a:br>
            <a:r>
              <a:rPr lang="en-US" sz="1800" dirty="0"/>
              <a:t>in a significant process relationship, then the </a:t>
            </a:r>
            <a:br>
              <a:rPr lang="en-US" sz="1800" dirty="0"/>
            </a:br>
            <a:r>
              <a:rPr lang="en-US" sz="1800" dirty="0"/>
              <a:t>interaction of the two is designated T for </a:t>
            </a:r>
            <a:br>
              <a:rPr lang="en-US" sz="1800" dirty="0"/>
            </a:br>
            <a:r>
              <a:rPr lang="en-US" sz="1800" dirty="0"/>
              <a:t>tactical</a:t>
            </a:r>
          </a:p>
          <a:p>
            <a:pPr marL="285750" lvl="1">
              <a:lnSpc>
                <a:spcPct val="120000"/>
              </a:lnSpc>
              <a:spcBef>
                <a:spcPts val="800"/>
              </a:spcBef>
              <a:buFont typeface="Wingdings" panose="05000000000000000000" pitchFamily="2" charset="2"/>
              <a:buChar char="§"/>
            </a:pPr>
            <a:r>
              <a:rPr lang="en-US" sz="1800" dirty="0"/>
              <a:t>Combination of two strategic processes</a:t>
            </a:r>
            <a:br>
              <a:rPr lang="en-US" sz="1800" dirty="0"/>
            </a:br>
            <a:r>
              <a:rPr lang="en-US" sz="1800" dirty="0"/>
              <a:t>results in a significant process </a:t>
            </a:r>
            <a:br>
              <a:rPr lang="en-US" sz="1800" dirty="0"/>
            </a:br>
            <a:r>
              <a:rPr lang="en-US" sz="1800" dirty="0"/>
              <a:t>relationship, then the interaction of </a:t>
            </a:r>
            <a:br>
              <a:rPr lang="en-US" sz="1800" dirty="0"/>
            </a:br>
            <a:r>
              <a:rPr lang="en-US" sz="1800" dirty="0"/>
              <a:t>the two is designated S for Strategic</a:t>
            </a:r>
          </a:p>
          <a:p>
            <a:pPr marL="285750" lvl="1">
              <a:lnSpc>
                <a:spcPct val="120000"/>
              </a:lnSpc>
              <a:spcBef>
                <a:spcPts val="800"/>
              </a:spcBef>
              <a:buFont typeface="Wingdings" panose="05000000000000000000" pitchFamily="2" charset="2"/>
              <a:buChar char="§"/>
            </a:pPr>
            <a:r>
              <a:rPr lang="en-US" sz="1800" dirty="0"/>
              <a:t>If a significant relationship is the </a:t>
            </a:r>
            <a:br>
              <a:rPr lang="en-US" sz="1800" dirty="0"/>
            </a:br>
            <a:r>
              <a:rPr lang="en-US" sz="1800" dirty="0"/>
              <a:t>result of the combination of a </a:t>
            </a:r>
            <a:br>
              <a:rPr lang="en-US" sz="1800" dirty="0"/>
            </a:br>
            <a:r>
              <a:rPr lang="en-US" sz="1800" dirty="0"/>
              <a:t>tactical and a strategic discipline, </a:t>
            </a:r>
            <a:br>
              <a:rPr lang="en-US" sz="1800" dirty="0"/>
            </a:br>
            <a:r>
              <a:rPr lang="en-US" sz="1800" dirty="0"/>
              <a:t>then the interaction is designated </a:t>
            </a:r>
            <a:br>
              <a:rPr lang="en-US" sz="1800" dirty="0"/>
            </a:br>
            <a:r>
              <a:rPr lang="en-US" sz="1800" dirty="0"/>
              <a:t>as M for mixture</a:t>
            </a:r>
          </a:p>
          <a:p>
            <a:pPr marL="285750" lvl="1">
              <a:lnSpc>
                <a:spcPct val="120000"/>
              </a:lnSpc>
              <a:spcBef>
                <a:spcPts val="800"/>
              </a:spcBef>
              <a:buFont typeface="Wingdings" panose="05000000000000000000" pitchFamily="2" charset="2"/>
              <a:buChar char="§"/>
            </a:pPr>
            <a:r>
              <a:rPr lang="en-US" sz="1800" dirty="0"/>
              <a:t>If the combination of any two processes,</a:t>
            </a:r>
            <a:br>
              <a:rPr lang="en-US" sz="1800" dirty="0"/>
            </a:br>
            <a:r>
              <a:rPr lang="en-US" sz="1800" dirty="0"/>
              <a:t>either tactical or strategic, results in </a:t>
            </a:r>
            <a:br>
              <a:rPr lang="en-US" sz="1800" dirty="0"/>
            </a:br>
            <a:r>
              <a:rPr lang="en-US" sz="1800" dirty="0"/>
              <a:t>no significant interaction, then the </a:t>
            </a:r>
            <a:br>
              <a:rPr lang="en-US" sz="1800" dirty="0"/>
            </a:br>
            <a:r>
              <a:rPr lang="en-US" sz="1800" dirty="0"/>
              <a:t>intersecting box is blank</a:t>
            </a:r>
          </a:p>
          <a:p>
            <a:pPr marL="285750" lvl="1">
              <a:lnSpc>
                <a:spcPct val="120000"/>
              </a:lnSpc>
              <a:spcBef>
                <a:spcPts val="800"/>
              </a:spcBef>
              <a:buFont typeface="Wingdings" panose="05000000000000000000" pitchFamily="2" charset="2"/>
              <a:buChar char="§"/>
            </a:pPr>
            <a:r>
              <a:rPr lang="en-US" sz="1800" dirty="0"/>
              <a:t>Box in blue indicate processes with </a:t>
            </a:r>
            <a:r>
              <a:rPr lang="en-US" sz="1800"/>
              <a:t>least </a:t>
            </a:r>
            <a:br>
              <a:rPr lang="en-US" sz="1800"/>
            </a:br>
            <a:r>
              <a:rPr lang="en-US" sz="1800"/>
              <a:t>interactions </a:t>
            </a:r>
            <a:r>
              <a:rPr lang="en-US" sz="1800" dirty="0"/>
              <a:t>&amp; red most interactions</a:t>
            </a:r>
          </a:p>
          <a:p>
            <a:pPr marL="285750" lvl="1">
              <a:spcBef>
                <a:spcPts val="500"/>
              </a:spcBef>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3AC1F504-CD87-4CB3-ADDF-8D13607328D0}"/>
              </a:ext>
            </a:extLst>
          </p:cNvPr>
          <p:cNvPicPr>
            <a:picLocks noChangeAspect="1"/>
          </p:cNvPicPr>
          <p:nvPr/>
        </p:nvPicPr>
        <p:blipFill>
          <a:blip r:embed="rId3"/>
          <a:stretch>
            <a:fillRect/>
          </a:stretch>
        </p:blipFill>
        <p:spPr>
          <a:xfrm>
            <a:off x="3983479" y="1997430"/>
            <a:ext cx="5181600" cy="4708170"/>
          </a:xfrm>
          <a:prstGeom prst="rect">
            <a:avLst/>
          </a:prstGeom>
        </p:spPr>
      </p:pic>
      <p:sp>
        <p:nvSpPr>
          <p:cNvPr id="7" name="Rectangle 6">
            <a:extLst>
              <a:ext uri="{FF2B5EF4-FFF2-40B4-BE49-F238E27FC236}">
                <a16:creationId xmlns:a16="http://schemas.microsoft.com/office/drawing/2014/main" id="{7959236C-D575-45C6-AD2A-93EC98948657}"/>
              </a:ext>
            </a:extLst>
          </p:cNvPr>
          <p:cNvSpPr/>
          <p:nvPr/>
        </p:nvSpPr>
        <p:spPr>
          <a:xfrm>
            <a:off x="3983479" y="2911830"/>
            <a:ext cx="4572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C8412-DB2F-4E66-B2A5-BBFD7C8EA247}"/>
              </a:ext>
            </a:extLst>
          </p:cNvPr>
          <p:cNvSpPr/>
          <p:nvPr/>
        </p:nvSpPr>
        <p:spPr>
          <a:xfrm>
            <a:off x="3983479" y="4283430"/>
            <a:ext cx="4572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4">
            <a:extLst>
              <a:ext uri="{FF2B5EF4-FFF2-40B4-BE49-F238E27FC236}">
                <a16:creationId xmlns:a16="http://schemas.microsoft.com/office/drawing/2014/main" id="{33BBFEA9-79CB-4BE0-9982-3EF1A1BC5691}"/>
              </a:ext>
            </a:extLst>
          </p:cNvPr>
          <p:cNvSpPr txBox="1">
            <a:spLocks/>
          </p:cNvSpPr>
          <p:nvPr/>
        </p:nvSpPr>
        <p:spPr>
          <a:xfrm>
            <a:off x="8727935" y="6564505"/>
            <a:ext cx="457096" cy="307329"/>
          </a:xfrm>
          <a:prstGeom prst="rect">
            <a:avLst/>
          </a:prstGeom>
        </p:spPr>
        <p:txBody>
          <a:bodyPr/>
          <a:lstStyle>
            <a:defPPr>
              <a:defRPr lang="en-US"/>
            </a:defPPr>
            <a:lvl1pPr marL="0" algn="l" defTabSz="914400" rtl="0" eaLnBrk="1" latinLnBrk="0" hangingPunct="1">
              <a:defRPr sz="1800" b="1" kern="1200">
                <a:solidFill>
                  <a:srgbClr val="0070C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z="1400" smtClean="0"/>
              <a:pPr/>
              <a:t>33</a:t>
            </a:fld>
            <a:endParaRPr lang="en-US" sz="2000" dirty="0"/>
          </a:p>
        </p:txBody>
      </p:sp>
      <p:sp>
        <p:nvSpPr>
          <p:cNvPr id="2" name="TextBox 1">
            <a:extLst>
              <a:ext uri="{FF2B5EF4-FFF2-40B4-BE49-F238E27FC236}">
                <a16:creationId xmlns:a16="http://schemas.microsoft.com/office/drawing/2014/main" id="{B199B824-39B7-4D09-9180-3C2EE809F82A}"/>
              </a:ext>
            </a:extLst>
          </p:cNvPr>
          <p:cNvSpPr txBox="1"/>
          <p:nvPr/>
        </p:nvSpPr>
        <p:spPr>
          <a:xfrm>
            <a:off x="152400" y="6587918"/>
            <a:ext cx="1078116" cy="307777"/>
          </a:xfrm>
          <a:prstGeom prst="rect">
            <a:avLst/>
          </a:prstGeom>
          <a:noFill/>
        </p:spPr>
        <p:txBody>
          <a:bodyPr wrap="none" rtlCol="0">
            <a:spAutoFit/>
          </a:bodyPr>
          <a:lstStyle/>
          <a:p>
            <a:r>
              <a:rPr lang="en-US" sz="1400" b="1" dirty="0">
                <a:solidFill>
                  <a:srgbClr val="0070C0"/>
                </a:solidFill>
              </a:rPr>
              <a:t>20 Feb 2021</a:t>
            </a:r>
          </a:p>
        </p:txBody>
      </p:sp>
    </p:spTree>
    <p:extLst>
      <p:ext uri="{BB962C8B-B14F-4D97-AF65-F5344CB8AC3E}">
        <p14:creationId xmlns:p14="http://schemas.microsoft.com/office/powerpoint/2010/main" val="3766371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52400" y="-12700"/>
            <a:ext cx="7162800" cy="1143000"/>
          </a:xfrm>
        </p:spPr>
        <p:txBody>
          <a:bodyPr>
            <a:normAutofit fontScale="62500" lnSpcReduction="20000"/>
          </a:bodyPr>
          <a:lstStyle/>
          <a:p>
            <a:r>
              <a:rPr lang="en-GB" dirty="0">
                <a:solidFill>
                  <a:srgbClr val="0070C0"/>
                </a:solidFill>
              </a:rPr>
              <a:t>Integrating Systems Management Processes</a:t>
            </a:r>
          </a:p>
          <a:p>
            <a:r>
              <a:rPr lang="en-US" dirty="0">
                <a:solidFill>
                  <a:srgbClr val="C00000"/>
                </a:solidFill>
              </a:rPr>
              <a:t>Difficulties with Integrating Solely Tactical Processes</a:t>
            </a:r>
            <a:endParaRPr lang="en-GB" dirty="0">
              <a:solidFill>
                <a:srgbClr val="C00000"/>
              </a:solidFill>
            </a:endParaRPr>
          </a:p>
        </p:txBody>
      </p:sp>
      <p:sp>
        <p:nvSpPr>
          <p:cNvPr id="3" name="Content Placeholder 2"/>
          <p:cNvSpPr>
            <a:spLocks noGrp="1"/>
          </p:cNvSpPr>
          <p:nvPr>
            <p:ph sz="half" idx="2"/>
          </p:nvPr>
        </p:nvSpPr>
        <p:spPr>
          <a:xfrm>
            <a:off x="228600" y="1371601"/>
            <a:ext cx="8763000" cy="4952999"/>
          </a:xfrm>
          <a:solidFill>
            <a:srgbClr val="FFFFFF"/>
          </a:solidFill>
          <a:ln>
            <a:noFill/>
          </a:ln>
        </p:spPr>
        <p:txBody>
          <a:bodyPr>
            <a:normAutofit/>
          </a:bodyPr>
          <a:lstStyle/>
          <a:p>
            <a:pPr marL="0" lvl="1" indent="0">
              <a:lnSpc>
                <a:spcPct val="124000"/>
              </a:lnSpc>
              <a:spcBef>
                <a:spcPts val="500"/>
              </a:spcBef>
              <a:buNone/>
            </a:pPr>
            <a:r>
              <a:rPr lang="en-US" dirty="0"/>
              <a:t>There are 11 relationships involving solely </a:t>
            </a:r>
            <a:br>
              <a:rPr lang="en-US" dirty="0"/>
            </a:br>
            <a:r>
              <a:rPr lang="en-US" dirty="0"/>
              <a:t>tactical processes. The difficulties of integrating</a:t>
            </a:r>
            <a:br>
              <a:rPr lang="en-US" dirty="0"/>
            </a:br>
            <a:r>
              <a:rPr lang="en-US" dirty="0"/>
              <a:t>solely tactical processes are</a:t>
            </a:r>
          </a:p>
          <a:p>
            <a:pPr marL="342900" lvl="1" indent="-342900">
              <a:lnSpc>
                <a:spcPct val="124000"/>
              </a:lnSpc>
              <a:spcBef>
                <a:spcPts val="500"/>
              </a:spcBef>
              <a:buFont typeface="+mj-lt"/>
              <a:buAutoNum type="arabicPeriod"/>
            </a:pPr>
            <a:r>
              <a:rPr lang="en-US" dirty="0"/>
              <a:t>There is a tendency to emphasize only on </a:t>
            </a:r>
            <a:br>
              <a:rPr lang="en-US" dirty="0"/>
            </a:br>
            <a:r>
              <a:rPr lang="en-US" dirty="0"/>
              <a:t>short-term goals and objectives having very </a:t>
            </a:r>
            <a:br>
              <a:rPr lang="en-US" dirty="0"/>
            </a:br>
            <a:r>
              <a:rPr lang="en-US" dirty="0"/>
              <a:t>limited planning horizons, sometimes forcing </a:t>
            </a:r>
            <a:br>
              <a:rPr lang="en-US" dirty="0"/>
            </a:br>
            <a:r>
              <a:rPr lang="en-US" dirty="0"/>
              <a:t>an hour-to-hour focus of activities. If left </a:t>
            </a:r>
            <a:br>
              <a:rPr lang="en-US" dirty="0"/>
            </a:br>
            <a:r>
              <a:rPr lang="en-US" dirty="0"/>
              <a:t>unchecked, this tendency could undermine </a:t>
            </a:r>
            <a:br>
              <a:rPr lang="en-US" dirty="0"/>
            </a:br>
            <a:r>
              <a:rPr lang="en-US" dirty="0"/>
              <a:t>efforts at long-range, strategic planning.</a:t>
            </a:r>
          </a:p>
          <a:p>
            <a:pPr marL="342900" lvl="1" indent="-342900">
              <a:lnSpc>
                <a:spcPct val="124000"/>
              </a:lnSpc>
              <a:spcBef>
                <a:spcPts val="500"/>
              </a:spcBef>
              <a:buFont typeface="+mj-lt"/>
              <a:buAutoNum type="arabicPeriod"/>
            </a:pPr>
            <a:r>
              <a:rPr lang="en-US" dirty="0"/>
              <a:t>Most of these now involve 24/7 coverage. The emphasis on around-the-clock operation can often infuse an organization with a reactive, firefighting type of mentality rather than a more proactive mentality</a:t>
            </a:r>
          </a:p>
          <a:p>
            <a:pPr marL="342900" lvl="1" indent="-342900">
              <a:lnSpc>
                <a:spcPct val="124000"/>
              </a:lnSpc>
              <a:spcBef>
                <a:spcPts val="500"/>
              </a:spcBef>
              <a:buFont typeface="+mj-lt"/>
              <a:buAutoNum type="arabicPeriod"/>
            </a:pPr>
            <a:r>
              <a:rPr lang="en-US" dirty="0"/>
              <a:t>People who work in organizations with reactive continuous operative environments burnout quickly, and the organizations run the risk of losing their most precious resource the human talent.</a:t>
            </a:r>
          </a:p>
          <a:p>
            <a:pPr marL="0" lvl="1" indent="0">
              <a:lnSpc>
                <a:spcPct val="124000"/>
              </a:lnSpc>
              <a:spcBef>
                <a:spcPts val="500"/>
              </a:spcBef>
              <a:buNone/>
            </a:pPr>
            <a:endParaRPr lang="en-US" dirty="0"/>
          </a:p>
        </p:txBody>
      </p:sp>
      <p:pic>
        <p:nvPicPr>
          <p:cNvPr id="7" name="Picture 6">
            <a:extLst>
              <a:ext uri="{FF2B5EF4-FFF2-40B4-BE49-F238E27FC236}">
                <a16:creationId xmlns:a16="http://schemas.microsoft.com/office/drawing/2014/main" id="{4D2FCE13-FEE7-4692-97C4-EDE4423C0E77}"/>
              </a:ext>
            </a:extLst>
          </p:cNvPr>
          <p:cNvPicPr>
            <a:picLocks noChangeAspect="1"/>
          </p:cNvPicPr>
          <p:nvPr/>
        </p:nvPicPr>
        <p:blipFill>
          <a:blip r:embed="rId3"/>
          <a:stretch>
            <a:fillRect/>
          </a:stretch>
        </p:blipFill>
        <p:spPr>
          <a:xfrm>
            <a:off x="4648200" y="1371600"/>
            <a:ext cx="4495800" cy="2638425"/>
          </a:xfrm>
          <a:prstGeom prst="rect">
            <a:avLst/>
          </a:prstGeom>
        </p:spPr>
      </p:pic>
      <p:pic>
        <p:nvPicPr>
          <p:cNvPr id="2" name="Picture 1">
            <a:extLst>
              <a:ext uri="{FF2B5EF4-FFF2-40B4-BE49-F238E27FC236}">
                <a16:creationId xmlns:a16="http://schemas.microsoft.com/office/drawing/2014/main" id="{1A07568C-03C2-45E0-91C8-9F0D522F2A25}"/>
              </a:ext>
            </a:extLst>
          </p:cNvPr>
          <p:cNvPicPr>
            <a:picLocks noChangeAspect="1"/>
          </p:cNvPicPr>
          <p:nvPr/>
        </p:nvPicPr>
        <p:blipFill>
          <a:blip r:embed="rId4"/>
          <a:stretch>
            <a:fillRect/>
          </a:stretch>
        </p:blipFill>
        <p:spPr>
          <a:xfrm>
            <a:off x="6324600" y="1428749"/>
            <a:ext cx="990600" cy="183823"/>
          </a:xfrm>
          <a:prstGeom prst="rect">
            <a:avLst/>
          </a:prstGeom>
        </p:spPr>
      </p:pic>
      <p:sp>
        <p:nvSpPr>
          <p:cNvPr id="8" name="Footer Placeholder 3">
            <a:extLst>
              <a:ext uri="{FF2B5EF4-FFF2-40B4-BE49-F238E27FC236}">
                <a16:creationId xmlns:a16="http://schemas.microsoft.com/office/drawing/2014/main" id="{507D5E06-B7D2-48EC-BD90-68BC97FA075E}"/>
              </a:ext>
            </a:extLst>
          </p:cNvPr>
          <p:cNvSpPr>
            <a:spLocks noGrp="1"/>
          </p:cNvSpPr>
          <p:nvPr>
            <p:ph type="ftr" sz="quarter" idx="12"/>
          </p:nvPr>
        </p:nvSpPr>
        <p:spPr>
          <a:xfrm>
            <a:off x="3276600" y="6564505"/>
            <a:ext cx="3429000" cy="307329"/>
          </a:xfrm>
        </p:spPr>
        <p:txBody>
          <a:bodyPr/>
          <a:lstStyle/>
          <a:p>
            <a:r>
              <a:rPr lang="en-US" sz="1400" dirty="0"/>
              <a:t>SS ZG538 Infrastructure Management</a:t>
            </a:r>
          </a:p>
        </p:txBody>
      </p:sp>
      <p:sp>
        <p:nvSpPr>
          <p:cNvPr id="9" name="Slide Number Placeholder 4">
            <a:extLst>
              <a:ext uri="{FF2B5EF4-FFF2-40B4-BE49-F238E27FC236}">
                <a16:creationId xmlns:a16="http://schemas.microsoft.com/office/drawing/2014/main" id="{FB76280E-15A4-4C24-87C3-794F13A44908}"/>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34</a:t>
            </a:fld>
            <a:endParaRPr lang="en-US" sz="2000" dirty="0"/>
          </a:p>
        </p:txBody>
      </p:sp>
    </p:spTree>
    <p:extLst>
      <p:ext uri="{BB962C8B-B14F-4D97-AF65-F5344CB8AC3E}">
        <p14:creationId xmlns:p14="http://schemas.microsoft.com/office/powerpoint/2010/main" val="3047588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52400" y="114299"/>
            <a:ext cx="7162800" cy="1143000"/>
          </a:xfrm>
        </p:spPr>
        <p:txBody>
          <a:bodyPr>
            <a:normAutofit fontScale="62500" lnSpcReduction="20000"/>
          </a:bodyPr>
          <a:lstStyle/>
          <a:p>
            <a:r>
              <a:rPr lang="en-GB" dirty="0">
                <a:solidFill>
                  <a:srgbClr val="0070C0"/>
                </a:solidFill>
              </a:rPr>
              <a:t>Integrating Systems Management Processes</a:t>
            </a:r>
          </a:p>
          <a:p>
            <a:r>
              <a:rPr lang="en-US" sz="3500" dirty="0">
                <a:solidFill>
                  <a:srgbClr val="C00000"/>
                </a:solidFill>
              </a:rPr>
              <a:t>Difficulties with Integrating Solely Strategic Processes</a:t>
            </a:r>
            <a:endParaRPr lang="en-GB" sz="3500" dirty="0">
              <a:solidFill>
                <a:srgbClr val="C00000"/>
              </a:solidFill>
            </a:endParaRPr>
          </a:p>
        </p:txBody>
      </p:sp>
      <p:sp>
        <p:nvSpPr>
          <p:cNvPr id="3" name="Content Placeholder 2"/>
          <p:cNvSpPr>
            <a:spLocks noGrp="1"/>
          </p:cNvSpPr>
          <p:nvPr>
            <p:ph sz="half" idx="2"/>
          </p:nvPr>
        </p:nvSpPr>
        <p:spPr>
          <a:xfrm>
            <a:off x="228600" y="1371601"/>
            <a:ext cx="8763000" cy="4800600"/>
          </a:xfrm>
          <a:solidFill>
            <a:srgbClr val="FFFFFF"/>
          </a:solidFill>
          <a:ln>
            <a:noFill/>
          </a:ln>
        </p:spPr>
        <p:txBody>
          <a:bodyPr>
            <a:normAutofit/>
          </a:bodyPr>
          <a:lstStyle/>
          <a:p>
            <a:pPr marL="0" lvl="1" indent="0">
              <a:lnSpc>
                <a:spcPct val="124000"/>
              </a:lnSpc>
              <a:spcBef>
                <a:spcPts val="500"/>
              </a:spcBef>
              <a:buNone/>
            </a:pPr>
            <a:r>
              <a:rPr lang="en-US" dirty="0"/>
              <a:t>There are four relationships based solely on strategic </a:t>
            </a:r>
            <a:br>
              <a:rPr lang="en-US" dirty="0"/>
            </a:br>
            <a:r>
              <a:rPr lang="en-US" dirty="0"/>
              <a:t>processes The difficulties of integrating solely strategic </a:t>
            </a:r>
            <a:br>
              <a:rPr lang="en-US" dirty="0"/>
            </a:br>
            <a:r>
              <a:rPr lang="en-US" dirty="0"/>
              <a:t>processes are</a:t>
            </a:r>
          </a:p>
          <a:p>
            <a:pPr marL="342900" lvl="1" indent="-342900">
              <a:lnSpc>
                <a:spcPct val="124000"/>
              </a:lnSpc>
              <a:spcBef>
                <a:spcPts val="500"/>
              </a:spcBef>
              <a:buFont typeface="+mj-lt"/>
              <a:buAutoNum type="arabicPeriod"/>
            </a:pPr>
            <a:r>
              <a:rPr lang="en-US" dirty="0"/>
              <a:t>Continuing emphasis on long-range planning </a:t>
            </a:r>
            <a:br>
              <a:rPr lang="en-US" dirty="0"/>
            </a:br>
            <a:r>
              <a:rPr lang="en-US" dirty="0"/>
              <a:t>sometimes results in key initiatives not getting implemented as the planning does not get followed with effective execution</a:t>
            </a:r>
          </a:p>
          <a:p>
            <a:pPr marL="342900" lvl="1" indent="-342900">
              <a:lnSpc>
                <a:spcPct val="124000"/>
              </a:lnSpc>
              <a:spcBef>
                <a:spcPts val="500"/>
              </a:spcBef>
              <a:buFont typeface="+mj-lt"/>
              <a:buAutoNum type="arabicPeriod"/>
            </a:pPr>
            <a:r>
              <a:rPr lang="en-US" dirty="0"/>
              <a:t>These relationships need to be managed by individuals with a competent, strategic focus, but most of the infrastructure analysts/staff are more tactical than strategic in their outlooks, actions, and attitudes.</a:t>
            </a:r>
          </a:p>
          <a:p>
            <a:pPr marL="342900" lvl="1" indent="-342900">
              <a:lnSpc>
                <a:spcPct val="124000"/>
              </a:lnSpc>
              <a:spcBef>
                <a:spcPts val="500"/>
              </a:spcBef>
              <a:buFont typeface="+mj-lt"/>
              <a:buAutoNum type="arabicPeriod"/>
            </a:pPr>
            <a:r>
              <a:rPr lang="en-US" dirty="0"/>
              <a:t>Budgets for strategic resources whether software, hardware or human, often get diverted to more urgent needs</a:t>
            </a:r>
          </a:p>
        </p:txBody>
      </p:sp>
      <p:pic>
        <p:nvPicPr>
          <p:cNvPr id="4" name="Picture 3">
            <a:extLst>
              <a:ext uri="{FF2B5EF4-FFF2-40B4-BE49-F238E27FC236}">
                <a16:creationId xmlns:a16="http://schemas.microsoft.com/office/drawing/2014/main" id="{99603644-BAF0-4427-8013-A2DA3E7BBC66}"/>
              </a:ext>
            </a:extLst>
          </p:cNvPr>
          <p:cNvPicPr>
            <a:picLocks noChangeAspect="1"/>
          </p:cNvPicPr>
          <p:nvPr/>
        </p:nvPicPr>
        <p:blipFill>
          <a:blip r:embed="rId3"/>
          <a:stretch>
            <a:fillRect/>
          </a:stretch>
        </p:blipFill>
        <p:spPr>
          <a:xfrm>
            <a:off x="5702386" y="1371600"/>
            <a:ext cx="3324225" cy="1209675"/>
          </a:xfrm>
          <a:prstGeom prst="rect">
            <a:avLst/>
          </a:prstGeom>
        </p:spPr>
      </p:pic>
      <p:pic>
        <p:nvPicPr>
          <p:cNvPr id="2" name="Picture 1">
            <a:extLst>
              <a:ext uri="{FF2B5EF4-FFF2-40B4-BE49-F238E27FC236}">
                <a16:creationId xmlns:a16="http://schemas.microsoft.com/office/drawing/2014/main" id="{064B6442-A6F3-45CC-8DB0-A1CAAB4F4EB5}"/>
              </a:ext>
            </a:extLst>
          </p:cNvPr>
          <p:cNvPicPr>
            <a:picLocks noChangeAspect="1"/>
          </p:cNvPicPr>
          <p:nvPr/>
        </p:nvPicPr>
        <p:blipFill>
          <a:blip r:embed="rId4"/>
          <a:stretch>
            <a:fillRect/>
          </a:stretch>
        </p:blipFill>
        <p:spPr>
          <a:xfrm>
            <a:off x="7915275" y="1428750"/>
            <a:ext cx="1057275" cy="171450"/>
          </a:xfrm>
          <a:prstGeom prst="rect">
            <a:avLst/>
          </a:prstGeom>
        </p:spPr>
      </p:pic>
      <p:sp>
        <p:nvSpPr>
          <p:cNvPr id="7" name="Footer Placeholder 3">
            <a:extLst>
              <a:ext uri="{FF2B5EF4-FFF2-40B4-BE49-F238E27FC236}">
                <a16:creationId xmlns:a16="http://schemas.microsoft.com/office/drawing/2014/main" id="{80D31629-4C6B-47C0-B174-4102819C0122}"/>
              </a:ext>
            </a:extLst>
          </p:cNvPr>
          <p:cNvSpPr>
            <a:spLocks noGrp="1"/>
          </p:cNvSpPr>
          <p:nvPr>
            <p:ph type="ftr" sz="quarter" idx="12"/>
          </p:nvPr>
        </p:nvSpPr>
        <p:spPr>
          <a:xfrm>
            <a:off x="2514600" y="6615306"/>
            <a:ext cx="4191000" cy="179196"/>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9913BFB6-3FE7-4FB0-A1DB-3D5EE9F95B60}"/>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35</a:t>
            </a:fld>
            <a:endParaRPr lang="en-US" sz="2000" dirty="0"/>
          </a:p>
        </p:txBody>
      </p:sp>
    </p:spTree>
    <p:extLst>
      <p:ext uri="{BB962C8B-B14F-4D97-AF65-F5344CB8AC3E}">
        <p14:creationId xmlns:p14="http://schemas.microsoft.com/office/powerpoint/2010/main" val="362255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52400" y="75775"/>
            <a:ext cx="7391400" cy="1143000"/>
          </a:xfrm>
        </p:spPr>
        <p:txBody>
          <a:bodyPr>
            <a:normAutofit fontScale="62500" lnSpcReduction="20000"/>
          </a:bodyPr>
          <a:lstStyle/>
          <a:p>
            <a:r>
              <a:rPr lang="en-GB" dirty="0">
                <a:solidFill>
                  <a:srgbClr val="0070C0"/>
                </a:solidFill>
              </a:rPr>
              <a:t>Integrating Systems Management Processes</a:t>
            </a:r>
          </a:p>
          <a:p>
            <a:r>
              <a:rPr lang="en-US" sz="3500" dirty="0">
                <a:solidFill>
                  <a:srgbClr val="C00000"/>
                </a:solidFill>
              </a:rPr>
              <a:t>Difficulties with Integrating Tactical and Strategic Processes</a:t>
            </a:r>
            <a:endParaRPr lang="en-GB" sz="3500" dirty="0">
              <a:solidFill>
                <a:srgbClr val="C00000"/>
              </a:solidFill>
            </a:endParaRPr>
          </a:p>
        </p:txBody>
      </p:sp>
      <p:sp>
        <p:nvSpPr>
          <p:cNvPr id="3" name="Content Placeholder 2"/>
          <p:cNvSpPr>
            <a:spLocks noGrp="1"/>
          </p:cNvSpPr>
          <p:nvPr>
            <p:ph sz="half" idx="2"/>
          </p:nvPr>
        </p:nvSpPr>
        <p:spPr>
          <a:xfrm>
            <a:off x="228600" y="1371600"/>
            <a:ext cx="8763000" cy="5181600"/>
          </a:xfrm>
          <a:solidFill>
            <a:srgbClr val="FFFFFF"/>
          </a:solidFill>
          <a:ln>
            <a:noFill/>
          </a:ln>
        </p:spPr>
        <p:txBody>
          <a:bodyPr>
            <a:normAutofit fontScale="92500" lnSpcReduction="20000"/>
          </a:bodyPr>
          <a:lstStyle/>
          <a:p>
            <a:pPr marL="0" lvl="1" indent="0">
              <a:lnSpc>
                <a:spcPct val="124000"/>
              </a:lnSpc>
              <a:spcBef>
                <a:spcPts val="500"/>
              </a:spcBef>
              <a:buNone/>
            </a:pPr>
            <a:r>
              <a:rPr lang="en-US" dirty="0"/>
              <a:t>There are nine relationships formed by a combination </a:t>
            </a:r>
            <a:br>
              <a:rPr lang="en-US" dirty="0"/>
            </a:br>
            <a:r>
              <a:rPr lang="en-US" dirty="0"/>
              <a:t>of tactical and strategic processes. The difficulty is the </a:t>
            </a:r>
            <a:br>
              <a:rPr lang="en-US" dirty="0"/>
            </a:br>
            <a:r>
              <a:rPr lang="en-US" dirty="0"/>
              <a:t>mixing of tactical and strategic processes, the </a:t>
            </a:r>
            <a:br>
              <a:rPr lang="en-US" dirty="0"/>
            </a:br>
            <a:r>
              <a:rPr lang="en-US" dirty="0"/>
              <a:t>orientations of which may appear at odds with each </a:t>
            </a:r>
            <a:br>
              <a:rPr lang="en-US" dirty="0"/>
            </a:br>
            <a:r>
              <a:rPr lang="en-US" dirty="0"/>
              <a:t>other.</a:t>
            </a:r>
          </a:p>
          <a:p>
            <a:pPr marL="342900" lvl="1" indent="-342900">
              <a:lnSpc>
                <a:spcPct val="124000"/>
              </a:lnSpc>
              <a:spcBef>
                <a:spcPts val="500"/>
              </a:spcBef>
              <a:buFont typeface="+mj-lt"/>
              <a:buAutoNum type="arabicPeriod"/>
            </a:pPr>
            <a:r>
              <a:rPr lang="en-US" dirty="0"/>
              <a:t>Short-range tactical actions do not mix well with </a:t>
            </a:r>
            <a:br>
              <a:rPr lang="en-US" dirty="0"/>
            </a:br>
            <a:r>
              <a:rPr lang="en-US" dirty="0"/>
              <a:t>long-range strategic plans. In case we do have</a:t>
            </a:r>
            <a:br>
              <a:rPr lang="en-US" dirty="0"/>
            </a:br>
            <a:r>
              <a:rPr lang="en-US" dirty="0"/>
              <a:t>common reliable, responsive systems and excellent </a:t>
            </a:r>
            <a:br>
              <a:rPr lang="en-US" dirty="0"/>
            </a:br>
            <a:r>
              <a:rPr lang="en-US" dirty="0"/>
              <a:t>customer service, the accomplishment of Business objectives can help to reconcile these apparent discrepancies.</a:t>
            </a:r>
          </a:p>
          <a:p>
            <a:pPr marL="342900" lvl="1" indent="-342900">
              <a:lnSpc>
                <a:spcPct val="124000"/>
              </a:lnSpc>
              <a:spcBef>
                <a:spcPts val="500"/>
              </a:spcBef>
              <a:buFont typeface="+mj-lt"/>
              <a:buAutoNum type="arabicPeriod"/>
            </a:pPr>
            <a:r>
              <a:rPr lang="en-US" dirty="0"/>
              <a:t>This could also bring together process owners whose orientation between short- and long-range focus may conflict. Again, the emphasis on common goals can help to alleviate these divergent views..</a:t>
            </a:r>
          </a:p>
          <a:p>
            <a:pPr marL="342900" lvl="1" indent="-342900">
              <a:lnSpc>
                <a:spcPct val="124000"/>
              </a:lnSpc>
              <a:spcBef>
                <a:spcPts val="500"/>
              </a:spcBef>
              <a:buFont typeface="+mj-lt"/>
              <a:buAutoNum type="arabicPeriod"/>
            </a:pPr>
            <a:r>
              <a:rPr lang="en-US" dirty="0"/>
              <a:t>The need to recognize which elements are truly tactical and which are truly strategic. For example, the combination of tactical change management and strategic capacity management is a mixed-process relationship. But some changes may require weeks of advanced planning, resulting in a strategic focus on what is normally a tactical discipline. Similarly, the last step of a major capacity upgrade is the installation of the hardware; this is a tactical activity associated with a normally strategic discipline. Knowing and understanding these differences can help to better facilitate the relationships of mixed processes</a:t>
            </a:r>
          </a:p>
        </p:txBody>
      </p:sp>
      <p:pic>
        <p:nvPicPr>
          <p:cNvPr id="4" name="Picture 3">
            <a:extLst>
              <a:ext uri="{FF2B5EF4-FFF2-40B4-BE49-F238E27FC236}">
                <a16:creationId xmlns:a16="http://schemas.microsoft.com/office/drawing/2014/main" id="{6044ECE5-F38E-4A65-B042-490CC6F786C8}"/>
              </a:ext>
            </a:extLst>
          </p:cNvPr>
          <p:cNvPicPr>
            <a:picLocks noChangeAspect="1"/>
          </p:cNvPicPr>
          <p:nvPr/>
        </p:nvPicPr>
        <p:blipFill>
          <a:blip r:embed="rId3"/>
          <a:stretch>
            <a:fillRect/>
          </a:stretch>
        </p:blipFill>
        <p:spPr>
          <a:xfrm>
            <a:off x="5334000" y="1164248"/>
            <a:ext cx="3810000" cy="2238375"/>
          </a:xfrm>
          <a:prstGeom prst="rect">
            <a:avLst/>
          </a:prstGeom>
        </p:spPr>
      </p:pic>
      <p:sp>
        <p:nvSpPr>
          <p:cNvPr id="7" name="Footer Placeholder 3">
            <a:extLst>
              <a:ext uri="{FF2B5EF4-FFF2-40B4-BE49-F238E27FC236}">
                <a16:creationId xmlns:a16="http://schemas.microsoft.com/office/drawing/2014/main" id="{B8C95E3C-9467-4A56-AB6B-3740CAC456D3}"/>
              </a:ext>
            </a:extLst>
          </p:cNvPr>
          <p:cNvSpPr>
            <a:spLocks noGrp="1"/>
          </p:cNvSpPr>
          <p:nvPr>
            <p:ph type="ftr" sz="quarter" idx="12"/>
          </p:nvPr>
        </p:nvSpPr>
        <p:spPr>
          <a:xfrm>
            <a:off x="3124200" y="6564505"/>
            <a:ext cx="3581400" cy="307329"/>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9A90292E-C9CF-4DED-8054-04050676B003}"/>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36</a:t>
            </a:fld>
            <a:endParaRPr lang="en-US" sz="2000" dirty="0"/>
          </a:p>
        </p:txBody>
      </p:sp>
    </p:spTree>
    <p:extLst>
      <p:ext uri="{BB962C8B-B14F-4D97-AF65-F5344CB8AC3E}">
        <p14:creationId xmlns:p14="http://schemas.microsoft.com/office/powerpoint/2010/main" val="3263967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52399" y="75775"/>
            <a:ext cx="8575535" cy="1143000"/>
          </a:xfrm>
        </p:spPr>
        <p:txBody>
          <a:bodyPr>
            <a:noAutofit/>
          </a:bodyPr>
          <a:lstStyle/>
          <a:p>
            <a:r>
              <a:rPr lang="en-GB" sz="2300" dirty="0">
                <a:solidFill>
                  <a:srgbClr val="0070C0"/>
                </a:solidFill>
              </a:rPr>
              <a:t>Integrating Systems Management Processes</a:t>
            </a:r>
          </a:p>
          <a:p>
            <a:r>
              <a:rPr lang="en-US" sz="2100" dirty="0">
                <a:solidFill>
                  <a:srgbClr val="C00000"/>
                </a:solidFill>
              </a:rPr>
              <a:t>Examining Integrated Relationships Between Strategic &amp; Tactical Processes</a:t>
            </a:r>
            <a:endParaRPr lang="en-GB" sz="2100" dirty="0">
              <a:solidFill>
                <a:srgbClr val="C00000"/>
              </a:solidFill>
            </a:endParaRPr>
          </a:p>
        </p:txBody>
      </p:sp>
      <p:sp>
        <p:nvSpPr>
          <p:cNvPr id="3" name="Content Placeholder 2"/>
          <p:cNvSpPr>
            <a:spLocks noGrp="1"/>
          </p:cNvSpPr>
          <p:nvPr>
            <p:ph sz="half" idx="2"/>
          </p:nvPr>
        </p:nvSpPr>
        <p:spPr>
          <a:xfrm>
            <a:off x="228600" y="1371601"/>
            <a:ext cx="8763000" cy="5029200"/>
          </a:xfrm>
          <a:solidFill>
            <a:srgbClr val="FFFFFF"/>
          </a:solidFill>
          <a:ln>
            <a:noFill/>
          </a:ln>
        </p:spPr>
        <p:txBody>
          <a:bodyPr>
            <a:normAutofit/>
          </a:bodyPr>
          <a:lstStyle/>
          <a:p>
            <a:pPr marL="0" lvl="1" indent="0">
              <a:lnSpc>
                <a:spcPct val="124000"/>
              </a:lnSpc>
              <a:spcBef>
                <a:spcPts val="500"/>
              </a:spcBef>
              <a:buNone/>
            </a:pPr>
            <a:r>
              <a:rPr lang="en-US" dirty="0"/>
              <a:t>There are 24 relationships possible while integrating processes which are detailed below</a:t>
            </a:r>
          </a:p>
          <a:p>
            <a:pPr marL="342900" lvl="1" indent="-342900">
              <a:lnSpc>
                <a:spcPct val="124000"/>
              </a:lnSpc>
              <a:spcBef>
                <a:spcPts val="500"/>
              </a:spcBef>
              <a:buFont typeface="+mj-lt"/>
              <a:buAutoNum type="arabicPeriod"/>
            </a:pPr>
            <a:r>
              <a:rPr lang="en-US" dirty="0"/>
              <a:t>AV/CM(T). Availability and change management are tactical processes. The relationship here centers mostly on scheduled outages which should be handled as scheduled changes. Unscheduled outages should be treated as problems.</a:t>
            </a:r>
          </a:p>
          <a:p>
            <a:pPr marL="342900" lvl="1" indent="-342900">
              <a:lnSpc>
                <a:spcPct val="124000"/>
              </a:lnSpc>
              <a:spcBef>
                <a:spcPts val="500"/>
              </a:spcBef>
              <a:buFont typeface="+mj-lt"/>
              <a:buAutoNum type="arabicPeriod"/>
            </a:pPr>
            <a:r>
              <a:rPr lang="en-US" dirty="0"/>
              <a:t>PT/CP(M). This mixes a tactical process (performance and tuning) with a strategic one (capacity planning). Poor performance and slow response times can certainly be attributed to lack of adequate capacity planning. If insufficient resources are available due to larger‐than‐expected workload growth or due to a greater number of total or concurrent users, then poor performance will no doubt result.</a:t>
            </a:r>
          </a:p>
          <a:p>
            <a:pPr marL="342900" lvl="1" indent="-342900">
              <a:lnSpc>
                <a:spcPct val="124000"/>
              </a:lnSpc>
              <a:spcBef>
                <a:spcPts val="500"/>
              </a:spcBef>
              <a:buFont typeface="+mj-lt"/>
              <a:buAutoNum type="arabicPeriod"/>
            </a:pPr>
            <a:r>
              <a:rPr lang="en-US" dirty="0"/>
              <a:t>PA/SE(S). This </a:t>
            </a:r>
            <a:r>
              <a:rPr lang="en-US"/>
              <a:t>is an </a:t>
            </a:r>
            <a:r>
              <a:rPr lang="en-US" dirty="0"/>
              <a:t>all‐strategic relationship. New applications should have clearly defined security policies in place prior to deployment. An application security administrator should be identified and authorized to manage activities such as password expirations and resets, new‐user authorization, retiring </a:t>
            </a:r>
            <a:r>
              <a:rPr lang="en-US" dirty="0" err="1"/>
              <a:t>userids</a:t>
            </a:r>
            <a:r>
              <a:rPr lang="en-US" dirty="0"/>
              <a:t>, and training of the help‐desk staff.</a:t>
            </a:r>
          </a:p>
          <a:p>
            <a:pPr marL="342900" lvl="1" indent="-342900">
              <a:lnSpc>
                <a:spcPct val="124000"/>
              </a:lnSpc>
              <a:spcBef>
                <a:spcPts val="500"/>
              </a:spcBef>
              <a:buFont typeface="+mj-lt"/>
              <a:buAutoNum type="arabicPeriod"/>
            </a:pPr>
            <a:r>
              <a:rPr lang="en-US" dirty="0"/>
              <a:t>…….</a:t>
            </a:r>
          </a:p>
          <a:p>
            <a:pPr marL="0" lvl="1" indent="0">
              <a:lnSpc>
                <a:spcPct val="124000"/>
              </a:lnSpc>
              <a:spcBef>
                <a:spcPts val="500"/>
              </a:spcBef>
              <a:buNone/>
            </a:pPr>
            <a:r>
              <a:rPr lang="en-US" dirty="0"/>
              <a:t>     (please refer the book for the enumerated list of such relationships)</a:t>
            </a:r>
          </a:p>
        </p:txBody>
      </p:sp>
      <p:sp>
        <p:nvSpPr>
          <p:cNvPr id="7" name="Footer Placeholder 3">
            <a:extLst>
              <a:ext uri="{FF2B5EF4-FFF2-40B4-BE49-F238E27FC236}">
                <a16:creationId xmlns:a16="http://schemas.microsoft.com/office/drawing/2014/main" id="{6E8AB9C8-CDB3-478B-B5E0-0B144AEAF6A2}"/>
              </a:ext>
            </a:extLst>
          </p:cNvPr>
          <p:cNvSpPr>
            <a:spLocks noGrp="1"/>
          </p:cNvSpPr>
          <p:nvPr>
            <p:ph type="ftr" sz="quarter" idx="12"/>
          </p:nvPr>
        </p:nvSpPr>
        <p:spPr>
          <a:xfrm>
            <a:off x="2438400" y="6640280"/>
            <a:ext cx="4267200" cy="217720"/>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44B09CE9-7E6D-4CDE-8A80-6C14FC75878B}"/>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37</a:t>
            </a:fld>
            <a:endParaRPr lang="en-US" sz="2000" dirty="0"/>
          </a:p>
        </p:txBody>
      </p:sp>
    </p:spTree>
    <p:extLst>
      <p:ext uri="{BB962C8B-B14F-4D97-AF65-F5344CB8AC3E}">
        <p14:creationId xmlns:p14="http://schemas.microsoft.com/office/powerpoint/2010/main" val="158439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52400" y="75775"/>
            <a:ext cx="7696200" cy="1143000"/>
          </a:xfrm>
        </p:spPr>
        <p:txBody>
          <a:bodyPr>
            <a:normAutofit fontScale="55000" lnSpcReduction="20000"/>
          </a:bodyPr>
          <a:lstStyle/>
          <a:p>
            <a:r>
              <a:rPr lang="en-GB" sz="4200" dirty="0">
                <a:solidFill>
                  <a:srgbClr val="0070C0"/>
                </a:solidFill>
              </a:rPr>
              <a:t>Integrating Systems Management Processes</a:t>
            </a:r>
          </a:p>
          <a:p>
            <a:r>
              <a:rPr lang="en-US" sz="3800" dirty="0">
                <a:solidFill>
                  <a:srgbClr val="C00000"/>
                </a:solidFill>
              </a:rPr>
              <a:t>Significance of Systems Management Process Relationships</a:t>
            </a:r>
            <a:endParaRPr lang="en-GB" sz="3800" dirty="0">
              <a:solidFill>
                <a:srgbClr val="C00000"/>
              </a:solidFill>
            </a:endParaRPr>
          </a:p>
        </p:txBody>
      </p:sp>
      <p:pic>
        <p:nvPicPr>
          <p:cNvPr id="2" name="Content Placeholder 1">
            <a:extLst>
              <a:ext uri="{FF2B5EF4-FFF2-40B4-BE49-F238E27FC236}">
                <a16:creationId xmlns:a16="http://schemas.microsoft.com/office/drawing/2014/main" id="{29A364E3-3374-4E77-BB0D-FD7C42D30876}"/>
              </a:ext>
            </a:extLst>
          </p:cNvPr>
          <p:cNvPicPr>
            <a:picLocks noGrp="1" noChangeAspect="1"/>
          </p:cNvPicPr>
          <p:nvPr>
            <p:ph sz="half" idx="2"/>
          </p:nvPr>
        </p:nvPicPr>
        <p:blipFill>
          <a:blip r:embed="rId3"/>
          <a:stretch>
            <a:fillRect/>
          </a:stretch>
        </p:blipFill>
        <p:spPr>
          <a:xfrm>
            <a:off x="4735993" y="1154599"/>
            <a:ext cx="4372838" cy="5397883"/>
          </a:xfrm>
          <a:prstGeom prst="rect">
            <a:avLst/>
          </a:prstGeom>
        </p:spPr>
      </p:pic>
      <p:sp>
        <p:nvSpPr>
          <p:cNvPr id="4" name="Rectangle 3">
            <a:extLst>
              <a:ext uri="{FF2B5EF4-FFF2-40B4-BE49-F238E27FC236}">
                <a16:creationId xmlns:a16="http://schemas.microsoft.com/office/drawing/2014/main" id="{DC9A3955-FC75-4FB6-8A6F-CADD30CF37F0}"/>
              </a:ext>
            </a:extLst>
          </p:cNvPr>
          <p:cNvSpPr/>
          <p:nvPr/>
        </p:nvSpPr>
        <p:spPr>
          <a:xfrm>
            <a:off x="77669" y="1371600"/>
            <a:ext cx="4572000" cy="4801314"/>
          </a:xfrm>
          <a:prstGeom prst="rect">
            <a:avLst/>
          </a:prstGeom>
        </p:spPr>
        <p:txBody>
          <a:bodyPr>
            <a:spAutoFit/>
          </a:bodyPr>
          <a:lstStyle/>
          <a:p>
            <a:pPr marL="285750" indent="-285750">
              <a:buFont typeface="Wingdings" panose="05000000000000000000" pitchFamily="2" charset="2"/>
              <a:buChar char="§"/>
            </a:pPr>
            <a:r>
              <a:rPr lang="en-US" dirty="0"/>
              <a:t>Sorted list of the number of relationships associated with each discipline</a:t>
            </a:r>
          </a:p>
          <a:p>
            <a:pPr marL="285750" indent="-285750">
              <a:buFont typeface="Wingdings" panose="05000000000000000000" pitchFamily="2" charset="2"/>
              <a:buChar char="§"/>
            </a:pPr>
            <a:r>
              <a:rPr lang="en-US" dirty="0"/>
              <a:t>This list indicates the order in which to look at the process for improving an IT infrastructure</a:t>
            </a:r>
          </a:p>
          <a:p>
            <a:pPr marL="285750" indent="-285750">
              <a:buFont typeface="Wingdings" panose="05000000000000000000" pitchFamily="2" charset="2"/>
              <a:buChar char="§"/>
            </a:pPr>
            <a:r>
              <a:rPr lang="en-US" dirty="0"/>
              <a:t>Developing it into a more robust process will also likely improve several of the other processes with which it frequently interacts</a:t>
            </a:r>
          </a:p>
          <a:p>
            <a:pPr marL="285750" indent="-285750">
              <a:buFont typeface="Wingdings" panose="05000000000000000000" pitchFamily="2" charset="2"/>
              <a:buChar char="§"/>
            </a:pPr>
            <a:r>
              <a:rPr lang="en-US" dirty="0"/>
              <a:t>The significance of these relationships is that they point out the relative degree of integration required to properly implement these processes. </a:t>
            </a:r>
          </a:p>
          <a:p>
            <a:pPr marL="285750" indent="-285750">
              <a:buFont typeface="Wingdings" panose="05000000000000000000" pitchFamily="2" charset="2"/>
              <a:buChar char="§"/>
            </a:pPr>
            <a:r>
              <a:rPr lang="en-US" dirty="0"/>
              <a:t>Organizations that implement a highly integrated process like change management in a very segregated manner usually fail in their attempt to have a robust change process. </a:t>
            </a:r>
          </a:p>
        </p:txBody>
      </p:sp>
      <p:sp>
        <p:nvSpPr>
          <p:cNvPr id="7" name="Footer Placeholder 3">
            <a:extLst>
              <a:ext uri="{FF2B5EF4-FFF2-40B4-BE49-F238E27FC236}">
                <a16:creationId xmlns:a16="http://schemas.microsoft.com/office/drawing/2014/main" id="{5964FDA4-6124-4ED6-A8AE-ED17D3125AD4}"/>
              </a:ext>
            </a:extLst>
          </p:cNvPr>
          <p:cNvSpPr>
            <a:spLocks noGrp="1"/>
          </p:cNvSpPr>
          <p:nvPr>
            <p:ph type="ftr" sz="quarter" idx="12"/>
          </p:nvPr>
        </p:nvSpPr>
        <p:spPr>
          <a:xfrm>
            <a:off x="2819400" y="6564505"/>
            <a:ext cx="3886200" cy="307329"/>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02C4232A-DD7F-48FD-B438-32F39B25E610}"/>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38</a:t>
            </a:fld>
            <a:endParaRPr lang="en-US" sz="2000" dirty="0"/>
          </a:p>
        </p:txBody>
      </p:sp>
    </p:spTree>
    <p:extLst>
      <p:ext uri="{BB962C8B-B14F-4D97-AF65-F5344CB8AC3E}">
        <p14:creationId xmlns:p14="http://schemas.microsoft.com/office/powerpoint/2010/main" val="746095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D343839-B870-4522-B579-272180F45C52}"/>
              </a:ext>
            </a:extLst>
          </p:cNvPr>
          <p:cNvSpPr>
            <a:spLocks noGrp="1"/>
          </p:cNvSpPr>
          <p:nvPr>
            <p:ph sz="quarter" idx="10"/>
          </p:nvPr>
        </p:nvSpPr>
        <p:spPr>
          <a:xfrm>
            <a:off x="-152400" y="4876800"/>
            <a:ext cx="9144000" cy="685800"/>
          </a:xfrm>
        </p:spPr>
        <p:txBody>
          <a:bodyPr/>
          <a:lstStyle/>
          <a:p>
            <a:pPr algn="ctr">
              <a:lnSpc>
                <a:spcPct val="120000"/>
              </a:lnSpc>
            </a:pPr>
            <a:r>
              <a:rPr lang="en-US" sz="2500" dirty="0">
                <a:solidFill>
                  <a:srgbClr val="C00000"/>
                </a:solidFill>
              </a:rPr>
              <a:t>Special Considerations for </a:t>
            </a:r>
          </a:p>
          <a:p>
            <a:pPr algn="ctr">
              <a:lnSpc>
                <a:spcPct val="120000"/>
              </a:lnSpc>
            </a:pPr>
            <a:r>
              <a:rPr lang="en-US" sz="2500" dirty="0">
                <a:solidFill>
                  <a:srgbClr val="C00000"/>
                </a:solidFill>
              </a:rPr>
              <a:t>Client-Server &amp; Web-Enabled Environments </a:t>
            </a:r>
          </a:p>
        </p:txBody>
      </p:sp>
    </p:spTree>
    <p:extLst>
      <p:ext uri="{BB962C8B-B14F-4D97-AF65-F5344CB8AC3E}">
        <p14:creationId xmlns:p14="http://schemas.microsoft.com/office/powerpoint/2010/main" val="233365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51" y="1343606"/>
            <a:ext cx="8915297" cy="5361993"/>
          </a:xfrm>
        </p:spPr>
        <p:txBody>
          <a:bodyPr>
            <a:normAutofit/>
          </a:bodyPr>
          <a:lstStyle/>
          <a:p>
            <a:pPr marL="0" indent="0" algn="just">
              <a:lnSpc>
                <a:spcPct val="120000"/>
              </a:lnSpc>
              <a:spcBef>
                <a:spcPts val="500"/>
              </a:spcBef>
            </a:pPr>
            <a:endParaRPr lang="en-US" sz="1600" dirty="0"/>
          </a:p>
          <a:p>
            <a:pPr marL="360000" indent="-360000" algn="just">
              <a:lnSpc>
                <a:spcPct val="120000"/>
              </a:lnSpc>
              <a:spcBef>
                <a:spcPts val="500"/>
              </a:spcBef>
              <a:buFont typeface="Arial" panose="020B0604020202020204" pitchFamily="34" charset="0"/>
              <a:buChar char="•"/>
            </a:pPr>
            <a:endParaRPr lang="en-US" sz="16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1600" dirty="0"/>
          </a:p>
          <a:p>
            <a:pPr marL="360000" indent="-360000" algn="just">
              <a:lnSpc>
                <a:spcPct val="120000"/>
              </a:lnSpc>
              <a:spcBef>
                <a:spcPts val="500"/>
              </a:spcBef>
              <a:buFont typeface="Arial" panose="020B0604020202020204" pitchFamily="34" charset="0"/>
              <a:buChar char="•"/>
            </a:pPr>
            <a:endParaRPr lang="en-US" sz="600" dirty="0"/>
          </a:p>
        </p:txBody>
      </p:sp>
      <p:sp>
        <p:nvSpPr>
          <p:cNvPr id="3" name="Content Placeholder 2"/>
          <p:cNvSpPr>
            <a:spLocks noGrp="1"/>
          </p:cNvSpPr>
          <p:nvPr>
            <p:ph sz="quarter" idx="10"/>
          </p:nvPr>
        </p:nvSpPr>
        <p:spPr>
          <a:xfrm>
            <a:off x="0" y="-41136"/>
            <a:ext cx="7010400" cy="838200"/>
          </a:xfrm>
        </p:spPr>
        <p:txBody>
          <a:bodyPr>
            <a:normAutofit/>
          </a:bodyPr>
          <a:lstStyle/>
          <a:p>
            <a:r>
              <a:rPr lang="en-GB" sz="2300" dirty="0">
                <a:solidFill>
                  <a:srgbClr val="0070C0"/>
                </a:solidFill>
              </a:rPr>
              <a:t>World-Class Infrastructure</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a:t>
            </a:fld>
            <a:endParaRPr lang="en-US" dirty="0"/>
          </a:p>
        </p:txBody>
      </p:sp>
      <p:sp>
        <p:nvSpPr>
          <p:cNvPr id="11" name="Rectangle 10">
            <a:extLst>
              <a:ext uri="{FF2B5EF4-FFF2-40B4-BE49-F238E27FC236}">
                <a16:creationId xmlns:a16="http://schemas.microsoft.com/office/drawing/2014/main" id="{77592293-0A61-4943-8A53-328E1F0709E3}"/>
              </a:ext>
            </a:extLst>
          </p:cNvPr>
          <p:cNvSpPr/>
          <p:nvPr/>
        </p:nvSpPr>
        <p:spPr>
          <a:xfrm>
            <a:off x="0" y="990600"/>
            <a:ext cx="7251700" cy="41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CB3B08E-38B6-4B8D-9FA2-581F0CC8D33F}"/>
              </a:ext>
            </a:extLst>
          </p:cNvPr>
          <p:cNvGrpSpPr/>
          <p:nvPr/>
        </p:nvGrpSpPr>
        <p:grpSpPr>
          <a:xfrm>
            <a:off x="-12700" y="816464"/>
            <a:ext cx="7010400" cy="45719"/>
            <a:chOff x="1905000" y="6553200"/>
            <a:chExt cx="7010400" cy="45719"/>
          </a:xfrm>
        </p:grpSpPr>
        <p:sp>
          <p:nvSpPr>
            <p:cNvPr id="8" name="Rectangle 7">
              <a:extLst>
                <a:ext uri="{FF2B5EF4-FFF2-40B4-BE49-F238E27FC236}">
                  <a16:creationId xmlns:a16="http://schemas.microsoft.com/office/drawing/2014/main" id="{9C7924C0-E95E-4B04-BD1F-E952537958D7}"/>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496E27-F109-4F17-8000-90DD25E3FF3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FCCF5D-30E8-4C93-9698-B9C7B62ECFE1}"/>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A4431C2F-F926-4AEA-B20C-AE1A0535D629}"/>
              </a:ext>
            </a:extLst>
          </p:cNvPr>
          <p:cNvSpPr txBox="1"/>
          <p:nvPr/>
        </p:nvSpPr>
        <p:spPr>
          <a:xfrm>
            <a:off x="76303" y="839323"/>
            <a:ext cx="9058552" cy="6240170"/>
          </a:xfrm>
          <a:prstGeom prst="rect">
            <a:avLst/>
          </a:prstGeom>
          <a:noFill/>
        </p:spPr>
        <p:txBody>
          <a:bodyPr wrap="square" rtlCol="0">
            <a:spAutoFit/>
          </a:bodyPr>
          <a:lstStyle/>
          <a:p>
            <a:pPr>
              <a:spcAft>
                <a:spcPts val="600"/>
              </a:spcAft>
            </a:pPr>
            <a:r>
              <a:rPr lang="en-US" b="1" dirty="0">
                <a:latin typeface="Arial" panose="020B0604020202020204" pitchFamily="34" charset="0"/>
                <a:cs typeface="Arial" panose="020B0604020202020204" pitchFamily="34" charset="0"/>
              </a:rPr>
              <a:t>World Class IT infrastructure can be characterized by its</a:t>
            </a:r>
          </a:p>
          <a:p>
            <a:pPr marL="342900" indent="-342900">
              <a:lnSpc>
                <a:spcPct val="110000"/>
              </a:lnSpc>
              <a:spcBef>
                <a:spcPts val="400"/>
              </a:spcBef>
              <a:spcAft>
                <a:spcPts val="400"/>
              </a:spcAft>
              <a:buFont typeface="+mj-lt"/>
              <a:buAutoNum type="arabicPeriod"/>
            </a:pPr>
            <a:r>
              <a:rPr lang="en-GB" dirty="0">
                <a:solidFill>
                  <a:srgbClr val="0070C0"/>
                </a:solidFill>
                <a:cs typeface="Arial" panose="020B0604020202020204" pitchFamily="34" charset="0"/>
              </a:rPr>
              <a:t>Alignment to Business Needs and Direction</a:t>
            </a:r>
          </a:p>
          <a:p>
            <a:pPr marL="548550" lvl="1" indent="-285750" algn="just">
              <a:lnSpc>
                <a:spcPct val="110000"/>
              </a:lnSpc>
              <a:spcBef>
                <a:spcPts val="400"/>
              </a:spcBef>
              <a:spcAft>
                <a:spcPts val="400"/>
              </a:spcAft>
              <a:buFont typeface="Arial" panose="020B0604020202020204" pitchFamily="34" charset="0"/>
              <a:buChar char="•"/>
            </a:pPr>
            <a:r>
              <a:rPr lang="en-GB" dirty="0">
                <a:solidFill>
                  <a:srgbClr val="0070C0"/>
                </a:solidFill>
                <a:cs typeface="Arial" panose="020B0604020202020204" pitchFamily="34" charset="0"/>
              </a:rPr>
              <a:t>Executive IT head is part of and has influence in the decision making team</a:t>
            </a:r>
          </a:p>
          <a:p>
            <a:pPr marL="548550" lvl="1" indent="-285750" algn="just">
              <a:lnSpc>
                <a:spcPct val="110000"/>
              </a:lnSpc>
              <a:spcBef>
                <a:spcPts val="400"/>
              </a:spcBef>
              <a:spcAft>
                <a:spcPts val="400"/>
              </a:spcAft>
              <a:buFont typeface="Arial" panose="020B0604020202020204" pitchFamily="34" charset="0"/>
              <a:buChar char="•"/>
            </a:pPr>
            <a:r>
              <a:rPr lang="en-GB" dirty="0">
                <a:solidFill>
                  <a:srgbClr val="0070C0"/>
                </a:solidFill>
                <a:cs typeface="Arial" panose="020B0604020202020204" pitchFamily="34" charset="0"/>
              </a:rPr>
              <a:t>There is support and understanding that IT has an influence on the Business</a:t>
            </a:r>
          </a:p>
          <a:p>
            <a:pPr marL="148500" indent="-342900" algn="just">
              <a:lnSpc>
                <a:spcPct val="110000"/>
              </a:lnSpc>
              <a:spcBef>
                <a:spcPts val="400"/>
              </a:spcBef>
              <a:spcAft>
                <a:spcPts val="400"/>
              </a:spcAft>
              <a:buFont typeface="+mj-lt"/>
              <a:buAutoNum type="arabicPeriod"/>
            </a:pPr>
            <a:r>
              <a:rPr lang="en-GB" dirty="0">
                <a:solidFill>
                  <a:srgbClr val="0070C0"/>
                </a:solidFill>
                <a:cs typeface="Arial" panose="020B0604020202020204" pitchFamily="34" charset="0"/>
              </a:rPr>
              <a:t>Ability to provide highly reliable, available secure infrastructure</a:t>
            </a:r>
          </a:p>
          <a:p>
            <a:pPr marL="342900" indent="-342900">
              <a:lnSpc>
                <a:spcPct val="110000"/>
              </a:lnSpc>
              <a:spcBef>
                <a:spcPts val="400"/>
              </a:spcBef>
              <a:spcAft>
                <a:spcPts val="400"/>
              </a:spcAft>
              <a:buFont typeface="+mj-lt"/>
              <a:buAutoNum type="arabicPeriod"/>
            </a:pPr>
            <a:r>
              <a:rPr lang="en-GB" dirty="0">
                <a:solidFill>
                  <a:srgbClr val="0070C0"/>
                </a:solidFill>
                <a:cs typeface="Arial" panose="020B0604020202020204" pitchFamily="34" charset="0"/>
              </a:rPr>
              <a:t>Having a high (internal) customer satisfaction where their </a:t>
            </a:r>
            <a:r>
              <a:rPr lang="en-US" dirty="0">
                <a:solidFill>
                  <a:srgbClr val="0070C0"/>
                </a:solidFill>
                <a:cs typeface="Arial" panose="020B0604020202020204" pitchFamily="34" charset="0"/>
              </a:rPr>
              <a:t>needs are being met and they’re comfortable trusting their critical business processes to the IT infrastructure and see IT organization as an important partner in meeting their mission. </a:t>
            </a:r>
          </a:p>
          <a:p>
            <a:pPr marL="342900" indent="-342900">
              <a:lnSpc>
                <a:spcPct val="110000"/>
              </a:lnSpc>
              <a:spcBef>
                <a:spcPts val="400"/>
              </a:spcBef>
              <a:spcAft>
                <a:spcPts val="400"/>
              </a:spcAft>
              <a:buFont typeface="+mj-lt"/>
              <a:buAutoNum type="arabicPeriod"/>
            </a:pPr>
            <a:r>
              <a:rPr lang="en-US" dirty="0">
                <a:solidFill>
                  <a:srgbClr val="0070C0"/>
                </a:solidFill>
                <a:cs typeface="Arial" panose="020B0604020202020204" pitchFamily="34" charset="0"/>
              </a:rPr>
              <a:t>Having well established metrics which are collected and used</a:t>
            </a:r>
          </a:p>
          <a:p>
            <a:pPr marL="342900" indent="-342900">
              <a:lnSpc>
                <a:spcPct val="110000"/>
              </a:lnSpc>
              <a:spcBef>
                <a:spcPts val="400"/>
              </a:spcBef>
              <a:spcAft>
                <a:spcPts val="400"/>
              </a:spcAft>
              <a:buFont typeface="+mj-lt"/>
              <a:buAutoNum type="arabicPeriod"/>
            </a:pPr>
            <a:r>
              <a:rPr lang="en-US" dirty="0">
                <a:solidFill>
                  <a:srgbClr val="0070C0"/>
                </a:solidFill>
                <a:cs typeface="Arial" panose="020B0604020202020204" pitchFamily="34" charset="0"/>
              </a:rPr>
              <a:t>Cost effectiveness - offering service at competitive cost/rates and has well documented costs of service</a:t>
            </a:r>
          </a:p>
          <a:p>
            <a:pPr marL="342900" indent="-342900">
              <a:lnSpc>
                <a:spcPct val="110000"/>
              </a:lnSpc>
              <a:spcBef>
                <a:spcPts val="400"/>
              </a:spcBef>
              <a:spcAft>
                <a:spcPts val="400"/>
              </a:spcAft>
              <a:buFont typeface="+mj-lt"/>
              <a:buAutoNum type="arabicPeriod"/>
            </a:pPr>
            <a:r>
              <a:rPr lang="en-US" dirty="0">
                <a:solidFill>
                  <a:srgbClr val="0070C0"/>
                </a:solidFill>
                <a:cs typeface="Arial" panose="020B0604020202020204" pitchFamily="34" charset="0"/>
              </a:rPr>
              <a:t>Support for data integrity – Secure, current and consistent, backed-up etc.</a:t>
            </a:r>
          </a:p>
          <a:p>
            <a:pPr marL="342900" indent="-342900">
              <a:lnSpc>
                <a:spcPct val="110000"/>
              </a:lnSpc>
              <a:spcBef>
                <a:spcPts val="400"/>
              </a:spcBef>
              <a:spcAft>
                <a:spcPts val="400"/>
              </a:spcAft>
              <a:buFont typeface="+mj-lt"/>
              <a:buAutoNum type="arabicPeriod"/>
            </a:pPr>
            <a:r>
              <a:rPr lang="en-US" dirty="0">
                <a:solidFill>
                  <a:srgbClr val="0070C0"/>
                </a:solidFill>
                <a:cs typeface="Arial" panose="020B0604020202020204" pitchFamily="34" charset="0"/>
              </a:rPr>
              <a:t>People related process which is enabling, supporting and rewarding</a:t>
            </a:r>
          </a:p>
          <a:p>
            <a:pPr marL="342900" indent="-342900">
              <a:lnSpc>
                <a:spcPct val="110000"/>
              </a:lnSpc>
              <a:spcBef>
                <a:spcPts val="400"/>
              </a:spcBef>
              <a:spcAft>
                <a:spcPts val="400"/>
              </a:spcAft>
              <a:buFont typeface="+mj-lt"/>
              <a:buAutoNum type="arabicPeriod"/>
            </a:pPr>
            <a:r>
              <a:rPr lang="en-US" dirty="0">
                <a:solidFill>
                  <a:srgbClr val="0070C0"/>
                </a:solidFill>
                <a:cs typeface="Arial" panose="020B0604020202020204" pitchFamily="34" charset="0"/>
              </a:rPr>
              <a:t>Adoption of technology and practices for tracking and future-proofing of the infrastructure</a:t>
            </a:r>
          </a:p>
          <a:p>
            <a:pPr marL="342900" indent="-342900">
              <a:lnSpc>
                <a:spcPct val="110000"/>
              </a:lnSpc>
              <a:spcBef>
                <a:spcPts val="400"/>
              </a:spcBef>
              <a:spcAft>
                <a:spcPts val="400"/>
              </a:spcAft>
              <a:buFont typeface="+mj-lt"/>
              <a:buAutoNum type="arabicPeriod"/>
            </a:pPr>
            <a:r>
              <a:rPr lang="en-US" dirty="0">
                <a:solidFill>
                  <a:srgbClr val="0070C0"/>
                </a:solidFill>
                <a:cs typeface="Arial" panose="020B0604020202020204" pitchFamily="34" charset="0"/>
              </a:rPr>
              <a:t>Having Robust processes which are integrated</a:t>
            </a:r>
          </a:p>
          <a:p>
            <a:pPr marL="342900" indent="-342900">
              <a:lnSpc>
                <a:spcPct val="130000"/>
              </a:lnSpc>
              <a:spcBef>
                <a:spcPts val="600"/>
              </a:spcBef>
              <a:spcAft>
                <a:spcPts val="600"/>
              </a:spcAft>
              <a:buFont typeface="+mj-lt"/>
              <a:buAutoNum type="arabicPeriod"/>
            </a:pPr>
            <a:endParaRPr lang="en-GB"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610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0" y="76200"/>
            <a:ext cx="8991600" cy="1143000"/>
          </a:xfrm>
        </p:spPr>
        <p:txBody>
          <a:bodyPr>
            <a:noAutofit/>
          </a:bodyPr>
          <a:lstStyle/>
          <a:p>
            <a:pPr>
              <a:lnSpc>
                <a:spcPts val="2600"/>
              </a:lnSpc>
            </a:pPr>
            <a:r>
              <a:rPr lang="en-US" sz="1900" dirty="0">
                <a:solidFill>
                  <a:srgbClr val="C00000"/>
                </a:solidFill>
              </a:rPr>
              <a:t>Special Considerations for Deployment Environments :</a:t>
            </a:r>
            <a:br>
              <a:rPr lang="en-US" sz="1900" dirty="0">
                <a:solidFill>
                  <a:srgbClr val="C00000"/>
                </a:solidFill>
              </a:rPr>
            </a:br>
            <a:r>
              <a:rPr lang="en-US" sz="1900" dirty="0">
                <a:solidFill>
                  <a:srgbClr val="C00000"/>
                </a:solidFill>
              </a:rPr>
              <a:t>Client-Server and Web-Enabled Environments </a:t>
            </a:r>
            <a:r>
              <a:rPr lang="en-US" sz="1900" dirty="0"/>
              <a:t>:</a:t>
            </a:r>
          </a:p>
          <a:p>
            <a:pPr>
              <a:lnSpc>
                <a:spcPts val="2600"/>
              </a:lnSpc>
            </a:pPr>
            <a:r>
              <a:rPr lang="en-IN" sz="1900" dirty="0"/>
              <a:t>Introduction</a:t>
            </a:r>
            <a:endParaRPr lang="en-GB" sz="1900" dirty="0"/>
          </a:p>
        </p:txBody>
      </p:sp>
      <p:sp>
        <p:nvSpPr>
          <p:cNvPr id="3" name="Content Placeholder 2"/>
          <p:cNvSpPr>
            <a:spLocks noGrp="1"/>
          </p:cNvSpPr>
          <p:nvPr>
            <p:ph sz="half" idx="2"/>
          </p:nvPr>
        </p:nvSpPr>
        <p:spPr>
          <a:xfrm>
            <a:off x="228600" y="1371601"/>
            <a:ext cx="8763000" cy="5105400"/>
          </a:xfrm>
          <a:solidFill>
            <a:srgbClr val="FFFFFF"/>
          </a:solidFill>
          <a:ln>
            <a:noFill/>
          </a:ln>
        </p:spPr>
        <p:txBody>
          <a:bodyPr>
            <a:normAutofit/>
          </a:bodyPr>
          <a:lstStyle/>
          <a:p>
            <a:pPr marL="0" lvl="1" indent="0" algn="just">
              <a:lnSpc>
                <a:spcPct val="124000"/>
              </a:lnSpc>
              <a:spcBef>
                <a:spcPts val="500"/>
              </a:spcBef>
              <a:buNone/>
            </a:pPr>
            <a:r>
              <a:rPr lang="en-GB" dirty="0"/>
              <a:t>One of the challenges faced by many infrastructure managers today is on how to apply the structure of these predominantly mainframe-developed processes to the less-structured environment of client/servers and unstructured environment of the Internet</a:t>
            </a:r>
          </a:p>
          <a:p>
            <a:pPr marL="0" lvl="1" indent="0" algn="just">
              <a:lnSpc>
                <a:spcPct val="124000"/>
              </a:lnSpc>
              <a:spcBef>
                <a:spcPts val="500"/>
              </a:spcBef>
              <a:buNone/>
            </a:pPr>
            <a:r>
              <a:rPr lang="en-US" dirty="0"/>
              <a:t>As part of this we will look at some of the</a:t>
            </a:r>
            <a:r>
              <a:rPr lang="en-GB" dirty="0"/>
              <a:t> issues relating to processes implemented in a client/server environment that differ significantly from those implemented in a mainframe or midrange environment. We will also look at some of the cultural differences in a web-enabled environment as they relate to systems management processes</a:t>
            </a:r>
          </a:p>
          <a:p>
            <a:pPr marL="0" lvl="1" indent="0" algn="just">
              <a:lnSpc>
                <a:spcPct val="110000"/>
              </a:lnSpc>
              <a:spcBef>
                <a:spcPts val="500"/>
              </a:spcBef>
              <a:buNone/>
            </a:pPr>
            <a:r>
              <a:rPr lang="en-GB" sz="1600" dirty="0"/>
              <a:t>There are five key system management areas in relation to applying systems management processes to a client/server environment:</a:t>
            </a:r>
          </a:p>
          <a:p>
            <a:pPr marL="822960" lvl="1" indent="-365760" algn="just">
              <a:lnSpc>
                <a:spcPct val="110000"/>
              </a:lnSpc>
              <a:spcBef>
                <a:spcPts val="200"/>
              </a:spcBef>
              <a:buNone/>
            </a:pPr>
            <a:r>
              <a:rPr lang="en-GB" sz="1600" dirty="0"/>
              <a:t>1. Vendor relationships</a:t>
            </a:r>
          </a:p>
          <a:p>
            <a:pPr marL="822960" lvl="1" indent="-365760" algn="just">
              <a:lnSpc>
                <a:spcPct val="110000"/>
              </a:lnSpc>
              <a:spcBef>
                <a:spcPts val="200"/>
              </a:spcBef>
              <a:buNone/>
            </a:pPr>
            <a:r>
              <a:rPr lang="en-GB" sz="1600" dirty="0"/>
              <a:t>2. Multiplatform support</a:t>
            </a:r>
          </a:p>
          <a:p>
            <a:pPr marL="822960" lvl="1" indent="-365760" algn="just">
              <a:lnSpc>
                <a:spcPct val="110000"/>
              </a:lnSpc>
              <a:spcBef>
                <a:spcPts val="200"/>
              </a:spcBef>
              <a:buNone/>
            </a:pPr>
            <a:r>
              <a:rPr lang="en-GB" sz="1600" dirty="0"/>
              <a:t>3. Performance and tuning challenges</a:t>
            </a:r>
          </a:p>
          <a:p>
            <a:pPr marL="822960" lvl="1" indent="-365760" algn="just">
              <a:lnSpc>
                <a:spcPct val="110000"/>
              </a:lnSpc>
              <a:spcBef>
                <a:spcPts val="200"/>
              </a:spcBef>
              <a:buNone/>
            </a:pPr>
            <a:r>
              <a:rPr lang="en-GB" sz="1600" dirty="0"/>
              <a:t>4. Disaster‐recovery planning</a:t>
            </a:r>
          </a:p>
          <a:p>
            <a:pPr marL="822960" lvl="1" indent="-365760" algn="just">
              <a:lnSpc>
                <a:spcPct val="110000"/>
              </a:lnSpc>
              <a:spcBef>
                <a:spcPts val="200"/>
              </a:spcBef>
              <a:buNone/>
            </a:pPr>
            <a:r>
              <a:rPr lang="en-GB" sz="1600" dirty="0"/>
              <a:t>5. Capacity planning</a:t>
            </a:r>
          </a:p>
          <a:p>
            <a:pPr marL="0" lvl="1" indent="0" algn="just">
              <a:lnSpc>
                <a:spcPct val="124000"/>
              </a:lnSpc>
              <a:spcBef>
                <a:spcPts val="500"/>
              </a:spcBef>
              <a:buNone/>
            </a:pPr>
            <a:endParaRPr lang="en-GB" dirty="0"/>
          </a:p>
        </p:txBody>
      </p:sp>
      <p:sp>
        <p:nvSpPr>
          <p:cNvPr id="7" name="Footer Placeholder 3">
            <a:extLst>
              <a:ext uri="{FF2B5EF4-FFF2-40B4-BE49-F238E27FC236}">
                <a16:creationId xmlns:a16="http://schemas.microsoft.com/office/drawing/2014/main" id="{71AA7DE5-9EB5-4397-AB4F-6117035EE670}"/>
              </a:ext>
            </a:extLst>
          </p:cNvPr>
          <p:cNvSpPr>
            <a:spLocks noGrp="1"/>
          </p:cNvSpPr>
          <p:nvPr>
            <p:ph type="ftr" sz="quarter" idx="12"/>
          </p:nvPr>
        </p:nvSpPr>
        <p:spPr>
          <a:xfrm>
            <a:off x="3048000" y="6564505"/>
            <a:ext cx="3657600" cy="293495"/>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4DCEF655-1494-448F-977B-733DAD4C7219}"/>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40</a:t>
            </a:fld>
            <a:endParaRPr lang="en-US" sz="2000" dirty="0"/>
          </a:p>
        </p:txBody>
      </p:sp>
    </p:spTree>
    <p:extLst>
      <p:ext uri="{BB962C8B-B14F-4D97-AF65-F5344CB8AC3E}">
        <p14:creationId xmlns:p14="http://schemas.microsoft.com/office/powerpoint/2010/main" val="2322993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38100" y="152400"/>
            <a:ext cx="8991600" cy="914400"/>
          </a:xfrm>
        </p:spPr>
        <p:txBody>
          <a:bodyPr anchor="t">
            <a:noAutofit/>
          </a:bodyPr>
          <a:lstStyle/>
          <a:p>
            <a:pPr>
              <a:lnSpc>
                <a:spcPts val="3000"/>
              </a:lnSpc>
              <a:spcBef>
                <a:spcPts val="600"/>
              </a:spcBef>
            </a:pPr>
            <a:r>
              <a:rPr lang="en-US" sz="2400" dirty="0">
                <a:solidFill>
                  <a:srgbClr val="C00000"/>
                </a:solidFill>
              </a:rPr>
              <a:t>Special Considerations for Client-Server Issues</a:t>
            </a:r>
            <a:r>
              <a:rPr lang="en-US" sz="2400" dirty="0"/>
              <a:t>:</a:t>
            </a:r>
            <a:endParaRPr lang="en-GB" sz="2200" dirty="0">
              <a:solidFill>
                <a:srgbClr val="0070C0"/>
              </a:solidFill>
            </a:endParaRPr>
          </a:p>
        </p:txBody>
      </p:sp>
      <p:sp>
        <p:nvSpPr>
          <p:cNvPr id="7" name="Footer Placeholder 3">
            <a:extLst>
              <a:ext uri="{FF2B5EF4-FFF2-40B4-BE49-F238E27FC236}">
                <a16:creationId xmlns:a16="http://schemas.microsoft.com/office/drawing/2014/main" id="{C27A9EDE-313C-4013-AE81-79869A656EBF}"/>
              </a:ext>
            </a:extLst>
          </p:cNvPr>
          <p:cNvSpPr>
            <a:spLocks noGrp="1"/>
          </p:cNvSpPr>
          <p:nvPr>
            <p:ph type="ftr" sz="quarter" idx="12"/>
          </p:nvPr>
        </p:nvSpPr>
        <p:spPr>
          <a:xfrm>
            <a:off x="3124200" y="6564505"/>
            <a:ext cx="3581400" cy="307329"/>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8E428952-B56B-46AF-9ED6-F33B3F98717A}"/>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41</a:t>
            </a:fld>
            <a:endParaRPr lang="en-US" sz="2000" dirty="0"/>
          </a:p>
        </p:txBody>
      </p:sp>
      <p:sp>
        <p:nvSpPr>
          <p:cNvPr id="2" name="Rectangle 1">
            <a:extLst>
              <a:ext uri="{FF2B5EF4-FFF2-40B4-BE49-F238E27FC236}">
                <a16:creationId xmlns:a16="http://schemas.microsoft.com/office/drawing/2014/main" id="{51CD24CD-F1B4-45EF-BB77-CBF3AA697FA4}"/>
              </a:ext>
            </a:extLst>
          </p:cNvPr>
          <p:cNvSpPr/>
          <p:nvPr/>
        </p:nvSpPr>
        <p:spPr>
          <a:xfrm>
            <a:off x="-12700" y="1106869"/>
            <a:ext cx="7543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84E8496-1767-4AF5-AD99-3BFED0473082}"/>
              </a:ext>
            </a:extLst>
          </p:cNvPr>
          <p:cNvGrpSpPr/>
          <p:nvPr/>
        </p:nvGrpSpPr>
        <p:grpSpPr>
          <a:xfrm>
            <a:off x="0" y="767654"/>
            <a:ext cx="7010400" cy="45719"/>
            <a:chOff x="1905000" y="6553200"/>
            <a:chExt cx="7010400" cy="45719"/>
          </a:xfrm>
        </p:grpSpPr>
        <p:sp>
          <p:nvSpPr>
            <p:cNvPr id="10" name="Rectangle 9">
              <a:extLst>
                <a:ext uri="{FF2B5EF4-FFF2-40B4-BE49-F238E27FC236}">
                  <a16:creationId xmlns:a16="http://schemas.microsoft.com/office/drawing/2014/main" id="{F95AFDFE-118B-47D7-A4D3-12B2DDD1A15A}"/>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DD4D1A-4A75-4261-BF25-F5C0FFD1007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73858F-B7A5-45D0-87F9-B8A5A79F03AC}"/>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sz="half" idx="2"/>
          </p:nvPr>
        </p:nvSpPr>
        <p:spPr>
          <a:xfrm>
            <a:off x="12700" y="876299"/>
            <a:ext cx="8991600" cy="5105401"/>
          </a:xfrm>
          <a:solidFill>
            <a:srgbClr val="FFFFFF"/>
          </a:solidFill>
          <a:ln>
            <a:noFill/>
          </a:ln>
        </p:spPr>
        <p:txBody>
          <a:bodyPr>
            <a:noAutofit/>
          </a:bodyPr>
          <a:lstStyle/>
          <a:p>
            <a:pPr marL="342900" lvl="1" indent="-342900" algn="just">
              <a:spcBef>
                <a:spcPts val="600"/>
              </a:spcBef>
              <a:spcAft>
                <a:spcPts val="600"/>
              </a:spcAft>
              <a:buFont typeface="+mj-lt"/>
              <a:buAutoNum type="arabicPeriod"/>
            </a:pPr>
            <a:r>
              <a:rPr lang="en-GB" sz="1500" b="1" dirty="0">
                <a:solidFill>
                  <a:srgbClr val="0070C0"/>
                </a:solidFill>
              </a:rPr>
              <a:t>Vendor Relationships</a:t>
            </a:r>
          </a:p>
          <a:p>
            <a:pPr marL="360000" lvl="1" indent="0" algn="just">
              <a:lnSpc>
                <a:spcPct val="110000"/>
              </a:lnSpc>
              <a:spcBef>
                <a:spcPts val="0"/>
              </a:spcBef>
              <a:buNone/>
            </a:pPr>
            <a:r>
              <a:rPr lang="en-GB" sz="1500" dirty="0"/>
              <a:t>Since client/server environments can have environments with equipment from multiple vendors, Multiple vendor relationships need to be relied upon for marketing services, technical support, and field maintenance.</a:t>
            </a:r>
          </a:p>
          <a:p>
            <a:pPr marL="342900" lvl="1" indent="-342900" algn="just">
              <a:spcBef>
                <a:spcPts val="600"/>
              </a:spcBef>
              <a:spcAft>
                <a:spcPts val="600"/>
              </a:spcAft>
              <a:buFont typeface="+mj-lt"/>
              <a:buAutoNum type="arabicPeriod" startAt="2"/>
            </a:pPr>
            <a:r>
              <a:rPr lang="en-GB" sz="1500" b="1" dirty="0">
                <a:solidFill>
                  <a:srgbClr val="0070C0"/>
                </a:solidFill>
              </a:rPr>
              <a:t>Multiplatform Support</a:t>
            </a:r>
          </a:p>
          <a:p>
            <a:pPr marL="360000" lvl="1" indent="0" algn="just">
              <a:lnSpc>
                <a:spcPct val="110000"/>
              </a:lnSpc>
              <a:spcBef>
                <a:spcPts val="0"/>
              </a:spcBef>
              <a:buNone/>
            </a:pPr>
            <a:r>
              <a:rPr lang="en-GB" sz="1500" dirty="0"/>
              <a:t>Typically in a client/server environment, multiple platforms are frequently used (both hardware and software potentially from different vendors) due to their lower cost and diverse architectures, which allow them to be tailored and tuned to specific enterprise-wide applications. This would mean </a:t>
            </a:r>
          </a:p>
          <a:p>
            <a:pPr marL="645750" lvl="1" algn="just">
              <a:lnSpc>
                <a:spcPct val="110000"/>
              </a:lnSpc>
              <a:spcBef>
                <a:spcPts val="400"/>
              </a:spcBef>
              <a:buFont typeface="Wingdings" panose="05000000000000000000" pitchFamily="2" charset="2"/>
              <a:buChar char="§"/>
            </a:pPr>
            <a:r>
              <a:rPr lang="en-GB" sz="1500" dirty="0"/>
              <a:t>Organizations will need to depend on vendor support as it gets difficult to afford and build expertise in-house to support these assets.</a:t>
            </a:r>
          </a:p>
          <a:p>
            <a:pPr marL="645750" lvl="1" algn="just">
              <a:lnSpc>
                <a:spcPct val="110000"/>
              </a:lnSpc>
              <a:spcBef>
                <a:spcPts val="400"/>
              </a:spcBef>
              <a:buFont typeface="Wingdings" panose="05000000000000000000" pitchFamily="2" charset="2"/>
              <a:buChar char="§"/>
            </a:pPr>
            <a:r>
              <a:rPr lang="en-GB" sz="1500" dirty="0"/>
              <a:t>The total cost of supporting multiple technologies should be considered specially in the client-server environments prior to implementing systems management processes</a:t>
            </a:r>
          </a:p>
          <a:p>
            <a:pPr marL="342900" lvl="1" indent="-342900" algn="just">
              <a:spcBef>
                <a:spcPts val="600"/>
              </a:spcBef>
              <a:spcAft>
                <a:spcPts val="600"/>
              </a:spcAft>
              <a:buFont typeface="+mj-lt"/>
              <a:buAutoNum type="arabicPeriod" startAt="3"/>
            </a:pPr>
            <a:r>
              <a:rPr lang="en-GB" sz="1500" b="1" dirty="0">
                <a:solidFill>
                  <a:srgbClr val="0070C0"/>
                </a:solidFill>
              </a:rPr>
              <a:t>Performance and Tuning Challenges</a:t>
            </a:r>
          </a:p>
          <a:p>
            <a:pPr marL="360000" lvl="1" indent="0" algn="just">
              <a:lnSpc>
                <a:spcPct val="110000"/>
              </a:lnSpc>
              <a:spcBef>
                <a:spcPts val="400"/>
              </a:spcBef>
              <a:buNone/>
            </a:pPr>
            <a:r>
              <a:rPr lang="en-GB" sz="1400" dirty="0"/>
              <a:t>The number of performance and tuning parameters which crops up as part of client/server environment because of the variants of the servers and the OS</a:t>
            </a:r>
            <a:r>
              <a:rPr lang="en-GB" sz="1400" baseline="30000" dirty="0"/>
              <a:t>s</a:t>
            </a:r>
            <a:r>
              <a:rPr lang="en-GB" sz="1400" dirty="0"/>
              <a:t>, brings in its own challenges of requiring different skill sets and, in some cases, different software tools to effectively tune their host server systems. The various performance and tuning challenges include</a:t>
            </a:r>
          </a:p>
          <a:p>
            <a:pPr marL="645750" lvl="1" algn="just">
              <a:lnSpc>
                <a:spcPct val="110000"/>
              </a:lnSpc>
              <a:spcBef>
                <a:spcPts val="400"/>
              </a:spcBef>
              <a:buFont typeface="Wingdings" panose="05000000000000000000" pitchFamily="2" charset="2"/>
              <a:buChar char="§"/>
            </a:pPr>
            <a:endParaRPr lang="en-GB" sz="1500" dirty="0"/>
          </a:p>
        </p:txBody>
      </p:sp>
      <p:sp>
        <p:nvSpPr>
          <p:cNvPr id="13" name="TextBox 12">
            <a:extLst>
              <a:ext uri="{FF2B5EF4-FFF2-40B4-BE49-F238E27FC236}">
                <a16:creationId xmlns:a16="http://schemas.microsoft.com/office/drawing/2014/main" id="{40075C97-6499-42F2-8787-BBE1E5BE5158}"/>
              </a:ext>
            </a:extLst>
          </p:cNvPr>
          <p:cNvSpPr txBox="1"/>
          <p:nvPr/>
        </p:nvSpPr>
        <p:spPr>
          <a:xfrm>
            <a:off x="38100" y="5616553"/>
            <a:ext cx="9105899" cy="914400"/>
          </a:xfrm>
          <a:prstGeom prst="rect">
            <a:avLst/>
          </a:prstGeom>
          <a:noFill/>
        </p:spPr>
        <p:txBody>
          <a:bodyPr wrap="square" numCol="2">
            <a:noAutofit/>
          </a:bodyPr>
          <a:lstStyle/>
          <a:p>
            <a:pPr marL="274320" lvl="1" indent="-274320" algn="just">
              <a:lnSpc>
                <a:spcPct val="110000"/>
              </a:lnSpc>
              <a:spcBef>
                <a:spcPts val="600"/>
              </a:spcBef>
              <a:buFont typeface="Wingdings" panose="05000000000000000000" pitchFamily="2" charset="2"/>
              <a:buChar char="§"/>
            </a:pPr>
            <a:r>
              <a:rPr lang="en-GB" sz="1400" dirty="0">
                <a:latin typeface="Arial" panose="020B0604020202020204" pitchFamily="34" charset="0"/>
                <a:cs typeface="Arial" panose="020B0604020202020204" pitchFamily="34" charset="0"/>
              </a:rPr>
              <a:t>Variations in operating system levels</a:t>
            </a:r>
          </a:p>
          <a:p>
            <a:pPr marL="274320" lvl="1" indent="-274320" algn="just">
              <a:lnSpc>
                <a:spcPct val="110000"/>
              </a:lnSpc>
              <a:spcBef>
                <a:spcPts val="600"/>
              </a:spcBef>
              <a:buFont typeface="Wingdings" panose="05000000000000000000" pitchFamily="2" charset="2"/>
              <a:buChar char="§"/>
            </a:pPr>
            <a:r>
              <a:rPr lang="en-GB" sz="1400" dirty="0">
                <a:latin typeface="Arial" panose="020B0604020202020204" pitchFamily="34" charset="0"/>
                <a:cs typeface="Arial" panose="020B0604020202020204" pitchFamily="34" charset="0"/>
              </a:rPr>
              <a:t>Impact of database structures</a:t>
            </a:r>
          </a:p>
          <a:p>
            <a:pPr marL="274320" lvl="1" indent="-274320" algn="just">
              <a:lnSpc>
                <a:spcPct val="110000"/>
              </a:lnSpc>
              <a:spcBef>
                <a:spcPts val="600"/>
              </a:spcBef>
              <a:buFont typeface="Wingdings" panose="05000000000000000000" pitchFamily="2" charset="2"/>
              <a:buChar char="§"/>
            </a:pPr>
            <a:r>
              <a:rPr lang="en-GB" sz="1400" dirty="0">
                <a:latin typeface="Arial" panose="020B0604020202020204" pitchFamily="34" charset="0"/>
                <a:cs typeface="Arial" panose="020B0604020202020204" pitchFamily="34" charset="0"/>
              </a:rPr>
              <a:t>Integration of disk storage arrays</a:t>
            </a:r>
          </a:p>
          <a:p>
            <a:pPr marL="274320" lvl="1" indent="-274320" algn="just">
              <a:lnSpc>
                <a:spcPct val="110000"/>
              </a:lnSpc>
              <a:spcBef>
                <a:spcPts val="600"/>
              </a:spcBef>
              <a:buFont typeface="Wingdings" panose="05000000000000000000" pitchFamily="2" charset="2"/>
              <a:buChar char="§"/>
            </a:pPr>
            <a:r>
              <a:rPr lang="en-GB" sz="1400" dirty="0">
                <a:latin typeface="Arial" panose="020B0604020202020204" pitchFamily="34" charset="0"/>
                <a:cs typeface="Arial" panose="020B0604020202020204" pitchFamily="34" charset="0"/>
              </a:rPr>
              <a:t>Application System Changes</a:t>
            </a:r>
          </a:p>
          <a:p>
            <a:pPr marL="274320" lvl="1" indent="-274320" algn="just">
              <a:lnSpc>
                <a:spcPct val="110000"/>
              </a:lnSpc>
              <a:spcBef>
                <a:spcPts val="600"/>
              </a:spcBef>
              <a:buFont typeface="Wingdings" panose="05000000000000000000" pitchFamily="2" charset="2"/>
              <a:buChar char="§"/>
            </a:pPr>
            <a:r>
              <a:rPr lang="en-GB" sz="1400" dirty="0">
                <a:latin typeface="Arial" panose="020B0604020202020204" pitchFamily="34" charset="0"/>
                <a:cs typeface="Arial" panose="020B0604020202020204" pitchFamily="34" charset="0"/>
              </a:rPr>
              <a:t>Complexities of network components</a:t>
            </a:r>
          </a:p>
          <a:p>
            <a:pPr marL="274320" lvl="1" indent="-274320" algn="just">
              <a:lnSpc>
                <a:spcPct val="110000"/>
              </a:lnSpc>
              <a:spcBef>
                <a:spcPts val="600"/>
              </a:spcBef>
              <a:buFont typeface="Wingdings" panose="05000000000000000000" pitchFamily="2" charset="2"/>
              <a:buChar char="§"/>
            </a:pPr>
            <a:r>
              <a:rPr lang="en-GB" sz="1400" dirty="0">
                <a:latin typeface="Arial" panose="020B0604020202020204" pitchFamily="34" charset="0"/>
                <a:cs typeface="Arial" panose="020B0604020202020204" pitchFamily="34" charset="0"/>
              </a:rPr>
              <a:t>Different types of upgrades necessary on Desktops</a:t>
            </a:r>
          </a:p>
        </p:txBody>
      </p:sp>
    </p:spTree>
    <p:extLst>
      <p:ext uri="{BB962C8B-B14F-4D97-AF65-F5344CB8AC3E}">
        <p14:creationId xmlns:p14="http://schemas.microsoft.com/office/powerpoint/2010/main" val="29125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76200" y="0"/>
            <a:ext cx="8991600" cy="838200"/>
          </a:xfrm>
        </p:spPr>
        <p:txBody>
          <a:bodyPr>
            <a:noAutofit/>
          </a:bodyPr>
          <a:lstStyle/>
          <a:p>
            <a:pPr>
              <a:lnSpc>
                <a:spcPts val="3000"/>
              </a:lnSpc>
              <a:spcBef>
                <a:spcPts val="600"/>
              </a:spcBef>
            </a:pPr>
            <a:r>
              <a:rPr lang="en-US" sz="2000" dirty="0">
                <a:solidFill>
                  <a:srgbClr val="C00000"/>
                </a:solidFill>
              </a:rPr>
              <a:t>Special Considerations for Client-Server Issues: </a:t>
            </a:r>
            <a:r>
              <a:rPr lang="en-IN" sz="2000" dirty="0"/>
              <a:t> </a:t>
            </a:r>
            <a:endParaRPr lang="en-GB" sz="2000" dirty="0">
              <a:solidFill>
                <a:srgbClr val="0070C0"/>
              </a:solidFill>
            </a:endParaRPr>
          </a:p>
        </p:txBody>
      </p:sp>
      <p:sp>
        <p:nvSpPr>
          <p:cNvPr id="7" name="Footer Placeholder 3">
            <a:extLst>
              <a:ext uri="{FF2B5EF4-FFF2-40B4-BE49-F238E27FC236}">
                <a16:creationId xmlns:a16="http://schemas.microsoft.com/office/drawing/2014/main" id="{095338D8-1548-4F91-8A6F-D89021A6E8DC}"/>
              </a:ext>
            </a:extLst>
          </p:cNvPr>
          <p:cNvSpPr>
            <a:spLocks noGrp="1"/>
          </p:cNvSpPr>
          <p:nvPr>
            <p:ph type="ftr" sz="quarter" idx="12"/>
          </p:nvPr>
        </p:nvSpPr>
        <p:spPr>
          <a:xfrm>
            <a:off x="3352800" y="6564505"/>
            <a:ext cx="3352800" cy="307329"/>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25F44730-8084-4EB7-9660-FD3A55A0BC20}"/>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42</a:t>
            </a:fld>
            <a:endParaRPr lang="en-US" sz="2000" dirty="0"/>
          </a:p>
        </p:txBody>
      </p:sp>
      <p:grpSp>
        <p:nvGrpSpPr>
          <p:cNvPr id="9" name="Group 8">
            <a:extLst>
              <a:ext uri="{FF2B5EF4-FFF2-40B4-BE49-F238E27FC236}">
                <a16:creationId xmlns:a16="http://schemas.microsoft.com/office/drawing/2014/main" id="{A67FFB7C-7CEA-49AA-97BA-CDAD7D10A509}"/>
              </a:ext>
            </a:extLst>
          </p:cNvPr>
          <p:cNvGrpSpPr/>
          <p:nvPr/>
        </p:nvGrpSpPr>
        <p:grpSpPr>
          <a:xfrm>
            <a:off x="0" y="767654"/>
            <a:ext cx="7010400" cy="45719"/>
            <a:chOff x="1905000" y="6553200"/>
            <a:chExt cx="7010400" cy="45719"/>
          </a:xfrm>
        </p:grpSpPr>
        <p:sp>
          <p:nvSpPr>
            <p:cNvPr id="10" name="Rectangle 9">
              <a:extLst>
                <a:ext uri="{FF2B5EF4-FFF2-40B4-BE49-F238E27FC236}">
                  <a16:creationId xmlns:a16="http://schemas.microsoft.com/office/drawing/2014/main" id="{5AFA49FC-B659-47CB-AD4A-44A1C176459A}"/>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B4E6A8-2F9C-4722-AC58-B781920F5B0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05FAA8-6FD6-426A-8A4D-4938AA22844E}"/>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39C31F4A-A0AA-4358-960A-1223AF507286}"/>
              </a:ext>
            </a:extLst>
          </p:cNvPr>
          <p:cNvSpPr/>
          <p:nvPr/>
        </p:nvSpPr>
        <p:spPr>
          <a:xfrm>
            <a:off x="0" y="838200"/>
            <a:ext cx="7696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2"/>
          </p:nvPr>
        </p:nvSpPr>
        <p:spPr>
          <a:xfrm>
            <a:off x="-12700" y="845245"/>
            <a:ext cx="9156700" cy="5655759"/>
          </a:xfrm>
          <a:solidFill>
            <a:srgbClr val="FFFFFF"/>
          </a:solidFill>
          <a:ln>
            <a:noFill/>
          </a:ln>
        </p:spPr>
        <p:txBody>
          <a:bodyPr>
            <a:noAutofit/>
          </a:bodyPr>
          <a:lstStyle/>
          <a:p>
            <a:pPr marL="365760" lvl="1" indent="-274320" algn="just">
              <a:lnSpc>
                <a:spcPct val="110000"/>
              </a:lnSpc>
              <a:spcBef>
                <a:spcPts val="400"/>
              </a:spcBef>
              <a:buFont typeface="+mj-lt"/>
              <a:buAutoNum type="arabicPeriod"/>
            </a:pPr>
            <a:r>
              <a:rPr lang="en-GB" sz="1500" dirty="0"/>
              <a:t>Variations in operating system levels</a:t>
            </a:r>
          </a:p>
          <a:p>
            <a:pPr marL="685800" lvl="2" algn="just">
              <a:lnSpc>
                <a:spcPct val="110000"/>
              </a:lnSpc>
              <a:spcBef>
                <a:spcPts val="400"/>
              </a:spcBef>
              <a:buFont typeface="Wingdings" panose="05000000000000000000" pitchFamily="2" charset="2"/>
              <a:buChar char="§"/>
            </a:pPr>
            <a:r>
              <a:rPr lang="en-GB" sz="1500" dirty="0"/>
              <a:t>Different OS versions, and tuning components like memory size, number and length of buffers etc can complicate the tuning process.</a:t>
            </a:r>
          </a:p>
          <a:p>
            <a:pPr marL="685800" lvl="2" algn="just">
              <a:lnSpc>
                <a:spcPct val="110000"/>
              </a:lnSpc>
              <a:spcBef>
                <a:spcPts val="400"/>
              </a:spcBef>
              <a:buFont typeface="Wingdings" panose="05000000000000000000" pitchFamily="2" charset="2"/>
              <a:buChar char="§"/>
            </a:pPr>
            <a:r>
              <a:rPr lang="en-GB" sz="1500" dirty="0"/>
              <a:t>Client Server environments typically have dedicated systems for applications and are challenged in tuning the OS</a:t>
            </a:r>
            <a:r>
              <a:rPr lang="en-GB" sz="1500" baseline="30000" dirty="0"/>
              <a:t>s</a:t>
            </a:r>
            <a:r>
              <a:rPr lang="en-GB" sz="1500" dirty="0"/>
              <a:t> due to frequent application updates, the expansion of usable data, upgrades of Hardware, Continual growth of users etc.</a:t>
            </a:r>
          </a:p>
          <a:p>
            <a:pPr marL="365760" lvl="1" indent="-274320" algn="just">
              <a:lnSpc>
                <a:spcPct val="110000"/>
              </a:lnSpc>
              <a:spcBef>
                <a:spcPts val="400"/>
              </a:spcBef>
              <a:buFont typeface="+mj-lt"/>
              <a:buAutoNum type="arabicPeriod"/>
            </a:pPr>
            <a:r>
              <a:rPr lang="en-GB" sz="1500" dirty="0"/>
              <a:t>Impact of database structures</a:t>
            </a:r>
          </a:p>
          <a:p>
            <a:pPr marL="685800" lvl="2" algn="just">
              <a:lnSpc>
                <a:spcPct val="110000"/>
              </a:lnSpc>
              <a:spcBef>
                <a:spcPts val="400"/>
              </a:spcBef>
              <a:buFont typeface="Wingdings" panose="05000000000000000000" pitchFamily="2" charset="2"/>
              <a:buChar char="§"/>
            </a:pPr>
            <a:r>
              <a:rPr lang="en-GB" sz="1500" dirty="0"/>
              <a:t>As the use and number of users of the client/server application increase, so does the size of its database. This growth can require ongoing changes to a number of tuning parameters, such as directories, extents, field sizes, keys, and indices. </a:t>
            </a:r>
          </a:p>
          <a:p>
            <a:pPr marL="685800" lvl="2" algn="just">
              <a:lnSpc>
                <a:spcPct val="110000"/>
              </a:lnSpc>
              <a:spcBef>
                <a:spcPts val="400"/>
              </a:spcBef>
              <a:buFont typeface="Wingdings" panose="05000000000000000000" pitchFamily="2" charset="2"/>
              <a:buChar char="§"/>
            </a:pPr>
            <a:r>
              <a:rPr lang="en-GB" sz="1500" dirty="0"/>
              <a:t>As the number of total users increases, the transaction mix to the database changes, requiring tuning changes. As the number of concurrent users increases, adjustments must be made to reduce contention to the database.</a:t>
            </a:r>
          </a:p>
          <a:p>
            <a:pPr marL="365760" lvl="1" indent="-274320" algn="just">
              <a:lnSpc>
                <a:spcPct val="110000"/>
              </a:lnSpc>
              <a:spcBef>
                <a:spcPts val="400"/>
              </a:spcBef>
              <a:buFont typeface="+mj-lt"/>
              <a:buAutoNum type="arabicPeriod"/>
            </a:pPr>
            <a:r>
              <a:rPr lang="en-GB" sz="1500" dirty="0"/>
              <a:t>Integration of disk storage arrays</a:t>
            </a:r>
          </a:p>
          <a:p>
            <a:pPr marL="685800" lvl="2" algn="just">
              <a:lnSpc>
                <a:spcPct val="110000"/>
              </a:lnSpc>
              <a:spcBef>
                <a:spcPts val="400"/>
              </a:spcBef>
              <a:buFont typeface="Wingdings" panose="05000000000000000000" pitchFamily="2" charset="2"/>
              <a:buChar char="§"/>
            </a:pPr>
            <a:r>
              <a:rPr lang="en-GB" sz="1500" dirty="0"/>
              <a:t>The use of large-capacity storage arrays as resources in client/server environments leads to Huge databases and data warehouses to be housed economically in these arrays. Several databases are normally housed in a single array to make the storage devices as cost effective as possible. When the size or profile of a single database changes, tuning parameters of the entire array must be adjusted. </a:t>
            </a:r>
          </a:p>
          <a:p>
            <a:pPr marL="685800" lvl="2" algn="just">
              <a:lnSpc>
                <a:spcPct val="110000"/>
              </a:lnSpc>
              <a:spcBef>
                <a:spcPts val="400"/>
              </a:spcBef>
              <a:buFont typeface="Wingdings" panose="05000000000000000000" pitchFamily="2" charset="2"/>
              <a:buChar char="§"/>
            </a:pPr>
            <a:r>
              <a:rPr lang="en-GB" sz="1500" dirty="0"/>
              <a:t>These include cache memory, cache buffers, channels to the physical and logical disk volumes, the configuration of logical volumes, and the configuration of the channels to the server.</a:t>
            </a:r>
          </a:p>
          <a:p>
            <a:pPr marL="645750" lvl="1" algn="just">
              <a:spcBef>
                <a:spcPts val="400"/>
              </a:spcBef>
              <a:buFont typeface="Wingdings" panose="05000000000000000000" pitchFamily="2" charset="2"/>
              <a:buChar char="§"/>
            </a:pPr>
            <a:endParaRPr lang="en-GB" dirty="0"/>
          </a:p>
        </p:txBody>
      </p:sp>
    </p:spTree>
    <p:extLst>
      <p:ext uri="{BB962C8B-B14F-4D97-AF65-F5344CB8AC3E}">
        <p14:creationId xmlns:p14="http://schemas.microsoft.com/office/powerpoint/2010/main" val="3635962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0" y="76200"/>
            <a:ext cx="8991600" cy="1219200"/>
          </a:xfrm>
        </p:spPr>
        <p:txBody>
          <a:bodyPr>
            <a:noAutofit/>
          </a:bodyPr>
          <a:lstStyle/>
          <a:p>
            <a:pPr>
              <a:lnSpc>
                <a:spcPts val="3000"/>
              </a:lnSpc>
              <a:spcBef>
                <a:spcPts val="600"/>
              </a:spcBef>
            </a:pPr>
            <a:r>
              <a:rPr lang="en-US" sz="1900" dirty="0">
                <a:solidFill>
                  <a:srgbClr val="C00000"/>
                </a:solidFill>
              </a:rPr>
              <a:t>Special Considerations for Client-Server Issues:  </a:t>
            </a:r>
          </a:p>
          <a:p>
            <a:pPr>
              <a:lnSpc>
                <a:spcPct val="100000"/>
              </a:lnSpc>
              <a:spcBef>
                <a:spcPts val="600"/>
              </a:spcBef>
            </a:pPr>
            <a:r>
              <a:rPr lang="en-US" sz="1900" dirty="0">
                <a:solidFill>
                  <a:srgbClr val="0070C0"/>
                </a:solidFill>
              </a:rPr>
              <a:t>Performance and Tuning Challenges (Contd.)</a:t>
            </a:r>
          </a:p>
        </p:txBody>
      </p:sp>
      <p:sp>
        <p:nvSpPr>
          <p:cNvPr id="3" name="Content Placeholder 2"/>
          <p:cNvSpPr>
            <a:spLocks noGrp="1"/>
          </p:cNvSpPr>
          <p:nvPr>
            <p:ph sz="half" idx="2"/>
          </p:nvPr>
        </p:nvSpPr>
        <p:spPr>
          <a:xfrm>
            <a:off x="0" y="1371600"/>
            <a:ext cx="8991600" cy="5192905"/>
          </a:xfrm>
          <a:solidFill>
            <a:srgbClr val="FFFFFF"/>
          </a:solidFill>
          <a:ln>
            <a:noFill/>
          </a:ln>
        </p:spPr>
        <p:txBody>
          <a:bodyPr>
            <a:normAutofit fontScale="92500" lnSpcReduction="10000"/>
          </a:bodyPr>
          <a:lstStyle/>
          <a:p>
            <a:pPr marL="480060" lvl="1" indent="-342900" algn="just">
              <a:lnSpc>
                <a:spcPct val="130000"/>
              </a:lnSpc>
              <a:spcBef>
                <a:spcPts val="600"/>
              </a:spcBef>
              <a:spcAft>
                <a:spcPts val="600"/>
              </a:spcAft>
              <a:buFont typeface="+mj-lt"/>
              <a:buAutoNum type="arabicPeriod" startAt="4"/>
            </a:pPr>
            <a:r>
              <a:rPr lang="en-GB" sz="1700" dirty="0"/>
              <a:t>Application system changes</a:t>
            </a:r>
          </a:p>
          <a:p>
            <a:pPr marL="640080" lvl="2" algn="just">
              <a:lnSpc>
                <a:spcPct val="130000"/>
              </a:lnSpc>
              <a:spcBef>
                <a:spcPts val="0"/>
              </a:spcBef>
              <a:buFont typeface="Wingdings" panose="05000000000000000000" pitchFamily="2" charset="2"/>
              <a:buChar char="§"/>
            </a:pPr>
            <a:r>
              <a:rPr lang="en-GB" sz="1700" dirty="0"/>
              <a:t>Applications tend to be changed and upgraded more frequently in Client Server environments due growth of users, databases, and functional features. These changes usually require tuning adjustments to maintain performance levels.</a:t>
            </a:r>
          </a:p>
          <a:p>
            <a:pPr marL="365760" lvl="1" indent="-228600" algn="just">
              <a:lnSpc>
                <a:spcPct val="130000"/>
              </a:lnSpc>
              <a:spcBef>
                <a:spcPts val="600"/>
              </a:spcBef>
              <a:spcAft>
                <a:spcPts val="600"/>
              </a:spcAft>
              <a:buFont typeface="+mj-lt"/>
              <a:buAutoNum type="arabicPeriod" startAt="4"/>
            </a:pPr>
            <a:r>
              <a:rPr lang="en-GB" sz="1700" dirty="0"/>
              <a:t>Complexities of network components</a:t>
            </a:r>
          </a:p>
          <a:p>
            <a:pPr marL="640080" lvl="2" algn="just">
              <a:lnSpc>
                <a:spcPct val="130000"/>
              </a:lnSpc>
              <a:spcBef>
                <a:spcPts val="0"/>
              </a:spcBef>
              <a:buFont typeface="Wingdings" panose="05000000000000000000" pitchFamily="2" charset="2"/>
              <a:buChar char="§"/>
            </a:pPr>
            <a:r>
              <a:rPr lang="en-GB" sz="1700" dirty="0"/>
              <a:t>Application and database changes also affect network tuning. Most firms use an enterprise-wide network to support multiple applications. Different applications bring different attributes of network traffic. Some messages are large and infrequent while others are short and almost continuous. Networks in these types of environments must be tuned constantly to account for these ongoing variations in network traffic.</a:t>
            </a:r>
          </a:p>
          <a:p>
            <a:pPr marL="365760" lvl="1" indent="-228600" algn="just">
              <a:lnSpc>
                <a:spcPct val="130000"/>
              </a:lnSpc>
              <a:spcBef>
                <a:spcPts val="600"/>
              </a:spcBef>
              <a:spcAft>
                <a:spcPts val="600"/>
              </a:spcAft>
              <a:buFont typeface="+mj-lt"/>
              <a:buAutoNum type="arabicPeriod" startAt="4"/>
            </a:pPr>
            <a:r>
              <a:rPr lang="en-GB" sz="1700" dirty="0"/>
              <a:t>Differing types of desktop upgrades necessary on the same Desktop</a:t>
            </a:r>
          </a:p>
          <a:p>
            <a:pPr marL="640080" lvl="2" algn="just">
              <a:lnSpc>
                <a:spcPct val="130000"/>
              </a:lnSpc>
              <a:spcBef>
                <a:spcPts val="0"/>
              </a:spcBef>
              <a:buFont typeface="Wingdings" panose="05000000000000000000" pitchFamily="2" charset="2"/>
              <a:buChar char="§"/>
            </a:pPr>
            <a:r>
              <a:rPr lang="en-GB" sz="1700" dirty="0"/>
              <a:t>As more applications are made accessible to a given shared desktop, it will most likely need to be retuned and upgraded with additional processors, memory, or disk drives which can get more complex as the variety of applications change increases within the department</a:t>
            </a:r>
          </a:p>
          <a:p>
            <a:pPr marL="702900" lvl="1" indent="-342900" algn="just">
              <a:lnSpc>
                <a:spcPct val="110000"/>
              </a:lnSpc>
              <a:spcBef>
                <a:spcPts val="600"/>
              </a:spcBef>
              <a:buFont typeface="+mj-lt"/>
              <a:buAutoNum type="arabicPeriod" startAt="4"/>
            </a:pPr>
            <a:endParaRPr lang="en-GB" sz="1500" dirty="0"/>
          </a:p>
          <a:p>
            <a:pPr marL="645750" lvl="1" algn="just">
              <a:spcBef>
                <a:spcPts val="400"/>
              </a:spcBef>
              <a:buFont typeface="Wingdings" panose="05000000000000000000" pitchFamily="2" charset="2"/>
              <a:buChar char="§"/>
            </a:pPr>
            <a:endParaRPr lang="en-GB" dirty="0"/>
          </a:p>
        </p:txBody>
      </p:sp>
      <p:sp>
        <p:nvSpPr>
          <p:cNvPr id="7" name="Footer Placeholder 3">
            <a:extLst>
              <a:ext uri="{FF2B5EF4-FFF2-40B4-BE49-F238E27FC236}">
                <a16:creationId xmlns:a16="http://schemas.microsoft.com/office/drawing/2014/main" id="{46E81FE3-79B0-4DFA-87A2-293D75DE20FB}"/>
              </a:ext>
            </a:extLst>
          </p:cNvPr>
          <p:cNvSpPr>
            <a:spLocks noGrp="1"/>
          </p:cNvSpPr>
          <p:nvPr>
            <p:ph type="ftr" sz="quarter" idx="12"/>
          </p:nvPr>
        </p:nvSpPr>
        <p:spPr>
          <a:xfrm>
            <a:off x="3048000" y="6564505"/>
            <a:ext cx="3657600" cy="307329"/>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1FE085D3-4154-4812-8544-936DAE721A7F}"/>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43</a:t>
            </a:fld>
            <a:endParaRPr lang="en-US" sz="2000" dirty="0"/>
          </a:p>
        </p:txBody>
      </p:sp>
    </p:spTree>
    <p:extLst>
      <p:ext uri="{BB962C8B-B14F-4D97-AF65-F5344CB8AC3E}">
        <p14:creationId xmlns:p14="http://schemas.microsoft.com/office/powerpoint/2010/main" val="2120454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0" y="0"/>
            <a:ext cx="8991600" cy="838200"/>
          </a:xfrm>
        </p:spPr>
        <p:txBody>
          <a:bodyPr anchor="t">
            <a:noAutofit/>
          </a:bodyPr>
          <a:lstStyle/>
          <a:p>
            <a:pPr>
              <a:lnSpc>
                <a:spcPts val="3000"/>
              </a:lnSpc>
              <a:spcBef>
                <a:spcPts val="600"/>
              </a:spcBef>
            </a:pPr>
            <a:r>
              <a:rPr lang="en-US" sz="2000" dirty="0">
                <a:solidFill>
                  <a:srgbClr val="C00000"/>
                </a:solidFill>
              </a:rPr>
              <a:t>Special Considerations for Client-Server Issues:  </a:t>
            </a:r>
            <a:br>
              <a:rPr lang="en-US" sz="2000" dirty="0">
                <a:solidFill>
                  <a:srgbClr val="C00000"/>
                </a:solidFill>
              </a:rPr>
            </a:br>
            <a:r>
              <a:rPr lang="en-IN" sz="2000" dirty="0">
                <a:solidFill>
                  <a:srgbClr val="0070C0"/>
                </a:solidFill>
              </a:rPr>
              <a:t>Disaster Recovery Planning</a:t>
            </a:r>
            <a:endParaRPr lang="en-GB" sz="2000" dirty="0">
              <a:solidFill>
                <a:srgbClr val="0070C0"/>
              </a:solidFill>
            </a:endParaRPr>
          </a:p>
        </p:txBody>
      </p:sp>
      <p:sp>
        <p:nvSpPr>
          <p:cNvPr id="7" name="Footer Placeholder 3">
            <a:extLst>
              <a:ext uri="{FF2B5EF4-FFF2-40B4-BE49-F238E27FC236}">
                <a16:creationId xmlns:a16="http://schemas.microsoft.com/office/drawing/2014/main" id="{6179190B-EBB7-46AC-95A7-71389AC5C4CD}"/>
              </a:ext>
            </a:extLst>
          </p:cNvPr>
          <p:cNvSpPr>
            <a:spLocks noGrp="1"/>
          </p:cNvSpPr>
          <p:nvPr>
            <p:ph type="ftr" sz="quarter" idx="12"/>
          </p:nvPr>
        </p:nvSpPr>
        <p:spPr>
          <a:xfrm>
            <a:off x="3200400" y="6564505"/>
            <a:ext cx="3505200" cy="307329"/>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299BAD7D-0512-49ED-9F69-89C7E30CD3D6}"/>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44</a:t>
            </a:fld>
            <a:endParaRPr lang="en-US" sz="2000" dirty="0"/>
          </a:p>
        </p:txBody>
      </p:sp>
      <p:grpSp>
        <p:nvGrpSpPr>
          <p:cNvPr id="9" name="Group 8">
            <a:extLst>
              <a:ext uri="{FF2B5EF4-FFF2-40B4-BE49-F238E27FC236}">
                <a16:creationId xmlns:a16="http://schemas.microsoft.com/office/drawing/2014/main" id="{04E73537-1761-4BD0-8D37-659397EE102E}"/>
              </a:ext>
            </a:extLst>
          </p:cNvPr>
          <p:cNvGrpSpPr/>
          <p:nvPr/>
        </p:nvGrpSpPr>
        <p:grpSpPr>
          <a:xfrm>
            <a:off x="0" y="875597"/>
            <a:ext cx="7010400" cy="45719"/>
            <a:chOff x="1905000" y="6553200"/>
            <a:chExt cx="7010400" cy="45719"/>
          </a:xfrm>
        </p:grpSpPr>
        <p:sp>
          <p:nvSpPr>
            <p:cNvPr id="10" name="Rectangle 9">
              <a:extLst>
                <a:ext uri="{FF2B5EF4-FFF2-40B4-BE49-F238E27FC236}">
                  <a16:creationId xmlns:a16="http://schemas.microsoft.com/office/drawing/2014/main" id="{E3059302-691D-4107-98A5-59A41AE6D2ED}"/>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21B0E-8714-4F3D-BD89-3DEBB703BD4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6E05A0-ECE7-404D-9D61-BF922E648491}"/>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A69573FC-B773-4111-BB61-67F44F686CA2}"/>
              </a:ext>
            </a:extLst>
          </p:cNvPr>
          <p:cNvSpPr/>
          <p:nvPr/>
        </p:nvSpPr>
        <p:spPr>
          <a:xfrm>
            <a:off x="0" y="1066800"/>
            <a:ext cx="838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2"/>
          </p:nvPr>
        </p:nvSpPr>
        <p:spPr>
          <a:xfrm>
            <a:off x="53731" y="971413"/>
            <a:ext cx="9144000" cy="5617789"/>
          </a:xfrm>
          <a:solidFill>
            <a:srgbClr val="FFFFFF"/>
          </a:solidFill>
          <a:ln>
            <a:noFill/>
          </a:ln>
        </p:spPr>
        <p:txBody>
          <a:bodyPr>
            <a:noAutofit/>
          </a:bodyPr>
          <a:lstStyle/>
          <a:p>
            <a:pPr marL="0" lvl="2" indent="0" algn="just">
              <a:lnSpc>
                <a:spcPct val="120000"/>
              </a:lnSpc>
              <a:spcBef>
                <a:spcPts val="0"/>
              </a:spcBef>
              <a:buNone/>
            </a:pPr>
            <a:r>
              <a:rPr lang="en-GB" sz="1500" dirty="0"/>
              <a:t>The other </a:t>
            </a:r>
            <a:r>
              <a:rPr lang="en-US" sz="1500" dirty="0"/>
              <a:t>consideration in a client/server environment is that of disaster recovery and business continuity which involves five issues.</a:t>
            </a:r>
          </a:p>
          <a:p>
            <a:pPr marL="274320" lvl="1" indent="-274320">
              <a:lnSpc>
                <a:spcPct val="140000"/>
              </a:lnSpc>
              <a:spcBef>
                <a:spcPts val="600"/>
              </a:spcBef>
              <a:buFont typeface="+mj-lt"/>
              <a:buAutoNum type="arabicPeriod"/>
            </a:pPr>
            <a:r>
              <a:rPr lang="en-GB" sz="1500" dirty="0"/>
              <a:t>Variations in the types of Server platforms in a client/Server shop with different architectures </a:t>
            </a:r>
            <a:r>
              <a:rPr lang="en-US" sz="1500" dirty="0"/>
              <a:t>where critical applications can reside on servers of differing architectures</a:t>
            </a:r>
          </a:p>
          <a:p>
            <a:pPr marL="0" lvl="1" indent="0">
              <a:lnSpc>
                <a:spcPct val="140000"/>
              </a:lnSpc>
              <a:spcBef>
                <a:spcPts val="600"/>
              </a:spcBef>
              <a:buNone/>
            </a:pPr>
            <a:endParaRPr lang="en-US" sz="1400" dirty="0"/>
          </a:p>
          <a:p>
            <a:pPr marL="0" lvl="1" indent="0">
              <a:lnSpc>
                <a:spcPct val="140000"/>
              </a:lnSpc>
              <a:spcBef>
                <a:spcPts val="600"/>
              </a:spcBef>
              <a:buNone/>
            </a:pPr>
            <a:endParaRPr lang="en-GB" sz="2400" dirty="0"/>
          </a:p>
          <a:p>
            <a:pPr marL="182880" lvl="2" indent="0" algn="just">
              <a:lnSpc>
                <a:spcPct val="140000"/>
              </a:lnSpc>
              <a:spcBef>
                <a:spcPts val="600"/>
              </a:spcBef>
              <a:buNone/>
            </a:pPr>
            <a:r>
              <a:rPr lang="en-US" sz="1500" dirty="0"/>
              <a:t>This leads to disaster-recovery plans having 3 options</a:t>
            </a:r>
          </a:p>
          <a:p>
            <a:pPr marL="548640" lvl="2" indent="-274320" algn="just">
              <a:lnSpc>
                <a:spcPct val="110000"/>
              </a:lnSpc>
              <a:spcBef>
                <a:spcPts val="600"/>
              </a:spcBef>
              <a:buFont typeface="+mj-lt"/>
              <a:buAutoNum type="arabicPeriod"/>
            </a:pPr>
            <a:r>
              <a:rPr lang="en-US" sz="1500" dirty="0"/>
              <a:t>Selecting a single server architecture on which the majority of mission critical applications reside and around which one can develop the recovery process. Exposure due to the risk of exclusion of the other critical applications would exist</a:t>
            </a:r>
          </a:p>
          <a:p>
            <a:pPr marL="548640" lvl="2" indent="-274320" algn="just">
              <a:lnSpc>
                <a:spcPct val="110000"/>
              </a:lnSpc>
              <a:spcBef>
                <a:spcPts val="600"/>
              </a:spcBef>
              <a:buFont typeface="+mj-lt"/>
              <a:buAutoNum type="arabicPeriod"/>
            </a:pPr>
            <a:r>
              <a:rPr lang="en-US" sz="1500" dirty="0"/>
              <a:t>Select a standard server architecture and Run all critical applications on this single architecture, needing extensive qualification and potential performance issues</a:t>
            </a:r>
          </a:p>
          <a:p>
            <a:pPr marL="548640" lvl="2" indent="-274320" algn="just">
              <a:lnSpc>
                <a:spcPct val="110000"/>
              </a:lnSpc>
              <a:spcBef>
                <a:spcPts val="600"/>
              </a:spcBef>
              <a:buFont typeface="+mj-lt"/>
              <a:buAutoNum type="arabicPeriod"/>
            </a:pPr>
            <a:r>
              <a:rPr lang="en-US" sz="1500" dirty="0"/>
              <a:t>Design the recovery process with multiple server platforms. Ensure that these platforms can accommodate all critical applications. This approach will yield the most comprehensive disaster recovery plan, but it is also the most complex to develop, the most cumbersome to test, and the most expensive to implement. Nevertheless, for applications that are truly mission‐critical to a company, this is definitely the strategy to use.</a:t>
            </a:r>
          </a:p>
        </p:txBody>
      </p:sp>
      <p:sp>
        <p:nvSpPr>
          <p:cNvPr id="13" name="TextBox 12">
            <a:extLst>
              <a:ext uri="{FF2B5EF4-FFF2-40B4-BE49-F238E27FC236}">
                <a16:creationId xmlns:a16="http://schemas.microsoft.com/office/drawing/2014/main" id="{FBEFEE04-E6AE-46FE-B172-1B9ADE4348F5}"/>
              </a:ext>
            </a:extLst>
          </p:cNvPr>
          <p:cNvSpPr txBox="1"/>
          <p:nvPr/>
        </p:nvSpPr>
        <p:spPr>
          <a:xfrm>
            <a:off x="129931" y="2284829"/>
            <a:ext cx="8991600" cy="1022620"/>
          </a:xfrm>
          <a:prstGeom prst="rect">
            <a:avLst/>
          </a:prstGeom>
          <a:noFill/>
        </p:spPr>
        <p:txBody>
          <a:bodyPr wrap="square" numCol="2">
            <a:noAutofit/>
          </a:bodyPr>
          <a:lstStyle/>
          <a:p>
            <a:pPr marL="365760" lvl="2" indent="-228600" algn="just">
              <a:lnSpc>
                <a:spcPct val="120000"/>
              </a:lnSpc>
              <a:spcBef>
                <a:spcPts val="400"/>
              </a:spcBef>
              <a:buFont typeface="Wingdings" panose="05000000000000000000" pitchFamily="2" charset="2"/>
              <a:buChar char="§"/>
            </a:pPr>
            <a:r>
              <a:rPr lang="en-US" sz="1500" dirty="0">
                <a:latin typeface="Arial" panose="020B0604020202020204" pitchFamily="34" charset="0"/>
                <a:cs typeface="Arial" panose="020B0604020202020204" pitchFamily="34" charset="0"/>
              </a:rPr>
              <a:t>Greater variation in types of server platforms</a:t>
            </a:r>
          </a:p>
          <a:p>
            <a:pPr marL="365760" lvl="2" indent="-228600" algn="just">
              <a:lnSpc>
                <a:spcPct val="120000"/>
              </a:lnSpc>
              <a:spcBef>
                <a:spcPts val="400"/>
              </a:spcBef>
              <a:buFont typeface="Wingdings" panose="05000000000000000000" pitchFamily="2" charset="2"/>
              <a:buChar char="§"/>
            </a:pPr>
            <a:r>
              <a:rPr lang="en-US" sz="1500" dirty="0">
                <a:latin typeface="Arial" panose="020B0604020202020204" pitchFamily="34" charset="0"/>
                <a:cs typeface="Arial" panose="020B0604020202020204" pitchFamily="34" charset="0"/>
              </a:rPr>
              <a:t>Larger number of servers to consider</a:t>
            </a:r>
          </a:p>
          <a:p>
            <a:pPr marL="365760" lvl="2" indent="-228600" algn="just">
              <a:lnSpc>
                <a:spcPct val="120000"/>
              </a:lnSpc>
              <a:spcBef>
                <a:spcPts val="400"/>
              </a:spcBef>
              <a:buFont typeface="Wingdings" panose="05000000000000000000" pitchFamily="2" charset="2"/>
              <a:buChar char="§"/>
            </a:pPr>
            <a:r>
              <a:rPr lang="en-US" sz="1500" dirty="0">
                <a:latin typeface="Arial" panose="020B0604020202020204" pitchFamily="34" charset="0"/>
                <a:cs typeface="Arial" panose="020B0604020202020204" pitchFamily="34" charset="0"/>
              </a:rPr>
              <a:t>Network connectivity more complex</a:t>
            </a:r>
          </a:p>
          <a:p>
            <a:pPr marL="365760" lvl="2" indent="-228600" algn="just">
              <a:lnSpc>
                <a:spcPct val="120000"/>
              </a:lnSpc>
              <a:spcBef>
                <a:spcPts val="400"/>
              </a:spcBef>
              <a:buFont typeface="Wingdings" panose="05000000000000000000" pitchFamily="2" charset="2"/>
              <a:buChar char="§"/>
            </a:pPr>
            <a:r>
              <a:rPr lang="en-US" sz="1500" dirty="0">
                <a:latin typeface="Arial" panose="020B0604020202020204" pitchFamily="34" charset="0"/>
                <a:cs typeface="Arial" panose="020B0604020202020204" pitchFamily="34" charset="0"/>
              </a:rPr>
              <a:t>Need to update more frequently</a:t>
            </a:r>
          </a:p>
          <a:p>
            <a:pPr marL="365760" lvl="2" indent="-228600" algn="just">
              <a:lnSpc>
                <a:spcPct val="120000"/>
              </a:lnSpc>
              <a:spcBef>
                <a:spcPts val="400"/>
              </a:spcBef>
              <a:buFont typeface="Wingdings" panose="05000000000000000000" pitchFamily="2" charset="2"/>
              <a:buChar char="§"/>
            </a:pPr>
            <a:r>
              <a:rPr lang="en-US" sz="1500" dirty="0">
                <a:latin typeface="Arial" panose="020B0604020202020204" pitchFamily="34" charset="0"/>
                <a:cs typeface="Arial" panose="020B0604020202020204" pitchFamily="34" charset="0"/>
              </a:rPr>
              <a:t>Need to test more frequently</a:t>
            </a:r>
            <a:endParaRPr lang="en-GB"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150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52400" y="14095"/>
            <a:ext cx="8991600" cy="914400"/>
          </a:xfrm>
        </p:spPr>
        <p:txBody>
          <a:bodyPr anchor="t">
            <a:noAutofit/>
          </a:bodyPr>
          <a:lstStyle/>
          <a:p>
            <a:pPr>
              <a:lnSpc>
                <a:spcPts val="3000"/>
              </a:lnSpc>
              <a:spcBef>
                <a:spcPts val="600"/>
              </a:spcBef>
            </a:pPr>
            <a:r>
              <a:rPr lang="en-US" sz="2000" dirty="0">
                <a:solidFill>
                  <a:srgbClr val="C00000"/>
                </a:solidFill>
              </a:rPr>
              <a:t>Special Considerations for Client-Server Issues: </a:t>
            </a:r>
            <a:br>
              <a:rPr lang="en-US" sz="2000" dirty="0">
                <a:solidFill>
                  <a:srgbClr val="C00000"/>
                </a:solidFill>
              </a:rPr>
            </a:br>
            <a:r>
              <a:rPr lang="en-IN" sz="2000" dirty="0">
                <a:solidFill>
                  <a:srgbClr val="0070C0"/>
                </a:solidFill>
              </a:rPr>
              <a:t>Disaster Recovery Planning (Contd.)</a:t>
            </a:r>
            <a:endParaRPr lang="en-GB" sz="2000" dirty="0">
              <a:solidFill>
                <a:srgbClr val="0070C0"/>
              </a:solidFill>
            </a:endParaRPr>
          </a:p>
        </p:txBody>
      </p:sp>
      <p:sp>
        <p:nvSpPr>
          <p:cNvPr id="3" name="Content Placeholder 2"/>
          <p:cNvSpPr>
            <a:spLocks noGrp="1"/>
          </p:cNvSpPr>
          <p:nvPr>
            <p:ph sz="half" idx="2"/>
          </p:nvPr>
        </p:nvSpPr>
        <p:spPr>
          <a:xfrm>
            <a:off x="0" y="1026857"/>
            <a:ext cx="8833103" cy="5490085"/>
          </a:xfrm>
          <a:solidFill>
            <a:schemeClr val="bg1"/>
          </a:solidFill>
          <a:ln>
            <a:noFill/>
          </a:ln>
        </p:spPr>
        <p:txBody>
          <a:bodyPr>
            <a:noAutofit/>
          </a:bodyPr>
          <a:lstStyle/>
          <a:p>
            <a:pPr marL="457200" lvl="1" indent="-342900" algn="just">
              <a:lnSpc>
                <a:spcPct val="120000"/>
              </a:lnSpc>
              <a:spcBef>
                <a:spcPts val="600"/>
              </a:spcBef>
              <a:buFont typeface="+mj-lt"/>
              <a:buAutoNum type="arabicPeriod" startAt="2"/>
            </a:pPr>
            <a:r>
              <a:rPr lang="en-GB" sz="1400" dirty="0"/>
              <a:t>Large number of Servers required to support mission-critical applications even if servers are all of similar architecture</a:t>
            </a:r>
          </a:p>
          <a:p>
            <a:pPr marL="822960" lvl="2" algn="just">
              <a:lnSpc>
                <a:spcPct val="120000"/>
              </a:lnSpc>
              <a:spcBef>
                <a:spcPts val="400"/>
              </a:spcBef>
              <a:buFont typeface="Wingdings" panose="05000000000000000000" pitchFamily="2" charset="2"/>
              <a:buChar char="§"/>
            </a:pPr>
            <a:r>
              <a:rPr lang="en-US" sz="1400" dirty="0"/>
              <a:t>Multiple servers imply that there will be more control software, application libraries, and databases involved with the backing up, restoring, and processing of segments of the recovery processes. These segments all need to be thoroughly tested at offsite facilities to ensure that business processing can be properly resumed.</a:t>
            </a:r>
          </a:p>
          <a:p>
            <a:pPr marL="457200" lvl="1" indent="-342900" algn="just">
              <a:lnSpc>
                <a:spcPct val="120000"/>
              </a:lnSpc>
              <a:spcBef>
                <a:spcPts val="600"/>
              </a:spcBef>
              <a:buFont typeface="+mj-lt"/>
              <a:buAutoNum type="arabicPeriod" startAt="2"/>
            </a:pPr>
            <a:r>
              <a:rPr lang="en-US" sz="1400" dirty="0"/>
              <a:t>Network connectivity becomes more complicated when restoring accessibility to multiple applications on multiple servers from a new host site. Extensive testing must be done to ensure connectivity, interoperability, security, and performance.</a:t>
            </a:r>
            <a:endParaRPr lang="en-GB" sz="1400" dirty="0"/>
          </a:p>
          <a:p>
            <a:pPr marL="822960" lvl="2" algn="just">
              <a:lnSpc>
                <a:spcPct val="120000"/>
              </a:lnSpc>
              <a:spcBef>
                <a:spcPts val="400"/>
              </a:spcBef>
              <a:buFont typeface="Wingdings" panose="05000000000000000000" pitchFamily="2" charset="2"/>
              <a:buChar char="§"/>
            </a:pPr>
            <a:r>
              <a:rPr lang="en-US" sz="1400" dirty="0"/>
              <a:t>Connectivity must be established among desktops, databases, application systems, and server operating systems. </a:t>
            </a:r>
          </a:p>
          <a:p>
            <a:pPr marL="822960" lvl="2" algn="just">
              <a:lnSpc>
                <a:spcPct val="120000"/>
              </a:lnSpc>
              <a:spcBef>
                <a:spcPts val="400"/>
              </a:spcBef>
              <a:buFont typeface="Wingdings" panose="05000000000000000000" pitchFamily="2" charset="2"/>
              <a:buChar char="§"/>
            </a:pPr>
            <a:r>
              <a:rPr lang="en-US" sz="1400" dirty="0"/>
              <a:t>There must be interoperability between servers with different architectures. </a:t>
            </a:r>
          </a:p>
          <a:p>
            <a:pPr marL="822960" lvl="2" algn="just">
              <a:lnSpc>
                <a:spcPct val="120000"/>
              </a:lnSpc>
              <a:spcBef>
                <a:spcPts val="400"/>
              </a:spcBef>
              <a:buFont typeface="Wingdings" panose="05000000000000000000" pitchFamily="2" charset="2"/>
              <a:buChar char="§"/>
            </a:pPr>
            <a:r>
              <a:rPr lang="en-US" sz="1400" dirty="0"/>
              <a:t>The network that is being used during a disaster recovery must have the same level of security against unauthorized access as when normal processing is occurring.</a:t>
            </a:r>
          </a:p>
          <a:p>
            <a:pPr marL="822960" lvl="2" algn="just">
              <a:lnSpc>
                <a:spcPct val="120000"/>
              </a:lnSpc>
              <a:spcBef>
                <a:spcPts val="400"/>
              </a:spcBef>
              <a:buFont typeface="Wingdings" panose="05000000000000000000" pitchFamily="2" charset="2"/>
              <a:buChar char="§"/>
            </a:pPr>
            <a:r>
              <a:rPr lang="en-US" sz="1400" dirty="0"/>
              <a:t>Performance factors such as transaction response times are sometimes degraded during the disaster recovery of client/server applications due to reduced bandwidth, channel saturation, or other performance bottlenecks. Heightened awareness of these network issues and thorough planning can help maintain acceptable performance levels during disaster recoveries.</a:t>
            </a:r>
          </a:p>
        </p:txBody>
      </p:sp>
      <p:sp>
        <p:nvSpPr>
          <p:cNvPr id="7" name="Footer Placeholder 3">
            <a:extLst>
              <a:ext uri="{FF2B5EF4-FFF2-40B4-BE49-F238E27FC236}">
                <a16:creationId xmlns:a16="http://schemas.microsoft.com/office/drawing/2014/main" id="{6C172469-5E9C-4AB3-8C0E-14700C3F2B86}"/>
              </a:ext>
            </a:extLst>
          </p:cNvPr>
          <p:cNvSpPr>
            <a:spLocks noGrp="1"/>
          </p:cNvSpPr>
          <p:nvPr>
            <p:ph type="ftr" sz="quarter" idx="12"/>
          </p:nvPr>
        </p:nvSpPr>
        <p:spPr>
          <a:xfrm>
            <a:off x="3352800" y="6564505"/>
            <a:ext cx="3352800" cy="307329"/>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5E0E8F32-9C2B-426A-84A4-7D1DA7C76516}"/>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45</a:t>
            </a:fld>
            <a:endParaRPr lang="en-US" sz="2000" dirty="0"/>
          </a:p>
        </p:txBody>
      </p:sp>
      <p:grpSp>
        <p:nvGrpSpPr>
          <p:cNvPr id="9" name="Group 8">
            <a:extLst>
              <a:ext uri="{FF2B5EF4-FFF2-40B4-BE49-F238E27FC236}">
                <a16:creationId xmlns:a16="http://schemas.microsoft.com/office/drawing/2014/main" id="{9814E729-1AC8-4361-A94A-DE50804DEF56}"/>
              </a:ext>
            </a:extLst>
          </p:cNvPr>
          <p:cNvGrpSpPr/>
          <p:nvPr/>
        </p:nvGrpSpPr>
        <p:grpSpPr>
          <a:xfrm>
            <a:off x="0" y="875597"/>
            <a:ext cx="7010400" cy="45719"/>
            <a:chOff x="1905000" y="6553200"/>
            <a:chExt cx="7010400" cy="45719"/>
          </a:xfrm>
        </p:grpSpPr>
        <p:sp>
          <p:nvSpPr>
            <p:cNvPr id="10" name="Rectangle 9">
              <a:extLst>
                <a:ext uri="{FF2B5EF4-FFF2-40B4-BE49-F238E27FC236}">
                  <a16:creationId xmlns:a16="http://schemas.microsoft.com/office/drawing/2014/main" id="{BA73D2DC-9725-43C5-90BA-019D5266AFDD}"/>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5C4D5D-0B6A-4405-BA9C-C79BDE271C4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D77D79-222E-4C77-85CA-8274E13B490C}"/>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9494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52400" y="14095"/>
            <a:ext cx="8991600" cy="914400"/>
          </a:xfrm>
        </p:spPr>
        <p:txBody>
          <a:bodyPr anchor="t">
            <a:noAutofit/>
          </a:bodyPr>
          <a:lstStyle/>
          <a:p>
            <a:pPr>
              <a:lnSpc>
                <a:spcPts val="3000"/>
              </a:lnSpc>
              <a:spcBef>
                <a:spcPts val="600"/>
              </a:spcBef>
            </a:pPr>
            <a:r>
              <a:rPr lang="en-US" sz="2000" dirty="0">
                <a:solidFill>
                  <a:srgbClr val="C00000"/>
                </a:solidFill>
              </a:rPr>
              <a:t>Special Considerations for Client-Server Issues: </a:t>
            </a:r>
            <a:br>
              <a:rPr lang="en-US" sz="2000" dirty="0">
                <a:solidFill>
                  <a:srgbClr val="C00000"/>
                </a:solidFill>
              </a:rPr>
            </a:br>
            <a:r>
              <a:rPr lang="en-IN" sz="2000" dirty="0">
                <a:solidFill>
                  <a:srgbClr val="0070C0"/>
                </a:solidFill>
              </a:rPr>
              <a:t>Disaster Recovery Planning (Contd.)</a:t>
            </a:r>
            <a:endParaRPr lang="en-GB" sz="2000" dirty="0">
              <a:solidFill>
                <a:srgbClr val="0070C0"/>
              </a:solidFill>
            </a:endParaRPr>
          </a:p>
        </p:txBody>
      </p:sp>
      <p:sp>
        <p:nvSpPr>
          <p:cNvPr id="3" name="Content Placeholder 2"/>
          <p:cNvSpPr>
            <a:spLocks noGrp="1"/>
          </p:cNvSpPr>
          <p:nvPr>
            <p:ph sz="half" idx="2"/>
          </p:nvPr>
        </p:nvSpPr>
        <p:spPr>
          <a:xfrm>
            <a:off x="0" y="941194"/>
            <a:ext cx="8833103" cy="5490085"/>
          </a:xfrm>
          <a:solidFill>
            <a:schemeClr val="bg1"/>
          </a:solidFill>
          <a:ln>
            <a:noFill/>
          </a:ln>
        </p:spPr>
        <p:txBody>
          <a:bodyPr>
            <a:noAutofit/>
          </a:bodyPr>
          <a:lstStyle/>
          <a:p>
            <a:pPr marL="457200" lvl="1" indent="-342900" algn="just">
              <a:lnSpc>
                <a:spcPct val="140000"/>
              </a:lnSpc>
              <a:spcBef>
                <a:spcPts val="600"/>
              </a:spcBef>
              <a:buFont typeface="+mj-lt"/>
              <a:buAutoNum type="arabicPeriod" startAt="4"/>
            </a:pPr>
            <a:r>
              <a:rPr lang="en-US" dirty="0"/>
              <a:t>Disaster recovery plans and their documentation needs to be frequently updated to ensure accurate and successful execution of the plans</a:t>
            </a:r>
          </a:p>
          <a:p>
            <a:pPr marL="457200" lvl="1" indent="-342900" algn="just">
              <a:lnSpc>
                <a:spcPct val="140000"/>
              </a:lnSpc>
              <a:spcBef>
                <a:spcPts val="600"/>
              </a:spcBef>
              <a:buFont typeface="+mj-lt"/>
              <a:buAutoNum type="arabicPeriod" startAt="4"/>
            </a:pPr>
            <a:r>
              <a:rPr lang="en-US" dirty="0"/>
              <a:t>Frequent testing to ensure that none of the modifications to the previous version of the plan undermines its successful implementation</a:t>
            </a:r>
          </a:p>
        </p:txBody>
      </p:sp>
      <p:sp>
        <p:nvSpPr>
          <p:cNvPr id="7" name="Footer Placeholder 3">
            <a:extLst>
              <a:ext uri="{FF2B5EF4-FFF2-40B4-BE49-F238E27FC236}">
                <a16:creationId xmlns:a16="http://schemas.microsoft.com/office/drawing/2014/main" id="{6C172469-5E9C-4AB3-8C0E-14700C3F2B86}"/>
              </a:ext>
            </a:extLst>
          </p:cNvPr>
          <p:cNvSpPr>
            <a:spLocks noGrp="1"/>
          </p:cNvSpPr>
          <p:nvPr>
            <p:ph type="ftr" sz="quarter" idx="12"/>
          </p:nvPr>
        </p:nvSpPr>
        <p:spPr>
          <a:xfrm>
            <a:off x="3352800" y="6564505"/>
            <a:ext cx="3352800" cy="307329"/>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5E0E8F32-9C2B-426A-84A4-7D1DA7C76516}"/>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46</a:t>
            </a:fld>
            <a:endParaRPr lang="en-US" sz="2000" dirty="0"/>
          </a:p>
        </p:txBody>
      </p:sp>
      <p:grpSp>
        <p:nvGrpSpPr>
          <p:cNvPr id="9" name="Group 8">
            <a:extLst>
              <a:ext uri="{FF2B5EF4-FFF2-40B4-BE49-F238E27FC236}">
                <a16:creationId xmlns:a16="http://schemas.microsoft.com/office/drawing/2014/main" id="{9814E729-1AC8-4361-A94A-DE50804DEF56}"/>
              </a:ext>
            </a:extLst>
          </p:cNvPr>
          <p:cNvGrpSpPr/>
          <p:nvPr/>
        </p:nvGrpSpPr>
        <p:grpSpPr>
          <a:xfrm>
            <a:off x="0" y="875597"/>
            <a:ext cx="7010400" cy="45719"/>
            <a:chOff x="1905000" y="6553200"/>
            <a:chExt cx="7010400" cy="45719"/>
          </a:xfrm>
        </p:grpSpPr>
        <p:sp>
          <p:nvSpPr>
            <p:cNvPr id="10" name="Rectangle 9">
              <a:extLst>
                <a:ext uri="{FF2B5EF4-FFF2-40B4-BE49-F238E27FC236}">
                  <a16:creationId xmlns:a16="http://schemas.microsoft.com/office/drawing/2014/main" id="{BA73D2DC-9725-43C5-90BA-019D5266AFDD}"/>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5C4D5D-0B6A-4405-BA9C-C79BDE271C4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D77D79-222E-4C77-85CA-8274E13B490C}"/>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04051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127000" y="158040"/>
            <a:ext cx="8991600" cy="914400"/>
          </a:xfrm>
        </p:spPr>
        <p:txBody>
          <a:bodyPr anchor="t">
            <a:noAutofit/>
          </a:bodyPr>
          <a:lstStyle/>
          <a:p>
            <a:pPr>
              <a:lnSpc>
                <a:spcPts val="3000"/>
              </a:lnSpc>
              <a:spcBef>
                <a:spcPts val="600"/>
              </a:spcBef>
            </a:pPr>
            <a:r>
              <a:rPr lang="en-US" sz="2000" dirty="0">
                <a:solidFill>
                  <a:srgbClr val="C00000"/>
                </a:solidFill>
              </a:rPr>
              <a:t>Special Considerations for Client-Server Issues : </a:t>
            </a:r>
            <a:br>
              <a:rPr lang="en-US" sz="2000" dirty="0">
                <a:solidFill>
                  <a:srgbClr val="C00000"/>
                </a:solidFill>
              </a:rPr>
            </a:br>
            <a:r>
              <a:rPr lang="en-IN" sz="2000" dirty="0">
                <a:solidFill>
                  <a:srgbClr val="0070C0"/>
                </a:solidFill>
              </a:rPr>
              <a:t>Capacity Planning</a:t>
            </a:r>
            <a:endParaRPr lang="en-GB" sz="2000" dirty="0">
              <a:solidFill>
                <a:srgbClr val="0070C0"/>
              </a:solidFill>
            </a:endParaRPr>
          </a:p>
        </p:txBody>
      </p:sp>
      <p:sp>
        <p:nvSpPr>
          <p:cNvPr id="3" name="Content Placeholder 2"/>
          <p:cNvSpPr>
            <a:spLocks noGrp="1"/>
          </p:cNvSpPr>
          <p:nvPr>
            <p:ph sz="half" idx="2"/>
          </p:nvPr>
        </p:nvSpPr>
        <p:spPr>
          <a:xfrm>
            <a:off x="38100" y="1459092"/>
            <a:ext cx="8833103" cy="4718760"/>
          </a:xfrm>
          <a:solidFill>
            <a:srgbClr val="FFFFFF"/>
          </a:solidFill>
          <a:ln>
            <a:noFill/>
          </a:ln>
        </p:spPr>
        <p:txBody>
          <a:bodyPr>
            <a:normAutofit/>
          </a:bodyPr>
          <a:lstStyle/>
          <a:p>
            <a:pPr marL="182880" lvl="1" indent="0" algn="just">
              <a:lnSpc>
                <a:spcPct val="120000"/>
              </a:lnSpc>
              <a:spcBef>
                <a:spcPts val="600"/>
              </a:spcBef>
              <a:buNone/>
            </a:pPr>
            <a:r>
              <a:rPr lang="en-US" dirty="0"/>
              <a:t>The use of applications in an Client Server environment tends to expand rapidly and sometimes brings in increased demand for the various resources that support these systems. These resources include server processors, memory, disk, channels, network bandwidth, storage arrays, and desktop capacities.</a:t>
            </a:r>
          </a:p>
          <a:p>
            <a:pPr marL="182880" lvl="1" indent="0" algn="just">
              <a:lnSpc>
                <a:spcPct val="120000"/>
              </a:lnSpc>
              <a:spcBef>
                <a:spcPts val="600"/>
              </a:spcBef>
              <a:buNone/>
            </a:pPr>
            <a:r>
              <a:rPr lang="en-US" dirty="0"/>
              <a:t>The increasing demand on these resources necessitates accurate workload forecasts for all of these resources to ensure that adequate capacity is provided. Frequent updates to these forecasts are important to assure that an overall capacity plan is executed that results in acceptable performance levels on a continuing basis.</a:t>
            </a:r>
            <a:endParaRPr lang="en-GB" dirty="0"/>
          </a:p>
        </p:txBody>
      </p:sp>
      <p:sp>
        <p:nvSpPr>
          <p:cNvPr id="7" name="Footer Placeholder 3">
            <a:extLst>
              <a:ext uri="{FF2B5EF4-FFF2-40B4-BE49-F238E27FC236}">
                <a16:creationId xmlns:a16="http://schemas.microsoft.com/office/drawing/2014/main" id="{E0FAA196-2541-4360-9071-44F2CC1CE5EC}"/>
              </a:ext>
            </a:extLst>
          </p:cNvPr>
          <p:cNvSpPr>
            <a:spLocks noGrp="1"/>
          </p:cNvSpPr>
          <p:nvPr>
            <p:ph type="ftr" sz="quarter" idx="12"/>
          </p:nvPr>
        </p:nvSpPr>
        <p:spPr>
          <a:xfrm>
            <a:off x="2971800" y="6564505"/>
            <a:ext cx="3733800" cy="293495"/>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05DFDF96-9B59-4EA4-8CD3-423AB240E907}"/>
              </a:ext>
            </a:extLst>
          </p:cNvPr>
          <p:cNvSpPr>
            <a:spLocks noGrp="1"/>
          </p:cNvSpPr>
          <p:nvPr>
            <p:ph type="sldNum" sz="quarter" idx="13"/>
          </p:nvPr>
        </p:nvSpPr>
        <p:spPr>
          <a:xfrm>
            <a:off x="8727935" y="6564505"/>
            <a:ext cx="457096" cy="307329"/>
          </a:xfrm>
        </p:spPr>
        <p:txBody>
          <a:bodyPr/>
          <a:lstStyle/>
          <a:p>
            <a:fld id="{BC8D7E44-7D4F-4942-A8C9-2DF6BF8399E8}" type="slidenum">
              <a:rPr lang="en-US" sz="1400" smtClean="0"/>
              <a:pPr/>
              <a:t>47</a:t>
            </a:fld>
            <a:endParaRPr lang="en-US" sz="2000" dirty="0"/>
          </a:p>
        </p:txBody>
      </p:sp>
    </p:spTree>
    <p:extLst>
      <p:ext uri="{BB962C8B-B14F-4D97-AF65-F5344CB8AC3E}">
        <p14:creationId xmlns:p14="http://schemas.microsoft.com/office/powerpoint/2010/main" val="4252036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CA74DE-61B3-4141-9304-4FD8E3D0B752}"/>
              </a:ext>
            </a:extLst>
          </p:cNvPr>
          <p:cNvSpPr>
            <a:spLocks noGrp="1"/>
          </p:cNvSpPr>
          <p:nvPr>
            <p:ph sz="quarter" idx="10"/>
          </p:nvPr>
        </p:nvSpPr>
        <p:spPr>
          <a:xfrm>
            <a:off x="0" y="76200"/>
            <a:ext cx="8991600" cy="685800"/>
          </a:xfrm>
        </p:spPr>
        <p:txBody>
          <a:bodyPr>
            <a:noAutofit/>
          </a:bodyPr>
          <a:lstStyle/>
          <a:p>
            <a:pPr>
              <a:lnSpc>
                <a:spcPts val="3000"/>
              </a:lnSpc>
              <a:spcBef>
                <a:spcPts val="600"/>
              </a:spcBef>
            </a:pPr>
            <a:r>
              <a:rPr lang="en-US" sz="1900" dirty="0">
                <a:solidFill>
                  <a:srgbClr val="C00000"/>
                </a:solidFill>
              </a:rPr>
              <a:t>Special Considerations for Web-Enabled Environments Issues</a:t>
            </a:r>
            <a:r>
              <a:rPr lang="en-US" sz="1900" dirty="0"/>
              <a:t>:</a:t>
            </a:r>
          </a:p>
        </p:txBody>
      </p:sp>
      <p:sp>
        <p:nvSpPr>
          <p:cNvPr id="5" name="Slide Number Placeholder 4"/>
          <p:cNvSpPr>
            <a:spLocks noGrp="1"/>
          </p:cNvSpPr>
          <p:nvPr>
            <p:ph type="sldNum" sz="quarter" idx="13"/>
          </p:nvPr>
        </p:nvSpPr>
        <p:spPr>
          <a:xfrm>
            <a:off x="7001301" y="6242760"/>
            <a:ext cx="2133600" cy="403541"/>
          </a:xfrm>
        </p:spPr>
        <p:txBody>
          <a:bodyPr/>
          <a:lstStyle/>
          <a:p>
            <a:fld id="{BC8D7E44-7D4F-4942-A8C9-2DF6BF8399E8}" type="slidenum">
              <a:rPr lang="en-US" smtClean="0"/>
              <a:pPr/>
              <a:t>48</a:t>
            </a:fld>
            <a:endParaRPr lang="en-US" dirty="0"/>
          </a:p>
        </p:txBody>
      </p:sp>
      <p:sp>
        <p:nvSpPr>
          <p:cNvPr id="3" name="Content Placeholder 2"/>
          <p:cNvSpPr>
            <a:spLocks noGrp="1"/>
          </p:cNvSpPr>
          <p:nvPr>
            <p:ph sz="half" idx="2"/>
          </p:nvPr>
        </p:nvSpPr>
        <p:spPr>
          <a:xfrm>
            <a:off x="0" y="1009513"/>
            <a:ext cx="8833103" cy="5181600"/>
          </a:xfrm>
          <a:solidFill>
            <a:srgbClr val="FFFFFF"/>
          </a:solidFill>
          <a:ln>
            <a:noFill/>
          </a:ln>
        </p:spPr>
        <p:txBody>
          <a:bodyPr>
            <a:normAutofit/>
          </a:bodyPr>
          <a:lstStyle/>
          <a:p>
            <a:pPr marL="0" lvl="1" indent="0" algn="just">
              <a:lnSpc>
                <a:spcPct val="120000"/>
              </a:lnSpc>
              <a:spcBef>
                <a:spcPts val="600"/>
              </a:spcBef>
              <a:buNone/>
            </a:pPr>
            <a:r>
              <a:rPr lang="en-US" dirty="0"/>
              <a:t>Most all companies today are using the Internet for web-enabled applications, but the degree of use, experience, and reliance varies greatly. Topics to consider when implementing systems management processes in a web-enabled environment and some special issues to consider when applying systems management processes to those application environments that are web-enabled through the Internet. Given this context of use, experience and reliance and other factors, we can divide companies using web-enabled applications into one of three categories.</a:t>
            </a:r>
          </a:p>
          <a:p>
            <a:pPr marL="285750" lvl="1" algn="just">
              <a:lnSpc>
                <a:spcPct val="120000"/>
              </a:lnSpc>
              <a:spcBef>
                <a:spcPts val="600"/>
              </a:spcBef>
              <a:buFont typeface="Wingdings" panose="05000000000000000000" pitchFamily="2" charset="2"/>
              <a:buChar char="§"/>
            </a:pPr>
            <a:r>
              <a:rPr lang="en-US" dirty="0"/>
              <a:t> The first consists traditional mainframe-oriented companies which are just about to start using widespread web enabled applications.</a:t>
            </a:r>
          </a:p>
          <a:p>
            <a:pPr marL="685800" lvl="2" algn="just">
              <a:lnSpc>
                <a:spcPct val="120000"/>
              </a:lnSpc>
              <a:spcBef>
                <a:spcPts val="600"/>
              </a:spcBef>
              <a:buFont typeface="Wingdings" panose="05000000000000000000" pitchFamily="2" charset="2"/>
              <a:buChar char="§"/>
            </a:pPr>
            <a:r>
              <a:rPr lang="en-US" sz="1600" dirty="0"/>
              <a:t>Challenges in terms of personnel not web </a:t>
            </a:r>
            <a:r>
              <a:rPr lang="en-US" sz="1600" dirty="0" err="1"/>
              <a:t>savy</a:t>
            </a:r>
            <a:r>
              <a:rPr lang="en-US" sz="1600" dirty="0"/>
              <a:t> and companies with traditional lifecycles</a:t>
            </a:r>
          </a:p>
          <a:p>
            <a:pPr marL="685800" lvl="2" algn="just">
              <a:lnSpc>
                <a:spcPct val="120000"/>
              </a:lnSpc>
              <a:spcBef>
                <a:spcPts val="600"/>
              </a:spcBef>
              <a:buFont typeface="Wingdings" panose="05000000000000000000" pitchFamily="2" charset="2"/>
              <a:buChar char="§"/>
            </a:pPr>
            <a:r>
              <a:rPr lang="en-US" sz="1600" dirty="0"/>
              <a:t>Resistance to change and release cycles being longer</a:t>
            </a:r>
          </a:p>
          <a:p>
            <a:pPr marL="285750" lvl="1" algn="just">
              <a:lnSpc>
                <a:spcPct val="120000"/>
              </a:lnSpc>
              <a:spcBef>
                <a:spcPts val="600"/>
              </a:spcBef>
              <a:buFont typeface="Wingdings" panose="05000000000000000000" pitchFamily="2" charset="2"/>
              <a:buChar char="§"/>
            </a:pPr>
            <a:r>
              <a:rPr lang="en-US" dirty="0"/>
              <a:t>The second category involves moderate-sized but growing enterprises which started using web-enabled applications early on.</a:t>
            </a:r>
          </a:p>
          <a:p>
            <a:pPr marL="685800" lvl="2" algn="just">
              <a:lnSpc>
                <a:spcPct val="120000"/>
              </a:lnSpc>
              <a:spcBef>
                <a:spcPts val="600"/>
              </a:spcBef>
              <a:buFont typeface="Wingdings" panose="05000000000000000000" pitchFamily="2" charset="2"/>
              <a:buChar char="§"/>
            </a:pPr>
            <a:r>
              <a:rPr lang="en-US" sz="1600" dirty="0"/>
              <a:t>More amenable to change, exposed to web .. </a:t>
            </a:r>
          </a:p>
          <a:p>
            <a:pPr marL="285750" lvl="1" algn="just">
              <a:lnSpc>
                <a:spcPct val="120000"/>
              </a:lnSpc>
              <a:spcBef>
                <a:spcPts val="600"/>
              </a:spcBef>
              <a:buFont typeface="Wingdings" panose="05000000000000000000" pitchFamily="2" charset="2"/>
              <a:buChar char="§"/>
            </a:pPr>
            <a:r>
              <a:rPr lang="en-US" dirty="0"/>
              <a:t>The third category consists of dotcom companies which rely mostly on the Internet and web-enabled applications to conduct their business. </a:t>
            </a:r>
          </a:p>
          <a:p>
            <a:pPr marL="0" lvl="1" indent="0" algn="just">
              <a:lnSpc>
                <a:spcPct val="120000"/>
              </a:lnSpc>
              <a:spcBef>
                <a:spcPts val="600"/>
              </a:spcBef>
              <a:buNone/>
            </a:pPr>
            <a:endParaRPr lang="en-US" dirty="0"/>
          </a:p>
        </p:txBody>
      </p:sp>
      <p:sp>
        <p:nvSpPr>
          <p:cNvPr id="7" name="Footer Placeholder 3">
            <a:extLst>
              <a:ext uri="{FF2B5EF4-FFF2-40B4-BE49-F238E27FC236}">
                <a16:creationId xmlns:a16="http://schemas.microsoft.com/office/drawing/2014/main" id="{175E93B1-A72B-4098-80B4-58F7339EA81E}"/>
              </a:ext>
            </a:extLst>
          </p:cNvPr>
          <p:cNvSpPr>
            <a:spLocks noGrp="1"/>
          </p:cNvSpPr>
          <p:nvPr>
            <p:ph type="ftr" sz="quarter" idx="12"/>
          </p:nvPr>
        </p:nvSpPr>
        <p:spPr>
          <a:xfrm>
            <a:off x="3124200" y="6564505"/>
            <a:ext cx="3581400" cy="307329"/>
          </a:xfrm>
        </p:spPr>
        <p:txBody>
          <a:bodyPr/>
          <a:lstStyle/>
          <a:p>
            <a:r>
              <a:rPr lang="en-US" sz="1400" dirty="0"/>
              <a:t>SS ZG538 Infrastructure Management</a:t>
            </a:r>
          </a:p>
        </p:txBody>
      </p:sp>
      <p:sp>
        <p:nvSpPr>
          <p:cNvPr id="8" name="Slide Number Placeholder 4">
            <a:extLst>
              <a:ext uri="{FF2B5EF4-FFF2-40B4-BE49-F238E27FC236}">
                <a16:creationId xmlns:a16="http://schemas.microsoft.com/office/drawing/2014/main" id="{833DB7AF-FFB8-4C98-857B-3CDCD5A619CD}"/>
              </a:ext>
            </a:extLst>
          </p:cNvPr>
          <p:cNvSpPr txBox="1">
            <a:spLocks/>
          </p:cNvSpPr>
          <p:nvPr/>
        </p:nvSpPr>
        <p:spPr>
          <a:xfrm>
            <a:off x="8727935" y="6564505"/>
            <a:ext cx="457096" cy="307329"/>
          </a:xfrm>
          <a:prstGeom prst="rect">
            <a:avLst/>
          </a:prstGeom>
        </p:spPr>
        <p:txBody>
          <a:bodyPr/>
          <a:lstStyle>
            <a:defPPr>
              <a:defRPr lang="en-US"/>
            </a:defPPr>
            <a:lvl1pPr marL="0" algn="l" defTabSz="914400" rtl="0" eaLnBrk="1" latinLnBrk="0" hangingPunct="1">
              <a:defRPr sz="1800" b="1" kern="1200">
                <a:solidFill>
                  <a:srgbClr val="0070C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z="1400" smtClean="0"/>
              <a:pPr/>
              <a:t>48</a:t>
            </a:fld>
            <a:endParaRPr lang="en-US" sz="2000" dirty="0"/>
          </a:p>
        </p:txBody>
      </p:sp>
      <p:grpSp>
        <p:nvGrpSpPr>
          <p:cNvPr id="9" name="Group 8">
            <a:extLst>
              <a:ext uri="{FF2B5EF4-FFF2-40B4-BE49-F238E27FC236}">
                <a16:creationId xmlns:a16="http://schemas.microsoft.com/office/drawing/2014/main" id="{58BD5577-5165-42F4-B9BC-978E5779F99B}"/>
              </a:ext>
            </a:extLst>
          </p:cNvPr>
          <p:cNvGrpSpPr/>
          <p:nvPr/>
        </p:nvGrpSpPr>
        <p:grpSpPr>
          <a:xfrm>
            <a:off x="0" y="875597"/>
            <a:ext cx="7010400" cy="45719"/>
            <a:chOff x="1905000" y="6553200"/>
            <a:chExt cx="7010400" cy="45719"/>
          </a:xfrm>
        </p:grpSpPr>
        <p:sp>
          <p:nvSpPr>
            <p:cNvPr id="10" name="Rectangle 9">
              <a:extLst>
                <a:ext uri="{FF2B5EF4-FFF2-40B4-BE49-F238E27FC236}">
                  <a16:creationId xmlns:a16="http://schemas.microsoft.com/office/drawing/2014/main" id="{2B8AEE4F-B439-4F86-AB7D-15B853F2FE11}"/>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A6F2D5-2A14-41F3-A2EE-62B0B6E99A4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3D59FF-2A24-47DA-ABCC-EBEECA8B6690}"/>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301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51" y="1343606"/>
            <a:ext cx="8915297" cy="5361993"/>
          </a:xfrm>
        </p:spPr>
        <p:txBody>
          <a:bodyPr>
            <a:normAutofit/>
          </a:bodyPr>
          <a:lstStyle/>
          <a:p>
            <a:pPr marL="0" indent="0" algn="just">
              <a:lnSpc>
                <a:spcPct val="120000"/>
              </a:lnSpc>
              <a:spcBef>
                <a:spcPts val="500"/>
              </a:spcBef>
            </a:pPr>
            <a:endParaRPr lang="en-US" sz="1600" dirty="0"/>
          </a:p>
          <a:p>
            <a:pPr marL="360000" indent="-360000" algn="just">
              <a:lnSpc>
                <a:spcPct val="120000"/>
              </a:lnSpc>
              <a:spcBef>
                <a:spcPts val="500"/>
              </a:spcBef>
              <a:buFont typeface="Arial" panose="020B0604020202020204" pitchFamily="34" charset="0"/>
              <a:buChar char="•"/>
            </a:pPr>
            <a:endParaRPr lang="en-US" sz="16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2000" dirty="0"/>
          </a:p>
          <a:p>
            <a:pPr marL="360000" indent="-360000" algn="just">
              <a:lnSpc>
                <a:spcPct val="120000"/>
              </a:lnSpc>
              <a:spcBef>
                <a:spcPts val="500"/>
              </a:spcBef>
              <a:buFont typeface="Arial" panose="020B0604020202020204" pitchFamily="34" charset="0"/>
              <a:buChar char="•"/>
            </a:pPr>
            <a:endParaRPr lang="en-US" sz="1600" dirty="0"/>
          </a:p>
          <a:p>
            <a:pPr marL="360000" indent="-360000" algn="just">
              <a:lnSpc>
                <a:spcPct val="120000"/>
              </a:lnSpc>
              <a:spcBef>
                <a:spcPts val="500"/>
              </a:spcBef>
              <a:buFont typeface="Arial" panose="020B0604020202020204" pitchFamily="34" charset="0"/>
              <a:buChar char="•"/>
            </a:pPr>
            <a:endParaRPr lang="en-US" sz="600" dirty="0"/>
          </a:p>
        </p:txBody>
      </p:sp>
      <p:sp>
        <p:nvSpPr>
          <p:cNvPr id="3" name="Content Placeholder 2"/>
          <p:cNvSpPr>
            <a:spLocks noGrp="1"/>
          </p:cNvSpPr>
          <p:nvPr>
            <p:ph sz="quarter" idx="10"/>
          </p:nvPr>
        </p:nvSpPr>
        <p:spPr>
          <a:xfrm>
            <a:off x="0" y="-41136"/>
            <a:ext cx="7010400" cy="838200"/>
          </a:xfrm>
        </p:spPr>
        <p:txBody>
          <a:bodyPr>
            <a:normAutofit/>
          </a:bodyPr>
          <a:lstStyle/>
          <a:p>
            <a:r>
              <a:rPr lang="en-GB" sz="2300" dirty="0">
                <a:solidFill>
                  <a:srgbClr val="0070C0"/>
                </a:solidFill>
              </a:rPr>
              <a:t>World-Class Infrastructure</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5</a:t>
            </a:fld>
            <a:endParaRPr lang="en-US" dirty="0"/>
          </a:p>
        </p:txBody>
      </p:sp>
      <p:sp>
        <p:nvSpPr>
          <p:cNvPr id="11" name="Rectangle 10">
            <a:extLst>
              <a:ext uri="{FF2B5EF4-FFF2-40B4-BE49-F238E27FC236}">
                <a16:creationId xmlns:a16="http://schemas.microsoft.com/office/drawing/2014/main" id="{77592293-0A61-4943-8A53-328E1F0709E3}"/>
              </a:ext>
            </a:extLst>
          </p:cNvPr>
          <p:cNvSpPr/>
          <p:nvPr/>
        </p:nvSpPr>
        <p:spPr>
          <a:xfrm>
            <a:off x="0" y="990600"/>
            <a:ext cx="7251700" cy="41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CB3B08E-38B6-4B8D-9FA2-581F0CC8D33F}"/>
              </a:ext>
            </a:extLst>
          </p:cNvPr>
          <p:cNvGrpSpPr/>
          <p:nvPr/>
        </p:nvGrpSpPr>
        <p:grpSpPr>
          <a:xfrm>
            <a:off x="-12700" y="816464"/>
            <a:ext cx="7010400" cy="45719"/>
            <a:chOff x="1905000" y="6553200"/>
            <a:chExt cx="7010400" cy="45719"/>
          </a:xfrm>
        </p:grpSpPr>
        <p:sp>
          <p:nvSpPr>
            <p:cNvPr id="8" name="Rectangle 7">
              <a:extLst>
                <a:ext uri="{FF2B5EF4-FFF2-40B4-BE49-F238E27FC236}">
                  <a16:creationId xmlns:a16="http://schemas.microsoft.com/office/drawing/2014/main" id="{9C7924C0-E95E-4B04-BD1F-E952537958D7}"/>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496E27-F109-4F17-8000-90DD25E3FF3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FCCF5D-30E8-4C93-9698-B9C7B62ECFE1}"/>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A4431C2F-F926-4AEA-B20C-AE1A0535D629}"/>
              </a:ext>
            </a:extLst>
          </p:cNvPr>
          <p:cNvSpPr txBox="1"/>
          <p:nvPr/>
        </p:nvSpPr>
        <p:spPr>
          <a:xfrm>
            <a:off x="114350" y="974274"/>
            <a:ext cx="8915297" cy="4779257"/>
          </a:xfrm>
          <a:prstGeom prst="rect">
            <a:avLst/>
          </a:prstGeom>
          <a:noFill/>
        </p:spPr>
        <p:txBody>
          <a:bodyPr wrap="square" rtlCol="0">
            <a:spAutoFit/>
          </a:bodyPr>
          <a:lstStyle/>
          <a:p>
            <a:pPr>
              <a:spcAft>
                <a:spcPts val="600"/>
              </a:spcAft>
            </a:pPr>
            <a:r>
              <a:rPr lang="en-US" dirty="0">
                <a:latin typeface="Arial" panose="020B0604020202020204" pitchFamily="34" charset="0"/>
                <a:cs typeface="Arial" panose="020B0604020202020204" pitchFamily="34" charset="0"/>
              </a:rPr>
              <a:t>Factors that qualifies an environment to be World Class (as from the book)</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1. Executive Support</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2. The right meaningful metrics collected and analysed</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3. Identify and prevent potential issues for performance and availability proactively</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4. Identify, root cause, solicit feedback, analyse trends as part of Call Management</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5. Employee Empowerment through communication, training and support</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6. Develop, Leverage and use standards as applicable</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7. Well-trained and equipped employees for the job</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8. Build and maintain robust Processes</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9. Use technologies like automation effectively</a:t>
            </a:r>
          </a:p>
          <a:p>
            <a:pPr indent="-194400" algn="just">
              <a:lnSpc>
                <a:spcPct val="130000"/>
              </a:lnSpc>
              <a:spcBef>
                <a:spcPts val="600"/>
              </a:spcBef>
            </a:pPr>
            <a:r>
              <a:rPr lang="en-GB" dirty="0">
                <a:solidFill>
                  <a:srgbClr val="0070C0"/>
                </a:solidFill>
                <a:latin typeface="Arial" panose="020B0604020202020204" pitchFamily="34" charset="0"/>
                <a:cs typeface="Arial" panose="020B0604020202020204" pitchFamily="34" charset="0"/>
              </a:rPr>
              <a:t>10. Integrate Systems Management Functions as much as possible</a:t>
            </a:r>
            <a:endParaRPr lang="en-U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021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400" y="135246"/>
            <a:ext cx="7289800" cy="524199"/>
          </a:xfrm>
        </p:spPr>
        <p:txBody>
          <a:bodyPr>
            <a:noAutofit/>
          </a:bodyPr>
          <a:lstStyle/>
          <a:p>
            <a:r>
              <a:rPr lang="en-GB" sz="2400" dirty="0">
                <a:solidFill>
                  <a:srgbClr val="0070C0"/>
                </a:solidFill>
              </a:rPr>
              <a:t>Factors contributing to World-Class Infrastructure </a:t>
            </a:r>
            <a:r>
              <a:rPr lang="en-GB" sz="2400" dirty="0">
                <a:solidFill>
                  <a:srgbClr val="C00000"/>
                </a:solidFill>
              </a:rPr>
              <a:t>1</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6</a:t>
            </a:fld>
            <a:endParaRPr lang="en-US" dirty="0"/>
          </a:p>
        </p:txBody>
      </p:sp>
      <p:sp>
        <p:nvSpPr>
          <p:cNvPr id="2" name="Content Placeholder 1"/>
          <p:cNvSpPr>
            <a:spLocks noGrp="1"/>
          </p:cNvSpPr>
          <p:nvPr>
            <p:ph idx="1"/>
          </p:nvPr>
        </p:nvSpPr>
        <p:spPr>
          <a:xfrm>
            <a:off x="76303" y="885219"/>
            <a:ext cx="8229600" cy="5703552"/>
          </a:xfrm>
        </p:spPr>
        <p:txBody>
          <a:bodyPr>
            <a:noAutofit/>
          </a:bodyPr>
          <a:lstStyle/>
          <a:p>
            <a:pPr marL="0" indent="0" algn="just">
              <a:spcBef>
                <a:spcPts val="600"/>
              </a:spcBef>
            </a:pPr>
            <a:r>
              <a:rPr lang="en-GB" sz="1600" dirty="0"/>
              <a:t>These are some of the factors that contribute to a world class infrastructure</a:t>
            </a:r>
            <a:r>
              <a:rPr lang="en-US" sz="1600" dirty="0"/>
              <a:t>. </a:t>
            </a:r>
            <a:endParaRPr lang="en-GB" sz="1600" b="1" dirty="0">
              <a:solidFill>
                <a:srgbClr val="0070C0"/>
              </a:solidFill>
            </a:endParaRPr>
          </a:p>
          <a:p>
            <a:pPr marL="262800" algn="just">
              <a:lnSpc>
                <a:spcPct val="120000"/>
              </a:lnSpc>
              <a:spcBef>
                <a:spcPts val="600"/>
              </a:spcBef>
              <a:buAutoNum type="arabicPeriod"/>
            </a:pPr>
            <a:r>
              <a:rPr lang="en-GB" sz="1600" b="1" dirty="0">
                <a:solidFill>
                  <a:srgbClr val="0070C0"/>
                </a:solidFill>
              </a:rPr>
              <a:t>Executive Support</a:t>
            </a:r>
          </a:p>
          <a:p>
            <a:pPr marL="662850" lvl="1" algn="just">
              <a:lnSpc>
                <a:spcPct val="120000"/>
              </a:lnSpc>
              <a:spcBef>
                <a:spcPts val="600"/>
              </a:spcBef>
              <a:buFont typeface="Wingdings" panose="05000000000000000000" pitchFamily="2" charset="2"/>
              <a:buChar char="§"/>
            </a:pPr>
            <a:r>
              <a:rPr lang="en-GB" dirty="0"/>
              <a:t>Acquiring executive support from budgetary support, active participation in the planning, development, and decision-making processes of systems management is one of the primary prerequisites for implementing a world-class infrastructure</a:t>
            </a:r>
          </a:p>
          <a:p>
            <a:pPr marL="662850" lvl="1" algn="just">
              <a:lnSpc>
                <a:spcPct val="120000"/>
              </a:lnSpc>
              <a:spcBef>
                <a:spcPts val="600"/>
              </a:spcBef>
              <a:buFont typeface="Wingdings" panose="05000000000000000000" pitchFamily="2" charset="2"/>
              <a:buChar char="§"/>
            </a:pPr>
            <a:r>
              <a:rPr lang="en-GB" dirty="0"/>
              <a:t>This includes helping to prioritize which functions, backing up their staffs when negotiating reasonable and reasonable service levels with customers, actively support and comply with established infrastructure policies, procedures, and standards</a:t>
            </a:r>
          </a:p>
          <a:p>
            <a:pPr marL="0" indent="-80100" algn="just">
              <a:lnSpc>
                <a:spcPct val="120000"/>
              </a:lnSpc>
              <a:spcBef>
                <a:spcPts val="600"/>
              </a:spcBef>
            </a:pPr>
            <a:r>
              <a:rPr lang="en-GB" sz="1600" b="1" dirty="0">
                <a:solidFill>
                  <a:srgbClr val="0070C0"/>
                </a:solidFill>
              </a:rPr>
              <a:t>2. Meaningful Metrics Analysed</a:t>
            </a:r>
          </a:p>
          <a:p>
            <a:pPr marL="662850" lvl="1" algn="just">
              <a:lnSpc>
                <a:spcPct val="120000"/>
              </a:lnSpc>
              <a:spcBef>
                <a:spcPts val="600"/>
              </a:spcBef>
              <a:buFont typeface="Wingdings" panose="05000000000000000000" pitchFamily="2" charset="2"/>
              <a:buChar char="§"/>
            </a:pPr>
            <a:r>
              <a:rPr lang="en-GB" dirty="0"/>
              <a:t>Establishment of truly meaningful metrics and deriving conclusions from the data happens in World Class Infrastructures</a:t>
            </a:r>
          </a:p>
          <a:p>
            <a:pPr marL="365760" lvl="1" indent="-365760">
              <a:lnSpc>
                <a:spcPct val="120000"/>
              </a:lnSpc>
              <a:spcBef>
                <a:spcPts val="600"/>
              </a:spcBef>
              <a:buNone/>
            </a:pPr>
            <a:r>
              <a:rPr lang="en-GB" dirty="0"/>
              <a:t>            E.g. Uptime -&gt; Reactive – Proactive – What time - Impact from a customer</a:t>
            </a:r>
            <a:br>
              <a:rPr lang="en-GB" dirty="0"/>
            </a:br>
            <a:r>
              <a:rPr lang="en-GB" dirty="0"/>
              <a:t>             availability perspective</a:t>
            </a:r>
          </a:p>
          <a:p>
            <a:pPr marL="377100" lvl="1" indent="0">
              <a:lnSpc>
                <a:spcPct val="120000"/>
              </a:lnSpc>
              <a:spcBef>
                <a:spcPts val="600"/>
              </a:spcBef>
              <a:buNone/>
            </a:pPr>
            <a:r>
              <a:rPr lang="en-GB" dirty="0"/>
              <a:t>      E.g. Interference issue in the Aerospace firm due to maintenance activity by the</a:t>
            </a:r>
            <a:br>
              <a:rPr lang="en-GB" dirty="0"/>
            </a:br>
            <a:r>
              <a:rPr lang="en-GB" dirty="0"/>
              <a:t>             carrier of the encrypted network line</a:t>
            </a:r>
          </a:p>
        </p:txBody>
      </p:sp>
    </p:spTree>
    <p:extLst>
      <p:ext uri="{BB962C8B-B14F-4D97-AF65-F5344CB8AC3E}">
        <p14:creationId xmlns:p14="http://schemas.microsoft.com/office/powerpoint/2010/main" val="58618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05964" y="99222"/>
            <a:ext cx="7103272" cy="524199"/>
          </a:xfrm>
        </p:spPr>
        <p:txBody>
          <a:bodyPr>
            <a:noAutofit/>
          </a:bodyPr>
          <a:lstStyle/>
          <a:p>
            <a:r>
              <a:rPr lang="en-GB" sz="2400" dirty="0">
                <a:solidFill>
                  <a:srgbClr val="0070C0"/>
                </a:solidFill>
              </a:rPr>
              <a:t>Factors contributing to World-Class Infrastructure </a:t>
            </a:r>
            <a:r>
              <a:rPr lang="en-GB" sz="2400" dirty="0">
                <a:solidFill>
                  <a:srgbClr val="C00000"/>
                </a:solidFill>
              </a:rPr>
              <a:t>2</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7</a:t>
            </a:fld>
            <a:endParaRPr lang="en-US" dirty="0"/>
          </a:p>
        </p:txBody>
      </p:sp>
      <p:sp>
        <p:nvSpPr>
          <p:cNvPr id="13" name="Content Placeholder 1">
            <a:extLst>
              <a:ext uri="{FF2B5EF4-FFF2-40B4-BE49-F238E27FC236}">
                <a16:creationId xmlns:a16="http://schemas.microsoft.com/office/drawing/2014/main" id="{3C8B195E-98BB-4F4E-A468-8BF719DAAA0B}"/>
              </a:ext>
            </a:extLst>
          </p:cNvPr>
          <p:cNvSpPr>
            <a:spLocks noGrp="1"/>
          </p:cNvSpPr>
          <p:nvPr>
            <p:ph idx="1"/>
          </p:nvPr>
        </p:nvSpPr>
        <p:spPr>
          <a:xfrm>
            <a:off x="144064" y="825359"/>
            <a:ext cx="8229600" cy="5345574"/>
          </a:xfrm>
        </p:spPr>
        <p:txBody>
          <a:bodyPr>
            <a:noAutofit/>
          </a:bodyPr>
          <a:lstStyle/>
          <a:p>
            <a:pPr marL="0" indent="-80100" algn="just">
              <a:lnSpc>
                <a:spcPct val="120000"/>
              </a:lnSpc>
              <a:spcBef>
                <a:spcPts val="600"/>
              </a:spcBef>
            </a:pPr>
            <a:r>
              <a:rPr lang="en-GB" sz="1600" b="1" dirty="0">
                <a:solidFill>
                  <a:srgbClr val="0070C0"/>
                </a:solidFill>
              </a:rPr>
              <a:t>3. Proactive Approach</a:t>
            </a:r>
          </a:p>
          <a:p>
            <a:pPr marL="662850" lvl="1" algn="just">
              <a:lnSpc>
                <a:spcPct val="120000"/>
              </a:lnSpc>
              <a:spcBef>
                <a:spcPts val="600"/>
              </a:spcBef>
              <a:buFont typeface="Wingdings" panose="05000000000000000000" pitchFamily="2" charset="2"/>
              <a:buChar char="§"/>
            </a:pPr>
            <a:r>
              <a:rPr lang="en-GB" dirty="0"/>
              <a:t>World-class infrastructures employ a proactive approach to identify and prevent potential problems impacting performance and availability e.g. use and analysis of meaningful utilization metrics to predict when an out-of-capacity condition can occur, proactively identifying and preventing bottlenecks and outages</a:t>
            </a:r>
          </a:p>
          <a:p>
            <a:pPr marL="0" indent="0" algn="just">
              <a:lnSpc>
                <a:spcPct val="120000"/>
              </a:lnSpc>
              <a:spcBef>
                <a:spcPts val="600"/>
              </a:spcBef>
            </a:pPr>
            <a:r>
              <a:rPr lang="en-GB" sz="1600" b="1" dirty="0">
                <a:solidFill>
                  <a:srgbClr val="0070C0"/>
                </a:solidFill>
              </a:rPr>
              <a:t>4. Call Management</a:t>
            </a:r>
          </a:p>
          <a:p>
            <a:pPr marL="662850" lvl="1" algn="just">
              <a:lnSpc>
                <a:spcPct val="120000"/>
              </a:lnSpc>
              <a:spcBef>
                <a:spcPts val="600"/>
              </a:spcBef>
              <a:buFont typeface="Wingdings" panose="05000000000000000000" pitchFamily="2" charset="2"/>
              <a:buChar char="§"/>
            </a:pPr>
            <a:r>
              <a:rPr lang="en-GB" dirty="0"/>
              <a:t>Call management in World Class Infrastructures includes logging problems, tracking of problems, age, and escalated calls, pinpointing of root causes, soliciting of customer feedback, analysis of trends, patterns, and relationships between problems, changes, and other factors.</a:t>
            </a:r>
          </a:p>
          <a:p>
            <a:pPr marL="0" indent="-80100" algn="just">
              <a:lnSpc>
                <a:spcPct val="120000"/>
              </a:lnSpc>
              <a:spcBef>
                <a:spcPts val="600"/>
              </a:spcBef>
            </a:pPr>
            <a:r>
              <a:rPr lang="en-GB" sz="1600" b="1" dirty="0">
                <a:solidFill>
                  <a:srgbClr val="0070C0"/>
                </a:solidFill>
              </a:rPr>
              <a:t>5. Employee Empowerment</a:t>
            </a:r>
          </a:p>
          <a:p>
            <a:pPr marL="662850" lvl="1" algn="just">
              <a:lnSpc>
                <a:spcPct val="120000"/>
              </a:lnSpc>
              <a:spcBef>
                <a:spcPts val="600"/>
              </a:spcBef>
              <a:buFont typeface="Wingdings" panose="05000000000000000000" pitchFamily="2" charset="2"/>
              <a:buChar char="§"/>
            </a:pPr>
            <a:r>
              <a:rPr lang="en-GB" dirty="0"/>
              <a:t>World Class organizations have empowered employees, who are given authority and management support for decision making. </a:t>
            </a:r>
          </a:p>
          <a:p>
            <a:pPr marL="662850" lvl="1" algn="just">
              <a:lnSpc>
                <a:spcPct val="120000"/>
              </a:lnSpc>
              <a:spcBef>
                <a:spcPts val="600"/>
              </a:spcBef>
              <a:buFont typeface="Wingdings" panose="05000000000000000000" pitchFamily="2" charset="2"/>
              <a:buChar char="§"/>
            </a:pPr>
            <a:r>
              <a:rPr lang="en-GB" dirty="0"/>
              <a:t>This empowerment is supported by having good communication, training, empathy, and support for employees for learning from fault decision making.</a:t>
            </a:r>
          </a:p>
        </p:txBody>
      </p:sp>
    </p:spTree>
    <p:extLst>
      <p:ext uri="{BB962C8B-B14F-4D97-AF65-F5344CB8AC3E}">
        <p14:creationId xmlns:p14="http://schemas.microsoft.com/office/powerpoint/2010/main" val="422793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0800" y="0"/>
            <a:ext cx="12649200" cy="838200"/>
          </a:xfrm>
        </p:spPr>
        <p:txBody>
          <a:bodyPr>
            <a:noAutofit/>
          </a:bodyPr>
          <a:lstStyle/>
          <a:p>
            <a:r>
              <a:rPr lang="en-GB" sz="2400" dirty="0">
                <a:solidFill>
                  <a:srgbClr val="0070C0"/>
                </a:solidFill>
              </a:rPr>
              <a:t>Factors contributing to World-Class Infrastructure </a:t>
            </a:r>
            <a:r>
              <a:rPr lang="en-GB" sz="2400" dirty="0">
                <a:solidFill>
                  <a:srgbClr val="C00000"/>
                </a:solidFill>
              </a:rPr>
              <a:t>3</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8</a:t>
            </a:fld>
            <a:endParaRPr lang="en-US" dirty="0"/>
          </a:p>
        </p:txBody>
      </p:sp>
      <p:grpSp>
        <p:nvGrpSpPr>
          <p:cNvPr id="6" name="Group 5">
            <a:extLst>
              <a:ext uri="{FF2B5EF4-FFF2-40B4-BE49-F238E27FC236}">
                <a16:creationId xmlns:a16="http://schemas.microsoft.com/office/drawing/2014/main" id="{FE2FCFBA-A01D-4F4E-8F7D-995472CDC4B7}"/>
              </a:ext>
            </a:extLst>
          </p:cNvPr>
          <p:cNvGrpSpPr/>
          <p:nvPr/>
        </p:nvGrpSpPr>
        <p:grpSpPr>
          <a:xfrm>
            <a:off x="-12700" y="816464"/>
            <a:ext cx="7010400" cy="45719"/>
            <a:chOff x="1905000" y="6553200"/>
            <a:chExt cx="7010400" cy="45719"/>
          </a:xfrm>
        </p:grpSpPr>
        <p:sp>
          <p:nvSpPr>
            <p:cNvPr id="7" name="Rectangle 6">
              <a:extLst>
                <a:ext uri="{FF2B5EF4-FFF2-40B4-BE49-F238E27FC236}">
                  <a16:creationId xmlns:a16="http://schemas.microsoft.com/office/drawing/2014/main" id="{7C8ED36B-9244-453C-BBE8-E3BE3E4D2E05}"/>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3BFE94-B8CE-4318-86E8-09833C252F2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150854-4ABA-4C81-B6BD-9A41F39F5801}"/>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2B1FA42A-0FC1-46B4-979C-58973161F86A}"/>
              </a:ext>
            </a:extLst>
          </p:cNvPr>
          <p:cNvSpPr/>
          <p:nvPr/>
        </p:nvSpPr>
        <p:spPr>
          <a:xfrm>
            <a:off x="0" y="990600"/>
            <a:ext cx="7315200"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
            <a:extLst>
              <a:ext uri="{FF2B5EF4-FFF2-40B4-BE49-F238E27FC236}">
                <a16:creationId xmlns:a16="http://schemas.microsoft.com/office/drawing/2014/main" id="{398ED66B-1E3F-40D3-8208-51FD3D68305C}"/>
              </a:ext>
            </a:extLst>
          </p:cNvPr>
          <p:cNvSpPr>
            <a:spLocks noGrp="1"/>
          </p:cNvSpPr>
          <p:nvPr>
            <p:ph idx="1"/>
          </p:nvPr>
        </p:nvSpPr>
        <p:spPr>
          <a:xfrm>
            <a:off x="76200" y="914400"/>
            <a:ext cx="8763000" cy="5361993"/>
          </a:xfrm>
        </p:spPr>
        <p:txBody>
          <a:bodyPr>
            <a:noAutofit/>
          </a:bodyPr>
          <a:lstStyle/>
          <a:p>
            <a:pPr marL="0" indent="-80100" algn="just">
              <a:lnSpc>
                <a:spcPct val="120000"/>
              </a:lnSpc>
              <a:spcBef>
                <a:spcPts val="600"/>
              </a:spcBef>
            </a:pPr>
            <a:r>
              <a:rPr lang="en-GB" sz="1600" b="1" dirty="0">
                <a:solidFill>
                  <a:srgbClr val="0070C0"/>
                </a:solidFill>
              </a:rPr>
              <a:t>6. Well-Developed Standards</a:t>
            </a:r>
          </a:p>
          <a:p>
            <a:pPr marL="662850" lvl="1" algn="just">
              <a:lnSpc>
                <a:spcPct val="120000"/>
              </a:lnSpc>
              <a:spcBef>
                <a:spcPts val="600"/>
              </a:spcBef>
              <a:buFont typeface="Wingdings" panose="05000000000000000000" pitchFamily="2" charset="2"/>
              <a:buChar char="§"/>
            </a:pPr>
            <a:r>
              <a:rPr lang="en-US" dirty="0"/>
              <a:t>Standards can simplify maintenance, shorten deployment times, and ultimately reduce costs, when thoroughly developed and effectively enforced</a:t>
            </a:r>
          </a:p>
          <a:p>
            <a:pPr marL="662850" lvl="1" algn="just">
              <a:lnSpc>
                <a:spcPct val="120000"/>
              </a:lnSpc>
              <a:spcBef>
                <a:spcPts val="600"/>
              </a:spcBef>
              <a:buFont typeface="Wingdings" panose="05000000000000000000" pitchFamily="2" charset="2"/>
              <a:buChar char="§"/>
            </a:pPr>
            <a:r>
              <a:rPr lang="en-US" dirty="0"/>
              <a:t>Identifying and developing the standards happens in World Class organizations when all the relevant stakeholders including internal and external customers and suppliers, participate in its design, implementation, and enforcement</a:t>
            </a:r>
            <a:endParaRPr lang="en-GB" dirty="0"/>
          </a:p>
          <a:p>
            <a:pPr marL="0" indent="-80100" algn="just">
              <a:lnSpc>
                <a:spcPct val="120000"/>
              </a:lnSpc>
              <a:spcBef>
                <a:spcPts val="600"/>
              </a:spcBef>
            </a:pPr>
            <a:r>
              <a:rPr lang="en-GB" sz="1700" b="1" dirty="0">
                <a:solidFill>
                  <a:srgbClr val="0070C0"/>
                </a:solidFill>
              </a:rPr>
              <a:t>7. Well-Trained Employees</a:t>
            </a:r>
          </a:p>
          <a:p>
            <a:pPr marL="662850" lvl="1" algn="just">
              <a:lnSpc>
                <a:spcPct val="120000"/>
              </a:lnSpc>
              <a:spcBef>
                <a:spcPts val="600"/>
              </a:spcBef>
              <a:buFont typeface="Wingdings" panose="05000000000000000000" pitchFamily="2" charset="2"/>
              <a:buChar char="§"/>
            </a:pPr>
            <a:r>
              <a:rPr lang="en-US" sz="1700" dirty="0"/>
              <a:t>World-class infrastructures invest heavily in training their staff. This training could be on-the-job training, onsite classroom instruction, offsite courses, mentoring, cross-training etc.</a:t>
            </a:r>
            <a:endParaRPr lang="en-GB" sz="1700" b="1" dirty="0">
              <a:solidFill>
                <a:srgbClr val="0070C0"/>
              </a:solidFill>
            </a:endParaRPr>
          </a:p>
          <a:p>
            <a:pPr marL="0" indent="-80100" algn="just">
              <a:lnSpc>
                <a:spcPct val="120000"/>
              </a:lnSpc>
              <a:spcBef>
                <a:spcPts val="600"/>
              </a:spcBef>
            </a:pPr>
            <a:r>
              <a:rPr lang="en-GB" sz="1700" b="1" dirty="0">
                <a:solidFill>
                  <a:srgbClr val="0070C0"/>
                </a:solidFill>
              </a:rPr>
              <a:t>8. Well-Equipped Employees</a:t>
            </a:r>
          </a:p>
          <a:p>
            <a:pPr marL="662850" lvl="1" algn="just">
              <a:lnSpc>
                <a:spcPct val="120000"/>
              </a:lnSpc>
              <a:spcBef>
                <a:spcPts val="600"/>
              </a:spcBef>
              <a:buFont typeface="Wingdings" panose="05000000000000000000" pitchFamily="2" charset="2"/>
              <a:buChar char="§"/>
            </a:pPr>
            <a:r>
              <a:rPr lang="en-US" sz="1700" dirty="0"/>
              <a:t>World-class infrastructures not only have well-trained but also have well-equipped employees </a:t>
            </a:r>
          </a:p>
          <a:p>
            <a:pPr marL="662850" lvl="1" algn="just">
              <a:lnSpc>
                <a:spcPct val="120000"/>
              </a:lnSpc>
              <a:spcBef>
                <a:spcPts val="600"/>
              </a:spcBef>
              <a:buFont typeface="Wingdings" panose="05000000000000000000" pitchFamily="2" charset="2"/>
              <a:buChar char="§"/>
            </a:pPr>
            <a:r>
              <a:rPr lang="en-US" sz="1700" dirty="0"/>
              <a:t>Top-rated infrastructures usually find the means to provide the tools (laptops, software ..) their technicians need which in turn reduces the problem resolution times, reduces the length of outages and reduces duplicate work efforts</a:t>
            </a:r>
            <a:endParaRPr lang="en-GB" sz="1700" dirty="0"/>
          </a:p>
          <a:p>
            <a:pPr marL="0" indent="-80100" algn="just">
              <a:spcBef>
                <a:spcPts val="500"/>
              </a:spcBef>
            </a:pPr>
            <a:endParaRPr lang="en-US" sz="1600" dirty="0"/>
          </a:p>
        </p:txBody>
      </p:sp>
    </p:spTree>
    <p:extLst>
      <p:ext uri="{BB962C8B-B14F-4D97-AF65-F5344CB8AC3E}">
        <p14:creationId xmlns:p14="http://schemas.microsoft.com/office/powerpoint/2010/main" val="349622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8B1F2C5B-6881-4004-A790-874A3371882D}"/>
              </a:ext>
            </a:extLst>
          </p:cNvPr>
          <p:cNvSpPr>
            <a:spLocks noGrp="1"/>
          </p:cNvSpPr>
          <p:nvPr>
            <p:ph idx="1"/>
          </p:nvPr>
        </p:nvSpPr>
        <p:spPr>
          <a:xfrm>
            <a:off x="152400" y="914400"/>
            <a:ext cx="8229600" cy="4525963"/>
          </a:xfrm>
        </p:spPr>
        <p:txBody>
          <a:bodyPr>
            <a:normAutofit/>
          </a:bodyPr>
          <a:lstStyle/>
          <a:p>
            <a:pPr marL="0" indent="-80100" algn="just">
              <a:lnSpc>
                <a:spcPct val="120000"/>
              </a:lnSpc>
              <a:spcBef>
                <a:spcPts val="600"/>
              </a:spcBef>
            </a:pPr>
            <a:r>
              <a:rPr lang="en-GB" sz="1700" b="1" dirty="0">
                <a:solidFill>
                  <a:srgbClr val="0070C0"/>
                </a:solidFill>
              </a:rPr>
              <a:t>9. Robust Processes</a:t>
            </a:r>
          </a:p>
          <a:p>
            <a:pPr marL="662850" lvl="1" algn="just">
              <a:lnSpc>
                <a:spcPct val="120000"/>
              </a:lnSpc>
              <a:spcBef>
                <a:spcPts val="600"/>
              </a:spcBef>
              <a:buFont typeface="Wingdings" panose="05000000000000000000" pitchFamily="2" charset="2"/>
              <a:buChar char="§"/>
            </a:pPr>
            <a:r>
              <a:rPr lang="en-US" sz="1700" dirty="0"/>
              <a:t>World-class infrastructures know how to develop, design, and maintain robust processes.</a:t>
            </a:r>
          </a:p>
          <a:p>
            <a:pPr marL="662850" lvl="1" algn="just">
              <a:lnSpc>
                <a:spcPct val="120000"/>
              </a:lnSpc>
              <a:spcBef>
                <a:spcPts val="600"/>
              </a:spcBef>
              <a:buFont typeface="Wingdings" panose="05000000000000000000" pitchFamily="2" charset="2"/>
              <a:buChar char="§"/>
            </a:pPr>
            <a:r>
              <a:rPr lang="en-US" sz="1700" dirty="0"/>
              <a:t>Discussed in detail in a few minutes</a:t>
            </a:r>
            <a:endParaRPr lang="en-GB" sz="1700" b="1" dirty="0">
              <a:solidFill>
                <a:srgbClr val="0070C0"/>
              </a:solidFill>
            </a:endParaRPr>
          </a:p>
          <a:p>
            <a:pPr marL="0" indent="-80100" algn="just">
              <a:spcBef>
                <a:spcPts val="600"/>
              </a:spcBef>
            </a:pPr>
            <a:r>
              <a:rPr lang="en-GB" sz="1700" b="1" dirty="0">
                <a:solidFill>
                  <a:srgbClr val="0070C0"/>
                </a:solidFill>
              </a:rPr>
              <a:t>10. Effective Use of Technology</a:t>
            </a:r>
          </a:p>
          <a:p>
            <a:pPr marL="662850" lvl="1" algn="just">
              <a:lnSpc>
                <a:spcPct val="120000"/>
              </a:lnSpc>
              <a:spcBef>
                <a:spcPts val="600"/>
              </a:spcBef>
              <a:buFont typeface="Wingdings" panose="05000000000000000000" pitchFamily="2" charset="2"/>
              <a:buChar char="§"/>
            </a:pPr>
            <a:r>
              <a:rPr lang="en-GB" sz="1700" dirty="0"/>
              <a:t>In organizations with world class infrastructures, the process are first robustly built and then the streamlining happens with automation. </a:t>
            </a:r>
          </a:p>
          <a:p>
            <a:pPr marL="0" indent="-80100" algn="just">
              <a:spcBef>
                <a:spcPts val="600"/>
              </a:spcBef>
            </a:pPr>
            <a:r>
              <a:rPr lang="en-GB" sz="1700" b="1" dirty="0">
                <a:solidFill>
                  <a:srgbClr val="0070C0"/>
                </a:solidFill>
              </a:rPr>
              <a:t>11. Integrated Systems Management Functions</a:t>
            </a:r>
          </a:p>
          <a:p>
            <a:pPr marL="662850" lvl="1" algn="just">
              <a:lnSpc>
                <a:spcPct val="120000"/>
              </a:lnSpc>
              <a:spcBef>
                <a:spcPts val="600"/>
              </a:spcBef>
              <a:buFont typeface="Wingdings" panose="05000000000000000000" pitchFamily="2" charset="2"/>
              <a:buChar char="§"/>
            </a:pPr>
            <a:r>
              <a:rPr lang="en-GB" sz="1700" dirty="0"/>
              <a:t>World Class Infrastructure Integrate and build relationships between problem management and other management areas such as change, availability, networks, and performance and tuning.</a:t>
            </a:r>
          </a:p>
          <a:p>
            <a:pPr marL="0" indent="-80100" algn="just">
              <a:spcBef>
                <a:spcPts val="500"/>
              </a:spcBef>
            </a:pPr>
            <a:endParaRPr lang="en-US" sz="1600" dirty="0"/>
          </a:p>
        </p:txBody>
      </p:sp>
      <p:sp>
        <p:nvSpPr>
          <p:cNvPr id="3" name="Content Placeholder 2"/>
          <p:cNvSpPr>
            <a:spLocks noGrp="1"/>
          </p:cNvSpPr>
          <p:nvPr>
            <p:ph sz="quarter" idx="10"/>
          </p:nvPr>
        </p:nvSpPr>
        <p:spPr>
          <a:xfrm>
            <a:off x="68732" y="87945"/>
            <a:ext cx="7027072" cy="524199"/>
          </a:xfrm>
        </p:spPr>
        <p:txBody>
          <a:bodyPr>
            <a:noAutofit/>
          </a:bodyPr>
          <a:lstStyle/>
          <a:p>
            <a:r>
              <a:rPr lang="en-GB" sz="2400" dirty="0">
                <a:solidFill>
                  <a:srgbClr val="0070C0"/>
                </a:solidFill>
              </a:rPr>
              <a:t>Factors contributing to World-Class Infrastructure </a:t>
            </a:r>
            <a:r>
              <a:rPr lang="en-GB" sz="2400" dirty="0">
                <a:solidFill>
                  <a:srgbClr val="C00000"/>
                </a:solidFill>
              </a:rPr>
              <a:t>4</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41377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23332</TotalTime>
  <Words>7114</Words>
  <Application>Microsoft Office PowerPoint</Application>
  <PresentationFormat>On-screen Show (4:3)</PresentationFormat>
  <Paragraphs>699</Paragraphs>
  <Slides>48</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Cambria</vt:lpstr>
      <vt:lpstr>Wingdings</vt:lpstr>
      <vt:lpstr>Office Theme</vt:lpstr>
      <vt:lpstr>ITSM – Session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Phalachandra HL</cp:lastModifiedBy>
  <cp:revision>1024</cp:revision>
  <dcterms:created xsi:type="dcterms:W3CDTF">2011-09-14T09:42:05Z</dcterms:created>
  <dcterms:modified xsi:type="dcterms:W3CDTF">2021-02-20T02:27:47Z</dcterms:modified>
</cp:coreProperties>
</file>