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60" r:id="rId2"/>
    <p:sldId id="300" r:id="rId3"/>
    <p:sldId id="305" r:id="rId4"/>
    <p:sldId id="273" r:id="rId5"/>
    <p:sldId id="290" r:id="rId6"/>
    <p:sldId id="289" r:id="rId7"/>
    <p:sldId id="288" r:id="rId8"/>
    <p:sldId id="303" r:id="rId9"/>
    <p:sldId id="274" r:id="rId10"/>
    <p:sldId id="275" r:id="rId11"/>
    <p:sldId id="278" r:id="rId12"/>
    <p:sldId id="292" r:id="rId13"/>
    <p:sldId id="304" r:id="rId14"/>
    <p:sldId id="276" r:id="rId15"/>
    <p:sldId id="277" r:id="rId16"/>
    <p:sldId id="294" r:id="rId17"/>
    <p:sldId id="280" r:id="rId18"/>
    <p:sldId id="295" r:id="rId19"/>
    <p:sldId id="302" r:id="rId20"/>
    <p:sldId id="293" r:id="rId21"/>
    <p:sldId id="301" r:id="rId22"/>
    <p:sldId id="281" r:id="rId23"/>
    <p:sldId id="283" r:id="rId24"/>
    <p:sldId id="282" r:id="rId25"/>
    <p:sldId id="284" r:id="rId26"/>
    <p:sldId id="286" r:id="rId27"/>
    <p:sldId id="285"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08" autoAdjust="0"/>
  </p:normalViewPr>
  <p:slideViewPr>
    <p:cSldViewPr>
      <p:cViewPr varScale="1">
        <p:scale>
          <a:sx n="80" d="100"/>
          <a:sy n="80" d="100"/>
        </p:scale>
        <p:origin x="978" y="78"/>
      </p:cViewPr>
      <p:guideLst>
        <p:guide orient="horz" pos="2160"/>
        <p:guide pos="2880"/>
      </p:guideLst>
    </p:cSldViewPr>
  </p:slideViewPr>
  <p:notesTextViewPr>
    <p:cViewPr>
      <p:scale>
        <a:sx n="100" d="100"/>
        <a:sy n="100" d="100"/>
      </p:scale>
      <p:origin x="0" y="0"/>
    </p:cViewPr>
  </p:notesTextViewPr>
  <p:sorterViewPr>
    <p:cViewPr>
      <p:scale>
        <a:sx n="118" d="100"/>
        <a:sy n="118" d="100"/>
      </p:scale>
      <p:origin x="0" y="-30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099D41-F811-4C54-ACE8-2447FA8AE2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0F0AC38-30CA-481C-B56B-E749633726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endParaRPr lang="en-US"/>
          </a:p>
        </p:txBody>
      </p:sp>
      <p:sp>
        <p:nvSpPr>
          <p:cNvPr id="4" name="Footer Placeholder 3">
            <a:extLst>
              <a:ext uri="{FF2B5EF4-FFF2-40B4-BE49-F238E27FC236}">
                <a16:creationId xmlns:a16="http://schemas.microsoft.com/office/drawing/2014/main" id="{DD1EC386-6557-49C4-8805-92CC6C6A86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5269A4-9CD5-4885-A17A-B2E4160D9D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ADABA7-53A9-4870-9A06-7871FA8E0B43}" type="slidenum">
              <a:rPr lang="en-US" smtClean="0"/>
              <a:t>‹#›</a:t>
            </a:fld>
            <a:endParaRPr lang="en-US"/>
          </a:p>
        </p:txBody>
      </p:sp>
    </p:spTree>
    <p:extLst>
      <p:ext uri="{BB962C8B-B14F-4D97-AF65-F5344CB8AC3E}">
        <p14:creationId xmlns:p14="http://schemas.microsoft.com/office/powerpoint/2010/main" val="383237627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Char char="•"/>
            </a:pPr>
            <a:r>
              <a:rPr lang="en-US" sz="2000" dirty="0"/>
              <a:t>Products  E.g. Desktop, Servers, Mainframes, Mobile Devices, BURA products, Storage Devices, SANs, Telecommunication platforms and Network OS, OS, Web Services, Enterprise software applications like SAP Oracle, Middleware, Contemporary H/W platforms supporting Grid computing, Virtualization, Green computing, Autonomic Computing</a:t>
            </a:r>
          </a:p>
          <a:p>
            <a:pPr lvl="1">
              <a:spcBef>
                <a:spcPts val="1200"/>
              </a:spcBef>
              <a:buFont typeface="Arial" panose="020B0604020202020204" pitchFamily="34" charset="0"/>
              <a:buChar char="•"/>
            </a:pPr>
            <a:r>
              <a:rPr lang="en-US" sz="2000" dirty="0"/>
              <a:t>Processes  E.g. Network Management, DBA, Middleware Management, Configuration Management, Performance and Tuning, Problem Management, Storage Management, Capacity Planning</a:t>
            </a:r>
          </a:p>
        </p:txBody>
      </p:sp>
      <p:sp>
        <p:nvSpPr>
          <p:cNvPr id="4" name="Slide Number Placeholder 3"/>
          <p:cNvSpPr>
            <a:spLocks noGrp="1"/>
          </p:cNvSpPr>
          <p:nvPr>
            <p:ph type="sldNum" sz="quarter" idx="10"/>
          </p:nvPr>
        </p:nvSpPr>
        <p:spPr/>
        <p:txBody>
          <a:bodyPr/>
          <a:lstStyle/>
          <a:p>
            <a:fld id="{C7BC08CD-08CE-4BE9-82DB-405CF9CCA283}" type="slidenum">
              <a:rPr lang="en-IN" smtClean="0"/>
              <a:t>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349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Beneficence: </a:t>
            </a:r>
            <a:r>
              <a:rPr lang="en-GB" sz="1200" dirty="0"/>
              <a:t>This principle is also related to the principle of utility, which states that we should attempt to generate the largest ratio of good over evil possible in the world. This principle stipulates that ethical theories should strive to achieve the greatest amount of good because people benefit from the most good.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business person who must be on time to meetings is running late, how is he/she supposed to drive? Is speeding breaking his/her duty to society to uphold the law, or is the businessperson supposed to arrive at the meeting late, not fulfilling the duty to be on time?</a:t>
            </a:r>
            <a:endParaRPr lang="en-US" sz="1200" dirty="0"/>
          </a:p>
          <a:p>
            <a:endParaRPr lang="en-IN" dirty="0"/>
          </a:p>
        </p:txBody>
      </p:sp>
      <p:sp>
        <p:nvSpPr>
          <p:cNvPr id="4" name="Date Placeholder 3"/>
          <p:cNvSpPr>
            <a:spLocks noGrp="1"/>
          </p:cNvSpPr>
          <p:nvPr>
            <p:ph type="dt" idx="1"/>
          </p:nvPr>
        </p:nvSpPr>
        <p:spPr/>
        <p:txBody>
          <a:bodyPr/>
          <a:lstStyle/>
          <a:p>
            <a:r>
              <a:rPr lang="en-IN"/>
              <a:t>12-08-2018</a:t>
            </a:r>
          </a:p>
        </p:txBody>
      </p:sp>
      <p:sp>
        <p:nvSpPr>
          <p:cNvPr id="5" name="Slide Number Placeholder 4"/>
          <p:cNvSpPr>
            <a:spLocks noGrp="1"/>
          </p:cNvSpPr>
          <p:nvPr>
            <p:ph type="sldNum" sz="quarter" idx="5"/>
          </p:nvPr>
        </p:nvSpPr>
        <p:spPr/>
        <p:txBody>
          <a:bodyPr/>
          <a:lstStyle/>
          <a:p>
            <a:fld id="{C7BC08CD-08CE-4BE9-82DB-405CF9CCA283}" type="slidenum">
              <a:rPr lang="en-IN" smtClean="0"/>
              <a:t>18</a:t>
            </a:fld>
            <a:endParaRPr lang="en-IN"/>
          </a:p>
        </p:txBody>
      </p:sp>
    </p:spTree>
    <p:extLst>
      <p:ext uri="{BB962C8B-B14F-4D97-AF65-F5344CB8AC3E}">
        <p14:creationId xmlns:p14="http://schemas.microsoft.com/office/powerpoint/2010/main" val="129349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Beneficence: </a:t>
            </a:r>
            <a:r>
              <a:rPr lang="en-GB" sz="1200" dirty="0"/>
              <a:t>This principle is also related to the principle of utility, which states that we should attempt to generate the largest ratio of good over evil possible in the world. This principle stipulates that ethical theories should strive to achieve the greatest amount of good because people benefit from the most good.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business person who must be on time to meetings is running late, how is he/she supposed to drive? Is speeding breaking his/her duty to society to uphold the law, or is the businessperson supposed to arrive at the meeting late, not fulfilling the duty to be on time?</a:t>
            </a:r>
            <a:endParaRPr lang="en-US" sz="1200" dirty="0"/>
          </a:p>
          <a:p>
            <a:endParaRPr lang="en-IN" dirty="0"/>
          </a:p>
        </p:txBody>
      </p:sp>
      <p:sp>
        <p:nvSpPr>
          <p:cNvPr id="4" name="Date Placeholder 3"/>
          <p:cNvSpPr>
            <a:spLocks noGrp="1"/>
          </p:cNvSpPr>
          <p:nvPr>
            <p:ph type="dt" idx="1"/>
          </p:nvPr>
        </p:nvSpPr>
        <p:spPr/>
        <p:txBody>
          <a:bodyPr/>
          <a:lstStyle/>
          <a:p>
            <a:r>
              <a:rPr lang="en-IN"/>
              <a:t>12-08-2018</a:t>
            </a:r>
          </a:p>
        </p:txBody>
      </p:sp>
      <p:sp>
        <p:nvSpPr>
          <p:cNvPr id="5" name="Slide Number Placeholder 4"/>
          <p:cNvSpPr>
            <a:spLocks noGrp="1"/>
          </p:cNvSpPr>
          <p:nvPr>
            <p:ph type="sldNum" sz="quarter" idx="5"/>
          </p:nvPr>
        </p:nvSpPr>
        <p:spPr/>
        <p:txBody>
          <a:bodyPr/>
          <a:lstStyle/>
          <a:p>
            <a:fld id="{C7BC08CD-08CE-4BE9-82DB-405CF9CCA283}" type="slidenum">
              <a:rPr lang="en-IN" smtClean="0"/>
              <a:t>19</a:t>
            </a:fld>
            <a:endParaRPr lang="en-IN"/>
          </a:p>
        </p:txBody>
      </p:sp>
    </p:spTree>
    <p:extLst>
      <p:ext uri="{BB962C8B-B14F-4D97-AF65-F5344CB8AC3E}">
        <p14:creationId xmlns:p14="http://schemas.microsoft.com/office/powerpoint/2010/main" val="3682403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Clause 49 – 2005 Indian corporate governance clause</a:t>
            </a:r>
          </a:p>
          <a:p>
            <a:endParaRPr lang="en-US" dirty="0"/>
          </a:p>
        </p:txBody>
      </p:sp>
      <p:sp>
        <p:nvSpPr>
          <p:cNvPr id="4" name="Date Placeholder 3"/>
          <p:cNvSpPr>
            <a:spLocks noGrp="1"/>
          </p:cNvSpPr>
          <p:nvPr>
            <p:ph type="dt" idx="1"/>
          </p:nvPr>
        </p:nvSpPr>
        <p:spPr/>
        <p:txBody>
          <a:bodyPr/>
          <a:lstStyle/>
          <a:p>
            <a:r>
              <a:rPr lang="en-IN"/>
              <a:t>12-08-2018</a:t>
            </a:r>
          </a:p>
        </p:txBody>
      </p:sp>
      <p:sp>
        <p:nvSpPr>
          <p:cNvPr id="5" name="Slide Number Placeholder 4"/>
          <p:cNvSpPr>
            <a:spLocks noGrp="1"/>
          </p:cNvSpPr>
          <p:nvPr>
            <p:ph type="sldNum" sz="quarter" idx="5"/>
          </p:nvPr>
        </p:nvSpPr>
        <p:spPr/>
        <p:txBody>
          <a:bodyPr/>
          <a:lstStyle/>
          <a:p>
            <a:fld id="{C7BC08CD-08CE-4BE9-82DB-405CF9CCA283}" type="slidenum">
              <a:rPr lang="en-IN" smtClean="0"/>
              <a:t>22</a:t>
            </a:fld>
            <a:endParaRPr lang="en-IN"/>
          </a:p>
        </p:txBody>
      </p:sp>
    </p:spTree>
    <p:extLst>
      <p:ext uri="{BB962C8B-B14F-4D97-AF65-F5344CB8AC3E}">
        <p14:creationId xmlns:p14="http://schemas.microsoft.com/office/powerpoint/2010/main" val="3338804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993300"/>
                </a:solidFill>
                <a:effectLst/>
                <a:latin typeface="arial" panose="020B0604020202020204" pitchFamily="34" charset="0"/>
              </a:rPr>
              <a:t>Indian SOX = Clause 49 of Listing Agreement</a:t>
            </a:r>
            <a:endParaRPr lang="en-US" dirty="0"/>
          </a:p>
          <a:p>
            <a:r>
              <a:rPr lang="en-US" dirty="0"/>
              <a:t>Wipro and Tata Steel</a:t>
            </a:r>
          </a:p>
        </p:txBody>
      </p:sp>
      <p:sp>
        <p:nvSpPr>
          <p:cNvPr id="4" name="Date Placeholder 3"/>
          <p:cNvSpPr>
            <a:spLocks noGrp="1"/>
          </p:cNvSpPr>
          <p:nvPr>
            <p:ph type="dt" idx="1"/>
          </p:nvPr>
        </p:nvSpPr>
        <p:spPr/>
        <p:txBody>
          <a:bodyPr/>
          <a:lstStyle/>
          <a:p>
            <a:r>
              <a:rPr lang="en-IN"/>
              <a:t>12-08-2018</a:t>
            </a:r>
          </a:p>
        </p:txBody>
      </p:sp>
      <p:sp>
        <p:nvSpPr>
          <p:cNvPr id="5" name="Slide Number Placeholder 4"/>
          <p:cNvSpPr>
            <a:spLocks noGrp="1"/>
          </p:cNvSpPr>
          <p:nvPr>
            <p:ph type="sldNum" sz="quarter" idx="5"/>
          </p:nvPr>
        </p:nvSpPr>
        <p:spPr/>
        <p:txBody>
          <a:bodyPr/>
          <a:lstStyle/>
          <a:p>
            <a:fld id="{C7BC08CD-08CE-4BE9-82DB-405CF9CCA283}" type="slidenum">
              <a:rPr lang="en-IN" smtClean="0"/>
              <a:t>25</a:t>
            </a:fld>
            <a:endParaRPr lang="en-IN"/>
          </a:p>
        </p:txBody>
      </p:sp>
    </p:spTree>
    <p:extLst>
      <p:ext uri="{BB962C8B-B14F-4D97-AF65-F5344CB8AC3E}">
        <p14:creationId xmlns:p14="http://schemas.microsoft.com/office/powerpoint/2010/main" val="19246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0000" indent="-360000">
              <a:lnSpc>
                <a:spcPct val="110000"/>
              </a:lnSpc>
              <a:spcBef>
                <a:spcPts val="600"/>
              </a:spcBef>
              <a:buFont typeface="Arial" panose="020B0604020202020204" pitchFamily="34" charset="0"/>
              <a:buChar char="•"/>
            </a:pPr>
            <a:r>
              <a:rPr lang="en-US" sz="1800" dirty="0"/>
              <a:t>Three primary objectives of IT service management:</a:t>
            </a:r>
          </a:p>
          <a:p>
            <a:pPr marL="760050" lvl="1" indent="-360000">
              <a:lnSpc>
                <a:spcPct val="110000"/>
              </a:lnSpc>
              <a:spcBef>
                <a:spcPts val="600"/>
              </a:spcBef>
              <a:buFont typeface="Arial" panose="020B0604020202020204" pitchFamily="34" charset="0"/>
              <a:buChar char="•"/>
            </a:pPr>
            <a:r>
              <a:rPr lang="en-US" sz="1800" dirty="0"/>
              <a:t>To ensure that the organization’s business needs are supported by high‐quality, cost‐effective, value‐adding IT services</a:t>
            </a:r>
          </a:p>
          <a:p>
            <a:pPr marL="760050" lvl="1" indent="-360000">
              <a:lnSpc>
                <a:spcPct val="110000"/>
              </a:lnSpc>
              <a:spcBef>
                <a:spcPts val="600"/>
              </a:spcBef>
              <a:buFont typeface="Arial" panose="020B0604020202020204" pitchFamily="34" charset="0"/>
              <a:buChar char="•"/>
            </a:pPr>
            <a:r>
              <a:rPr lang="en-US" sz="1800" dirty="0"/>
              <a:t>To improve the quality of IT service provision</a:t>
            </a:r>
          </a:p>
          <a:p>
            <a:pPr marL="760050" lvl="1" indent="-360000">
              <a:lnSpc>
                <a:spcPct val="110000"/>
              </a:lnSpc>
              <a:spcBef>
                <a:spcPts val="600"/>
              </a:spcBef>
              <a:buFont typeface="Arial" panose="020B0604020202020204" pitchFamily="34" charset="0"/>
              <a:buChar char="•"/>
            </a:pPr>
            <a:r>
              <a:rPr lang="en-US" sz="1800" dirty="0"/>
              <a:t>To reduce the long‐term cost of IT service provisioning</a:t>
            </a:r>
            <a:endParaRPr lang="en-IN" sz="1800" dirty="0"/>
          </a:p>
        </p:txBody>
      </p:sp>
      <p:sp>
        <p:nvSpPr>
          <p:cNvPr id="4" name="Slide Number Placeholder 3"/>
          <p:cNvSpPr>
            <a:spLocks noGrp="1"/>
          </p:cNvSpPr>
          <p:nvPr>
            <p:ph type="sldNum" sz="quarter" idx="10"/>
          </p:nvPr>
        </p:nvSpPr>
        <p:spPr/>
        <p:txBody>
          <a:bodyPr/>
          <a:lstStyle/>
          <a:p>
            <a:fld id="{C7BC08CD-08CE-4BE9-82DB-405CF9CCA283}" type="slidenum">
              <a:rPr lang="en-IN" smtClean="0"/>
              <a:t>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0966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50958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Skill Set : </a:t>
            </a:r>
            <a:r>
              <a:rPr lang="en-US" sz="1200" b="0" i="0" u="none" strike="noStrike" kern="1200" baseline="0" dirty="0">
                <a:solidFill>
                  <a:schemeClr val="tx1"/>
                </a:solidFill>
                <a:latin typeface="+mn-lt"/>
                <a:ea typeface="+mn-ea"/>
                <a:cs typeface="+mn-cs"/>
              </a:rPr>
              <a:t>one enterprise may use primarily IBM mainframes with IBM’s information management system (IMS) databases while another may use mostly Sun Solaris platforms with Oracle databases.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308154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Skill Set : </a:t>
            </a:r>
            <a:r>
              <a:rPr lang="en-US" sz="1200" b="0" i="0" u="none" strike="noStrike" kern="1200" baseline="0" dirty="0">
                <a:solidFill>
                  <a:schemeClr val="tx1"/>
                </a:solidFill>
                <a:latin typeface="+mn-lt"/>
                <a:ea typeface="+mn-ea"/>
                <a:cs typeface="+mn-cs"/>
              </a:rPr>
              <a:t>one enterprise may use primarily IBM mainframes with IBM’s information management system (IMS) databases while another may use mostly Sun Solaris platforms with Oracle databases.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946002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10</a:t>
            </a:fld>
            <a:endParaRPr lang="en-IN"/>
          </a:p>
        </p:txBody>
      </p:sp>
      <p:sp>
        <p:nvSpPr>
          <p:cNvPr id="5" name="Date Placeholder 4">
            <a:extLst>
              <a:ext uri="{FF2B5EF4-FFF2-40B4-BE49-F238E27FC236}">
                <a16:creationId xmlns:a16="http://schemas.microsoft.com/office/drawing/2014/main" id="{BB44B724-38D4-4FF7-B332-5C7C8983B453}"/>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67331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760" marR="0" lvl="1" indent="0" algn="l" defTabSz="914400" rtl="0" eaLnBrk="1" fontAlgn="auto" latinLnBrk="0" hangingPunct="1">
              <a:lnSpc>
                <a:spcPct val="110000"/>
              </a:lnSpc>
              <a:spcBef>
                <a:spcPts val="600"/>
              </a:spcBef>
              <a:spcAft>
                <a:spcPts val="0"/>
              </a:spcAft>
              <a:buClrTx/>
              <a:buSzTx/>
              <a:buFont typeface="+mj-lt"/>
              <a:buNone/>
              <a:tabLst/>
              <a:defRPr/>
            </a:pPr>
            <a:r>
              <a:rPr lang="en-IN" sz="1200" dirty="0">
                <a:solidFill>
                  <a:srgbClr val="0070C0"/>
                </a:solidFill>
              </a:rPr>
              <a:t>Process of staffing candidates for the identified positions</a:t>
            </a:r>
            <a:endParaRPr lang="en-GB" sz="1200" dirty="0">
              <a:solidFill>
                <a:srgbClr val="0070C0"/>
              </a:solidFill>
            </a:endParaRPr>
          </a:p>
          <a:p>
            <a:pPr marL="365760" lvl="1" indent="0">
              <a:lnSpc>
                <a:spcPct val="110000"/>
              </a:lnSpc>
              <a:spcBef>
                <a:spcPts val="600"/>
              </a:spcBef>
              <a:buFont typeface="+mj-lt"/>
              <a:buNone/>
            </a:pPr>
            <a:endParaRPr lang="en-US" b="1" dirty="0"/>
          </a:p>
          <a:p>
            <a:pPr marL="708660" lvl="1" indent="-342900">
              <a:lnSpc>
                <a:spcPct val="110000"/>
              </a:lnSpc>
              <a:spcBef>
                <a:spcPts val="600"/>
              </a:spcBef>
              <a:buFont typeface="+mj-lt"/>
              <a:buAutoNum type="arabicPeriod"/>
            </a:pPr>
            <a:r>
              <a:rPr lang="en-US" b="1" dirty="0"/>
              <a:t>Eagerness </a:t>
            </a:r>
            <a:r>
              <a:rPr lang="en-US" dirty="0"/>
              <a:t>to learn new skills</a:t>
            </a:r>
          </a:p>
          <a:p>
            <a:pPr marL="708660" lvl="1" indent="-342900">
              <a:lnSpc>
                <a:spcPct val="110000"/>
              </a:lnSpc>
              <a:spcBef>
                <a:spcPts val="600"/>
              </a:spcBef>
              <a:buFont typeface="+mj-lt"/>
              <a:buAutoNum type="arabicPeriod"/>
            </a:pPr>
            <a:r>
              <a:rPr lang="en-US" b="1" dirty="0"/>
              <a:t>Willingness </a:t>
            </a:r>
            <a:r>
              <a:rPr lang="en-US" dirty="0"/>
              <a:t>to follow new procedures</a:t>
            </a:r>
          </a:p>
          <a:p>
            <a:pPr marL="708660" lvl="1" indent="-342900">
              <a:lnSpc>
                <a:spcPct val="110000"/>
              </a:lnSpc>
              <a:spcBef>
                <a:spcPts val="600"/>
              </a:spcBef>
              <a:buFont typeface="+mj-lt"/>
              <a:buAutoNum type="arabicPeriod"/>
            </a:pPr>
            <a:r>
              <a:rPr lang="en-US" b="1" dirty="0"/>
              <a:t>Dedication </a:t>
            </a:r>
            <a:r>
              <a:rPr lang="en-US" dirty="0"/>
              <a:t>to being a team player</a:t>
            </a:r>
            <a:endParaRPr lang="en-IN" dirty="0"/>
          </a:p>
          <a:p>
            <a:pPr marL="708660" lvl="1" indent="-342900">
              <a:lnSpc>
                <a:spcPct val="110000"/>
              </a:lnSpc>
              <a:spcBef>
                <a:spcPts val="600"/>
              </a:spcBef>
              <a:buFont typeface="+mj-lt"/>
              <a:buAutoNum type="arabicPeriod"/>
            </a:pPr>
            <a:r>
              <a:rPr lang="en-US" b="1" dirty="0"/>
              <a:t>Applicability: </a:t>
            </a:r>
            <a:r>
              <a:rPr lang="en-US" dirty="0"/>
              <a:t>refers to an individual’s ability to put his or her skills and experience to effective use. Employees may have years of experience with certain skill sets, but, if lack of motivation or poor communication skills prevent them from effectively applying the knowledge, it is of little value to an organization.</a:t>
            </a:r>
          </a:p>
          <a:p>
            <a:pPr marL="708660" lvl="1" indent="-342900">
              <a:lnSpc>
                <a:spcPct val="110000"/>
              </a:lnSpc>
              <a:spcBef>
                <a:spcPts val="600"/>
              </a:spcBef>
              <a:buFont typeface="+mj-lt"/>
              <a:buAutoNum type="arabicPeriod"/>
            </a:pPr>
            <a:r>
              <a:rPr lang="en-US" b="1" dirty="0"/>
              <a:t>Experience </a:t>
            </a:r>
            <a:r>
              <a:rPr lang="en-US" dirty="0"/>
              <a:t>is normally thought of as the total number of years a person has worked with a particular technology. An adage refers to distinguishing between someone who has 10 years of actual experience in an area of expertise versus someone who has one year of experience 10 times over. Depth, variety, and currency are three components of experience that should be factored into any assessment of a person’s skill level.</a:t>
            </a:r>
          </a:p>
          <a:p>
            <a:pPr marL="708660" lvl="1" indent="-342900" algn="just">
              <a:lnSpc>
                <a:spcPct val="110000"/>
              </a:lnSpc>
              <a:spcBef>
                <a:spcPts val="600"/>
              </a:spcBef>
              <a:buFont typeface="+mj-lt"/>
              <a:buAutoNum type="arabicPeriod" startAt="6"/>
            </a:pPr>
            <a:r>
              <a:rPr lang="en-US" b="1" dirty="0"/>
              <a:t>Depth </a:t>
            </a:r>
            <a:r>
              <a:rPr lang="en-US" dirty="0"/>
              <a:t>refers to the level of technical complexity a person has mastered with a given product or process. An example of this would be the ability to configure operating systems or modify them with software maintenance releases as opposed to simply installing them.</a:t>
            </a:r>
          </a:p>
          <a:p>
            <a:pPr marL="708660" lvl="1" indent="-342900" algn="just">
              <a:lnSpc>
                <a:spcPct val="110000"/>
              </a:lnSpc>
              <a:spcBef>
                <a:spcPts val="600"/>
              </a:spcBef>
              <a:buFont typeface="+mj-lt"/>
              <a:buAutoNum type="arabicPeriod" startAt="6"/>
            </a:pPr>
            <a:r>
              <a:rPr lang="en-US" b="1" dirty="0"/>
              <a:t>Variety</a:t>
            </a:r>
            <a:r>
              <a:rPr lang="en-US" dirty="0"/>
              <a:t> describes the number of different platforms or environments an individual may have worked in with a certain technology. For example, one person may have familiarity with a multiplatform storage backup system but only in a single version of UNIX environment. Another individual may have a deeper understanding of the product from having used it in several different platform environments.</a:t>
            </a:r>
          </a:p>
          <a:p>
            <a:pPr marL="708660" lvl="1" indent="-342900" algn="just">
              <a:lnSpc>
                <a:spcPct val="110000"/>
              </a:lnSpc>
              <a:spcBef>
                <a:spcPts val="600"/>
              </a:spcBef>
              <a:buFont typeface="+mj-lt"/>
              <a:buAutoNum type="arabicPeriod" startAt="6"/>
            </a:pPr>
            <a:r>
              <a:rPr lang="en-US" b="1" dirty="0"/>
              <a:t>Currency</a:t>
            </a:r>
            <a:r>
              <a:rPr lang="en-US" dirty="0"/>
              <a:t> refers to how recent the person’s experience is with a given product or technology. IT in general is a rapidly changing industry, and specific technologies within it may become outdated or even obsolete within a few years. A database administrator (DBA), for example, may have extensive familiarity with a particular version of a database management system, but if that experience took place longer than four to five years ago, it may no longer be relevant.</a:t>
            </a:r>
          </a:p>
          <a:p>
            <a:pPr marL="708660" lvl="1" indent="-342900">
              <a:lnSpc>
                <a:spcPct val="110000"/>
              </a:lnSpc>
              <a:spcBef>
                <a:spcPts val="600"/>
              </a:spcBef>
              <a:buFont typeface="+mj-lt"/>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11</a:t>
            </a:fld>
            <a:endParaRPr lang="en-IN"/>
          </a:p>
        </p:txBody>
      </p:sp>
      <p:sp>
        <p:nvSpPr>
          <p:cNvPr id="5" name="Date Placeholder 4">
            <a:extLst>
              <a:ext uri="{FF2B5EF4-FFF2-40B4-BE49-F238E27FC236}">
                <a16:creationId xmlns:a16="http://schemas.microsoft.com/office/drawing/2014/main" id="{912CE131-F837-474B-B60E-11A725D0CD37}"/>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457551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760" marR="0" lvl="1" indent="0" algn="l" defTabSz="914400" rtl="0" eaLnBrk="1" fontAlgn="auto" latinLnBrk="0" hangingPunct="1">
              <a:lnSpc>
                <a:spcPct val="110000"/>
              </a:lnSpc>
              <a:spcBef>
                <a:spcPts val="600"/>
              </a:spcBef>
              <a:spcAft>
                <a:spcPts val="0"/>
              </a:spcAft>
              <a:buClrTx/>
              <a:buSzTx/>
              <a:buFont typeface="+mj-lt"/>
              <a:buNone/>
              <a:tabLst/>
              <a:defRPr/>
            </a:pPr>
            <a:r>
              <a:rPr lang="en-IN" sz="1200" dirty="0">
                <a:solidFill>
                  <a:srgbClr val="0070C0"/>
                </a:solidFill>
              </a:rPr>
              <a:t>Process of staffing candidates for the identified positions</a:t>
            </a:r>
            <a:endParaRPr lang="en-GB" sz="1200" dirty="0">
              <a:solidFill>
                <a:srgbClr val="0070C0"/>
              </a:solidFill>
            </a:endParaRPr>
          </a:p>
          <a:p>
            <a:pPr marL="365760" lvl="1" indent="0">
              <a:lnSpc>
                <a:spcPct val="110000"/>
              </a:lnSpc>
              <a:spcBef>
                <a:spcPts val="600"/>
              </a:spcBef>
              <a:buFont typeface="+mj-lt"/>
              <a:buNone/>
            </a:pPr>
            <a:endParaRPr lang="en-US" b="1" dirty="0"/>
          </a:p>
          <a:p>
            <a:pPr marL="708660" lvl="1" indent="-342900">
              <a:lnSpc>
                <a:spcPct val="110000"/>
              </a:lnSpc>
              <a:spcBef>
                <a:spcPts val="600"/>
              </a:spcBef>
              <a:buFont typeface="+mj-lt"/>
              <a:buAutoNum type="arabicPeriod"/>
            </a:pPr>
            <a:r>
              <a:rPr lang="en-US" b="1" dirty="0"/>
              <a:t>Eagerness </a:t>
            </a:r>
            <a:r>
              <a:rPr lang="en-US" dirty="0"/>
              <a:t>to learn new skills</a:t>
            </a:r>
          </a:p>
          <a:p>
            <a:pPr marL="708660" lvl="1" indent="-342900">
              <a:lnSpc>
                <a:spcPct val="110000"/>
              </a:lnSpc>
              <a:spcBef>
                <a:spcPts val="600"/>
              </a:spcBef>
              <a:buFont typeface="+mj-lt"/>
              <a:buAutoNum type="arabicPeriod"/>
            </a:pPr>
            <a:r>
              <a:rPr lang="en-US" b="1" dirty="0"/>
              <a:t>Willingness </a:t>
            </a:r>
            <a:r>
              <a:rPr lang="en-US" dirty="0"/>
              <a:t>to follow new procedures</a:t>
            </a:r>
          </a:p>
          <a:p>
            <a:pPr marL="708660" lvl="1" indent="-342900">
              <a:lnSpc>
                <a:spcPct val="110000"/>
              </a:lnSpc>
              <a:spcBef>
                <a:spcPts val="600"/>
              </a:spcBef>
              <a:buFont typeface="+mj-lt"/>
              <a:buAutoNum type="arabicPeriod"/>
            </a:pPr>
            <a:r>
              <a:rPr lang="en-US" b="1" dirty="0"/>
              <a:t>Dedication </a:t>
            </a:r>
            <a:r>
              <a:rPr lang="en-US" dirty="0"/>
              <a:t>to being a team player</a:t>
            </a:r>
            <a:endParaRPr lang="en-IN" dirty="0"/>
          </a:p>
          <a:p>
            <a:pPr marL="708660" lvl="1" indent="-342900">
              <a:lnSpc>
                <a:spcPct val="110000"/>
              </a:lnSpc>
              <a:spcBef>
                <a:spcPts val="600"/>
              </a:spcBef>
              <a:buFont typeface="+mj-lt"/>
              <a:buAutoNum type="arabicPeriod"/>
            </a:pPr>
            <a:r>
              <a:rPr lang="en-US" b="1" dirty="0"/>
              <a:t>Applicability: </a:t>
            </a:r>
            <a:r>
              <a:rPr lang="en-US" dirty="0"/>
              <a:t>refers to an individual’s ability to put his or her skills and experience to effective use. Employees may have years of experience with certain skill sets, but, if lack of motivation or poor communication skills prevent them from effectively applying the knowledge, it is of little value to an organization.</a:t>
            </a:r>
          </a:p>
          <a:p>
            <a:pPr marL="708660" lvl="1" indent="-342900">
              <a:lnSpc>
                <a:spcPct val="110000"/>
              </a:lnSpc>
              <a:spcBef>
                <a:spcPts val="600"/>
              </a:spcBef>
              <a:buFont typeface="+mj-lt"/>
              <a:buAutoNum type="arabicPeriod"/>
            </a:pPr>
            <a:r>
              <a:rPr lang="en-US" b="1" dirty="0"/>
              <a:t>Experience </a:t>
            </a:r>
            <a:r>
              <a:rPr lang="en-US" dirty="0"/>
              <a:t>is normally thought of as the total number of years a person has worked with a particular technology. An adage refers to distinguishing between someone who has 10 years of actual experience in an area of expertise versus someone who has one year of experience 10 times over. Depth, variety, and currency are three components of experience that should be factored into any assessment of a person’s skill level.</a:t>
            </a:r>
          </a:p>
          <a:p>
            <a:pPr marL="708660" lvl="1" indent="-342900" algn="just">
              <a:lnSpc>
                <a:spcPct val="110000"/>
              </a:lnSpc>
              <a:spcBef>
                <a:spcPts val="600"/>
              </a:spcBef>
              <a:buFont typeface="+mj-lt"/>
              <a:buAutoNum type="arabicPeriod" startAt="6"/>
            </a:pPr>
            <a:r>
              <a:rPr lang="en-US" b="1" dirty="0"/>
              <a:t>Depth </a:t>
            </a:r>
            <a:r>
              <a:rPr lang="en-US" dirty="0"/>
              <a:t>refers to the level of technical complexity a person has mastered with a given product or process. An example of this would be the ability to configure operating systems or modify them with software maintenance releases as opposed to simply installing them.</a:t>
            </a:r>
          </a:p>
          <a:p>
            <a:pPr marL="708660" lvl="1" indent="-342900" algn="just">
              <a:lnSpc>
                <a:spcPct val="110000"/>
              </a:lnSpc>
              <a:spcBef>
                <a:spcPts val="600"/>
              </a:spcBef>
              <a:buFont typeface="+mj-lt"/>
              <a:buAutoNum type="arabicPeriod" startAt="6"/>
            </a:pPr>
            <a:r>
              <a:rPr lang="en-US" b="1" dirty="0"/>
              <a:t>Variety</a:t>
            </a:r>
            <a:r>
              <a:rPr lang="en-US" dirty="0"/>
              <a:t> describes the number of different platforms or environments an individual may have worked in with a certain technology. For example, one person may have familiarity with a multiplatform storage backup system but only in a single version of UNIX environment. Another individual may have a deeper understanding of the product from having used it in several different platform environments.</a:t>
            </a:r>
          </a:p>
          <a:p>
            <a:pPr marL="708660" lvl="1" indent="-342900" algn="just">
              <a:lnSpc>
                <a:spcPct val="110000"/>
              </a:lnSpc>
              <a:spcBef>
                <a:spcPts val="600"/>
              </a:spcBef>
              <a:buFont typeface="+mj-lt"/>
              <a:buAutoNum type="arabicPeriod" startAt="6"/>
            </a:pPr>
            <a:r>
              <a:rPr lang="en-US" b="1" dirty="0"/>
              <a:t>Currency</a:t>
            </a:r>
            <a:r>
              <a:rPr lang="en-US" dirty="0"/>
              <a:t> refers to how recent the person’s experience is with a given product or technology. IT in general is a rapidly changing industry, and specific technologies within it may become outdated or even obsolete within a few years. A database administrator (DBA), for example, may have extensive familiarity with a particular version of a database management system, but if that experience took place longer than four to five years ago, it may no longer be relevant.</a:t>
            </a:r>
          </a:p>
          <a:p>
            <a:pPr marL="708660" lvl="1" indent="-342900">
              <a:lnSpc>
                <a:spcPct val="110000"/>
              </a:lnSpc>
              <a:spcBef>
                <a:spcPts val="600"/>
              </a:spcBef>
              <a:buFont typeface="+mj-lt"/>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12</a:t>
            </a:fld>
            <a:endParaRPr lang="en-IN"/>
          </a:p>
        </p:txBody>
      </p:sp>
      <p:sp>
        <p:nvSpPr>
          <p:cNvPr id="5" name="Date Placeholder 4">
            <a:extLst>
              <a:ext uri="{FF2B5EF4-FFF2-40B4-BE49-F238E27FC236}">
                <a16:creationId xmlns:a16="http://schemas.microsoft.com/office/drawing/2014/main" id="{912CE131-F837-474B-B60E-11A725D0CD37}"/>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285492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Skill Set : </a:t>
            </a:r>
            <a:r>
              <a:rPr lang="en-US" sz="1200" b="0" i="0" u="none" strike="noStrike" kern="1200" baseline="0" dirty="0">
                <a:solidFill>
                  <a:schemeClr val="tx1"/>
                </a:solidFill>
                <a:latin typeface="+mn-lt"/>
                <a:ea typeface="+mn-ea"/>
                <a:cs typeface="+mn-cs"/>
              </a:rPr>
              <a:t>one enterprise may use primarily IBM mainframes with IBM’s information management system (IMS) databases while another may use mostly Sun Solaris platforms with Oracle databases.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86734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a:xfrm>
            <a:off x="457200" y="6356350"/>
            <a:ext cx="2133600" cy="365125"/>
          </a:xfrm>
          <a:prstGeom prst="rect">
            <a:avLst/>
          </a:prstGeom>
        </p:spPr>
        <p:txBody>
          <a:bodyPr/>
          <a:lstStyle/>
          <a:p>
            <a:r>
              <a:rPr lang="en-US"/>
              <a:t>12 Aug 2018</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a:xfrm>
            <a:off x="2895600" y="6348845"/>
            <a:ext cx="3810000" cy="365125"/>
          </a:xfrm>
          <a:prstGeom prst="rect">
            <a:avLst/>
          </a:prstGeom>
        </p:spPr>
        <p:txBody>
          <a:bodyPr/>
          <a:lstStyle>
            <a:lvl1pPr>
              <a:defRPr b="1">
                <a:solidFill>
                  <a:schemeClr val="tx1"/>
                </a:solidFill>
              </a:defRPr>
            </a:lvl1pPr>
          </a:lstStyle>
          <a:p>
            <a:r>
              <a:rPr lang="en-US" dirty="0"/>
              <a:t>SS ZG538 Infrastructure Management</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a:prstGeom prst="rect">
            <a:avLst/>
          </a:prstGeo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4D3-61F7-46B0-8B77-CC3AC63CD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65EE7-DA88-4B3B-A08F-6D8A10EA08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B573B-4B59-47A6-BFEB-4FD72F325761}"/>
              </a:ext>
            </a:extLst>
          </p:cNvPr>
          <p:cNvSpPr>
            <a:spLocks noGrp="1"/>
          </p:cNvSpPr>
          <p:nvPr>
            <p:ph type="dt" sz="half" idx="10"/>
          </p:nvPr>
        </p:nvSpPr>
        <p:spPr>
          <a:xfrm>
            <a:off x="457200" y="6356350"/>
            <a:ext cx="2133600" cy="365125"/>
          </a:xfrm>
          <a:prstGeom prst="rect">
            <a:avLst/>
          </a:prstGeom>
        </p:spPr>
        <p:txBody>
          <a:bodyPr/>
          <a:lstStyle>
            <a:lvl1pPr>
              <a:defRPr/>
            </a:lvl1pPr>
          </a:lstStyle>
          <a:p>
            <a:r>
              <a:rPr lang="en-US" dirty="0"/>
              <a:t>16 Jan 2021</a:t>
            </a:r>
          </a:p>
        </p:txBody>
      </p:sp>
      <p:sp>
        <p:nvSpPr>
          <p:cNvPr id="5" name="Footer Placeholder 4">
            <a:extLst>
              <a:ext uri="{FF2B5EF4-FFF2-40B4-BE49-F238E27FC236}">
                <a16:creationId xmlns:a16="http://schemas.microsoft.com/office/drawing/2014/main" id="{81033C64-DD35-4F34-AA0A-AEDE18088539}"/>
              </a:ext>
            </a:extLst>
          </p:cNvPr>
          <p:cNvSpPr>
            <a:spLocks noGrp="1"/>
          </p:cNvSpPr>
          <p:nvPr>
            <p:ph type="ftr" sz="quarter" idx="11"/>
          </p:nvPr>
        </p:nvSpPr>
        <p:spPr>
          <a:xfrm>
            <a:off x="2819400" y="6356350"/>
            <a:ext cx="3733800" cy="365125"/>
          </a:xfrm>
          <a:prstGeom prst="rect">
            <a:avLst/>
          </a:prstGeom>
        </p:spPr>
        <p:txBody>
          <a:bodyPr/>
          <a:lstStyle/>
          <a:p>
            <a:r>
              <a:rPr lang="en-US" dirty="0"/>
              <a:t>SS ZG538 Infrastructure Management</a:t>
            </a:r>
          </a:p>
        </p:txBody>
      </p:sp>
      <p:sp>
        <p:nvSpPr>
          <p:cNvPr id="6" name="Slide Number Placeholder 5">
            <a:extLst>
              <a:ext uri="{FF2B5EF4-FFF2-40B4-BE49-F238E27FC236}">
                <a16:creationId xmlns:a16="http://schemas.microsoft.com/office/drawing/2014/main" id="{6ECA181F-0314-47FC-820C-02DA3A458B27}"/>
              </a:ext>
            </a:extLst>
          </p:cNvPr>
          <p:cNvSpPr>
            <a:spLocks noGrp="1"/>
          </p:cNvSpPr>
          <p:nvPr>
            <p:ph type="sldNum" sz="quarter" idx="12"/>
          </p:nvPr>
        </p:nvSpPr>
        <p:spPr>
          <a:xfrm>
            <a:off x="6553200" y="6356350"/>
            <a:ext cx="2133600" cy="365125"/>
          </a:xfrm>
          <a:prstGeom prst="rect">
            <a:avLst/>
          </a:prstGeom>
        </p:spPr>
        <p:txBody>
          <a:bodyPr/>
          <a:lstStyle/>
          <a:p>
            <a:fld id="{4F231620-7DEA-4533-BCCC-3A8DE4523268}" type="slidenum">
              <a:rPr lang="en-US" smtClean="0"/>
              <a:t>‹#›</a:t>
            </a:fld>
            <a:endParaRPr lang="en-US"/>
          </a:p>
        </p:txBody>
      </p:sp>
    </p:spTree>
    <p:extLst>
      <p:ext uri="{BB962C8B-B14F-4D97-AF65-F5344CB8AC3E}">
        <p14:creationId xmlns:p14="http://schemas.microsoft.com/office/powerpoint/2010/main" val="1667171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A3D0F-EB8C-47AB-A6A7-3BB47CE996B0}"/>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DDDDDD"/>
                  </a:outerShdw>
                </a:effectLst>
                <a:latin typeface="Cambria" charset="0"/>
                <a:ea typeface="ＭＳ Ｐゴシック" charset="0"/>
                <a:cs typeface="ＭＳ Ｐゴシック" charset="0"/>
              </a:rPr>
              <a:t>Management Information Systems</a:t>
            </a:r>
            <a:endParaRPr lang="en-US" sz="1800" b="1">
              <a:solidFill>
                <a:srgbClr val="9F0F10"/>
              </a:solidFill>
              <a:effectLst>
                <a:outerShdw blurRad="38100" dist="38100" dir="2700000" algn="tl">
                  <a:srgbClr val="DDDDDD"/>
                </a:outerShdw>
              </a:effectLst>
              <a:latin typeface="Cambria" charset="0"/>
              <a:ea typeface="ＭＳ Ｐゴシック" charset="0"/>
              <a:cs typeface="ＭＳ Ｐゴシック" charset="0"/>
            </a:endParaRPr>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a:t>Click to edit Master text styles</a:t>
            </a:r>
          </a:p>
        </p:txBody>
      </p:sp>
      <p:sp>
        <p:nvSpPr>
          <p:cNvPr id="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a:t>Click to edit Master title style</a:t>
            </a:r>
          </a:p>
        </p:txBody>
      </p:sp>
      <p:sp>
        <p:nvSpPr>
          <p:cNvPr id="6" name="Footer Placeholder 4">
            <a:extLst>
              <a:ext uri="{FF2B5EF4-FFF2-40B4-BE49-F238E27FC236}">
                <a16:creationId xmlns:a16="http://schemas.microsoft.com/office/drawing/2014/main" id="{DE04EC94-FB89-4EC1-8E30-52A3D842C32C}"/>
              </a:ext>
            </a:extLst>
          </p:cNvPr>
          <p:cNvSpPr>
            <a:spLocks noGrp="1"/>
          </p:cNvSpPr>
          <p:nvPr>
            <p:ph type="ftr" sz="quarter" idx="13"/>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defRPr>
            </a:lvl1pPr>
          </a:lstStyle>
          <a:p>
            <a:pPr>
              <a:defRPr/>
            </a:pPr>
            <a:r>
              <a:rPr lang="en-US"/>
              <a:t>SS ZG538 Infrastructure Management</a:t>
            </a:r>
          </a:p>
        </p:txBody>
      </p:sp>
      <p:sp>
        <p:nvSpPr>
          <p:cNvPr id="7" name="Slide Number Placeholder 5">
            <a:extLst>
              <a:ext uri="{FF2B5EF4-FFF2-40B4-BE49-F238E27FC236}">
                <a16:creationId xmlns:a16="http://schemas.microsoft.com/office/drawing/2014/main" id="{456F1AF1-04F2-49C9-B052-65F523C16064}"/>
              </a:ext>
            </a:extLst>
          </p:cNvPr>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11D9F4B6-73AF-45BE-A9C2-2BFE027F9153}" type="slidenum">
              <a:rPr lang="en-US" altLang="en-US"/>
              <a:pPr/>
              <a:t>‹#›</a:t>
            </a:fld>
            <a:endParaRPr lang="en-US" altLang="en-US"/>
          </a:p>
        </p:txBody>
      </p:sp>
    </p:spTree>
    <p:extLst>
      <p:ext uri="{BB962C8B-B14F-4D97-AF65-F5344CB8AC3E}">
        <p14:creationId xmlns:p14="http://schemas.microsoft.com/office/powerpoint/2010/main" val="212940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3563108" y="2223656"/>
            <a:ext cx="2017786"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9144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8001000" cy="764364"/>
          </a:xfrm>
          <a:prstGeom prst="rect">
            <a:avLst/>
          </a:prstGeom>
        </p:spPr>
      </p:pic>
      <p:sp>
        <p:nvSpPr>
          <p:cNvPr id="2" name="Title 1"/>
          <p:cNvSpPr>
            <a:spLocks noGrp="1"/>
          </p:cNvSpPr>
          <p:nvPr>
            <p:ph type="title"/>
          </p:nvPr>
        </p:nvSpPr>
        <p:spPr>
          <a:xfrm>
            <a:off x="628650" y="160569"/>
            <a:ext cx="6991350" cy="764364"/>
          </a:xfrm>
        </p:spPr>
        <p:txBody>
          <a:bodyPr>
            <a:normAutofit/>
          </a:bodyPr>
          <a:lstStyle>
            <a:lvl1pPr>
              <a:defRPr sz="24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643304" y="1600202"/>
            <a:ext cx="7620000" cy="2728913"/>
          </a:xfrm>
        </p:spPr>
        <p:txBody>
          <a:bodyPr/>
          <a:lstStyle>
            <a:lvl1pPr>
              <a:defRPr sz="1350">
                <a:latin typeface="Helvetica" panose="020B0604020202030204" pitchFamily="34" charset="0"/>
              </a:defRPr>
            </a:lvl1pPr>
            <a:lvl2pPr>
              <a:defRPr sz="1200">
                <a:latin typeface="Helvetica" panose="020B0604020202030204" pitchFamily="34" charset="0"/>
              </a:defRPr>
            </a:lvl2pPr>
            <a:lvl3pPr>
              <a:defRPr sz="1050">
                <a:latin typeface="Helvetica" panose="020B0604020202030204" pitchFamily="34" charset="0"/>
              </a:defRPr>
            </a:lvl3pPr>
            <a:lvl4pPr>
              <a:defRPr sz="900">
                <a:latin typeface="Helvetica" panose="020B0604020202030204" pitchFamily="34" charset="0"/>
              </a:defRPr>
            </a:lvl4pPr>
            <a:lvl5pPr>
              <a:defRPr sz="9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246935" y="1143002"/>
            <a:ext cx="8397717" cy="395287"/>
          </a:xfrm>
        </p:spPr>
        <p:txBody>
          <a:bodyPr>
            <a:normAutofit/>
          </a:bodyPr>
          <a:lstStyle>
            <a:lvl1pPr marL="0" indent="0">
              <a:buNone/>
              <a:defRPr sz="15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2317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a:xfrm>
            <a:off x="159330" y="6380202"/>
            <a:ext cx="2133600" cy="365125"/>
          </a:xfrm>
          <a:prstGeom prst="rect">
            <a:avLst/>
          </a:prstGeom>
        </p:spPr>
        <p:txBody>
          <a:bodyPr/>
          <a:lstStyle>
            <a:lvl1pPr>
              <a:defRPr sz="1400" b="1">
                <a:latin typeface="Arial" panose="020B0604020202020204" pitchFamily="34" charset="0"/>
                <a:cs typeface="Arial" panose="020B0604020202020204" pitchFamily="34" charset="0"/>
              </a:defRPr>
            </a:lvl1pPr>
          </a:lstStyle>
          <a:p>
            <a:r>
              <a:rPr lang="en-US" dirty="0"/>
              <a:t>21 July 2019</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a:xfrm>
            <a:off x="1981200" y="6391235"/>
            <a:ext cx="3886200" cy="365125"/>
          </a:xfrm>
          <a:prstGeom prst="rect">
            <a:avLst/>
          </a:prstGeom>
        </p:spPr>
        <p:txBody>
          <a:bodyPr/>
          <a:lstStyle>
            <a:lvl1pPr>
              <a:defRPr sz="1400" b="1">
                <a:solidFill>
                  <a:schemeClr val="tx1"/>
                </a:solidFill>
                <a:latin typeface="Arial" panose="020B0604020202020204" pitchFamily="34" charset="0"/>
                <a:cs typeface="Arial" panose="020B0604020202020204" pitchFamily="34" charset="0"/>
              </a:defRPr>
            </a:lvl1pPr>
          </a:lstStyle>
          <a:p>
            <a:r>
              <a:rPr lang="en-US" dirty="0"/>
              <a:t>SS ZG538 Infrastructure Management</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8416635" y="6335568"/>
            <a:ext cx="54033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a:xfrm>
            <a:off x="11548" y="6355052"/>
            <a:ext cx="1219200" cy="365125"/>
          </a:xfrm>
          <a:prstGeom prst="rect">
            <a:avLst/>
          </a:prstGeom>
        </p:spPr>
        <p:txBody>
          <a:bodyPr/>
          <a:lstStyle>
            <a:lvl1pPr>
              <a:defRPr sz="1100" b="1">
                <a:solidFill>
                  <a:srgbClr val="101141"/>
                </a:solidFill>
              </a:defRPr>
            </a:lvl1pPr>
          </a:lstStyle>
          <a:p>
            <a:r>
              <a:rPr lang="en-US" dirty="0"/>
              <a:t>20 July 2019</a:t>
            </a:r>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8680450" y="6355051"/>
            <a:ext cx="469900" cy="365125"/>
          </a:xfrm>
          <a:prstGeom prst="rect">
            <a:avLst/>
          </a:prstGeom>
        </p:spPr>
        <p:txBody>
          <a:bodyPr/>
          <a:lstStyle>
            <a:lvl1pPr>
              <a:defRPr sz="1100" b="1">
                <a:solidFill>
                  <a:srgbClr val="101141"/>
                </a:solidFill>
              </a:defRPr>
            </a:lvl1pPr>
          </a:lstStyle>
          <a:p>
            <a:fld id="{BC8D7E44-7D4F-4942-A8C9-2DF6BF8399E8}" type="slidenum">
              <a:rPr lang="en-US" smtClean="0"/>
              <a:pPr/>
              <a:t>‹#›</a:t>
            </a:fld>
            <a:endParaRPr lang="en-US" dirty="0"/>
          </a:p>
        </p:txBody>
      </p:sp>
      <p:sp>
        <p:nvSpPr>
          <p:cNvPr id="23" name="Footer Placeholder 2">
            <a:extLst>
              <a:ext uri="{FF2B5EF4-FFF2-40B4-BE49-F238E27FC236}">
                <a16:creationId xmlns:a16="http://schemas.microsoft.com/office/drawing/2014/main" id="{5D2F83B5-3AAF-43DF-BA3A-CEB38168F83F}"/>
              </a:ext>
            </a:extLst>
          </p:cNvPr>
          <p:cNvSpPr>
            <a:spLocks noGrp="1"/>
          </p:cNvSpPr>
          <p:nvPr>
            <p:ph type="ftr" sz="quarter" idx="12"/>
          </p:nvPr>
        </p:nvSpPr>
        <p:spPr>
          <a:xfrm>
            <a:off x="825374" y="6359021"/>
            <a:ext cx="3018692" cy="365125"/>
          </a:xfrm>
          <a:prstGeom prst="rect">
            <a:avLst/>
          </a:prstGeom>
        </p:spPr>
        <p:txBody>
          <a:bodyPr/>
          <a:lstStyle>
            <a:lvl1pPr marL="0" algn="r" defTabSz="914400" rtl="0" eaLnBrk="1" latinLnBrk="0" hangingPunct="1">
              <a:defRPr lang="en-US" sz="1100" b="1" kern="1200" smtClean="0">
                <a:solidFill>
                  <a:srgbClr val="101141"/>
                </a:solidFill>
                <a:latin typeface="Arial"/>
                <a:ea typeface="+mn-ea"/>
                <a:cs typeface="Arial"/>
              </a:defRPr>
            </a:lvl1pPr>
          </a:lstStyle>
          <a:p>
            <a:pPr algn="l"/>
            <a:r>
              <a:rPr lang="en-US" dirty="0"/>
              <a:t>SS ZG538 Infrastructure Management</a:t>
            </a:r>
          </a:p>
        </p:txBody>
      </p:sp>
      <p:sp>
        <p:nvSpPr>
          <p:cNvPr id="24" name="TextBox 23">
            <a:extLst>
              <a:ext uri="{FF2B5EF4-FFF2-40B4-BE49-F238E27FC236}">
                <a16:creationId xmlns:a16="http://schemas.microsoft.com/office/drawing/2014/main" id="{3656B8CD-5927-47F9-B8F0-9AD396F93C16}"/>
              </a:ext>
            </a:extLst>
          </p:cNvPr>
          <p:cNvSpPr txBox="1"/>
          <p:nvPr userDrawn="1"/>
        </p:nvSpPr>
        <p:spPr>
          <a:xfrm>
            <a:off x="3024866" y="6420221"/>
            <a:ext cx="5867400" cy="261610"/>
          </a:xfrm>
          <a:prstGeom prst="rect">
            <a:avLst/>
          </a:prstGeom>
          <a:noFill/>
        </p:spPr>
        <p:txBody>
          <a:bodyPr wrap="square" rtlCol="0">
            <a:spAutoFit/>
          </a:bodyPr>
          <a:lstStyle/>
          <a:p>
            <a:pPr algn="r"/>
            <a:r>
              <a:rPr lang="en-US" sz="1100" b="1" kern="1200" dirty="0">
                <a:solidFill>
                  <a:srgbClr val="101141"/>
                </a:solidFill>
                <a:latin typeface="Arial"/>
                <a:ea typeface="+mn-ea"/>
                <a:cs typeface="Arial"/>
              </a:rPr>
              <a:t>BITS Pilani, Deemed to be University under Section 3 of UGC Act, 1956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9" name="Footer Placeholder 8">
            <a:extLst>
              <a:ext uri="{FF2B5EF4-FFF2-40B4-BE49-F238E27FC236}">
                <a16:creationId xmlns:a16="http://schemas.microsoft.com/office/drawing/2014/main" id="{2517A60E-6980-44AF-AAFD-D223E9B6DD32}"/>
              </a:ext>
            </a:extLst>
          </p:cNvPr>
          <p:cNvSpPr>
            <a:spLocks noGrp="1"/>
          </p:cNvSpPr>
          <p:nvPr>
            <p:ph type="ftr" sz="quarter" idx="12"/>
          </p:nvPr>
        </p:nvSpPr>
        <p:spPr>
          <a:xfrm>
            <a:off x="3903975" y="6604983"/>
            <a:ext cx="2954076" cy="290328"/>
          </a:xfrm>
          <a:prstGeom prst="rect">
            <a:avLst/>
          </a:prstGeom>
        </p:spPr>
        <p:txBody>
          <a:bodyPr/>
          <a:lstStyle>
            <a:lvl1pPr>
              <a:defRPr sz="1100" b="1">
                <a:solidFill>
                  <a:srgbClr val="101141"/>
                </a:solidFill>
              </a:defRPr>
            </a:lvl1pPr>
          </a:lstStyle>
          <a:p>
            <a:r>
              <a:rPr lang="en-US" dirty="0"/>
              <a:t>SS ZG538 Infrastructure Management</a:t>
            </a:r>
          </a:p>
        </p:txBody>
      </p:sp>
      <p:sp>
        <p:nvSpPr>
          <p:cNvPr id="10" name="Slide Number Placeholder 9">
            <a:extLst>
              <a:ext uri="{FF2B5EF4-FFF2-40B4-BE49-F238E27FC236}">
                <a16:creationId xmlns:a16="http://schemas.microsoft.com/office/drawing/2014/main" id="{534038D0-BCBB-4C3E-B6E7-F7CBC27C62F7}"/>
              </a:ext>
            </a:extLst>
          </p:cNvPr>
          <p:cNvSpPr>
            <a:spLocks noGrp="1"/>
          </p:cNvSpPr>
          <p:nvPr>
            <p:ph type="sldNum" sz="quarter" idx="13"/>
          </p:nvPr>
        </p:nvSpPr>
        <p:spPr>
          <a:xfrm>
            <a:off x="8415405" y="6581276"/>
            <a:ext cx="652292" cy="277000"/>
          </a:xfrm>
          <a:prstGeom prst="rect">
            <a:avLst/>
          </a:prstGeom>
        </p:spPr>
        <p:txBody>
          <a:bodyPr/>
          <a:lstStyle>
            <a:lvl1pPr>
              <a:defRPr sz="1100" b="1">
                <a:solidFill>
                  <a:srgbClr val="101141"/>
                </a:solidFill>
              </a:defRPr>
            </a:lvl1pPr>
          </a:lstStyle>
          <a:p>
            <a:fld id="{BC8D7E44-7D4F-4942-A8C9-2DF6BF8399E8}" type="slidenum">
              <a:rPr lang="en-US" smtClean="0"/>
              <a:pPr/>
              <a:t>‹#›</a:t>
            </a:fld>
            <a:endParaRPr lang="en-US" dirty="0"/>
          </a:p>
        </p:txBody>
      </p:sp>
      <p:sp>
        <p:nvSpPr>
          <p:cNvPr id="4" name="TextBox 3">
            <a:extLst>
              <a:ext uri="{FF2B5EF4-FFF2-40B4-BE49-F238E27FC236}">
                <a16:creationId xmlns:a16="http://schemas.microsoft.com/office/drawing/2014/main" id="{8B636DE9-3DFA-4AF9-90C7-57548998FFE8}"/>
              </a:ext>
            </a:extLst>
          </p:cNvPr>
          <p:cNvSpPr txBox="1"/>
          <p:nvPr userDrawn="1"/>
        </p:nvSpPr>
        <p:spPr>
          <a:xfrm>
            <a:off x="304800" y="6573530"/>
            <a:ext cx="971741" cy="276999"/>
          </a:xfrm>
          <a:prstGeom prst="rect">
            <a:avLst/>
          </a:prstGeom>
          <a:noFill/>
        </p:spPr>
        <p:txBody>
          <a:bodyPr wrap="none" rtlCol="0">
            <a:spAutoFit/>
          </a:bodyPr>
          <a:lstStyle/>
          <a:p>
            <a:r>
              <a:rPr lang="en-US" sz="1200" b="1" dirty="0">
                <a:solidFill>
                  <a:srgbClr val="101141"/>
                </a:solidFill>
                <a:latin typeface="+mn-lt"/>
              </a:rPr>
              <a:t>16 Jan 2021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a:xfrm>
            <a:off x="3643227" y="6559981"/>
            <a:ext cx="2895600" cy="298019"/>
          </a:xfrm>
          <a:prstGeom prst="rect">
            <a:avLst/>
          </a:prstGeom>
        </p:spPr>
        <p:txBody>
          <a:bodyPr/>
          <a:lstStyle>
            <a:lvl1pPr>
              <a:defRPr sz="1100" b="1">
                <a:solidFill>
                  <a:srgbClr val="002060"/>
                </a:solidFill>
              </a:defRPr>
            </a:lvl1pPr>
          </a:lstStyle>
          <a:p>
            <a:r>
              <a:rPr lang="en-US" dirty="0"/>
              <a:t>SS ZG538 Infrastructure Management</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8229599" y="6569217"/>
            <a:ext cx="821395" cy="288783"/>
          </a:xfrm>
          <a:prstGeom prst="rect">
            <a:avLst/>
          </a:prstGeom>
        </p:spPr>
        <p:txBody>
          <a:bodyPr/>
          <a:lstStyle>
            <a:lvl1pPr>
              <a:defRPr sz="1100">
                <a:solidFill>
                  <a:srgbClr val="002060"/>
                </a:solidFill>
              </a:defRPr>
            </a:lvl1p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6917395" y="6576059"/>
            <a:ext cx="2133600" cy="365125"/>
          </a:xfrm>
          <a:prstGeom prst="rect">
            <a:avLst/>
          </a:prstGeo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556775"/>
            <a:ext cx="2133600" cy="365125"/>
          </a:xfrm>
          <a:prstGeom prst="rect">
            <a:avLst/>
          </a:prstGeo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33600" y="3473450"/>
            <a:ext cx="6400800" cy="1098550"/>
          </a:xfrm>
        </p:spPr>
        <p:txBody>
          <a:bodyPr/>
          <a:lstStyle/>
          <a:p>
            <a:r>
              <a:rPr lang="en-US" sz="3600" dirty="0"/>
              <a:t>IT Infrastructure Management</a:t>
            </a:r>
          </a:p>
        </p:txBody>
      </p:sp>
      <p:sp>
        <p:nvSpPr>
          <p:cNvPr id="6" name="Content Placeholder 5"/>
          <p:cNvSpPr>
            <a:spLocks noGrp="1"/>
          </p:cNvSpPr>
          <p:nvPr>
            <p:ph sz="quarter" idx="13"/>
          </p:nvPr>
        </p:nvSpPr>
        <p:spPr>
          <a:xfrm>
            <a:off x="2627376" y="4305300"/>
            <a:ext cx="6019800" cy="533400"/>
          </a:xfrm>
        </p:spPr>
        <p:txBody>
          <a:bodyPr/>
          <a:lstStyle/>
          <a:p>
            <a:r>
              <a:rPr lang="en-US" dirty="0">
                <a:solidFill>
                  <a:srgbClr val="FFC000"/>
                </a:solidFill>
              </a:rPr>
              <a:t>Phalachandra HL</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7" name="Footer Placeholder 6">
            <a:extLst>
              <a:ext uri="{FF2B5EF4-FFF2-40B4-BE49-F238E27FC236}">
                <a16:creationId xmlns:a16="http://schemas.microsoft.com/office/drawing/2014/main" id="{39EAEC99-7474-4464-9E9F-61BD6FCABEBD}"/>
              </a:ext>
            </a:extLst>
          </p:cNvPr>
          <p:cNvSpPr>
            <a:spLocks noGrp="1"/>
          </p:cNvSpPr>
          <p:nvPr>
            <p:ph type="ftr" sz="quarter" idx="15"/>
          </p:nvPr>
        </p:nvSpPr>
        <p:spPr/>
        <p:txBody>
          <a:bodyPr/>
          <a:lstStyle/>
          <a:p>
            <a:r>
              <a:rPr lang="en-US"/>
              <a:t>SS ZG538 Infrastructure Management</a:t>
            </a:r>
          </a:p>
        </p:txBody>
      </p:sp>
      <p:sp>
        <p:nvSpPr>
          <p:cNvPr id="8" name="TextBox 7">
            <a:extLst>
              <a:ext uri="{FF2B5EF4-FFF2-40B4-BE49-F238E27FC236}">
                <a16:creationId xmlns:a16="http://schemas.microsoft.com/office/drawing/2014/main" id="{2B2DE168-0DBF-44C8-B60F-4FDF7ACC7303}"/>
              </a:ext>
            </a:extLst>
          </p:cNvPr>
          <p:cNvSpPr txBox="1"/>
          <p:nvPr/>
        </p:nvSpPr>
        <p:spPr>
          <a:xfrm>
            <a:off x="3733800" y="4866132"/>
            <a:ext cx="4962144"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solidFill>
                  <a:schemeClr val="bg1"/>
                </a:solidFill>
              </a:rPr>
              <a:t>Acknowledgements:</a:t>
            </a:r>
          </a:p>
          <a:p>
            <a:pPr algn="just"/>
            <a:r>
              <a:rPr lang="en-IN" sz="1100" dirty="0">
                <a:solidFill>
                  <a:schemeClr val="bg1"/>
                </a:solidFill>
              </a:rPr>
              <a:t>Significant portions of the information in the slide sets presented through the course in the class are extracted from IT Systems Management -Rich </a:t>
            </a:r>
            <a:r>
              <a:rPr lang="en-IN" sz="1100" dirty="0" err="1">
                <a:solidFill>
                  <a:schemeClr val="bg1"/>
                </a:solidFill>
              </a:rPr>
              <a:t>Schiesser</a:t>
            </a:r>
            <a:r>
              <a:rPr lang="en-IN" sz="1100" dirty="0">
                <a:solidFill>
                  <a:schemeClr val="bg1"/>
                </a:solidFill>
              </a:rPr>
              <a:t> and other books/Internet. Since these were intended for presentation in the class room for teaching, instructor resources has been requested from the publisher, but not received yet. I would like to sincerely thank, acknowledge and reiterate that the credit/rights remain with the original authors/publishers only</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63061"/>
            <a:ext cx="8458200" cy="5142539"/>
          </a:xfrm>
        </p:spPr>
        <p:txBody>
          <a:bodyPr>
            <a:normAutofit/>
          </a:bodyPr>
          <a:lstStyle/>
          <a:p>
            <a:pPr marL="360000" indent="-360000" algn="just">
              <a:lnSpc>
                <a:spcPct val="120000"/>
              </a:lnSpc>
              <a:spcBef>
                <a:spcPts val="1200"/>
              </a:spcBef>
              <a:buFont typeface="+mj-lt"/>
              <a:buAutoNum type="arabicPeriod"/>
            </a:pPr>
            <a:r>
              <a:rPr lang="en-IN" sz="1800" dirty="0"/>
              <a:t>The first place to source candidates with the required skill set and skill level would be to look inside the IT organization to see if there are any qualified candidates (either with exact skills or with necessary technology skills) available for redeployment.</a:t>
            </a:r>
          </a:p>
          <a:p>
            <a:pPr marL="360000" indent="-360000" algn="just">
              <a:lnSpc>
                <a:spcPct val="120000"/>
              </a:lnSpc>
              <a:spcBef>
                <a:spcPts val="1200"/>
              </a:spcBef>
              <a:buFont typeface="+mj-lt"/>
              <a:buAutoNum type="arabicPeriod"/>
            </a:pPr>
            <a:r>
              <a:rPr lang="en-IN" sz="1800" dirty="0"/>
              <a:t>Second option would be to look for infrastructure experienced candidates who can be </a:t>
            </a:r>
            <a:r>
              <a:rPr lang="en-US" sz="1800" dirty="0"/>
              <a:t>cross trained from within the organization (IJPs)</a:t>
            </a:r>
          </a:p>
          <a:p>
            <a:pPr marL="360000" indent="-360000" algn="just">
              <a:lnSpc>
                <a:spcPct val="120000"/>
              </a:lnSpc>
              <a:spcBef>
                <a:spcPts val="1200"/>
              </a:spcBef>
              <a:buFont typeface="+mj-lt"/>
              <a:buAutoNum type="arabicPeriod"/>
            </a:pPr>
            <a:r>
              <a:rPr lang="en-IN" sz="1800" dirty="0"/>
              <a:t>Opening up a staffing requirement and staff the positions from outside the company (through referrals, online, recruiters, ads etc)</a:t>
            </a:r>
          </a:p>
        </p:txBody>
      </p:sp>
      <p:sp>
        <p:nvSpPr>
          <p:cNvPr id="3" name="Content Placeholder 2"/>
          <p:cNvSpPr>
            <a:spLocks noGrp="1"/>
          </p:cNvSpPr>
          <p:nvPr>
            <p:ph sz="quarter" idx="10"/>
          </p:nvPr>
        </p:nvSpPr>
        <p:spPr>
          <a:xfrm>
            <a:off x="152400" y="152400"/>
            <a:ext cx="6781800" cy="1236594"/>
          </a:xfrm>
        </p:spPr>
        <p:txBody>
          <a:bodyPr>
            <a:normAutofit/>
          </a:bodyPr>
          <a:lstStyle/>
          <a:p>
            <a:r>
              <a:rPr lang="en-US" sz="2800" dirty="0"/>
              <a:t>IT Systems Management - </a:t>
            </a:r>
            <a:r>
              <a:rPr lang="en-US" sz="2800" dirty="0">
                <a:solidFill>
                  <a:srgbClr val="0070C0"/>
                </a:solidFill>
              </a:rPr>
              <a:t>Staffing</a:t>
            </a:r>
          </a:p>
          <a:p>
            <a:r>
              <a:rPr lang="en-US" sz="2400" dirty="0">
                <a:solidFill>
                  <a:srgbClr val="C00000"/>
                </a:solidFill>
              </a:rPr>
              <a:t>Sources for staffing</a:t>
            </a:r>
          </a:p>
        </p:txBody>
      </p:sp>
      <p:sp>
        <p:nvSpPr>
          <p:cNvPr id="4" name="Footer Placeholder 3"/>
          <p:cNvSpPr>
            <a:spLocks noGrp="1"/>
          </p:cNvSpPr>
          <p:nvPr>
            <p:ph type="ftr" sz="quarter" idx="12"/>
          </p:nvPr>
        </p:nvSpPr>
        <p:spPr>
          <a:xfrm>
            <a:off x="3601212" y="6589339"/>
            <a:ext cx="2954076" cy="290328"/>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1738693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27417"/>
            <a:ext cx="8839200" cy="5142539"/>
          </a:xfrm>
        </p:spPr>
        <p:txBody>
          <a:bodyPr>
            <a:normAutofit/>
          </a:bodyPr>
          <a:lstStyle/>
          <a:p>
            <a:pPr marL="360000" indent="-360000" algn="just">
              <a:spcBef>
                <a:spcPts val="600"/>
              </a:spcBef>
              <a:buFont typeface="Arial" panose="020B0604020202020204" pitchFamily="34" charset="0"/>
              <a:buChar char="•"/>
            </a:pPr>
            <a:r>
              <a:rPr lang="en-IN" sz="1800" dirty="0"/>
              <a:t>Once the skills have been identified, and candidate details are sourced, selection process will start</a:t>
            </a:r>
          </a:p>
          <a:p>
            <a:pPr marL="360000" indent="-360000" algn="just">
              <a:spcBef>
                <a:spcPts val="600"/>
              </a:spcBef>
              <a:buFont typeface="Arial" panose="020B0604020202020204" pitchFamily="34" charset="0"/>
              <a:buChar char="•"/>
            </a:pPr>
            <a:r>
              <a:rPr lang="en-IN" sz="1800" dirty="0"/>
              <a:t>Selection of the candidates could be based on the assessment of the following characteristics. Weightage could be added based on the criticality of the attribute.</a:t>
            </a:r>
          </a:p>
          <a:p>
            <a:pPr marL="360000" indent="-360000">
              <a:lnSpc>
                <a:spcPct val="120000"/>
              </a:lnSpc>
              <a:spcBef>
                <a:spcPts val="600"/>
              </a:spcBef>
              <a:buFont typeface="Arial" panose="020B0604020202020204" pitchFamily="34" charset="0"/>
              <a:buChar char="•"/>
            </a:pPr>
            <a:endParaRPr lang="en-IN" sz="1600" dirty="0"/>
          </a:p>
          <a:p>
            <a:pPr marL="360000" indent="-360000">
              <a:lnSpc>
                <a:spcPct val="120000"/>
              </a:lnSpc>
              <a:spcBef>
                <a:spcPts val="600"/>
              </a:spcBef>
              <a:buFont typeface="Arial" panose="020B0604020202020204" pitchFamily="34" charset="0"/>
              <a:buChar char="•"/>
            </a:pPr>
            <a:endParaRPr lang="en-IN" sz="1600" dirty="0"/>
          </a:p>
          <a:p>
            <a:pPr marL="360000" indent="-360000">
              <a:lnSpc>
                <a:spcPct val="120000"/>
              </a:lnSpc>
              <a:spcBef>
                <a:spcPts val="600"/>
              </a:spcBef>
              <a:buFont typeface="Arial" panose="020B0604020202020204" pitchFamily="34" charset="0"/>
              <a:buChar char="•"/>
            </a:pPr>
            <a:endParaRPr lang="en-IN" sz="1600" dirty="0"/>
          </a:p>
          <a:p>
            <a:pPr marL="360000" indent="-360000">
              <a:lnSpc>
                <a:spcPct val="120000"/>
              </a:lnSpc>
              <a:spcBef>
                <a:spcPts val="600"/>
              </a:spcBef>
              <a:buFont typeface="Arial" panose="020B0604020202020204" pitchFamily="34" charset="0"/>
              <a:buChar char="•"/>
            </a:pPr>
            <a:endParaRPr lang="en-IN" sz="1600" dirty="0"/>
          </a:p>
          <a:p>
            <a:pPr marL="360000" indent="-360000">
              <a:lnSpc>
                <a:spcPct val="120000"/>
              </a:lnSpc>
              <a:spcBef>
                <a:spcPts val="600"/>
              </a:spcBef>
              <a:buFont typeface="Arial" panose="020B0604020202020204" pitchFamily="34" charset="0"/>
              <a:buChar char="•"/>
            </a:pPr>
            <a:endParaRPr lang="en-IN" sz="1600" dirty="0"/>
          </a:p>
          <a:p>
            <a:pPr marL="360000" indent="-360000">
              <a:lnSpc>
                <a:spcPct val="120000"/>
              </a:lnSpc>
              <a:spcBef>
                <a:spcPts val="600"/>
              </a:spcBef>
              <a:buFont typeface="Arial" panose="020B0604020202020204" pitchFamily="34" charset="0"/>
              <a:buChar char="•"/>
            </a:pPr>
            <a:endParaRPr lang="en-IN" sz="1600" dirty="0"/>
          </a:p>
          <a:p>
            <a:pPr marL="360000" indent="-360000">
              <a:lnSpc>
                <a:spcPct val="120000"/>
              </a:lnSpc>
              <a:spcBef>
                <a:spcPts val="600"/>
              </a:spcBef>
              <a:buFont typeface="Arial" panose="020B0604020202020204" pitchFamily="34" charset="0"/>
              <a:buChar char="•"/>
            </a:pPr>
            <a:endParaRPr lang="en-IN" sz="1600" dirty="0"/>
          </a:p>
          <a:p>
            <a:pPr marL="360000" indent="-360000">
              <a:lnSpc>
                <a:spcPct val="120000"/>
              </a:lnSpc>
              <a:spcBef>
                <a:spcPts val="600"/>
              </a:spcBef>
              <a:buFont typeface="Arial" panose="020B0604020202020204" pitchFamily="34" charset="0"/>
              <a:buChar char="•"/>
            </a:pPr>
            <a:endParaRPr lang="en-IN" sz="2600" dirty="0"/>
          </a:p>
          <a:p>
            <a:pPr marL="360000" indent="-360000">
              <a:lnSpc>
                <a:spcPct val="120000"/>
              </a:lnSpc>
              <a:spcBef>
                <a:spcPts val="600"/>
              </a:spcBef>
              <a:buFont typeface="Arial" panose="020B0604020202020204" pitchFamily="34" charset="0"/>
              <a:buChar char="•"/>
            </a:pPr>
            <a:endParaRPr lang="en-IN" sz="1600" dirty="0"/>
          </a:p>
        </p:txBody>
      </p:sp>
      <p:sp>
        <p:nvSpPr>
          <p:cNvPr id="3" name="Content Placeholder 2"/>
          <p:cNvSpPr>
            <a:spLocks noGrp="1"/>
          </p:cNvSpPr>
          <p:nvPr>
            <p:ph sz="quarter" idx="10"/>
          </p:nvPr>
        </p:nvSpPr>
        <p:spPr>
          <a:xfrm>
            <a:off x="152400" y="152400"/>
            <a:ext cx="6781800" cy="1143000"/>
          </a:xfrm>
        </p:spPr>
        <p:txBody>
          <a:bodyPr>
            <a:normAutofit/>
          </a:bodyPr>
          <a:lstStyle/>
          <a:p>
            <a:r>
              <a:rPr lang="en-US" sz="2800" dirty="0"/>
              <a:t>IT Systems Management – </a:t>
            </a:r>
            <a:r>
              <a:rPr lang="en-US" sz="2800" dirty="0">
                <a:solidFill>
                  <a:srgbClr val="0070C0"/>
                </a:solidFill>
              </a:rPr>
              <a:t>Staffing</a:t>
            </a:r>
          </a:p>
          <a:p>
            <a:r>
              <a:rPr lang="en-US" sz="2400" dirty="0">
                <a:solidFill>
                  <a:srgbClr val="C00000"/>
                </a:solidFill>
              </a:rPr>
              <a:t>Recruitment process</a:t>
            </a:r>
            <a:endParaRPr lang="en-GB" sz="2400" dirty="0">
              <a:solidFill>
                <a:srgbClr val="C00000"/>
              </a:solidFill>
            </a:endParaRPr>
          </a:p>
        </p:txBody>
      </p:sp>
      <p:sp>
        <p:nvSpPr>
          <p:cNvPr id="4" name="Footer Placeholder 3"/>
          <p:cNvSpPr>
            <a:spLocks noGrp="1"/>
          </p:cNvSpPr>
          <p:nvPr>
            <p:ph type="ftr" sz="quarter" idx="12"/>
          </p:nvPr>
        </p:nvSpPr>
        <p:spPr>
          <a:xfrm>
            <a:off x="3543300" y="6569956"/>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11</a:t>
            </a:fld>
            <a:endParaRPr lang="en-US" dirty="0"/>
          </a:p>
        </p:txBody>
      </p:sp>
      <p:pic>
        <p:nvPicPr>
          <p:cNvPr id="6" name="Picture 5">
            <a:extLst>
              <a:ext uri="{FF2B5EF4-FFF2-40B4-BE49-F238E27FC236}">
                <a16:creationId xmlns:a16="http://schemas.microsoft.com/office/drawing/2014/main" id="{CC7468C4-9957-4105-985A-3010F4067481}"/>
              </a:ext>
            </a:extLst>
          </p:cNvPr>
          <p:cNvPicPr>
            <a:picLocks noChangeAspect="1"/>
          </p:cNvPicPr>
          <p:nvPr/>
        </p:nvPicPr>
        <p:blipFill>
          <a:blip r:embed="rId3"/>
          <a:stretch>
            <a:fillRect/>
          </a:stretch>
        </p:blipFill>
        <p:spPr>
          <a:xfrm>
            <a:off x="439615" y="2738174"/>
            <a:ext cx="8475785" cy="3816913"/>
          </a:xfrm>
          <a:prstGeom prst="rect">
            <a:avLst/>
          </a:prstGeom>
        </p:spPr>
      </p:pic>
    </p:spTree>
    <p:extLst>
      <p:ext uri="{BB962C8B-B14F-4D97-AF65-F5344CB8AC3E}">
        <p14:creationId xmlns:p14="http://schemas.microsoft.com/office/powerpoint/2010/main" val="307125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27417"/>
            <a:ext cx="8839200" cy="5142539"/>
          </a:xfrm>
        </p:spPr>
        <p:txBody>
          <a:bodyPr>
            <a:normAutofit/>
          </a:bodyPr>
          <a:lstStyle/>
          <a:p>
            <a:pPr marL="360000" indent="-360000" algn="just">
              <a:lnSpc>
                <a:spcPct val="120000"/>
              </a:lnSpc>
              <a:spcBef>
                <a:spcPts val="600"/>
              </a:spcBef>
              <a:buFont typeface="Arial" panose="020B0604020202020204" pitchFamily="34" charset="0"/>
              <a:buChar char="•"/>
            </a:pPr>
            <a:r>
              <a:rPr lang="en-IN" sz="1800" dirty="0"/>
              <a:t>This could be supplemented by Chemistry, Communication skills, Personality etc</a:t>
            </a:r>
          </a:p>
          <a:p>
            <a:pPr marL="360000" lvl="2" indent="-360000" algn="just">
              <a:lnSpc>
                <a:spcPct val="120000"/>
              </a:lnSpc>
              <a:spcBef>
                <a:spcPts val="600"/>
              </a:spcBef>
              <a:buClr>
                <a:srgbClr val="101141"/>
              </a:buClr>
            </a:pPr>
            <a:r>
              <a:rPr lang="en-IN" sz="1800" dirty="0"/>
              <a:t>Process followed for non external candidates would be </a:t>
            </a:r>
            <a:r>
              <a:rPr lang="en-US" sz="1800" dirty="0"/>
              <a:t>formal Interview, with the manager and other key staff members with different focusses and finally validated by references</a:t>
            </a:r>
            <a:endParaRPr lang="en-IN" sz="1800" dirty="0"/>
          </a:p>
          <a:p>
            <a:pPr marL="360000" lvl="2" indent="-360000" algn="just">
              <a:lnSpc>
                <a:spcPct val="120000"/>
              </a:lnSpc>
              <a:spcBef>
                <a:spcPts val="600"/>
              </a:spcBef>
              <a:buClr>
                <a:srgbClr val="101141"/>
              </a:buClr>
            </a:pPr>
            <a:r>
              <a:rPr lang="en-IN" sz="1800" dirty="0"/>
              <a:t>These are supported by HR in terms of </a:t>
            </a:r>
            <a:r>
              <a:rPr lang="en-US" sz="1800" dirty="0"/>
              <a:t>scheduling of interviews, and clarifying C&amp;B issues for external candidates.</a:t>
            </a:r>
          </a:p>
          <a:p>
            <a:pPr marL="360000" indent="-360000">
              <a:lnSpc>
                <a:spcPct val="120000"/>
              </a:lnSpc>
              <a:spcBef>
                <a:spcPts val="600"/>
              </a:spcBef>
              <a:buFont typeface="Arial" panose="020B0604020202020204" pitchFamily="34" charset="0"/>
              <a:buChar char="•"/>
            </a:pPr>
            <a:endParaRPr lang="en-IN" sz="1600" dirty="0"/>
          </a:p>
        </p:txBody>
      </p:sp>
      <p:sp>
        <p:nvSpPr>
          <p:cNvPr id="3" name="Content Placeholder 2"/>
          <p:cNvSpPr>
            <a:spLocks noGrp="1"/>
          </p:cNvSpPr>
          <p:nvPr>
            <p:ph sz="quarter" idx="10"/>
          </p:nvPr>
        </p:nvSpPr>
        <p:spPr>
          <a:xfrm>
            <a:off x="152400" y="152400"/>
            <a:ext cx="6781800" cy="1143000"/>
          </a:xfrm>
        </p:spPr>
        <p:txBody>
          <a:bodyPr>
            <a:normAutofit/>
          </a:bodyPr>
          <a:lstStyle/>
          <a:p>
            <a:r>
              <a:rPr lang="en-US" sz="2800" dirty="0"/>
              <a:t>IT Systems Management – </a:t>
            </a:r>
            <a:r>
              <a:rPr lang="en-US" sz="2800" dirty="0">
                <a:solidFill>
                  <a:srgbClr val="0070C0"/>
                </a:solidFill>
              </a:rPr>
              <a:t>Staffing</a:t>
            </a:r>
          </a:p>
          <a:p>
            <a:r>
              <a:rPr lang="en-US" sz="2400" dirty="0">
                <a:solidFill>
                  <a:srgbClr val="C00000"/>
                </a:solidFill>
              </a:rPr>
              <a:t>Recruitment process (Cont.)</a:t>
            </a:r>
            <a:endParaRPr lang="en-GB" sz="2400" dirty="0">
              <a:solidFill>
                <a:srgbClr val="C00000"/>
              </a:solidFill>
            </a:endParaRPr>
          </a:p>
        </p:txBody>
      </p:sp>
      <p:sp>
        <p:nvSpPr>
          <p:cNvPr id="4" name="Footer Placeholder 3"/>
          <p:cNvSpPr>
            <a:spLocks noGrp="1"/>
          </p:cNvSpPr>
          <p:nvPr>
            <p:ph type="ftr" sz="quarter" idx="12"/>
          </p:nvPr>
        </p:nvSpPr>
        <p:spPr>
          <a:xfrm>
            <a:off x="3543300" y="6569956"/>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574117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9419" y="2362200"/>
            <a:ext cx="8505162" cy="4114800"/>
          </a:xfrm>
        </p:spPr>
        <p:txBody>
          <a:bodyPr>
            <a:normAutofit/>
          </a:bodyPr>
          <a:lstStyle/>
          <a:p>
            <a:pPr marL="0" indent="0" algn="ctr">
              <a:lnSpc>
                <a:spcPct val="120000"/>
              </a:lnSpc>
              <a:spcBef>
                <a:spcPts val="600"/>
              </a:spcBef>
            </a:pPr>
            <a:r>
              <a:rPr lang="en-US" sz="2800" b="1" dirty="0"/>
              <a:t>What are the activities which supports retention of people in IT teams</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 </a:t>
            </a:r>
            <a:r>
              <a:rPr lang="en-IN" sz="3200" dirty="0">
                <a:solidFill>
                  <a:srgbClr val="C00000"/>
                </a:solidFill>
              </a:rPr>
              <a:t>Staffing</a:t>
            </a:r>
            <a:endParaRPr lang="en-GB" sz="3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13</a:t>
            </a:fld>
            <a:endParaRPr lang="en-US" dirty="0"/>
          </a:p>
        </p:txBody>
      </p:sp>
      <p:pic>
        <p:nvPicPr>
          <p:cNvPr id="6" name="Picture 5">
            <a:extLst>
              <a:ext uri="{FF2B5EF4-FFF2-40B4-BE49-F238E27FC236}">
                <a16:creationId xmlns:a16="http://schemas.microsoft.com/office/drawing/2014/main" id="{40D8CBEB-0E30-4EB2-9E26-ECBAC2E09887}"/>
              </a:ext>
            </a:extLst>
          </p:cNvPr>
          <p:cNvPicPr>
            <a:picLocks noChangeAspect="1"/>
          </p:cNvPicPr>
          <p:nvPr/>
        </p:nvPicPr>
        <p:blipFill>
          <a:blip r:embed="rId3"/>
          <a:stretch>
            <a:fillRect/>
          </a:stretch>
        </p:blipFill>
        <p:spPr>
          <a:xfrm>
            <a:off x="6543675" y="1"/>
            <a:ext cx="2600325" cy="1309016"/>
          </a:xfrm>
          <a:prstGeom prst="rect">
            <a:avLst/>
          </a:prstGeom>
        </p:spPr>
      </p:pic>
    </p:spTree>
    <p:extLst>
      <p:ext uri="{BB962C8B-B14F-4D97-AF65-F5344CB8AC3E}">
        <p14:creationId xmlns:p14="http://schemas.microsoft.com/office/powerpoint/2010/main" val="347047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799" y="1493837"/>
            <a:ext cx="8762897" cy="5087439"/>
          </a:xfrm>
        </p:spPr>
        <p:txBody>
          <a:bodyPr>
            <a:normAutofit fontScale="77500" lnSpcReduction="20000"/>
          </a:bodyPr>
          <a:lstStyle/>
          <a:p>
            <a:pPr marL="0" indent="-34290" algn="just">
              <a:lnSpc>
                <a:spcPct val="110000"/>
              </a:lnSpc>
              <a:spcBef>
                <a:spcPts val="600"/>
              </a:spcBef>
            </a:pPr>
            <a:r>
              <a:rPr lang="en-US" dirty="0"/>
              <a:t>Retention of the candidate could be through</a:t>
            </a:r>
          </a:p>
          <a:p>
            <a:pPr marL="251460" algn="just">
              <a:lnSpc>
                <a:spcPct val="120000"/>
              </a:lnSpc>
              <a:spcBef>
                <a:spcPts val="400"/>
              </a:spcBef>
              <a:spcAft>
                <a:spcPts val="400"/>
              </a:spcAft>
              <a:buFont typeface="Wingdings" panose="05000000000000000000" pitchFamily="2" charset="2"/>
              <a:buChar char="§"/>
            </a:pPr>
            <a:r>
              <a:rPr lang="en-US" sz="2300" dirty="0"/>
              <a:t>Creative Compensation</a:t>
            </a:r>
          </a:p>
          <a:p>
            <a:pPr marL="251460" algn="just">
              <a:lnSpc>
                <a:spcPct val="120000"/>
              </a:lnSpc>
              <a:spcBef>
                <a:spcPts val="400"/>
              </a:spcBef>
              <a:spcAft>
                <a:spcPts val="400"/>
              </a:spcAft>
              <a:buFont typeface="Wingdings" panose="05000000000000000000" pitchFamily="2" charset="2"/>
              <a:buChar char="§"/>
            </a:pPr>
            <a:r>
              <a:rPr lang="en-US" sz="2300" dirty="0"/>
              <a:t>Training and skill enhancement opportunity</a:t>
            </a:r>
          </a:p>
          <a:p>
            <a:pPr marL="251460" algn="just">
              <a:lnSpc>
                <a:spcPct val="120000"/>
              </a:lnSpc>
              <a:spcBef>
                <a:spcPts val="400"/>
              </a:spcBef>
              <a:spcAft>
                <a:spcPts val="400"/>
              </a:spcAft>
              <a:buFont typeface="Wingdings" panose="05000000000000000000" pitchFamily="2" charset="2"/>
              <a:buChar char="§"/>
            </a:pPr>
            <a:r>
              <a:rPr lang="en-US" sz="2300" dirty="0"/>
              <a:t>Currency of technology of work</a:t>
            </a:r>
          </a:p>
          <a:p>
            <a:pPr marL="251460">
              <a:lnSpc>
                <a:spcPct val="120000"/>
              </a:lnSpc>
              <a:spcBef>
                <a:spcPts val="400"/>
              </a:spcBef>
              <a:spcAft>
                <a:spcPts val="400"/>
              </a:spcAft>
              <a:buFont typeface="Wingdings" panose="05000000000000000000" pitchFamily="2" charset="2"/>
              <a:buChar char="§"/>
            </a:pPr>
            <a:r>
              <a:rPr lang="en-US" sz="2300" dirty="0"/>
              <a:t>Support for furthering education and attending conferences</a:t>
            </a:r>
          </a:p>
          <a:p>
            <a:pPr marL="251460">
              <a:lnSpc>
                <a:spcPct val="120000"/>
              </a:lnSpc>
              <a:spcBef>
                <a:spcPts val="400"/>
              </a:spcBef>
              <a:spcAft>
                <a:spcPts val="400"/>
              </a:spcAft>
              <a:buFont typeface="Wingdings" panose="05000000000000000000" pitchFamily="2" charset="2"/>
              <a:buChar char="§"/>
            </a:pPr>
            <a:r>
              <a:rPr lang="en-US" sz="2300" dirty="0"/>
              <a:t>Nature of the work</a:t>
            </a:r>
          </a:p>
          <a:p>
            <a:pPr marL="251460">
              <a:lnSpc>
                <a:spcPct val="120000"/>
              </a:lnSpc>
              <a:spcBef>
                <a:spcPts val="400"/>
              </a:spcBef>
              <a:spcAft>
                <a:spcPts val="400"/>
              </a:spcAft>
              <a:buFont typeface="Wingdings" panose="05000000000000000000" pitchFamily="2" charset="2"/>
              <a:buChar char="§"/>
            </a:pPr>
            <a:r>
              <a:rPr lang="en-US" sz="2300" dirty="0"/>
              <a:t>Stability</a:t>
            </a:r>
          </a:p>
          <a:p>
            <a:pPr marL="320040" indent="-320040">
              <a:lnSpc>
                <a:spcPct val="120000"/>
              </a:lnSpc>
              <a:spcBef>
                <a:spcPts val="400"/>
              </a:spcBef>
              <a:spcAft>
                <a:spcPts val="400"/>
              </a:spcAft>
              <a:buFont typeface="Wingdings" panose="05000000000000000000" pitchFamily="2" charset="2"/>
              <a:buChar char="§"/>
            </a:pPr>
            <a:r>
              <a:rPr lang="en-US" sz="2300" dirty="0"/>
              <a:t>Soliciting the importance of different “C &amp; B” choices from employees and evolving the offerings around it</a:t>
            </a:r>
          </a:p>
          <a:p>
            <a:pPr marL="251460">
              <a:lnSpc>
                <a:spcPct val="120000"/>
              </a:lnSpc>
              <a:spcBef>
                <a:spcPts val="400"/>
              </a:spcBef>
              <a:spcAft>
                <a:spcPts val="400"/>
              </a:spcAft>
              <a:buFont typeface="Wingdings" panose="05000000000000000000" pitchFamily="2" charset="2"/>
              <a:buChar char="§"/>
            </a:pPr>
            <a:r>
              <a:rPr lang="en-US" sz="2300" dirty="0"/>
              <a:t>Proposing progressive benefits</a:t>
            </a:r>
          </a:p>
          <a:p>
            <a:pPr marL="251460">
              <a:lnSpc>
                <a:spcPct val="120000"/>
              </a:lnSpc>
              <a:spcBef>
                <a:spcPts val="400"/>
              </a:spcBef>
              <a:spcAft>
                <a:spcPts val="400"/>
              </a:spcAft>
              <a:buFont typeface="Wingdings" panose="05000000000000000000" pitchFamily="2" charset="2"/>
              <a:buChar char="§"/>
            </a:pPr>
            <a:r>
              <a:rPr lang="en-US" sz="2300" dirty="0"/>
              <a:t>Ensuring Employee engagement</a:t>
            </a:r>
          </a:p>
          <a:p>
            <a:pPr marL="251460">
              <a:lnSpc>
                <a:spcPct val="120000"/>
              </a:lnSpc>
              <a:spcBef>
                <a:spcPts val="400"/>
              </a:spcBef>
              <a:spcAft>
                <a:spcPts val="400"/>
              </a:spcAft>
              <a:buFont typeface="Wingdings" panose="05000000000000000000" pitchFamily="2" charset="2"/>
              <a:buChar char="§"/>
            </a:pPr>
            <a:r>
              <a:rPr lang="en-US" sz="2300" dirty="0"/>
              <a:t>Conducive, Empathetic and Strong Management team</a:t>
            </a:r>
          </a:p>
          <a:p>
            <a:pPr marL="251460">
              <a:lnSpc>
                <a:spcPct val="120000"/>
              </a:lnSpc>
              <a:spcBef>
                <a:spcPts val="400"/>
              </a:spcBef>
              <a:spcAft>
                <a:spcPts val="400"/>
              </a:spcAft>
              <a:buFont typeface="Wingdings" panose="05000000000000000000" pitchFamily="2" charset="2"/>
              <a:buChar char="§"/>
            </a:pPr>
            <a:r>
              <a:rPr lang="en-US" sz="2300" dirty="0"/>
              <a:t>Rotational Opportunity</a:t>
            </a:r>
          </a:p>
          <a:p>
            <a:pPr marL="251460">
              <a:lnSpc>
                <a:spcPct val="120000"/>
              </a:lnSpc>
              <a:spcBef>
                <a:spcPts val="400"/>
              </a:spcBef>
              <a:spcAft>
                <a:spcPts val="400"/>
              </a:spcAft>
              <a:buFont typeface="Wingdings" panose="05000000000000000000" pitchFamily="2" charset="2"/>
              <a:buChar char="§"/>
            </a:pPr>
            <a:r>
              <a:rPr lang="en-US" sz="2300" dirty="0"/>
              <a:t>Career growth opportunity</a:t>
            </a:r>
          </a:p>
        </p:txBody>
      </p:sp>
      <p:sp>
        <p:nvSpPr>
          <p:cNvPr id="9" name="Content Placeholder 2">
            <a:extLst>
              <a:ext uri="{FF2B5EF4-FFF2-40B4-BE49-F238E27FC236}">
                <a16:creationId xmlns:a16="http://schemas.microsoft.com/office/drawing/2014/main" id="{29099403-41A2-473A-9D23-69BDE62BA51B}"/>
              </a:ext>
            </a:extLst>
          </p:cNvPr>
          <p:cNvSpPr>
            <a:spLocks noGrp="1"/>
          </p:cNvSpPr>
          <p:nvPr>
            <p:ph sz="quarter" idx="10"/>
          </p:nvPr>
        </p:nvSpPr>
        <p:spPr/>
        <p:txBody>
          <a:bodyPr>
            <a:normAutofit/>
          </a:bodyPr>
          <a:lstStyle/>
          <a:p>
            <a:r>
              <a:rPr lang="en-US" sz="2800" dirty="0"/>
              <a:t>IT Systems Management – </a:t>
            </a:r>
            <a:r>
              <a:rPr lang="en-US" sz="2800" dirty="0">
                <a:solidFill>
                  <a:srgbClr val="0070C0"/>
                </a:solidFill>
              </a:rPr>
              <a:t>Staffing</a:t>
            </a:r>
          </a:p>
          <a:p>
            <a:r>
              <a:rPr lang="en-US" sz="2400" dirty="0">
                <a:solidFill>
                  <a:srgbClr val="C00000"/>
                </a:solidFill>
              </a:rPr>
              <a:t>Retention process</a:t>
            </a:r>
            <a:endParaRPr lang="en-GB" sz="2400" dirty="0">
              <a:solidFill>
                <a:srgbClr val="C00000"/>
              </a:solidFill>
            </a:endParaRPr>
          </a:p>
        </p:txBody>
      </p:sp>
      <p:sp>
        <p:nvSpPr>
          <p:cNvPr id="4" name="Footer Placeholder 3"/>
          <p:cNvSpPr>
            <a:spLocks noGrp="1"/>
          </p:cNvSpPr>
          <p:nvPr>
            <p:ph type="ftr" sz="quarter" idx="12"/>
          </p:nvPr>
        </p:nvSpPr>
        <p:spPr>
          <a:xfrm>
            <a:off x="3733287" y="6604983"/>
            <a:ext cx="2954076" cy="290328"/>
          </a:xfrm>
        </p:spPr>
        <p:txBody>
          <a:bodyPr/>
          <a:lstStyle/>
          <a:p>
            <a:r>
              <a:rPr lang="en-US" dirty="0">
                <a:latin typeface="Arial" panose="020B0604020202020204" pitchFamily="34" charset="0"/>
                <a:cs typeface="Arial" panose="020B0604020202020204" pitchFamily="34" charset="0"/>
              </a:rPr>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latin typeface="Arial" panose="020B0604020202020204" pitchFamily="34" charset="0"/>
                <a:cs typeface="Arial" panose="020B0604020202020204" pitchFamily="34" charset="0"/>
              </a:rPr>
              <a:pPr/>
              <a:t>14</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313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8501" y="1365548"/>
            <a:ext cx="8737600" cy="5215728"/>
          </a:xfrm>
        </p:spPr>
        <p:txBody>
          <a:bodyPr>
            <a:normAutofit lnSpcReduction="10000"/>
          </a:bodyPr>
          <a:lstStyle/>
          <a:p>
            <a:pPr marL="0" indent="0">
              <a:lnSpc>
                <a:spcPct val="110000"/>
              </a:lnSpc>
              <a:spcBef>
                <a:spcPts val="600"/>
              </a:spcBef>
              <a:spcAft>
                <a:spcPts val="600"/>
              </a:spcAft>
            </a:pPr>
            <a:r>
              <a:rPr lang="en-US" sz="1700" dirty="0"/>
              <a:t>Many organizations also consider outsourcing some or all of their IT functions to staff skills. </a:t>
            </a:r>
          </a:p>
          <a:p>
            <a:pPr marL="0" indent="0">
              <a:lnSpc>
                <a:spcPct val="110000"/>
              </a:lnSpc>
              <a:spcBef>
                <a:spcPts val="600"/>
              </a:spcBef>
            </a:pPr>
            <a:r>
              <a:rPr lang="en-US" sz="1700" dirty="0"/>
              <a:t>Factors to consider while outsourcing their IT environments are</a:t>
            </a:r>
          </a:p>
          <a:p>
            <a:pPr marL="525780">
              <a:lnSpc>
                <a:spcPct val="110000"/>
              </a:lnSpc>
              <a:spcBef>
                <a:spcPts val="600"/>
              </a:spcBef>
              <a:buFont typeface="Arial" panose="020B0604020202020204" pitchFamily="34" charset="0"/>
              <a:buChar char="•"/>
            </a:pPr>
            <a:r>
              <a:rPr lang="en-US" sz="1700" dirty="0"/>
              <a:t>Overall cost savings or increases</a:t>
            </a:r>
          </a:p>
          <a:p>
            <a:pPr marL="525780">
              <a:lnSpc>
                <a:spcPct val="110000"/>
              </a:lnSpc>
              <a:spcBef>
                <a:spcPts val="600"/>
              </a:spcBef>
              <a:buFont typeface="Arial" panose="020B0604020202020204" pitchFamily="34" charset="0"/>
              <a:buChar char="•"/>
            </a:pPr>
            <a:r>
              <a:rPr lang="en-US" sz="1700" dirty="0"/>
              <a:t>Scalability of resources</a:t>
            </a:r>
          </a:p>
          <a:p>
            <a:pPr marL="525780">
              <a:lnSpc>
                <a:spcPct val="110000"/>
              </a:lnSpc>
              <a:spcBef>
                <a:spcPts val="600"/>
              </a:spcBef>
              <a:buFont typeface="Arial" panose="020B0604020202020204" pitchFamily="34" charset="0"/>
              <a:buChar char="•"/>
            </a:pPr>
            <a:r>
              <a:rPr lang="en-US" sz="1700" dirty="0"/>
              <a:t>Potential loss of control</a:t>
            </a:r>
          </a:p>
          <a:p>
            <a:pPr marL="525780">
              <a:lnSpc>
                <a:spcPct val="110000"/>
              </a:lnSpc>
              <a:spcBef>
                <a:spcPts val="600"/>
              </a:spcBef>
              <a:buFont typeface="Arial" panose="020B0604020202020204" pitchFamily="34" charset="0"/>
              <a:buChar char="•"/>
            </a:pPr>
            <a:r>
              <a:rPr lang="en-US" sz="1700" dirty="0"/>
              <a:t>Total cost of maintaining an outsourcing agreement (Hidden costs)</a:t>
            </a:r>
          </a:p>
          <a:p>
            <a:pPr marL="525780">
              <a:lnSpc>
                <a:spcPct val="110000"/>
              </a:lnSpc>
              <a:spcBef>
                <a:spcPts val="600"/>
              </a:spcBef>
              <a:buFont typeface="Arial" panose="020B0604020202020204" pitchFamily="34" charset="0"/>
              <a:buChar char="•"/>
            </a:pPr>
            <a:r>
              <a:rPr lang="en-US" sz="1700" dirty="0"/>
              <a:t>Credibility and experience of outsourcer</a:t>
            </a:r>
          </a:p>
          <a:p>
            <a:pPr marL="525780">
              <a:lnSpc>
                <a:spcPct val="110000"/>
              </a:lnSpc>
              <a:spcBef>
                <a:spcPts val="600"/>
              </a:spcBef>
              <a:buFont typeface="Arial" panose="020B0604020202020204" pitchFamily="34" charset="0"/>
              <a:buChar char="•"/>
            </a:pPr>
            <a:r>
              <a:rPr lang="en-US" sz="1700" dirty="0"/>
              <a:t>Possible conflicts of priority</a:t>
            </a:r>
          </a:p>
          <a:p>
            <a:pPr marL="525780">
              <a:lnSpc>
                <a:spcPct val="110000"/>
              </a:lnSpc>
              <a:spcBef>
                <a:spcPts val="600"/>
              </a:spcBef>
              <a:buFont typeface="Arial" panose="020B0604020202020204" pitchFamily="34" charset="0"/>
              <a:buChar char="•"/>
            </a:pPr>
            <a:r>
              <a:rPr lang="en-US" sz="1700" dirty="0"/>
              <a:t>Geographic and time-zone differences</a:t>
            </a:r>
          </a:p>
          <a:p>
            <a:pPr marL="525780">
              <a:lnSpc>
                <a:spcPct val="110000"/>
              </a:lnSpc>
              <a:spcBef>
                <a:spcPts val="600"/>
              </a:spcBef>
              <a:buFont typeface="Arial" panose="020B0604020202020204" pitchFamily="34" charset="0"/>
              <a:buChar char="•"/>
            </a:pPr>
            <a:r>
              <a:rPr lang="en-US" sz="1700" dirty="0"/>
              <a:t>Language barriers</a:t>
            </a:r>
          </a:p>
          <a:p>
            <a:pPr marL="525780">
              <a:lnSpc>
                <a:spcPct val="110000"/>
              </a:lnSpc>
              <a:spcBef>
                <a:spcPts val="600"/>
              </a:spcBef>
              <a:buFont typeface="Arial" panose="020B0604020202020204" pitchFamily="34" charset="0"/>
              <a:buChar char="•"/>
            </a:pPr>
            <a:r>
              <a:rPr lang="en-US" sz="1700" dirty="0"/>
              <a:t>Cultural clashes/morale of employees</a:t>
            </a:r>
          </a:p>
          <a:p>
            <a:pPr marL="525780">
              <a:lnSpc>
                <a:spcPct val="110000"/>
              </a:lnSpc>
              <a:spcBef>
                <a:spcPts val="600"/>
              </a:spcBef>
              <a:buFont typeface="Arial" panose="020B0604020202020204" pitchFamily="34" charset="0"/>
              <a:buChar char="•"/>
            </a:pPr>
            <a:r>
              <a:rPr lang="en-US" sz="1700" dirty="0"/>
              <a:t>Knowledge retention</a:t>
            </a:r>
          </a:p>
          <a:p>
            <a:pPr marL="0" indent="0">
              <a:lnSpc>
                <a:spcPct val="110000"/>
              </a:lnSpc>
              <a:spcBef>
                <a:spcPts val="1200"/>
              </a:spcBef>
            </a:pPr>
            <a:r>
              <a:rPr lang="en-US" sz="1700" dirty="0"/>
              <a:t>The effects of outsourcing also depends on whether all of the IT is being outsources or part of the IT.</a:t>
            </a:r>
          </a:p>
          <a:p>
            <a:pPr marL="182880" indent="0">
              <a:spcBef>
                <a:spcPts val="600"/>
              </a:spcBef>
            </a:pPr>
            <a:endParaRPr lang="en-US" sz="2000" dirty="0"/>
          </a:p>
        </p:txBody>
      </p:sp>
      <p:sp>
        <p:nvSpPr>
          <p:cNvPr id="3" name="Content Placeholder 2"/>
          <p:cNvSpPr>
            <a:spLocks noGrp="1"/>
          </p:cNvSpPr>
          <p:nvPr>
            <p:ph sz="quarter" idx="10"/>
          </p:nvPr>
        </p:nvSpPr>
        <p:spPr>
          <a:xfrm>
            <a:off x="258501" y="20778"/>
            <a:ext cx="6324600" cy="1143000"/>
          </a:xfrm>
        </p:spPr>
        <p:txBody>
          <a:bodyPr>
            <a:normAutofit/>
          </a:bodyPr>
          <a:lstStyle/>
          <a:p>
            <a:r>
              <a:rPr lang="en-US" sz="2800" dirty="0"/>
              <a:t>IT Systems Management : </a:t>
            </a:r>
            <a:r>
              <a:rPr lang="en-IN" sz="2800" dirty="0">
                <a:solidFill>
                  <a:srgbClr val="0070C0"/>
                </a:solidFill>
              </a:rPr>
              <a:t>Outsourcing</a:t>
            </a:r>
            <a:endParaRPr lang="en-GB" sz="2800" dirty="0">
              <a:solidFill>
                <a:srgbClr val="0070C0"/>
              </a:solidFill>
            </a:endParaRPr>
          </a:p>
        </p:txBody>
      </p:sp>
      <p:sp>
        <p:nvSpPr>
          <p:cNvPr id="4" name="Footer Placeholder 3"/>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1081586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026B4E6-4AD2-4C42-9631-A4F8337C8510}"/>
              </a:ext>
            </a:extLst>
          </p:cNvPr>
          <p:cNvSpPr>
            <a:spLocks noGrp="1"/>
          </p:cNvSpPr>
          <p:nvPr>
            <p:ph sz="quarter" idx="10"/>
          </p:nvPr>
        </p:nvSpPr>
        <p:spPr/>
        <p:txBody>
          <a:bodyPr/>
          <a:lstStyle/>
          <a:p>
            <a:pPr algn="ctr"/>
            <a:r>
              <a:rPr lang="en-IN" dirty="0"/>
              <a:t>ETHICS</a:t>
            </a:r>
          </a:p>
        </p:txBody>
      </p:sp>
      <p:sp>
        <p:nvSpPr>
          <p:cNvPr id="4" name="Footer Placeholder 3">
            <a:extLst>
              <a:ext uri="{FF2B5EF4-FFF2-40B4-BE49-F238E27FC236}">
                <a16:creationId xmlns:a16="http://schemas.microsoft.com/office/drawing/2014/main" id="{A2E94D05-476C-4FBD-B656-18C09BD0D467}"/>
              </a:ext>
            </a:extLst>
          </p:cNvPr>
          <p:cNvSpPr>
            <a:spLocks noGrp="1"/>
          </p:cNvSpPr>
          <p:nvPr>
            <p:ph type="ftr" sz="quarter" idx="12"/>
          </p:nvPr>
        </p:nvSpPr>
        <p:spPr>
          <a:xfrm>
            <a:off x="457200" y="6419030"/>
            <a:ext cx="2895600" cy="365125"/>
          </a:xfrm>
        </p:spPr>
        <p:txBody>
          <a:bodyPr/>
          <a:lstStyle/>
          <a:p>
            <a:r>
              <a:rPr lang="en-US" dirty="0"/>
              <a:t>SS ZG538 Infrastructure Management</a:t>
            </a:r>
          </a:p>
        </p:txBody>
      </p:sp>
      <p:sp>
        <p:nvSpPr>
          <p:cNvPr id="5" name="Slide Number Placeholder 4">
            <a:extLst>
              <a:ext uri="{FF2B5EF4-FFF2-40B4-BE49-F238E27FC236}">
                <a16:creationId xmlns:a16="http://schemas.microsoft.com/office/drawing/2014/main" id="{B1148EFC-516C-48AE-825F-FC0C1BED4095}"/>
              </a:ext>
            </a:extLst>
          </p:cNvPr>
          <p:cNvSpPr>
            <a:spLocks noGrp="1"/>
          </p:cNvSpPr>
          <p:nvPr>
            <p:ph type="sldNum" sz="quarter" idx="13"/>
          </p:nvPr>
        </p:nvSpPr>
        <p:spPr>
          <a:xfrm>
            <a:off x="8787384" y="6419029"/>
            <a:ext cx="469900" cy="365125"/>
          </a:xfrm>
        </p:spPr>
        <p:txBody>
          <a:bodyPr/>
          <a:lstStyle/>
          <a:p>
            <a:fld id="{BC8D7E44-7D4F-4942-A8C9-2DF6BF8399E8}" type="slidenum">
              <a:rPr lang="en-US" smtClean="0">
                <a:latin typeface="Arial" panose="020B0604020202020204" pitchFamily="34" charset="0"/>
                <a:cs typeface="Arial" panose="020B0604020202020204" pitchFamily="34" charset="0"/>
              </a:rPr>
              <a:pPr/>
              <a:t>16</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0357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1450" y="1505923"/>
            <a:ext cx="8801100" cy="5018782"/>
          </a:xfrm>
        </p:spPr>
        <p:txBody>
          <a:bodyPr>
            <a:normAutofit/>
          </a:bodyPr>
          <a:lstStyle/>
          <a:p>
            <a:pPr>
              <a:lnSpc>
                <a:spcPct val="110000"/>
              </a:lnSpc>
              <a:spcBef>
                <a:spcPts val="600"/>
              </a:spcBef>
              <a:buFont typeface="Arial" panose="020B0604020202020204" pitchFamily="34" charset="0"/>
              <a:buChar char="•"/>
            </a:pPr>
            <a:r>
              <a:rPr lang="en-US" sz="2000" dirty="0"/>
              <a:t>Ethics are Moral principles or view points that governs the behavior of people, Business or conduction of an activity </a:t>
            </a:r>
          </a:p>
          <a:p>
            <a:pPr>
              <a:lnSpc>
                <a:spcPct val="110000"/>
              </a:lnSpc>
              <a:spcBef>
                <a:spcPts val="600"/>
              </a:spcBef>
              <a:buFont typeface="Arial" panose="020B0604020202020204" pitchFamily="34" charset="0"/>
              <a:buChar char="•"/>
            </a:pPr>
            <a:r>
              <a:rPr lang="en-US" sz="2000" dirty="0"/>
              <a:t>Law involves rules for conduct of individuals and Businesses that may be used for punishing violations</a:t>
            </a:r>
          </a:p>
          <a:p>
            <a:pPr>
              <a:lnSpc>
                <a:spcPct val="110000"/>
              </a:lnSpc>
              <a:spcBef>
                <a:spcPts val="600"/>
              </a:spcBef>
              <a:buFont typeface="Arial" panose="020B0604020202020204" pitchFamily="34" charset="0"/>
              <a:buChar char="•"/>
            </a:pPr>
            <a:r>
              <a:rPr lang="en-US" sz="2000" dirty="0"/>
              <a:t>We will briefly look at</a:t>
            </a:r>
          </a:p>
          <a:p>
            <a:pPr lvl="1" algn="just">
              <a:lnSpc>
                <a:spcPct val="110000"/>
              </a:lnSpc>
              <a:spcBef>
                <a:spcPts val="600"/>
              </a:spcBef>
              <a:buFont typeface="Arial" panose="020B0604020202020204" pitchFamily="34" charset="0"/>
              <a:buChar char="•"/>
            </a:pPr>
            <a:r>
              <a:rPr lang="en-US" sz="1900" dirty="0"/>
              <a:t>Principles and theories associated with Ethics</a:t>
            </a:r>
          </a:p>
          <a:p>
            <a:pPr lvl="1" algn="just">
              <a:lnSpc>
                <a:spcPct val="110000"/>
              </a:lnSpc>
              <a:spcBef>
                <a:spcPts val="600"/>
              </a:spcBef>
              <a:buFont typeface="Arial" panose="020B0604020202020204" pitchFamily="34" charset="0"/>
              <a:buChar char="•"/>
            </a:pPr>
            <a:r>
              <a:rPr lang="en-US" sz="1900" dirty="0"/>
              <a:t>Personal Ethics and Business ethics </a:t>
            </a:r>
          </a:p>
          <a:p>
            <a:pPr lvl="1" algn="just">
              <a:lnSpc>
                <a:spcPct val="110000"/>
              </a:lnSpc>
              <a:spcBef>
                <a:spcPts val="600"/>
              </a:spcBef>
              <a:buFont typeface="Arial" panose="020B0604020202020204" pitchFamily="34" charset="0"/>
              <a:buChar char="•"/>
            </a:pPr>
            <a:r>
              <a:rPr lang="en-US" sz="1900" dirty="0"/>
              <a:t>Well known breaches of ethical behavior in terms of corporate accounting, fraud and abuse of position and where it leads to the punishment to Senior executives</a:t>
            </a:r>
          </a:p>
          <a:p>
            <a:pPr lvl="1" algn="just">
              <a:lnSpc>
                <a:spcPct val="110000"/>
              </a:lnSpc>
              <a:spcBef>
                <a:spcPts val="600"/>
              </a:spcBef>
              <a:buFont typeface="Arial" panose="020B0604020202020204" pitchFamily="34" charset="0"/>
              <a:buChar char="•"/>
            </a:pPr>
            <a:r>
              <a:rPr lang="en-US" sz="1900" dirty="0"/>
              <a:t>Legislations which have come up to address and manage these</a:t>
            </a:r>
          </a:p>
          <a:p>
            <a:pPr lvl="1" algn="just">
              <a:lnSpc>
                <a:spcPct val="110000"/>
              </a:lnSpc>
              <a:spcBef>
                <a:spcPts val="600"/>
              </a:spcBef>
              <a:buFont typeface="Arial" panose="020B0604020202020204" pitchFamily="34" charset="0"/>
              <a:buChar char="•"/>
            </a:pPr>
            <a:r>
              <a:rPr lang="en-US" sz="1900" dirty="0"/>
              <a:t>Some of the approaches which companies have taken to mitigate these unethical behaviors and approaches to delegate these to others</a:t>
            </a:r>
          </a:p>
        </p:txBody>
      </p:sp>
      <p:sp>
        <p:nvSpPr>
          <p:cNvPr id="5" name="Slide Number Placeholder 4"/>
          <p:cNvSpPr>
            <a:spLocks noGrp="1"/>
          </p:cNvSpPr>
          <p:nvPr>
            <p:ph type="sldNum" sz="quarter" idx="13"/>
          </p:nvPr>
        </p:nvSpPr>
        <p:spPr>
          <a:xfrm>
            <a:off x="8603234" y="6577125"/>
            <a:ext cx="393700" cy="210523"/>
          </a:xfrm>
        </p:spPr>
        <p:txBody>
          <a:bodyPr/>
          <a:lstStyle/>
          <a:p>
            <a:fld id="{BC8D7E44-7D4F-4942-A8C9-2DF6BF8399E8}" type="slidenum">
              <a:rPr lang="en-US" smtClean="0">
                <a:latin typeface="Arial" panose="020B0604020202020204" pitchFamily="34" charset="0"/>
                <a:cs typeface="Arial" panose="020B0604020202020204" pitchFamily="34" charset="0"/>
              </a:rPr>
              <a:pPr/>
              <a:t>17</a:t>
            </a:fld>
            <a:endParaRPr lang="en-US"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29099403-41A2-473A-9D23-69BDE62BA51B}"/>
              </a:ext>
            </a:extLst>
          </p:cNvPr>
          <p:cNvSpPr>
            <a:spLocks noGrp="1"/>
          </p:cNvSpPr>
          <p:nvPr>
            <p:ph sz="quarter" idx="10"/>
          </p:nvPr>
        </p:nvSpPr>
        <p:spPr>
          <a:xfrm>
            <a:off x="304800" y="152400"/>
            <a:ext cx="6324600" cy="1143000"/>
          </a:xfrm>
        </p:spPr>
        <p:txBody>
          <a:bodyPr>
            <a:normAutofit/>
          </a:bodyPr>
          <a:lstStyle/>
          <a:p>
            <a:r>
              <a:rPr lang="en-US" sz="2800" dirty="0"/>
              <a:t>IT Systems Management – </a:t>
            </a:r>
            <a:r>
              <a:rPr lang="en-US" sz="2800" dirty="0">
                <a:solidFill>
                  <a:srgbClr val="0070C0"/>
                </a:solidFill>
              </a:rPr>
              <a:t>Ethics &amp; its Role</a:t>
            </a:r>
          </a:p>
        </p:txBody>
      </p:sp>
      <p:sp>
        <p:nvSpPr>
          <p:cNvPr id="7" name="Footer Placeholder 6">
            <a:extLst>
              <a:ext uri="{FF2B5EF4-FFF2-40B4-BE49-F238E27FC236}">
                <a16:creationId xmlns:a16="http://schemas.microsoft.com/office/drawing/2014/main" id="{972266D4-0D79-4F68-B343-5A7511788726}"/>
              </a:ext>
            </a:extLst>
          </p:cNvPr>
          <p:cNvSpPr>
            <a:spLocks noGrp="1"/>
          </p:cNvSpPr>
          <p:nvPr>
            <p:ph type="ftr" sz="quarter" idx="12"/>
          </p:nvPr>
        </p:nvSpPr>
        <p:spPr>
          <a:xfrm>
            <a:off x="3874008" y="6603101"/>
            <a:ext cx="2954076" cy="365125"/>
          </a:xfrm>
        </p:spPr>
        <p:txBody>
          <a:bodyPr/>
          <a:lstStyle/>
          <a:p>
            <a:r>
              <a:rPr lang="en-US" dirty="0">
                <a:latin typeface="Arial" panose="020B0604020202020204" pitchFamily="34" charset="0"/>
                <a:cs typeface="Arial" panose="020B0604020202020204" pitchFamily="34" charset="0"/>
              </a:rPr>
              <a:t>SS ZG538 Infrastructure Management</a:t>
            </a:r>
          </a:p>
        </p:txBody>
      </p:sp>
      <p:pic>
        <p:nvPicPr>
          <p:cNvPr id="6" name="Picture 5">
            <a:extLst>
              <a:ext uri="{FF2B5EF4-FFF2-40B4-BE49-F238E27FC236}">
                <a16:creationId xmlns:a16="http://schemas.microsoft.com/office/drawing/2014/main" id="{545C33BA-B2EE-474A-8F3D-194B10D0DECA}"/>
              </a:ext>
            </a:extLst>
          </p:cNvPr>
          <p:cNvPicPr>
            <a:picLocks noChangeAspect="1"/>
          </p:cNvPicPr>
          <p:nvPr/>
        </p:nvPicPr>
        <p:blipFill>
          <a:blip r:embed="rId2"/>
          <a:stretch>
            <a:fillRect/>
          </a:stretch>
        </p:blipFill>
        <p:spPr>
          <a:xfrm>
            <a:off x="6629400" y="-1"/>
            <a:ext cx="2514600" cy="1427527"/>
          </a:xfrm>
          <a:prstGeom prst="rect">
            <a:avLst/>
          </a:prstGeom>
        </p:spPr>
      </p:pic>
    </p:spTree>
    <p:extLst>
      <p:ext uri="{BB962C8B-B14F-4D97-AF65-F5344CB8AC3E}">
        <p14:creationId xmlns:p14="http://schemas.microsoft.com/office/powerpoint/2010/main" val="804570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8554" y="1333096"/>
            <a:ext cx="8985446" cy="5524904"/>
          </a:xfrm>
        </p:spPr>
        <p:txBody>
          <a:bodyPr>
            <a:normAutofit/>
          </a:bodyPr>
          <a:lstStyle/>
          <a:p>
            <a:pPr marL="0" indent="0"/>
            <a:r>
              <a:rPr lang="en-GB" sz="1900" b="1" dirty="0">
                <a:solidFill>
                  <a:srgbClr val="0070C0"/>
                </a:solidFill>
              </a:rPr>
              <a:t>Principles :</a:t>
            </a:r>
          </a:p>
          <a:p>
            <a:pPr marL="360000" indent="-360000" algn="just">
              <a:lnSpc>
                <a:spcPct val="130000"/>
              </a:lnSpc>
              <a:spcBef>
                <a:spcPts val="400"/>
              </a:spcBef>
              <a:spcAft>
                <a:spcPts val="300"/>
              </a:spcAft>
              <a:buFont typeface="Wingdings" panose="05000000000000000000" pitchFamily="2" charset="2"/>
              <a:buChar char="§"/>
            </a:pPr>
            <a:r>
              <a:rPr lang="en-GB" sz="1800" dirty="0"/>
              <a:t>The </a:t>
            </a:r>
            <a:r>
              <a:rPr lang="en-GB" sz="1800" b="1" dirty="0">
                <a:solidFill>
                  <a:srgbClr val="C00000"/>
                </a:solidFill>
              </a:rPr>
              <a:t>principle of beneficence </a:t>
            </a:r>
            <a:r>
              <a:rPr lang="en-GB" sz="1800" dirty="0"/>
              <a:t>guides the decision maker to do what is right and good. This priority to “do good” makes an ethical perspective and possible solution to an ethical dilemma acceptable. </a:t>
            </a:r>
          </a:p>
          <a:p>
            <a:pPr marL="360000" indent="-360000" algn="just">
              <a:lnSpc>
                <a:spcPct val="130000"/>
              </a:lnSpc>
              <a:spcBef>
                <a:spcPts val="400"/>
              </a:spcBef>
              <a:spcAft>
                <a:spcPts val="300"/>
              </a:spcAft>
              <a:buFont typeface="Wingdings" panose="05000000000000000000" pitchFamily="2" charset="2"/>
              <a:buChar char="§"/>
            </a:pPr>
            <a:r>
              <a:rPr lang="en-GB" sz="1800" dirty="0"/>
              <a:t>The </a:t>
            </a:r>
            <a:r>
              <a:rPr lang="en-GB" sz="1800" b="1" dirty="0">
                <a:solidFill>
                  <a:srgbClr val="C00000"/>
                </a:solidFill>
              </a:rPr>
              <a:t>principle of least Harm </a:t>
            </a:r>
            <a:r>
              <a:rPr lang="en-GB" sz="1800" dirty="0"/>
              <a:t>deals with situations in which no choice appears beneficial</a:t>
            </a:r>
          </a:p>
          <a:p>
            <a:pPr marL="360000" indent="-360000" algn="just">
              <a:lnSpc>
                <a:spcPct val="130000"/>
              </a:lnSpc>
              <a:spcBef>
                <a:spcPts val="400"/>
              </a:spcBef>
              <a:spcAft>
                <a:spcPts val="300"/>
              </a:spcAft>
              <a:buFont typeface="Wingdings" panose="05000000000000000000" pitchFamily="2" charset="2"/>
              <a:buChar char="§"/>
            </a:pPr>
            <a:r>
              <a:rPr lang="en-GB" sz="1800" dirty="0"/>
              <a:t>The </a:t>
            </a:r>
            <a:r>
              <a:rPr lang="en-GB" sz="1800" b="1" dirty="0">
                <a:solidFill>
                  <a:srgbClr val="C00000"/>
                </a:solidFill>
              </a:rPr>
              <a:t>principle of Respect for Autonomy </a:t>
            </a:r>
            <a:r>
              <a:rPr lang="en-GB" sz="1800" dirty="0"/>
              <a:t>focus on allowing people to be autonomous - to be able to make decisions that apply to their situations</a:t>
            </a:r>
          </a:p>
          <a:p>
            <a:pPr marL="0" indent="0" algn="just">
              <a:lnSpc>
                <a:spcPct val="130000"/>
              </a:lnSpc>
              <a:spcBef>
                <a:spcPts val="400"/>
              </a:spcBef>
              <a:spcAft>
                <a:spcPts val="300"/>
              </a:spcAft>
            </a:pPr>
            <a:r>
              <a:rPr lang="en-GB" sz="1800" dirty="0"/>
              <a:t>        Are there limits to autonomy?</a:t>
            </a:r>
          </a:p>
          <a:p>
            <a:pPr marL="360000" indent="-360000" algn="just">
              <a:lnSpc>
                <a:spcPct val="130000"/>
              </a:lnSpc>
              <a:spcBef>
                <a:spcPts val="400"/>
              </a:spcBef>
              <a:spcAft>
                <a:spcPts val="300"/>
              </a:spcAft>
              <a:buFont typeface="Wingdings" panose="05000000000000000000" pitchFamily="2" charset="2"/>
              <a:buChar char="§"/>
            </a:pPr>
            <a:r>
              <a:rPr lang="en-GB" sz="1800" dirty="0"/>
              <a:t>The </a:t>
            </a:r>
            <a:r>
              <a:rPr lang="en-GB" sz="1800" b="1" dirty="0">
                <a:solidFill>
                  <a:srgbClr val="C00000"/>
                </a:solidFill>
              </a:rPr>
              <a:t>Justice ethical</a:t>
            </a:r>
            <a:r>
              <a:rPr lang="en-GB" sz="1800" dirty="0"/>
              <a:t> principle states that decision makers should focus on actions that are fair to those involved. Unless there are extenuating circumstances </a:t>
            </a:r>
            <a:r>
              <a:rPr lang="en-GB" sz="1800" dirty="0" err="1"/>
              <a:t>Eg</a:t>
            </a:r>
            <a:r>
              <a:rPr lang="en-GB" sz="1800" dirty="0"/>
              <a:t>?</a:t>
            </a:r>
          </a:p>
        </p:txBody>
      </p:sp>
      <p:sp>
        <p:nvSpPr>
          <p:cNvPr id="5" name="Slide Number Placeholder 4"/>
          <p:cNvSpPr>
            <a:spLocks noGrp="1"/>
          </p:cNvSpPr>
          <p:nvPr>
            <p:ph type="sldNum" sz="quarter" idx="13"/>
          </p:nvPr>
        </p:nvSpPr>
        <p:spPr>
          <a:xfrm>
            <a:off x="8738616" y="6578719"/>
            <a:ext cx="381000" cy="257095"/>
          </a:xfrm>
        </p:spPr>
        <p:txBody>
          <a:bodyPr/>
          <a:lstStyle/>
          <a:p>
            <a:fld id="{BC8D7E44-7D4F-4942-A8C9-2DF6BF8399E8}" type="slidenum">
              <a:rPr lang="en-US" smtClean="0">
                <a:latin typeface="Arial" panose="020B0604020202020204" pitchFamily="34" charset="0"/>
                <a:cs typeface="Arial" panose="020B0604020202020204" pitchFamily="34" charset="0"/>
              </a:rPr>
              <a:pPr/>
              <a:t>18</a:t>
            </a:fld>
            <a:endParaRPr lang="en-US"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29099403-41A2-473A-9D23-69BDE62BA51B}"/>
              </a:ext>
            </a:extLst>
          </p:cNvPr>
          <p:cNvSpPr>
            <a:spLocks noGrp="1"/>
          </p:cNvSpPr>
          <p:nvPr>
            <p:ph sz="quarter" idx="10"/>
          </p:nvPr>
        </p:nvSpPr>
        <p:spPr>
          <a:xfrm>
            <a:off x="240909" y="8216"/>
            <a:ext cx="6324600" cy="1143000"/>
          </a:xfrm>
        </p:spPr>
        <p:txBody>
          <a:bodyPr>
            <a:normAutofit/>
          </a:bodyPr>
          <a:lstStyle/>
          <a:p>
            <a:r>
              <a:rPr lang="en-US" sz="2800" dirty="0"/>
              <a:t>IT Systems Management – </a:t>
            </a:r>
            <a:r>
              <a:rPr lang="en-US" sz="2800" dirty="0">
                <a:solidFill>
                  <a:srgbClr val="0070C0"/>
                </a:solidFill>
              </a:rPr>
              <a:t>Ethics </a:t>
            </a:r>
          </a:p>
          <a:p>
            <a:r>
              <a:rPr lang="en-US" sz="2800" dirty="0">
                <a:solidFill>
                  <a:srgbClr val="0070C0"/>
                </a:solidFill>
              </a:rPr>
              <a:t>Principles and Theories</a:t>
            </a:r>
          </a:p>
        </p:txBody>
      </p:sp>
      <p:sp>
        <p:nvSpPr>
          <p:cNvPr id="7" name="Footer Placeholder 6">
            <a:extLst>
              <a:ext uri="{FF2B5EF4-FFF2-40B4-BE49-F238E27FC236}">
                <a16:creationId xmlns:a16="http://schemas.microsoft.com/office/drawing/2014/main" id="{972266D4-0D79-4F68-B343-5A7511788726}"/>
              </a:ext>
            </a:extLst>
          </p:cNvPr>
          <p:cNvSpPr>
            <a:spLocks noGrp="1"/>
          </p:cNvSpPr>
          <p:nvPr>
            <p:ph type="ftr" sz="quarter" idx="12"/>
          </p:nvPr>
        </p:nvSpPr>
        <p:spPr>
          <a:xfrm>
            <a:off x="3733800" y="6600905"/>
            <a:ext cx="2954076" cy="257095"/>
          </a:xfrm>
        </p:spPr>
        <p:txBody>
          <a:bodyPr/>
          <a:lstStyle/>
          <a:p>
            <a:r>
              <a:rPr lang="en-US" dirty="0">
                <a:latin typeface="Arial" panose="020B0604020202020204" pitchFamily="34" charset="0"/>
                <a:cs typeface="Arial" panose="020B0604020202020204" pitchFamily="34" charset="0"/>
              </a:rPr>
              <a:t>SS ZG538 Infrastructure Management</a:t>
            </a:r>
          </a:p>
        </p:txBody>
      </p:sp>
    </p:spTree>
    <p:extLst>
      <p:ext uri="{BB962C8B-B14F-4D97-AF65-F5344CB8AC3E}">
        <p14:creationId xmlns:p14="http://schemas.microsoft.com/office/powerpoint/2010/main" val="1981665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8554" y="1333096"/>
            <a:ext cx="8985446" cy="5524904"/>
          </a:xfrm>
        </p:spPr>
        <p:txBody>
          <a:bodyPr>
            <a:normAutofit lnSpcReduction="10000"/>
          </a:bodyPr>
          <a:lstStyle/>
          <a:p>
            <a:pPr marL="0" indent="0"/>
            <a:r>
              <a:rPr lang="en-GB" sz="1900" b="1" dirty="0">
                <a:solidFill>
                  <a:srgbClr val="0070C0"/>
                </a:solidFill>
              </a:rPr>
              <a:t>Ethical Theories</a:t>
            </a:r>
          </a:p>
          <a:p>
            <a:pPr marL="360000" indent="-360000" algn="just">
              <a:lnSpc>
                <a:spcPct val="130000"/>
              </a:lnSpc>
              <a:spcBef>
                <a:spcPts val="400"/>
              </a:spcBef>
              <a:spcAft>
                <a:spcPts val="300"/>
              </a:spcAft>
              <a:buFont typeface="Wingdings" panose="05000000000000000000" pitchFamily="2" charset="2"/>
              <a:buChar char="§"/>
            </a:pPr>
            <a:r>
              <a:rPr lang="en-GB" sz="1800" b="1" dirty="0">
                <a:solidFill>
                  <a:srgbClr val="C00000"/>
                </a:solidFill>
              </a:rPr>
              <a:t>Deontological </a:t>
            </a:r>
            <a:r>
              <a:rPr lang="en-GB" sz="1800" dirty="0"/>
              <a:t>theory states that people should adhere to their obligations and duties when engaged in decision making. This can lead to very consistent decisions as they will be based on the individual’s set duties. Drawback to this would be in terms of rationale of an individual’s duties.</a:t>
            </a:r>
          </a:p>
          <a:p>
            <a:pPr marL="360000" indent="-360000" algn="just">
              <a:lnSpc>
                <a:spcPct val="130000"/>
              </a:lnSpc>
              <a:spcBef>
                <a:spcPts val="400"/>
              </a:spcBef>
              <a:spcAft>
                <a:spcPts val="300"/>
              </a:spcAft>
              <a:buFont typeface="Wingdings" panose="05000000000000000000" pitchFamily="2" charset="2"/>
              <a:buChar char="§"/>
            </a:pPr>
            <a:r>
              <a:rPr lang="en-GB" sz="1800" b="1" dirty="0">
                <a:solidFill>
                  <a:srgbClr val="C00000"/>
                </a:solidFill>
              </a:rPr>
              <a:t>Utilitarian</a:t>
            </a:r>
            <a:r>
              <a:rPr lang="en-GB" sz="1800" dirty="0"/>
              <a:t> theories are based on one’s ability to predict the consequences of an action. The choice that yields the greatest benefit to the most people is the one that is ethically correct. There can be Act or Rule utilitarian types too.</a:t>
            </a:r>
          </a:p>
          <a:p>
            <a:pPr marL="360000" indent="-360000" algn="just">
              <a:lnSpc>
                <a:spcPct val="130000"/>
              </a:lnSpc>
              <a:spcBef>
                <a:spcPts val="400"/>
              </a:spcBef>
              <a:spcAft>
                <a:spcPts val="300"/>
              </a:spcAft>
              <a:buFont typeface="Wingdings" panose="05000000000000000000" pitchFamily="2" charset="2"/>
              <a:buChar char="§"/>
            </a:pPr>
            <a:r>
              <a:rPr lang="en-GB" sz="1800" dirty="0"/>
              <a:t>The </a:t>
            </a:r>
            <a:r>
              <a:rPr lang="en-GB" sz="1800" b="1" dirty="0">
                <a:solidFill>
                  <a:srgbClr val="C00000"/>
                </a:solidFill>
              </a:rPr>
              <a:t>Rights</a:t>
            </a:r>
            <a:r>
              <a:rPr lang="en-GB" sz="1800" dirty="0"/>
              <a:t> established by a society are protected and given the highest priority. Rights are considered to be ethically correct and valid since a large population endorses them. </a:t>
            </a:r>
          </a:p>
          <a:p>
            <a:pPr marL="360000" indent="-360000" algn="just">
              <a:lnSpc>
                <a:spcPct val="130000"/>
              </a:lnSpc>
              <a:spcBef>
                <a:spcPts val="400"/>
              </a:spcBef>
              <a:spcAft>
                <a:spcPts val="300"/>
              </a:spcAft>
              <a:buFont typeface="Wingdings" panose="05000000000000000000" pitchFamily="2" charset="2"/>
              <a:buChar char="§"/>
            </a:pPr>
            <a:r>
              <a:rPr lang="en-GB" sz="1800" dirty="0"/>
              <a:t>The </a:t>
            </a:r>
            <a:r>
              <a:rPr lang="en-GB" sz="1800" b="1" dirty="0">
                <a:solidFill>
                  <a:srgbClr val="C00000"/>
                </a:solidFill>
              </a:rPr>
              <a:t>Virtue</a:t>
            </a:r>
            <a:r>
              <a:rPr lang="en-GB" sz="1800" dirty="0"/>
              <a:t> ethical theory judges a person by his/her character rather than by an action that may deviate from his/her normal behaviour. It takes the person’s morals, reputation, and motivation into account when rating an unusual and irregular behaviour that is considered unethical.</a:t>
            </a:r>
            <a:endParaRPr lang="en-US" sz="1800" dirty="0"/>
          </a:p>
        </p:txBody>
      </p:sp>
      <p:sp>
        <p:nvSpPr>
          <p:cNvPr id="5" name="Slide Number Placeholder 4"/>
          <p:cNvSpPr>
            <a:spLocks noGrp="1"/>
          </p:cNvSpPr>
          <p:nvPr>
            <p:ph type="sldNum" sz="quarter" idx="13"/>
          </p:nvPr>
        </p:nvSpPr>
        <p:spPr>
          <a:xfrm>
            <a:off x="8738616" y="6578719"/>
            <a:ext cx="381000" cy="257095"/>
          </a:xfrm>
        </p:spPr>
        <p:txBody>
          <a:bodyPr/>
          <a:lstStyle/>
          <a:p>
            <a:fld id="{BC8D7E44-7D4F-4942-A8C9-2DF6BF8399E8}" type="slidenum">
              <a:rPr lang="en-US" smtClean="0">
                <a:latin typeface="Arial" panose="020B0604020202020204" pitchFamily="34" charset="0"/>
                <a:cs typeface="Arial" panose="020B0604020202020204" pitchFamily="34" charset="0"/>
              </a:rPr>
              <a:pPr/>
              <a:t>19</a:t>
            </a:fld>
            <a:endParaRPr lang="en-US"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29099403-41A2-473A-9D23-69BDE62BA51B}"/>
              </a:ext>
            </a:extLst>
          </p:cNvPr>
          <p:cNvSpPr>
            <a:spLocks noGrp="1"/>
          </p:cNvSpPr>
          <p:nvPr>
            <p:ph sz="quarter" idx="10"/>
          </p:nvPr>
        </p:nvSpPr>
        <p:spPr>
          <a:xfrm>
            <a:off x="240909" y="8216"/>
            <a:ext cx="6324600" cy="1143000"/>
          </a:xfrm>
        </p:spPr>
        <p:txBody>
          <a:bodyPr>
            <a:normAutofit/>
          </a:bodyPr>
          <a:lstStyle/>
          <a:p>
            <a:r>
              <a:rPr lang="en-US" sz="2800" dirty="0"/>
              <a:t>IT Systems Management – </a:t>
            </a:r>
            <a:r>
              <a:rPr lang="en-US" sz="2800" dirty="0">
                <a:solidFill>
                  <a:srgbClr val="0070C0"/>
                </a:solidFill>
              </a:rPr>
              <a:t>Ethics </a:t>
            </a:r>
          </a:p>
          <a:p>
            <a:r>
              <a:rPr lang="en-US" sz="2800" dirty="0">
                <a:solidFill>
                  <a:srgbClr val="0070C0"/>
                </a:solidFill>
              </a:rPr>
              <a:t>Principles and Theories</a:t>
            </a:r>
          </a:p>
        </p:txBody>
      </p:sp>
      <p:sp>
        <p:nvSpPr>
          <p:cNvPr id="7" name="Footer Placeholder 6">
            <a:extLst>
              <a:ext uri="{FF2B5EF4-FFF2-40B4-BE49-F238E27FC236}">
                <a16:creationId xmlns:a16="http://schemas.microsoft.com/office/drawing/2014/main" id="{972266D4-0D79-4F68-B343-5A7511788726}"/>
              </a:ext>
            </a:extLst>
          </p:cNvPr>
          <p:cNvSpPr>
            <a:spLocks noGrp="1"/>
          </p:cNvSpPr>
          <p:nvPr>
            <p:ph type="ftr" sz="quarter" idx="12"/>
          </p:nvPr>
        </p:nvSpPr>
        <p:spPr>
          <a:xfrm>
            <a:off x="3733800" y="6600905"/>
            <a:ext cx="2954076" cy="257095"/>
          </a:xfrm>
        </p:spPr>
        <p:txBody>
          <a:bodyPr/>
          <a:lstStyle/>
          <a:p>
            <a:r>
              <a:rPr lang="en-US" dirty="0">
                <a:latin typeface="Arial" panose="020B0604020202020204" pitchFamily="34" charset="0"/>
                <a:cs typeface="Arial" panose="020B0604020202020204" pitchFamily="34" charset="0"/>
              </a:rPr>
              <a:t>SS ZG538 Infrastructure Management</a:t>
            </a:r>
          </a:p>
        </p:txBody>
      </p:sp>
    </p:spTree>
    <p:extLst>
      <p:ext uri="{BB962C8B-B14F-4D97-AF65-F5344CB8AC3E}">
        <p14:creationId xmlns:p14="http://schemas.microsoft.com/office/powerpoint/2010/main" val="15341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p:txBody>
          <a:bodyPr/>
          <a:lstStyle/>
          <a:p>
            <a:r>
              <a:rPr lang="en-US" dirty="0"/>
              <a:t>Lecture 2</a:t>
            </a:r>
          </a:p>
          <a:p>
            <a:r>
              <a:rPr lang="en-US" dirty="0"/>
              <a:t>Staffing and Ethics</a:t>
            </a:r>
          </a:p>
        </p:txBody>
      </p:sp>
      <p:sp>
        <p:nvSpPr>
          <p:cNvPr id="4" name="Footer Placeholder 3">
            <a:extLst>
              <a:ext uri="{FF2B5EF4-FFF2-40B4-BE49-F238E27FC236}">
                <a16:creationId xmlns:a16="http://schemas.microsoft.com/office/drawing/2014/main" id="{F4C213E8-0782-4AEA-A43E-BD0E88C2AF65}"/>
              </a:ext>
            </a:extLst>
          </p:cNvPr>
          <p:cNvSpPr>
            <a:spLocks noGrp="1"/>
          </p:cNvSpPr>
          <p:nvPr>
            <p:ph type="ftr" sz="quarter" idx="12"/>
          </p:nvPr>
        </p:nvSpPr>
        <p:spPr>
          <a:xfrm>
            <a:off x="323088" y="6379435"/>
            <a:ext cx="2895600" cy="365125"/>
          </a:xfrm>
        </p:spPr>
        <p:txBody>
          <a:bodyPr/>
          <a:lstStyle/>
          <a:p>
            <a:r>
              <a:rPr lang="en-US" dirty="0"/>
              <a:t>SS ZG538 Infrastructure Management</a:t>
            </a:r>
          </a:p>
        </p:txBody>
      </p:sp>
      <p:sp>
        <p:nvSpPr>
          <p:cNvPr id="5" name="Slide Number Placeholder 4">
            <a:extLst>
              <a:ext uri="{FF2B5EF4-FFF2-40B4-BE49-F238E27FC236}">
                <a16:creationId xmlns:a16="http://schemas.microsoft.com/office/drawing/2014/main" id="{57972957-4051-41D2-A475-11144975E0FF}"/>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393395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6700" y="1335446"/>
            <a:ext cx="8801100" cy="5142539"/>
          </a:xfrm>
        </p:spPr>
        <p:txBody>
          <a:bodyPr>
            <a:normAutofit/>
          </a:bodyPr>
          <a:lstStyle/>
          <a:p>
            <a:pPr marL="0" indent="0" algn="just">
              <a:lnSpc>
                <a:spcPct val="130000"/>
              </a:lnSpc>
              <a:spcBef>
                <a:spcPts val="600"/>
              </a:spcBef>
              <a:spcAft>
                <a:spcPts val="600"/>
              </a:spcAft>
            </a:pPr>
            <a:r>
              <a:rPr lang="en-US" sz="1800" dirty="0"/>
              <a:t>Moral principles that govern a behavior or conduction of an activity can be looked at from a Personal and Business perspective</a:t>
            </a:r>
          </a:p>
          <a:p>
            <a:pPr marL="0" indent="0">
              <a:lnSpc>
                <a:spcPct val="130000"/>
              </a:lnSpc>
              <a:spcBef>
                <a:spcPts val="600"/>
              </a:spcBef>
              <a:spcAft>
                <a:spcPts val="600"/>
              </a:spcAft>
            </a:pPr>
            <a:r>
              <a:rPr lang="en-US" sz="1800" b="1" dirty="0">
                <a:solidFill>
                  <a:srgbClr val="0070C0"/>
                </a:solidFill>
              </a:rPr>
              <a:t>Personal Ethics : </a:t>
            </a:r>
            <a:r>
              <a:rPr lang="en-US" sz="1800" dirty="0"/>
              <a:t>Personal ethics are the set of values or </a:t>
            </a:r>
            <a:br>
              <a:rPr lang="en-US" sz="1800" dirty="0"/>
            </a:br>
            <a:r>
              <a:rPr lang="en-US" sz="1800" dirty="0"/>
              <a:t>viewpoints, an individual uses to influence and guide his or </a:t>
            </a:r>
            <a:br>
              <a:rPr lang="en-US" sz="1800" dirty="0"/>
            </a:br>
            <a:r>
              <a:rPr lang="en-US" sz="1800" dirty="0"/>
              <a:t>her personal, social or professional behavior</a:t>
            </a:r>
          </a:p>
          <a:p>
            <a:pPr marL="360000" lvl="1" indent="-274320">
              <a:lnSpc>
                <a:spcPct val="130000"/>
              </a:lnSpc>
              <a:spcBef>
                <a:spcPts val="600"/>
              </a:spcBef>
              <a:spcAft>
                <a:spcPts val="600"/>
              </a:spcAft>
              <a:buFont typeface="Wingdings" panose="05000000000000000000" pitchFamily="2" charset="2"/>
              <a:buChar char="§"/>
            </a:pPr>
            <a:r>
              <a:rPr lang="en-US" sz="1800" dirty="0"/>
              <a:t>The degree to which these values are reinforced &amp; </a:t>
            </a:r>
            <a:br>
              <a:rPr lang="en-US" sz="1800" dirty="0"/>
            </a:br>
            <a:r>
              <a:rPr lang="en-US" sz="1800" dirty="0"/>
              <a:t>strengthened from childhood is dependent on the context of the individual</a:t>
            </a:r>
          </a:p>
          <a:p>
            <a:pPr marL="0" indent="0">
              <a:lnSpc>
                <a:spcPct val="130000"/>
              </a:lnSpc>
              <a:spcBef>
                <a:spcPts val="600"/>
              </a:spcBef>
              <a:spcAft>
                <a:spcPts val="600"/>
              </a:spcAft>
            </a:pPr>
            <a:r>
              <a:rPr lang="en-US" sz="1800" b="1" dirty="0">
                <a:solidFill>
                  <a:srgbClr val="0070C0"/>
                </a:solidFill>
              </a:rPr>
              <a:t>Business Ethics : </a:t>
            </a:r>
            <a:r>
              <a:rPr lang="en-US" sz="1800" dirty="0"/>
              <a:t>Business ethics are the set of values which a Business </a:t>
            </a:r>
            <a:br>
              <a:rPr lang="en-US" sz="1800" dirty="0"/>
            </a:br>
            <a:r>
              <a:rPr lang="en-US" sz="1800" dirty="0"/>
              <a:t>and “Individuals when doing Business” use to influence and guide their </a:t>
            </a:r>
            <a:br>
              <a:rPr lang="en-US" sz="1800" dirty="0"/>
            </a:br>
            <a:r>
              <a:rPr lang="en-US" sz="1800" dirty="0"/>
              <a:t>behavior and actions.</a:t>
            </a:r>
          </a:p>
          <a:p>
            <a:pPr marL="360000" lvl="1" indent="-274320">
              <a:lnSpc>
                <a:spcPct val="130000"/>
              </a:lnSpc>
              <a:spcBef>
                <a:spcPts val="600"/>
              </a:spcBef>
              <a:spcAft>
                <a:spcPts val="600"/>
              </a:spcAft>
              <a:buFont typeface="Wingdings" panose="05000000000000000000" pitchFamily="2" charset="2"/>
              <a:buChar char="§"/>
            </a:pPr>
            <a:r>
              <a:rPr lang="en-US" sz="1800" dirty="0"/>
              <a:t>Business ethics tends to focus on the behaviors of an individual </a:t>
            </a:r>
            <a:br>
              <a:rPr lang="en-US" sz="1800" dirty="0"/>
            </a:br>
            <a:r>
              <a:rPr lang="en-US" sz="1800" dirty="0"/>
              <a:t>as it pertains to his or her work/Business environment.</a:t>
            </a:r>
          </a:p>
        </p:txBody>
      </p:sp>
      <p:sp>
        <p:nvSpPr>
          <p:cNvPr id="5" name="Slide Number Placeholder 4"/>
          <p:cNvSpPr>
            <a:spLocks noGrp="1"/>
          </p:cNvSpPr>
          <p:nvPr>
            <p:ph type="sldNum" sz="quarter" idx="13"/>
          </p:nvPr>
        </p:nvSpPr>
        <p:spPr>
          <a:xfrm>
            <a:off x="8534400" y="6597857"/>
            <a:ext cx="2133600" cy="365125"/>
          </a:xfrm>
        </p:spPr>
        <p:txBody>
          <a:bodyPr/>
          <a:lstStyle/>
          <a:p>
            <a:fld id="{BC8D7E44-7D4F-4942-A8C9-2DF6BF8399E8}" type="slidenum">
              <a:rPr lang="en-US" sz="1600" smtClean="0"/>
              <a:pPr/>
              <a:t>20</a:t>
            </a:fld>
            <a:endParaRPr lang="en-US" dirty="0"/>
          </a:p>
        </p:txBody>
      </p:sp>
      <p:sp>
        <p:nvSpPr>
          <p:cNvPr id="9" name="Content Placeholder 2">
            <a:extLst>
              <a:ext uri="{FF2B5EF4-FFF2-40B4-BE49-F238E27FC236}">
                <a16:creationId xmlns:a16="http://schemas.microsoft.com/office/drawing/2014/main" id="{29099403-41A2-473A-9D23-69BDE62BA51B}"/>
              </a:ext>
            </a:extLst>
          </p:cNvPr>
          <p:cNvSpPr>
            <a:spLocks noGrp="1"/>
          </p:cNvSpPr>
          <p:nvPr>
            <p:ph sz="quarter" idx="10"/>
          </p:nvPr>
        </p:nvSpPr>
        <p:spPr>
          <a:xfrm>
            <a:off x="304800" y="152400"/>
            <a:ext cx="6324600" cy="1143000"/>
          </a:xfrm>
        </p:spPr>
        <p:txBody>
          <a:bodyPr>
            <a:normAutofit/>
          </a:bodyPr>
          <a:lstStyle/>
          <a:p>
            <a:r>
              <a:rPr lang="en-US" sz="2800" dirty="0"/>
              <a:t>IT Systems Management – </a:t>
            </a:r>
            <a:r>
              <a:rPr lang="en-US" sz="2800" dirty="0">
                <a:solidFill>
                  <a:srgbClr val="0070C0"/>
                </a:solidFill>
              </a:rPr>
              <a:t>Ethics &amp; its Role</a:t>
            </a:r>
          </a:p>
        </p:txBody>
      </p:sp>
      <p:sp>
        <p:nvSpPr>
          <p:cNvPr id="7" name="Footer Placeholder 6">
            <a:extLst>
              <a:ext uri="{FF2B5EF4-FFF2-40B4-BE49-F238E27FC236}">
                <a16:creationId xmlns:a16="http://schemas.microsoft.com/office/drawing/2014/main" id="{972266D4-0D79-4F68-B343-5A7511788726}"/>
              </a:ext>
            </a:extLst>
          </p:cNvPr>
          <p:cNvSpPr>
            <a:spLocks noGrp="1"/>
          </p:cNvSpPr>
          <p:nvPr>
            <p:ph type="ftr" sz="quarter" idx="12"/>
          </p:nvPr>
        </p:nvSpPr>
        <p:spPr>
          <a:xfrm>
            <a:off x="3331662" y="6597857"/>
            <a:ext cx="2954076" cy="365125"/>
          </a:xfrm>
        </p:spPr>
        <p:txBody>
          <a:bodyPr/>
          <a:lstStyle/>
          <a:p>
            <a:r>
              <a:rPr lang="en-US" sz="1400" dirty="0"/>
              <a:t>SS ZG538 Infrastructure Management</a:t>
            </a:r>
          </a:p>
        </p:txBody>
      </p:sp>
      <p:pic>
        <p:nvPicPr>
          <p:cNvPr id="8" name="Picture 7">
            <a:extLst>
              <a:ext uri="{FF2B5EF4-FFF2-40B4-BE49-F238E27FC236}">
                <a16:creationId xmlns:a16="http://schemas.microsoft.com/office/drawing/2014/main" id="{C9D2D7AB-5EDF-4F90-BC42-CB1D5C5CA943}"/>
              </a:ext>
            </a:extLst>
          </p:cNvPr>
          <p:cNvPicPr>
            <a:picLocks noChangeAspect="1"/>
          </p:cNvPicPr>
          <p:nvPr/>
        </p:nvPicPr>
        <p:blipFill>
          <a:blip r:embed="rId2"/>
          <a:stretch>
            <a:fillRect/>
          </a:stretch>
        </p:blipFill>
        <p:spPr>
          <a:xfrm>
            <a:off x="6855526" y="2016823"/>
            <a:ext cx="2248850" cy="1660800"/>
          </a:xfrm>
          <a:prstGeom prst="rect">
            <a:avLst/>
          </a:prstGeom>
        </p:spPr>
      </p:pic>
      <p:pic>
        <p:nvPicPr>
          <p:cNvPr id="10" name="Picture 9">
            <a:extLst>
              <a:ext uri="{FF2B5EF4-FFF2-40B4-BE49-F238E27FC236}">
                <a16:creationId xmlns:a16="http://schemas.microsoft.com/office/drawing/2014/main" id="{170059F7-DFE6-43FE-A499-5D9E2880CDBC}"/>
              </a:ext>
            </a:extLst>
          </p:cNvPr>
          <p:cNvPicPr>
            <a:picLocks noChangeAspect="1"/>
          </p:cNvPicPr>
          <p:nvPr/>
        </p:nvPicPr>
        <p:blipFill>
          <a:blip r:embed="rId3"/>
          <a:stretch>
            <a:fillRect/>
          </a:stretch>
        </p:blipFill>
        <p:spPr>
          <a:xfrm>
            <a:off x="7278624" y="5029199"/>
            <a:ext cx="1865376" cy="1495505"/>
          </a:xfrm>
          <a:prstGeom prst="rect">
            <a:avLst/>
          </a:prstGeom>
        </p:spPr>
      </p:pic>
    </p:spTree>
    <p:extLst>
      <p:ext uri="{BB962C8B-B14F-4D97-AF65-F5344CB8AC3E}">
        <p14:creationId xmlns:p14="http://schemas.microsoft.com/office/powerpoint/2010/main" val="222129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6700" y="1335446"/>
            <a:ext cx="8801100" cy="5142539"/>
          </a:xfrm>
        </p:spPr>
        <p:txBody>
          <a:bodyPr>
            <a:normAutofit/>
          </a:bodyPr>
          <a:lstStyle/>
          <a:p>
            <a:pPr marL="365760" indent="-365760">
              <a:lnSpc>
                <a:spcPct val="110000"/>
              </a:lnSpc>
              <a:spcBef>
                <a:spcPts val="400"/>
              </a:spcBef>
              <a:spcAft>
                <a:spcPts val="300"/>
              </a:spcAft>
            </a:pPr>
            <a:r>
              <a:rPr lang="en-US" sz="1800" b="1" dirty="0">
                <a:solidFill>
                  <a:srgbClr val="0070C0"/>
                </a:solidFill>
              </a:rPr>
              <a:t>Contrasting Personal and Business Ethics</a:t>
            </a:r>
          </a:p>
        </p:txBody>
      </p:sp>
      <p:sp>
        <p:nvSpPr>
          <p:cNvPr id="5" name="Slide Number Placeholder 4"/>
          <p:cNvSpPr>
            <a:spLocks noGrp="1"/>
          </p:cNvSpPr>
          <p:nvPr>
            <p:ph type="sldNum" sz="quarter" idx="13"/>
          </p:nvPr>
        </p:nvSpPr>
        <p:spPr>
          <a:xfrm>
            <a:off x="8534400" y="6580712"/>
            <a:ext cx="2133600" cy="365125"/>
          </a:xfrm>
        </p:spPr>
        <p:txBody>
          <a:bodyPr/>
          <a:lstStyle/>
          <a:p>
            <a:fld id="{BC8D7E44-7D4F-4942-A8C9-2DF6BF8399E8}" type="slidenum">
              <a:rPr lang="en-US" sz="1600" smtClean="0"/>
              <a:pPr/>
              <a:t>21</a:t>
            </a:fld>
            <a:endParaRPr lang="en-US" dirty="0"/>
          </a:p>
        </p:txBody>
      </p:sp>
      <p:sp>
        <p:nvSpPr>
          <p:cNvPr id="9" name="Content Placeholder 2">
            <a:extLst>
              <a:ext uri="{FF2B5EF4-FFF2-40B4-BE49-F238E27FC236}">
                <a16:creationId xmlns:a16="http://schemas.microsoft.com/office/drawing/2014/main" id="{29099403-41A2-473A-9D23-69BDE62BA51B}"/>
              </a:ext>
            </a:extLst>
          </p:cNvPr>
          <p:cNvSpPr>
            <a:spLocks noGrp="1"/>
          </p:cNvSpPr>
          <p:nvPr>
            <p:ph sz="quarter" idx="10"/>
          </p:nvPr>
        </p:nvSpPr>
        <p:spPr>
          <a:xfrm>
            <a:off x="304800" y="152400"/>
            <a:ext cx="6324600" cy="1143000"/>
          </a:xfrm>
        </p:spPr>
        <p:txBody>
          <a:bodyPr>
            <a:normAutofit/>
          </a:bodyPr>
          <a:lstStyle/>
          <a:p>
            <a:r>
              <a:rPr lang="en-US" sz="2800" dirty="0"/>
              <a:t>IT Systems Management – </a:t>
            </a:r>
            <a:r>
              <a:rPr lang="en-US" sz="2800" dirty="0">
                <a:solidFill>
                  <a:srgbClr val="0070C0"/>
                </a:solidFill>
              </a:rPr>
              <a:t>Ethics &amp; its Role</a:t>
            </a:r>
          </a:p>
        </p:txBody>
      </p:sp>
      <p:sp>
        <p:nvSpPr>
          <p:cNvPr id="7" name="Footer Placeholder 6">
            <a:extLst>
              <a:ext uri="{FF2B5EF4-FFF2-40B4-BE49-F238E27FC236}">
                <a16:creationId xmlns:a16="http://schemas.microsoft.com/office/drawing/2014/main" id="{972266D4-0D79-4F68-B343-5A7511788726}"/>
              </a:ext>
            </a:extLst>
          </p:cNvPr>
          <p:cNvSpPr>
            <a:spLocks noGrp="1"/>
          </p:cNvSpPr>
          <p:nvPr>
            <p:ph type="ftr" sz="quarter" idx="12"/>
          </p:nvPr>
        </p:nvSpPr>
        <p:spPr>
          <a:xfrm>
            <a:off x="2527301" y="6533307"/>
            <a:ext cx="4038600" cy="358451"/>
          </a:xfrm>
        </p:spPr>
        <p:txBody>
          <a:bodyPr/>
          <a:lstStyle/>
          <a:p>
            <a:r>
              <a:rPr lang="en-US" sz="1600" dirty="0"/>
              <a:t>SS ZG538 Infrastructure Management</a:t>
            </a:r>
          </a:p>
        </p:txBody>
      </p:sp>
      <p:graphicFrame>
        <p:nvGraphicFramePr>
          <p:cNvPr id="6" name="Table 5">
            <a:extLst>
              <a:ext uri="{FF2B5EF4-FFF2-40B4-BE49-F238E27FC236}">
                <a16:creationId xmlns:a16="http://schemas.microsoft.com/office/drawing/2014/main" id="{42936901-588D-4AF1-8003-E144A7B47ADB}"/>
              </a:ext>
            </a:extLst>
          </p:cNvPr>
          <p:cNvGraphicFramePr>
            <a:graphicFrameLocks noGrp="1"/>
          </p:cNvGraphicFramePr>
          <p:nvPr>
            <p:extLst>
              <p:ext uri="{D42A27DB-BD31-4B8C-83A1-F6EECF244321}">
                <p14:modId xmlns:p14="http://schemas.microsoft.com/office/powerpoint/2010/main" val="3058594650"/>
              </p:ext>
            </p:extLst>
          </p:nvPr>
        </p:nvGraphicFramePr>
        <p:xfrm>
          <a:off x="463550" y="1828800"/>
          <a:ext cx="8216899" cy="3850005"/>
        </p:xfrm>
        <a:graphic>
          <a:graphicData uri="http://schemas.openxmlformats.org/drawingml/2006/table">
            <a:tbl>
              <a:tblPr/>
              <a:tblGrid>
                <a:gridCol w="3186144">
                  <a:extLst>
                    <a:ext uri="{9D8B030D-6E8A-4147-A177-3AD203B41FA5}">
                      <a16:colId xmlns:a16="http://schemas.microsoft.com/office/drawing/2014/main" val="203158499"/>
                    </a:ext>
                  </a:extLst>
                </a:gridCol>
                <a:gridCol w="2263839">
                  <a:extLst>
                    <a:ext uri="{9D8B030D-6E8A-4147-A177-3AD203B41FA5}">
                      <a16:colId xmlns:a16="http://schemas.microsoft.com/office/drawing/2014/main" val="3188375938"/>
                    </a:ext>
                  </a:extLst>
                </a:gridCol>
                <a:gridCol w="2766916">
                  <a:extLst>
                    <a:ext uri="{9D8B030D-6E8A-4147-A177-3AD203B41FA5}">
                      <a16:colId xmlns:a16="http://schemas.microsoft.com/office/drawing/2014/main" val="3926434895"/>
                    </a:ext>
                  </a:extLst>
                </a:gridCol>
              </a:tblGrid>
              <a:tr h="275449">
                <a:tc>
                  <a:txBody>
                    <a:bodyPr/>
                    <a:lstStyle/>
                    <a:p>
                      <a:pPr algn="l" fontAlgn="b"/>
                      <a:r>
                        <a:rPr lang="en-US" sz="1800" b="1" i="0" u="none" strike="noStrike" dirty="0">
                          <a:solidFill>
                            <a:srgbClr val="000000"/>
                          </a:solidFill>
                          <a:effectLst/>
                          <a:latin typeface="Calibri" panose="020F0502020204030204" pitchFamily="34" charset="0"/>
                        </a:rPr>
                        <a:t>Category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a:solidFill>
                            <a:srgbClr val="000000"/>
                          </a:solidFill>
                          <a:effectLst/>
                          <a:latin typeface="Calibri" panose="020F0502020204030204" pitchFamily="34" charset="0"/>
                        </a:rPr>
                        <a:t>Breach of Personal Ethics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dirty="0">
                          <a:solidFill>
                            <a:srgbClr val="000000"/>
                          </a:solidFill>
                          <a:effectLst/>
                          <a:latin typeface="Calibri" panose="020F0502020204030204" pitchFamily="34" charset="0"/>
                        </a:rPr>
                        <a:t>Breach of Business Ethic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3727064046"/>
                  </a:ext>
                </a:extLst>
              </a:tr>
              <a:tr h="334151">
                <a:tc>
                  <a:txBody>
                    <a:bodyPr/>
                    <a:lstStyle/>
                    <a:p>
                      <a:pPr algn="l" fontAlgn="b">
                        <a:spcBef>
                          <a:spcPts val="300"/>
                        </a:spcBef>
                        <a:spcAft>
                          <a:spcPts val="300"/>
                        </a:spcAft>
                      </a:pPr>
                      <a:r>
                        <a:rPr lang="en-US" sz="1800" b="0" i="0" u="none" strike="noStrike" dirty="0">
                          <a:solidFill>
                            <a:srgbClr val="000000"/>
                          </a:solidFill>
                          <a:effectLst/>
                          <a:latin typeface="Calibri" panose="020F0502020204030204" pitchFamily="34" charset="0"/>
                        </a:rPr>
                        <a:t>Relative number of people impacted</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300"/>
                        </a:spcBef>
                        <a:spcAft>
                          <a:spcPts val="300"/>
                        </a:spcAft>
                      </a:pPr>
                      <a:r>
                        <a:rPr lang="en-US" sz="1800" b="0" i="0" u="none" strike="noStrike">
                          <a:solidFill>
                            <a:srgbClr val="000000"/>
                          </a:solidFill>
                          <a:effectLst/>
                          <a:latin typeface="Calibri" panose="020F0502020204030204" pitchFamily="34" charset="0"/>
                        </a:rPr>
                        <a:t>Few</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300"/>
                        </a:spcBef>
                        <a:spcAft>
                          <a:spcPts val="300"/>
                        </a:spcAft>
                      </a:pPr>
                      <a:r>
                        <a:rPr lang="en-US" sz="1800" b="0" i="0" u="none" strike="noStrike">
                          <a:solidFill>
                            <a:srgbClr val="000000"/>
                          </a:solidFill>
                          <a:effectLst/>
                          <a:latin typeface="Calibri" panose="020F0502020204030204" pitchFamily="34" charset="0"/>
                        </a:rPr>
                        <a:t>Many</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5581896"/>
                  </a:ext>
                </a:extLst>
              </a:tr>
              <a:tr h="459082">
                <a:tc>
                  <a:txBody>
                    <a:bodyPr/>
                    <a:lstStyle/>
                    <a:p>
                      <a:pPr algn="l" fontAlgn="b">
                        <a:spcBef>
                          <a:spcPts val="300"/>
                        </a:spcBef>
                        <a:spcAft>
                          <a:spcPts val="300"/>
                        </a:spcAft>
                      </a:pPr>
                      <a:r>
                        <a:rPr lang="en-US" sz="1800" b="0" i="0" u="none" strike="noStrike" dirty="0">
                          <a:solidFill>
                            <a:srgbClr val="000000"/>
                          </a:solidFill>
                          <a:effectLst/>
                          <a:latin typeface="Calibri" panose="020F0502020204030204" pitchFamily="34" charset="0"/>
                        </a:rPr>
                        <a:t>Nature of relationship to people impacted</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spcBef>
                          <a:spcPts val="300"/>
                        </a:spcBef>
                        <a:spcAft>
                          <a:spcPts val="300"/>
                        </a:spcAft>
                      </a:pPr>
                      <a:r>
                        <a:rPr lang="en-US" sz="1800" b="0" i="0" u="none" strike="noStrike" dirty="0">
                          <a:solidFill>
                            <a:srgbClr val="000000"/>
                          </a:solidFill>
                          <a:effectLst/>
                          <a:latin typeface="Calibri" panose="020F0502020204030204" pitchFamily="34" charset="0"/>
                        </a:rPr>
                        <a:t>Personal or family oriented</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spcBef>
                          <a:spcPts val="300"/>
                        </a:spcBef>
                        <a:spcAft>
                          <a:spcPts val="300"/>
                        </a:spcAft>
                      </a:pPr>
                      <a:r>
                        <a:rPr lang="en-US" sz="1800" b="0" i="0" u="none" strike="noStrike" dirty="0">
                          <a:solidFill>
                            <a:srgbClr val="000000"/>
                          </a:solidFill>
                          <a:effectLst/>
                          <a:latin typeface="Calibri" panose="020F0502020204030204" pitchFamily="34" charset="0"/>
                        </a:rPr>
                        <a:t>Business or professionally oriented</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807295811"/>
                  </a:ext>
                </a:extLst>
              </a:tr>
              <a:tr h="229542">
                <a:tc>
                  <a:txBody>
                    <a:bodyPr/>
                    <a:lstStyle/>
                    <a:p>
                      <a:pPr algn="l" fontAlgn="b">
                        <a:spcBef>
                          <a:spcPts val="300"/>
                        </a:spcBef>
                        <a:spcAft>
                          <a:spcPts val="300"/>
                        </a:spcAft>
                      </a:pPr>
                      <a:r>
                        <a:rPr lang="en-US" sz="1800" b="0" i="0" u="none" strike="noStrike" dirty="0">
                          <a:solidFill>
                            <a:srgbClr val="000000"/>
                          </a:solidFill>
                          <a:effectLst/>
                          <a:latin typeface="Calibri" panose="020F0502020204030204" pitchFamily="34" charset="0"/>
                        </a:rPr>
                        <a:t>Type of legal offence</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300"/>
                        </a:spcBef>
                        <a:spcAft>
                          <a:spcPts val="300"/>
                        </a:spcAft>
                      </a:pPr>
                      <a:r>
                        <a:rPr lang="en-US" sz="1800" b="0" i="0" u="none" strike="noStrike">
                          <a:solidFill>
                            <a:srgbClr val="000000"/>
                          </a:solidFill>
                          <a:effectLst/>
                          <a:latin typeface="Calibri" panose="020F0502020204030204" pitchFamily="34" charset="0"/>
                        </a:rPr>
                        <a:t>Civil</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300"/>
                        </a:spcBef>
                        <a:spcAft>
                          <a:spcPts val="300"/>
                        </a:spcAft>
                      </a:pPr>
                      <a:r>
                        <a:rPr lang="en-US" sz="1800" b="0" i="0" u="none" strike="noStrike">
                          <a:solidFill>
                            <a:srgbClr val="000000"/>
                          </a:solidFill>
                          <a:effectLst/>
                          <a:latin typeface="Calibri" panose="020F0502020204030204" pitchFamily="34" charset="0"/>
                        </a:rPr>
                        <a:t>Criminal</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5110311"/>
                  </a:ext>
                </a:extLst>
              </a:tr>
              <a:tr h="229542">
                <a:tc>
                  <a:txBody>
                    <a:bodyPr/>
                    <a:lstStyle/>
                    <a:p>
                      <a:pPr algn="l" fontAlgn="b">
                        <a:spcBef>
                          <a:spcPts val="300"/>
                        </a:spcBef>
                        <a:spcAft>
                          <a:spcPts val="300"/>
                        </a:spcAft>
                      </a:pPr>
                      <a:r>
                        <a:rPr lang="en-US" sz="1800" b="0" i="0" u="none" strike="noStrike" dirty="0">
                          <a:solidFill>
                            <a:srgbClr val="000000"/>
                          </a:solidFill>
                          <a:effectLst/>
                          <a:latin typeface="Calibri" panose="020F0502020204030204" pitchFamily="34" charset="0"/>
                        </a:rPr>
                        <a:t>Examples</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spcBef>
                          <a:spcPts val="300"/>
                        </a:spcBef>
                        <a:spcAft>
                          <a:spcPts val="300"/>
                        </a:spcAft>
                      </a:pPr>
                      <a:r>
                        <a:rPr lang="en-US" sz="1800" b="0" i="0" u="none" strike="noStrike">
                          <a:solidFill>
                            <a:srgbClr val="000000"/>
                          </a:solidFill>
                          <a:effectLst/>
                          <a:latin typeface="Calibri" panose="020F0502020204030204" pitchFamily="34" charset="0"/>
                        </a:rPr>
                        <a:t>Substance abuse</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spcBef>
                          <a:spcPts val="300"/>
                        </a:spcBef>
                        <a:spcAft>
                          <a:spcPts val="300"/>
                        </a:spcAft>
                      </a:pPr>
                      <a:r>
                        <a:rPr lang="en-US" sz="1800" b="0" i="0" u="none" strike="noStrike" dirty="0">
                          <a:solidFill>
                            <a:srgbClr val="000000"/>
                          </a:solidFill>
                          <a:effectLst/>
                          <a:latin typeface="Calibri" panose="020F0502020204030204" pitchFamily="34" charset="0"/>
                        </a:rPr>
                        <a:t>Embezzlement</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019484111"/>
                  </a:ext>
                </a:extLst>
              </a:tr>
              <a:tr h="229542">
                <a:tc rowSpan="2">
                  <a:txBody>
                    <a:bodyPr/>
                    <a:lstStyle/>
                    <a:p>
                      <a:pPr algn="ctr" fontAlgn="b">
                        <a:spcBef>
                          <a:spcPts val="300"/>
                        </a:spcBef>
                        <a:spcAft>
                          <a:spcPts val="300"/>
                        </a:spcAft>
                      </a:pPr>
                      <a:r>
                        <a:rPr lang="en-US" sz="1800" b="0" i="0" u="none" strike="noStrike" dirty="0">
                          <a:solidFill>
                            <a:srgbClr val="000000"/>
                          </a:solidFill>
                          <a:effectLst/>
                          <a:latin typeface="Calibri" panose="020F0502020204030204" pitchFamily="34" charset="0"/>
                        </a:rPr>
                        <a:t> </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300"/>
                        </a:spcBef>
                        <a:spcAft>
                          <a:spcPts val="300"/>
                        </a:spcAft>
                      </a:pPr>
                      <a:r>
                        <a:rPr lang="en-US" sz="1800" b="0" i="0" u="none" strike="noStrike" dirty="0">
                          <a:solidFill>
                            <a:srgbClr val="000000"/>
                          </a:solidFill>
                          <a:effectLst/>
                          <a:latin typeface="Calibri" panose="020F0502020204030204" pitchFamily="34" charset="0"/>
                        </a:rPr>
                        <a:t>Gambling</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300"/>
                        </a:spcBef>
                        <a:spcAft>
                          <a:spcPts val="300"/>
                        </a:spcAft>
                      </a:pPr>
                      <a:r>
                        <a:rPr lang="en-US" sz="1800" b="0" i="0" u="none" strike="noStrike" dirty="0">
                          <a:solidFill>
                            <a:srgbClr val="000000"/>
                          </a:solidFill>
                          <a:effectLst/>
                          <a:latin typeface="Calibri" panose="020F0502020204030204" pitchFamily="34" charset="0"/>
                        </a:rPr>
                        <a:t>Falsified accounting</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0350769"/>
                  </a:ext>
                </a:extLst>
              </a:tr>
              <a:tr h="229542">
                <a:tc vMerge="1">
                  <a:txBody>
                    <a:bodyPr/>
                    <a:lstStyle/>
                    <a:p>
                      <a:endParaRPr lang="en-US"/>
                    </a:p>
                  </a:txBody>
                  <a:tcPr/>
                </a:tc>
                <a:tc>
                  <a:txBody>
                    <a:bodyPr/>
                    <a:lstStyle/>
                    <a:p>
                      <a:pPr algn="l" fontAlgn="b">
                        <a:spcBef>
                          <a:spcPts val="300"/>
                        </a:spcBef>
                        <a:spcAft>
                          <a:spcPts val="300"/>
                        </a:spcAft>
                      </a:pPr>
                      <a:r>
                        <a:rPr lang="en-US" sz="1800" b="0" i="0" u="none" strike="noStrike">
                          <a:solidFill>
                            <a:srgbClr val="000000"/>
                          </a:solidFill>
                          <a:effectLst/>
                          <a:latin typeface="Calibri" panose="020F0502020204030204" pitchFamily="34" charset="0"/>
                        </a:rPr>
                        <a:t>Infidelity</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300"/>
                        </a:spcBef>
                        <a:spcAft>
                          <a:spcPts val="300"/>
                        </a:spcAft>
                      </a:pPr>
                      <a:r>
                        <a:rPr lang="en-US" sz="1800" b="0" i="0" u="none" strike="noStrike" dirty="0">
                          <a:solidFill>
                            <a:srgbClr val="000000"/>
                          </a:solidFill>
                          <a:effectLst/>
                          <a:latin typeface="Calibri" panose="020F0502020204030204" pitchFamily="34" charset="0"/>
                        </a:rPr>
                        <a:t>Tax fraud</a:t>
                      </a:r>
                    </a:p>
                  </a:txBody>
                  <a:tcPr marT="91440" marB="914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3101326"/>
                  </a:ext>
                </a:extLst>
              </a:tr>
            </a:tbl>
          </a:graphicData>
        </a:graphic>
      </p:graphicFrame>
    </p:spTree>
    <p:extLst>
      <p:ext uri="{BB962C8B-B14F-4D97-AF65-F5344CB8AC3E}">
        <p14:creationId xmlns:p14="http://schemas.microsoft.com/office/powerpoint/2010/main" val="1373274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774" y="1439836"/>
            <a:ext cx="8877300" cy="5265764"/>
          </a:xfrm>
        </p:spPr>
        <p:txBody>
          <a:bodyPr>
            <a:normAutofit fontScale="85000" lnSpcReduction="20000"/>
          </a:bodyPr>
          <a:lstStyle/>
          <a:p>
            <a:r>
              <a:rPr lang="en-US" sz="2100" b="1" dirty="0">
                <a:solidFill>
                  <a:srgbClr val="0070C0"/>
                </a:solidFill>
              </a:rPr>
              <a:t>Some of the unethical Business practices which have been followed :</a:t>
            </a:r>
          </a:p>
          <a:p>
            <a:pPr lvl="1">
              <a:lnSpc>
                <a:spcPct val="120000"/>
              </a:lnSpc>
              <a:spcBef>
                <a:spcPts val="400"/>
              </a:spcBef>
              <a:buFont typeface="Wingdings" panose="05000000000000000000" pitchFamily="2" charset="2"/>
              <a:buChar char="§"/>
            </a:pPr>
            <a:r>
              <a:rPr lang="en-US" sz="2000" dirty="0"/>
              <a:t>Overstating revenues</a:t>
            </a:r>
          </a:p>
          <a:p>
            <a:pPr lvl="1">
              <a:lnSpc>
                <a:spcPct val="120000"/>
              </a:lnSpc>
              <a:spcBef>
                <a:spcPts val="400"/>
              </a:spcBef>
              <a:buFont typeface="Wingdings" panose="05000000000000000000" pitchFamily="2" charset="2"/>
              <a:buChar char="§"/>
            </a:pPr>
            <a:r>
              <a:rPr lang="en-US" sz="2000" dirty="0"/>
              <a:t>Understating expenses</a:t>
            </a:r>
          </a:p>
          <a:p>
            <a:pPr lvl="1">
              <a:lnSpc>
                <a:spcPct val="120000"/>
              </a:lnSpc>
              <a:spcBef>
                <a:spcPts val="400"/>
              </a:spcBef>
              <a:buFont typeface="Wingdings" panose="05000000000000000000" pitchFamily="2" charset="2"/>
              <a:buChar char="§"/>
            </a:pPr>
            <a:r>
              <a:rPr lang="en-US" sz="2000" dirty="0"/>
              <a:t>Inflating profits</a:t>
            </a:r>
          </a:p>
          <a:p>
            <a:pPr lvl="1">
              <a:lnSpc>
                <a:spcPct val="120000"/>
              </a:lnSpc>
              <a:spcBef>
                <a:spcPts val="400"/>
              </a:spcBef>
              <a:buFont typeface="Wingdings" panose="05000000000000000000" pitchFamily="2" charset="2"/>
              <a:buChar char="§"/>
            </a:pPr>
            <a:r>
              <a:rPr lang="en-US" sz="2000" dirty="0"/>
              <a:t>Underreporting liabilities</a:t>
            </a:r>
          </a:p>
          <a:p>
            <a:pPr lvl="1">
              <a:lnSpc>
                <a:spcPct val="120000"/>
              </a:lnSpc>
              <a:spcBef>
                <a:spcPts val="400"/>
              </a:spcBef>
              <a:buFont typeface="Wingdings" panose="05000000000000000000" pitchFamily="2" charset="2"/>
              <a:buChar char="§"/>
            </a:pPr>
            <a:r>
              <a:rPr lang="en-US" sz="2000" dirty="0"/>
              <a:t>Misdirecting funds</a:t>
            </a:r>
          </a:p>
          <a:p>
            <a:pPr lvl="1">
              <a:lnSpc>
                <a:spcPct val="120000"/>
              </a:lnSpc>
              <a:spcBef>
                <a:spcPts val="400"/>
              </a:spcBef>
              <a:buFont typeface="Wingdings" panose="05000000000000000000" pitchFamily="2" charset="2"/>
              <a:buChar char="§"/>
            </a:pPr>
            <a:r>
              <a:rPr lang="en-US" sz="2000" dirty="0"/>
              <a:t>Artificially inflating stock prices</a:t>
            </a:r>
          </a:p>
          <a:p>
            <a:pPr lvl="1">
              <a:lnSpc>
                <a:spcPct val="120000"/>
              </a:lnSpc>
              <a:spcBef>
                <a:spcPts val="400"/>
              </a:spcBef>
              <a:buFont typeface="Wingdings" panose="05000000000000000000" pitchFamily="2" charset="2"/>
              <a:buChar char="§"/>
            </a:pPr>
            <a:r>
              <a:rPr lang="en-US" sz="2000" dirty="0"/>
              <a:t>Overstating the value of assets</a:t>
            </a:r>
            <a:endParaRPr lang="en-US" sz="2000" b="1" dirty="0">
              <a:solidFill>
                <a:srgbClr val="0070C0"/>
              </a:solidFill>
            </a:endParaRPr>
          </a:p>
          <a:p>
            <a:pPr>
              <a:lnSpc>
                <a:spcPct val="110000"/>
              </a:lnSpc>
              <a:spcBef>
                <a:spcPts val="600"/>
              </a:spcBef>
              <a:spcAft>
                <a:spcPts val="600"/>
              </a:spcAft>
            </a:pPr>
            <a:r>
              <a:rPr lang="en-US" sz="2100" b="1" dirty="0">
                <a:solidFill>
                  <a:srgbClr val="C00000"/>
                </a:solidFill>
              </a:rPr>
              <a:t>Case Studies :</a:t>
            </a:r>
          </a:p>
          <a:p>
            <a:r>
              <a:rPr lang="en-US" sz="1900" b="1" dirty="0"/>
              <a:t>1. Enron</a:t>
            </a:r>
          </a:p>
          <a:p>
            <a:pPr lvl="1" algn="just">
              <a:lnSpc>
                <a:spcPct val="120000"/>
              </a:lnSpc>
              <a:spcBef>
                <a:spcPts val="500"/>
              </a:spcBef>
              <a:buFont typeface="Arial" panose="020B0604020202020204" pitchFamily="34" charset="0"/>
              <a:buChar char="•"/>
            </a:pPr>
            <a:r>
              <a:rPr lang="en-US" sz="1800" dirty="0"/>
              <a:t>Energy Company in Texas, US, trading Natural Gas and was 6</a:t>
            </a:r>
            <a:r>
              <a:rPr lang="en-US" sz="1800" baseline="30000" dirty="0"/>
              <a:t>th</a:t>
            </a:r>
            <a:r>
              <a:rPr lang="en-US" sz="1800" dirty="0"/>
              <a:t> largest energy company</a:t>
            </a:r>
          </a:p>
          <a:p>
            <a:pPr lvl="1" algn="just">
              <a:lnSpc>
                <a:spcPct val="120000"/>
              </a:lnSpc>
              <a:spcBef>
                <a:spcPts val="500"/>
              </a:spcBef>
              <a:buFont typeface="Arial" panose="020B0604020202020204" pitchFamily="34" charset="0"/>
              <a:buChar char="•"/>
            </a:pPr>
            <a:r>
              <a:rPr lang="en-US" sz="1800" dirty="0"/>
              <a:t>Although it externally showed profitability it hid its debts with questionable accounting policies, offshore partnerships, bribery and strong-armed politics etc.</a:t>
            </a:r>
          </a:p>
          <a:p>
            <a:pPr lvl="1" algn="just">
              <a:lnSpc>
                <a:spcPct val="120000"/>
              </a:lnSpc>
              <a:spcBef>
                <a:spcPts val="500"/>
              </a:spcBef>
              <a:buFont typeface="Arial" panose="020B0604020202020204" pitchFamily="34" charset="0"/>
              <a:buChar char="•"/>
            </a:pPr>
            <a:r>
              <a:rPr lang="en-US" sz="1800" dirty="0"/>
              <a:t>It was considered one of the most innovative companies till 2001</a:t>
            </a:r>
          </a:p>
          <a:p>
            <a:pPr lvl="1" algn="just">
              <a:lnSpc>
                <a:spcPct val="120000"/>
              </a:lnSpc>
              <a:spcBef>
                <a:spcPts val="500"/>
              </a:spcBef>
              <a:buFont typeface="Arial" panose="020B0604020202020204" pitchFamily="34" charset="0"/>
              <a:buChar char="•"/>
            </a:pPr>
            <a:r>
              <a:rPr lang="en-US" sz="1800" dirty="0"/>
              <a:t>CEO and CFO were found guilty and were asked to pay around 26 million $ and was sentenced to 45 years Jail term. </a:t>
            </a:r>
          </a:p>
          <a:p>
            <a:pPr lvl="1" algn="just">
              <a:lnSpc>
                <a:spcPct val="120000"/>
              </a:lnSpc>
              <a:spcBef>
                <a:spcPts val="500"/>
              </a:spcBef>
              <a:buFont typeface="Arial" panose="020B0604020202020204" pitchFamily="34" charset="0"/>
              <a:buChar char="•"/>
            </a:pPr>
            <a:r>
              <a:rPr lang="en-US" sz="1800" dirty="0"/>
              <a:t>Enron and </a:t>
            </a:r>
            <a:r>
              <a:rPr lang="en-US" sz="1800" i="1" dirty="0">
                <a:solidFill>
                  <a:srgbClr val="0070C0"/>
                </a:solidFill>
              </a:rPr>
              <a:t>Arthur Anderson</a:t>
            </a:r>
            <a:r>
              <a:rPr lang="en-US" sz="1800" dirty="0"/>
              <a:t>, one of the big 5 auditing firms finally went out of Business</a:t>
            </a:r>
          </a:p>
        </p:txBody>
      </p:sp>
      <p:sp>
        <p:nvSpPr>
          <p:cNvPr id="5" name="Slide Number Placeholder 4"/>
          <p:cNvSpPr>
            <a:spLocks noGrp="1"/>
          </p:cNvSpPr>
          <p:nvPr>
            <p:ph type="sldNum" sz="quarter" idx="13"/>
          </p:nvPr>
        </p:nvSpPr>
        <p:spPr>
          <a:xfrm>
            <a:off x="8483600" y="6597222"/>
            <a:ext cx="393700" cy="365125"/>
          </a:xfrm>
        </p:spPr>
        <p:txBody>
          <a:bodyPr/>
          <a:lstStyle/>
          <a:p>
            <a:fld id="{BC8D7E44-7D4F-4942-A8C9-2DF6BF8399E8}" type="slidenum">
              <a:rPr lang="en-US" smtClean="0">
                <a:latin typeface="Arial" panose="020B0604020202020204" pitchFamily="34" charset="0"/>
                <a:cs typeface="Arial" panose="020B0604020202020204" pitchFamily="34" charset="0"/>
              </a:rPr>
              <a:pPr/>
              <a:t>22</a:t>
            </a:fld>
            <a:endParaRPr lang="en-US"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29099403-41A2-473A-9D23-69BDE62BA51B}"/>
              </a:ext>
            </a:extLst>
          </p:cNvPr>
          <p:cNvSpPr>
            <a:spLocks noGrp="1"/>
          </p:cNvSpPr>
          <p:nvPr>
            <p:ph sz="quarter" idx="10"/>
          </p:nvPr>
        </p:nvSpPr>
        <p:spPr>
          <a:xfrm>
            <a:off x="-11723" y="0"/>
            <a:ext cx="6858000" cy="1143000"/>
          </a:xfrm>
        </p:spPr>
        <p:txBody>
          <a:bodyPr>
            <a:normAutofit/>
          </a:bodyPr>
          <a:lstStyle/>
          <a:p>
            <a:r>
              <a:rPr lang="en-US" sz="2800" dirty="0"/>
              <a:t>IT Systems Management </a:t>
            </a:r>
            <a:r>
              <a:rPr lang="en-US" sz="1600" dirty="0"/>
              <a:t>–</a:t>
            </a:r>
            <a:r>
              <a:rPr lang="en-US" sz="2800" dirty="0"/>
              <a:t> </a:t>
            </a:r>
            <a:r>
              <a:rPr lang="en-US" sz="2800" dirty="0">
                <a:solidFill>
                  <a:srgbClr val="0070C0"/>
                </a:solidFill>
              </a:rPr>
              <a:t>Ethics &amp; its Role</a:t>
            </a:r>
          </a:p>
        </p:txBody>
      </p:sp>
      <p:sp>
        <p:nvSpPr>
          <p:cNvPr id="3" name="Footer Placeholder 2">
            <a:extLst>
              <a:ext uri="{FF2B5EF4-FFF2-40B4-BE49-F238E27FC236}">
                <a16:creationId xmlns:a16="http://schemas.microsoft.com/office/drawing/2014/main" id="{849C809C-E31B-499F-A88E-41F210F2B5DE}"/>
              </a:ext>
            </a:extLst>
          </p:cNvPr>
          <p:cNvSpPr>
            <a:spLocks noGrp="1"/>
          </p:cNvSpPr>
          <p:nvPr>
            <p:ph type="ftr" sz="quarter" idx="12"/>
          </p:nvPr>
        </p:nvSpPr>
        <p:spPr>
          <a:xfrm>
            <a:off x="3733800" y="6597222"/>
            <a:ext cx="2954076" cy="365125"/>
          </a:xfrm>
        </p:spPr>
        <p:txBody>
          <a:bodyPr/>
          <a:lstStyle/>
          <a:p>
            <a:r>
              <a:rPr lang="en-US" dirty="0">
                <a:latin typeface="Arial" panose="020B0604020202020204" pitchFamily="34" charset="0"/>
                <a:cs typeface="Arial" panose="020B0604020202020204" pitchFamily="34" charset="0"/>
              </a:rPr>
              <a:t>SS ZG538 Infrastructure Management</a:t>
            </a:r>
          </a:p>
        </p:txBody>
      </p:sp>
      <p:pic>
        <p:nvPicPr>
          <p:cNvPr id="8" name="Picture 7">
            <a:extLst>
              <a:ext uri="{FF2B5EF4-FFF2-40B4-BE49-F238E27FC236}">
                <a16:creationId xmlns:a16="http://schemas.microsoft.com/office/drawing/2014/main" id="{F93946FA-1E35-42F5-8292-0F12B3ABF736}"/>
              </a:ext>
            </a:extLst>
          </p:cNvPr>
          <p:cNvPicPr>
            <a:picLocks noChangeAspect="1"/>
          </p:cNvPicPr>
          <p:nvPr/>
        </p:nvPicPr>
        <p:blipFill>
          <a:blip r:embed="rId3"/>
          <a:stretch>
            <a:fillRect/>
          </a:stretch>
        </p:blipFill>
        <p:spPr>
          <a:xfrm>
            <a:off x="5991469" y="1828800"/>
            <a:ext cx="2724150" cy="2543175"/>
          </a:xfrm>
          <a:prstGeom prst="rect">
            <a:avLst/>
          </a:prstGeom>
        </p:spPr>
      </p:pic>
    </p:spTree>
    <p:extLst>
      <p:ext uri="{BB962C8B-B14F-4D97-AF65-F5344CB8AC3E}">
        <p14:creationId xmlns:p14="http://schemas.microsoft.com/office/powerpoint/2010/main" val="1640673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6700" y="1388994"/>
            <a:ext cx="8610600" cy="5142539"/>
          </a:xfrm>
        </p:spPr>
        <p:txBody>
          <a:bodyPr>
            <a:normAutofit lnSpcReduction="10000"/>
          </a:bodyPr>
          <a:lstStyle/>
          <a:p>
            <a:pPr>
              <a:spcBef>
                <a:spcPts val="600"/>
              </a:spcBef>
              <a:spcAft>
                <a:spcPts val="600"/>
              </a:spcAft>
            </a:pPr>
            <a:r>
              <a:rPr lang="en-US" sz="2200" b="1" dirty="0">
                <a:solidFill>
                  <a:srgbClr val="C00000"/>
                </a:solidFill>
              </a:rPr>
              <a:t>Case Studies (Cont.) :</a:t>
            </a:r>
            <a:endParaRPr lang="en-US" sz="1900" dirty="0">
              <a:solidFill>
                <a:srgbClr val="C00000"/>
              </a:solidFill>
            </a:endParaRPr>
          </a:p>
          <a:p>
            <a:r>
              <a:rPr lang="en-US" sz="1600" b="1" dirty="0"/>
              <a:t>2. Equifax</a:t>
            </a:r>
          </a:p>
          <a:p>
            <a:pPr lvl="1">
              <a:lnSpc>
                <a:spcPct val="120000"/>
              </a:lnSpc>
              <a:spcBef>
                <a:spcPts val="500"/>
              </a:spcBef>
              <a:buFont typeface="Arial" panose="020B0604020202020204" pitchFamily="34" charset="0"/>
              <a:buChar char="•"/>
            </a:pPr>
            <a:r>
              <a:rPr lang="en-US" dirty="0"/>
              <a:t>Formally known as Retail credit Company, One of the largest credit bureaus and  made reports to insurance companies when people applied for new insurance policies including life, auto, fire and medical insurance.</a:t>
            </a:r>
          </a:p>
          <a:p>
            <a:pPr lvl="1">
              <a:lnSpc>
                <a:spcPct val="120000"/>
              </a:lnSpc>
              <a:spcBef>
                <a:spcPts val="500"/>
              </a:spcBef>
              <a:buFont typeface="Arial" panose="020B0604020202020204" pitchFamily="34" charset="0"/>
              <a:buChar char="•"/>
            </a:pPr>
            <a:r>
              <a:rPr lang="en-US" dirty="0"/>
              <a:t>Retail Credit Company's extensive information holdings, and its willingness to sell them to anyone, incentivizing employees for collecting negative information on consumers, attracted criticism of the company in the 1960s and 1970s. </a:t>
            </a:r>
          </a:p>
          <a:p>
            <a:pPr lvl="1">
              <a:lnSpc>
                <a:spcPct val="120000"/>
              </a:lnSpc>
              <a:spcBef>
                <a:spcPts val="500"/>
              </a:spcBef>
              <a:buFont typeface="Arial" panose="020B0604020202020204" pitchFamily="34" charset="0"/>
              <a:buChar char="•"/>
            </a:pPr>
            <a:r>
              <a:rPr lang="en-US" dirty="0"/>
              <a:t>Retail Credit Company to change its name to Equifax in 1975 to improve its image</a:t>
            </a:r>
          </a:p>
          <a:p>
            <a:pPr lvl="1">
              <a:lnSpc>
                <a:spcPct val="120000"/>
              </a:lnSpc>
              <a:spcBef>
                <a:spcPts val="500"/>
              </a:spcBef>
              <a:buFont typeface="Arial" panose="020B0604020202020204" pitchFamily="34" charset="0"/>
              <a:buChar char="•"/>
            </a:pPr>
            <a:r>
              <a:rPr lang="en-US" dirty="0"/>
              <a:t>New law called Fair Credit Reporting Act came out due to the enactment of the hearings of Retail Credit Company</a:t>
            </a:r>
          </a:p>
          <a:p>
            <a:pPr>
              <a:lnSpc>
                <a:spcPct val="110000"/>
              </a:lnSpc>
              <a:buFont typeface="+mj-lt"/>
              <a:buAutoNum type="arabicPeriod" startAt="3"/>
            </a:pPr>
            <a:r>
              <a:rPr lang="en-US" sz="1600" b="1" dirty="0"/>
              <a:t>Tyco</a:t>
            </a:r>
          </a:p>
          <a:p>
            <a:pPr lvl="1">
              <a:lnSpc>
                <a:spcPct val="130000"/>
              </a:lnSpc>
              <a:spcBef>
                <a:spcPts val="500"/>
              </a:spcBef>
              <a:buFont typeface="Arial" panose="020B0604020202020204" pitchFamily="34" charset="0"/>
              <a:buChar char="•"/>
            </a:pPr>
            <a:r>
              <a:rPr lang="en-US" dirty="0"/>
              <a:t>Diversified manufacturing conglomerate (toys, plastics..)</a:t>
            </a:r>
          </a:p>
          <a:p>
            <a:pPr lvl="1">
              <a:lnSpc>
                <a:spcPct val="130000"/>
              </a:lnSpc>
              <a:spcBef>
                <a:spcPts val="500"/>
              </a:spcBef>
              <a:buFont typeface="Arial" panose="020B0604020202020204" pitchFamily="34" charset="0"/>
              <a:buChar char="•"/>
            </a:pPr>
            <a:r>
              <a:rPr lang="en-US" dirty="0"/>
              <a:t>CEO and CFO guilty of stealing US$150 million because of greed and dishonesty, falsifying business records, and violating business law</a:t>
            </a:r>
          </a:p>
          <a:p>
            <a:pPr lvl="1">
              <a:lnSpc>
                <a:spcPct val="130000"/>
              </a:lnSpc>
              <a:spcBef>
                <a:spcPts val="500"/>
              </a:spcBef>
              <a:buFont typeface="Arial" panose="020B0604020202020204" pitchFamily="34" charset="0"/>
              <a:buChar char="•"/>
            </a:pPr>
            <a:r>
              <a:rPr lang="en-US" dirty="0"/>
              <a:t>Had to pay up US $ 205 million and were imprisoned for 8-25 years</a:t>
            </a:r>
          </a:p>
          <a:p>
            <a:pPr lvl="1">
              <a:lnSpc>
                <a:spcPct val="120000"/>
              </a:lnSpc>
              <a:spcBef>
                <a:spcPts val="500"/>
              </a:spcBef>
              <a:buFont typeface="Arial" panose="020B0604020202020204" pitchFamily="34" charset="0"/>
              <a:buChar char="•"/>
            </a:pPr>
            <a:endParaRPr lang="en-US" sz="1500" dirty="0"/>
          </a:p>
        </p:txBody>
      </p:sp>
      <p:sp>
        <p:nvSpPr>
          <p:cNvPr id="5" name="Slide Number Placeholder 4"/>
          <p:cNvSpPr>
            <a:spLocks noGrp="1"/>
          </p:cNvSpPr>
          <p:nvPr>
            <p:ph type="sldNum" sz="quarter" idx="13"/>
          </p:nvPr>
        </p:nvSpPr>
        <p:spPr>
          <a:xfrm>
            <a:off x="8655050" y="6569038"/>
            <a:ext cx="444500" cy="290328"/>
          </a:xfrm>
        </p:spPr>
        <p:txBody>
          <a:bodyPr/>
          <a:lstStyle/>
          <a:p>
            <a:fld id="{BC8D7E44-7D4F-4942-A8C9-2DF6BF8399E8}" type="slidenum">
              <a:rPr lang="en-US" smtClean="0"/>
              <a:pPr/>
              <a:t>23</a:t>
            </a:fld>
            <a:endParaRPr lang="en-US" dirty="0"/>
          </a:p>
        </p:txBody>
      </p:sp>
      <p:sp>
        <p:nvSpPr>
          <p:cNvPr id="9" name="Content Placeholder 2">
            <a:extLst>
              <a:ext uri="{FF2B5EF4-FFF2-40B4-BE49-F238E27FC236}">
                <a16:creationId xmlns:a16="http://schemas.microsoft.com/office/drawing/2014/main" id="{29099403-41A2-473A-9D23-69BDE62BA51B}"/>
              </a:ext>
            </a:extLst>
          </p:cNvPr>
          <p:cNvSpPr>
            <a:spLocks noGrp="1"/>
          </p:cNvSpPr>
          <p:nvPr>
            <p:ph sz="quarter" idx="10"/>
          </p:nvPr>
        </p:nvSpPr>
        <p:spPr>
          <a:xfrm>
            <a:off x="304800" y="152400"/>
            <a:ext cx="6324600" cy="1143000"/>
          </a:xfrm>
        </p:spPr>
        <p:txBody>
          <a:bodyPr>
            <a:normAutofit/>
          </a:bodyPr>
          <a:lstStyle/>
          <a:p>
            <a:r>
              <a:rPr lang="en-US" sz="3200" dirty="0"/>
              <a:t>IT Systems Management – </a:t>
            </a:r>
            <a:r>
              <a:rPr lang="en-US" sz="3200" dirty="0">
                <a:solidFill>
                  <a:srgbClr val="0070C0"/>
                </a:solidFill>
              </a:rPr>
              <a:t>Ethics &amp; its Role</a:t>
            </a:r>
          </a:p>
        </p:txBody>
      </p:sp>
      <p:sp>
        <p:nvSpPr>
          <p:cNvPr id="3" name="Footer Placeholder 2">
            <a:extLst>
              <a:ext uri="{FF2B5EF4-FFF2-40B4-BE49-F238E27FC236}">
                <a16:creationId xmlns:a16="http://schemas.microsoft.com/office/drawing/2014/main" id="{33233FC8-ADEF-4BF4-B0A5-D6A71BB51AD1}"/>
              </a:ext>
            </a:extLst>
          </p:cNvPr>
          <p:cNvSpPr>
            <a:spLocks noGrp="1"/>
          </p:cNvSpPr>
          <p:nvPr>
            <p:ph type="ftr" sz="quarter" idx="12"/>
          </p:nvPr>
        </p:nvSpPr>
        <p:spPr>
          <a:xfrm>
            <a:off x="3886200" y="6569038"/>
            <a:ext cx="2954076" cy="290328"/>
          </a:xfrm>
        </p:spPr>
        <p:txBody>
          <a:bodyPr/>
          <a:lstStyle/>
          <a:p>
            <a:r>
              <a:rPr lang="en-US" dirty="0"/>
              <a:t>SS ZG538 Infrastructure Management</a:t>
            </a:r>
          </a:p>
        </p:txBody>
      </p:sp>
    </p:spTree>
    <p:extLst>
      <p:ext uri="{BB962C8B-B14F-4D97-AF65-F5344CB8AC3E}">
        <p14:creationId xmlns:p14="http://schemas.microsoft.com/office/powerpoint/2010/main" val="660660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82166"/>
            <a:ext cx="8839200" cy="5142539"/>
          </a:xfrm>
        </p:spPr>
        <p:txBody>
          <a:bodyPr>
            <a:normAutofit/>
          </a:bodyPr>
          <a:lstStyle/>
          <a:p>
            <a:pPr>
              <a:spcBef>
                <a:spcPts val="600"/>
              </a:spcBef>
              <a:spcAft>
                <a:spcPts val="600"/>
              </a:spcAft>
            </a:pPr>
            <a:r>
              <a:rPr lang="en-US" sz="2200" b="1" dirty="0">
                <a:solidFill>
                  <a:srgbClr val="C00000"/>
                </a:solidFill>
              </a:rPr>
              <a:t>Case Studies (cont.):</a:t>
            </a:r>
            <a:endParaRPr lang="en-US" sz="1900" dirty="0">
              <a:solidFill>
                <a:srgbClr val="C00000"/>
              </a:solidFill>
            </a:endParaRPr>
          </a:p>
          <a:p>
            <a:r>
              <a:rPr lang="en-US" sz="1700" dirty="0"/>
              <a:t>4. </a:t>
            </a:r>
            <a:r>
              <a:rPr lang="en-US" sz="1700" b="1" dirty="0"/>
              <a:t>WorldCom</a:t>
            </a:r>
          </a:p>
          <a:p>
            <a:pPr lvl="1" algn="just">
              <a:lnSpc>
                <a:spcPct val="110000"/>
              </a:lnSpc>
              <a:spcBef>
                <a:spcPts val="500"/>
              </a:spcBef>
              <a:buFont typeface="Arial" panose="020B0604020202020204" pitchFamily="34" charset="0"/>
              <a:buChar char="•"/>
            </a:pPr>
            <a:r>
              <a:rPr lang="en-US" dirty="0"/>
              <a:t>MCI-WorldCom (A company which was formed from the merger of WorldCom and MCI Communication worth 37 billion$) planned for a merger with Sprint worth $129 billion which did not get approved. MCI WorldCom borrowed significantly at inflated valuations and diversified into non-profitable timber yachting etc. </a:t>
            </a:r>
          </a:p>
          <a:p>
            <a:pPr lvl="1" algn="just">
              <a:lnSpc>
                <a:spcPct val="110000"/>
              </a:lnSpc>
              <a:spcBef>
                <a:spcPts val="500"/>
              </a:spcBef>
              <a:buFont typeface="Arial" panose="020B0604020202020204" pitchFamily="34" charset="0"/>
              <a:buChar char="•"/>
            </a:pPr>
            <a:r>
              <a:rPr lang="en-US" dirty="0"/>
              <a:t>CEO,CFO, Director of Accounting used fraudulent accounting methods to hide its declining financial condition, presenting a misleading picture of financial growth and profitability. </a:t>
            </a:r>
          </a:p>
          <a:p>
            <a:pPr lvl="1" algn="just">
              <a:lnSpc>
                <a:spcPct val="110000"/>
              </a:lnSpc>
              <a:spcBef>
                <a:spcPts val="500"/>
              </a:spcBef>
              <a:buFont typeface="Arial" panose="020B0604020202020204" pitchFamily="34" charset="0"/>
              <a:buChar char="•"/>
            </a:pPr>
            <a:r>
              <a:rPr lang="en-US" dirty="0"/>
              <a:t>Arthur Anderson the external Auditing firm which was supposed to audit this failed</a:t>
            </a:r>
          </a:p>
          <a:p>
            <a:pPr lvl="1" algn="just">
              <a:lnSpc>
                <a:spcPct val="110000"/>
              </a:lnSpc>
              <a:spcBef>
                <a:spcPts val="500"/>
              </a:spcBef>
              <a:buFont typeface="Arial" panose="020B0604020202020204" pitchFamily="34" charset="0"/>
              <a:buChar char="•"/>
            </a:pPr>
            <a:r>
              <a:rPr lang="en-US" dirty="0"/>
              <a:t>WorldCom (renamed from MCI-WorldCom) with a new CEO filed for bankruptcy with ~6 billion $ debt</a:t>
            </a:r>
          </a:p>
          <a:p>
            <a:pPr lvl="1" algn="just">
              <a:lnSpc>
                <a:spcPct val="110000"/>
              </a:lnSpc>
              <a:spcBef>
                <a:spcPts val="500"/>
              </a:spcBef>
              <a:buFont typeface="Arial" panose="020B0604020202020204" pitchFamily="34" charset="0"/>
              <a:buChar char="•"/>
            </a:pPr>
            <a:r>
              <a:rPr lang="en-US" dirty="0"/>
              <a:t>CEO and other executives was convicted for fraud, conspiracy, and filing false documents with regulators for 70million $ and 25 years in prison</a:t>
            </a:r>
          </a:p>
        </p:txBody>
      </p:sp>
      <p:sp>
        <p:nvSpPr>
          <p:cNvPr id="5" name="Slide Number Placeholder 4"/>
          <p:cNvSpPr>
            <a:spLocks noGrp="1"/>
          </p:cNvSpPr>
          <p:nvPr>
            <p:ph type="sldNum" sz="quarter" idx="13"/>
          </p:nvPr>
        </p:nvSpPr>
        <p:spPr>
          <a:xfrm>
            <a:off x="8458200" y="6567672"/>
            <a:ext cx="444500" cy="290328"/>
          </a:xfrm>
        </p:spPr>
        <p:txBody>
          <a:bodyPr/>
          <a:lstStyle/>
          <a:p>
            <a:fld id="{BC8D7E44-7D4F-4942-A8C9-2DF6BF8399E8}" type="slidenum">
              <a:rPr lang="en-US" smtClean="0"/>
              <a:pPr/>
              <a:t>24</a:t>
            </a:fld>
            <a:endParaRPr lang="en-US" dirty="0"/>
          </a:p>
        </p:txBody>
      </p:sp>
      <p:sp>
        <p:nvSpPr>
          <p:cNvPr id="9" name="Content Placeholder 2">
            <a:extLst>
              <a:ext uri="{FF2B5EF4-FFF2-40B4-BE49-F238E27FC236}">
                <a16:creationId xmlns:a16="http://schemas.microsoft.com/office/drawing/2014/main" id="{29099403-41A2-473A-9D23-69BDE62BA51B}"/>
              </a:ext>
            </a:extLst>
          </p:cNvPr>
          <p:cNvSpPr>
            <a:spLocks noGrp="1"/>
          </p:cNvSpPr>
          <p:nvPr>
            <p:ph sz="quarter" idx="10"/>
          </p:nvPr>
        </p:nvSpPr>
        <p:spPr>
          <a:xfrm>
            <a:off x="304800" y="152400"/>
            <a:ext cx="6324600" cy="1143000"/>
          </a:xfrm>
        </p:spPr>
        <p:txBody>
          <a:bodyPr>
            <a:normAutofit/>
          </a:bodyPr>
          <a:lstStyle/>
          <a:p>
            <a:r>
              <a:rPr lang="en-US" sz="3200" dirty="0"/>
              <a:t>IT Systems Management – </a:t>
            </a:r>
            <a:r>
              <a:rPr lang="en-US" sz="3200" dirty="0">
                <a:solidFill>
                  <a:srgbClr val="0070C0"/>
                </a:solidFill>
              </a:rPr>
              <a:t>Ethics &amp; its Role</a:t>
            </a:r>
          </a:p>
        </p:txBody>
      </p:sp>
      <p:sp>
        <p:nvSpPr>
          <p:cNvPr id="3" name="Footer Placeholder 2">
            <a:extLst>
              <a:ext uri="{FF2B5EF4-FFF2-40B4-BE49-F238E27FC236}">
                <a16:creationId xmlns:a16="http://schemas.microsoft.com/office/drawing/2014/main" id="{646A5216-17CF-41EB-98DC-2DD7C1C3E998}"/>
              </a:ext>
            </a:extLst>
          </p:cNvPr>
          <p:cNvSpPr>
            <a:spLocks noGrp="1"/>
          </p:cNvSpPr>
          <p:nvPr>
            <p:ph type="ftr" sz="quarter" idx="12"/>
          </p:nvPr>
        </p:nvSpPr>
        <p:spPr>
          <a:xfrm>
            <a:off x="3903975" y="6586695"/>
            <a:ext cx="2954076" cy="290328"/>
          </a:xfrm>
        </p:spPr>
        <p:txBody>
          <a:bodyPr/>
          <a:lstStyle/>
          <a:p>
            <a:r>
              <a:rPr lang="en-US" sz="1200" dirty="0"/>
              <a:t>SS ZG538 Infrastructure Management</a:t>
            </a:r>
          </a:p>
        </p:txBody>
      </p:sp>
    </p:spTree>
    <p:extLst>
      <p:ext uri="{BB962C8B-B14F-4D97-AF65-F5344CB8AC3E}">
        <p14:creationId xmlns:p14="http://schemas.microsoft.com/office/powerpoint/2010/main" val="3553768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83755"/>
            <a:ext cx="9296400" cy="5419381"/>
          </a:xfrm>
        </p:spPr>
        <p:txBody>
          <a:bodyPr>
            <a:normAutofit fontScale="77500" lnSpcReduction="20000"/>
          </a:bodyPr>
          <a:lstStyle/>
          <a:p>
            <a:pPr marL="274320" indent="0">
              <a:lnSpc>
                <a:spcPct val="120000"/>
              </a:lnSpc>
              <a:spcBef>
                <a:spcPts val="300"/>
              </a:spcBef>
            </a:pPr>
            <a:r>
              <a:rPr lang="en-US" sz="2100" b="1" dirty="0"/>
              <a:t>Every country has laws (like the ones below) to place greater governance on corporations. </a:t>
            </a:r>
          </a:p>
          <a:p>
            <a:pPr marL="640080" lvl="1" indent="-342900" algn="just">
              <a:lnSpc>
                <a:spcPct val="110000"/>
              </a:lnSpc>
              <a:spcBef>
                <a:spcPts val="1200"/>
              </a:spcBef>
              <a:buFont typeface="+mj-lt"/>
              <a:buAutoNum type="arabicPeriod"/>
            </a:pPr>
            <a:r>
              <a:rPr lang="en-US" sz="2100" b="1" dirty="0"/>
              <a:t>Sarbanes-Oxley Act</a:t>
            </a:r>
          </a:p>
          <a:p>
            <a:pPr marL="640080" lvl="2" indent="0" algn="just">
              <a:lnSpc>
                <a:spcPct val="110000"/>
              </a:lnSpc>
              <a:spcBef>
                <a:spcPts val="500"/>
              </a:spcBef>
              <a:buNone/>
            </a:pPr>
            <a:r>
              <a:rPr lang="en-US" sz="2100" dirty="0"/>
              <a:t>The Public Company Accounting Reform &amp; Investor Protection Act of 2002 popularly known after the law makers who sponsored it as SOX, has 11 sections which addresses things like</a:t>
            </a:r>
          </a:p>
          <a:p>
            <a:pPr marL="914400" lvl="3" algn="just">
              <a:lnSpc>
                <a:spcPct val="120000"/>
              </a:lnSpc>
              <a:spcBef>
                <a:spcPts val="500"/>
              </a:spcBef>
              <a:buFont typeface="Wingdings" panose="05000000000000000000" pitchFamily="2" charset="2"/>
              <a:buChar char="§"/>
            </a:pPr>
            <a:r>
              <a:rPr lang="en-US" sz="2100" dirty="0"/>
              <a:t>Creation of a Public Company Accounting Oversight Board (PCAOB)</a:t>
            </a:r>
          </a:p>
          <a:p>
            <a:pPr marL="914400" lvl="3" algn="just">
              <a:lnSpc>
                <a:spcPct val="120000"/>
              </a:lnSpc>
              <a:spcBef>
                <a:spcPts val="500"/>
              </a:spcBef>
              <a:buFont typeface="Wingdings" panose="05000000000000000000" pitchFamily="2" charset="2"/>
              <a:buChar char="§"/>
            </a:pPr>
            <a:r>
              <a:rPr lang="en-US" sz="2100" dirty="0"/>
              <a:t>Stronger penalties for fraud</a:t>
            </a:r>
          </a:p>
          <a:p>
            <a:pPr marL="914400" lvl="3" algn="just">
              <a:lnSpc>
                <a:spcPct val="120000"/>
              </a:lnSpc>
              <a:spcBef>
                <a:spcPts val="500"/>
              </a:spcBef>
              <a:buFont typeface="Wingdings" panose="05000000000000000000" pitchFamily="2" charset="2"/>
              <a:buChar char="§"/>
            </a:pPr>
            <a:r>
              <a:rPr lang="en-US" sz="2100" dirty="0"/>
              <a:t>Public companies cannot make loans to management</a:t>
            </a:r>
          </a:p>
          <a:p>
            <a:pPr marL="914400" lvl="3" algn="just">
              <a:lnSpc>
                <a:spcPct val="120000"/>
              </a:lnSpc>
              <a:spcBef>
                <a:spcPts val="500"/>
              </a:spcBef>
              <a:buFont typeface="Wingdings" panose="05000000000000000000" pitchFamily="2" charset="2"/>
              <a:buChar char="§"/>
            </a:pPr>
            <a:r>
              <a:rPr lang="en-US" sz="2100" dirty="0"/>
              <a:t>Report more information to the public</a:t>
            </a:r>
          </a:p>
          <a:p>
            <a:pPr marL="914400" lvl="3" algn="just">
              <a:lnSpc>
                <a:spcPct val="120000"/>
              </a:lnSpc>
              <a:spcBef>
                <a:spcPts val="500"/>
              </a:spcBef>
              <a:buFont typeface="Wingdings" panose="05000000000000000000" pitchFamily="2" charset="2"/>
              <a:buChar char="§"/>
            </a:pPr>
            <a:r>
              <a:rPr lang="en-US" sz="2100" dirty="0"/>
              <a:t>Maintain stronger independence from external auditors</a:t>
            </a:r>
          </a:p>
          <a:p>
            <a:pPr marL="914400" lvl="3" algn="just">
              <a:lnSpc>
                <a:spcPct val="120000"/>
              </a:lnSpc>
              <a:spcBef>
                <a:spcPts val="500"/>
              </a:spcBef>
              <a:buFont typeface="Wingdings" panose="05000000000000000000" pitchFamily="2" charset="2"/>
              <a:buChar char="§"/>
            </a:pPr>
            <a:r>
              <a:rPr lang="en-US" sz="2100" dirty="0"/>
              <a:t>Report on and have audited financial reporting controls</a:t>
            </a:r>
          </a:p>
          <a:p>
            <a:pPr marL="914400" lvl="3" algn="just">
              <a:lnSpc>
                <a:spcPct val="120000"/>
              </a:lnSpc>
              <a:spcBef>
                <a:spcPts val="500"/>
              </a:spcBef>
              <a:buFont typeface="Wingdings" panose="05000000000000000000" pitchFamily="2" charset="2"/>
              <a:buChar char="§"/>
            </a:pPr>
            <a:r>
              <a:rPr lang="en-US" sz="2100" dirty="0"/>
              <a:t>Companies to establish and maintain a set of internal procedures to ensure accurate financial reporting. The signing officers must certify that such controls are in existence and are being used, and within 90 days of the signing, they must certify that they have evaluated the effectiveness of the controls</a:t>
            </a:r>
          </a:p>
          <a:p>
            <a:pPr marL="914400" lvl="3" algn="just">
              <a:lnSpc>
                <a:spcPct val="120000"/>
              </a:lnSpc>
              <a:spcBef>
                <a:spcPts val="500"/>
              </a:spcBef>
              <a:buFont typeface="Wingdings" panose="05000000000000000000" pitchFamily="2" charset="2"/>
              <a:buChar char="§"/>
            </a:pPr>
            <a:r>
              <a:rPr lang="en-US" sz="2100" dirty="0"/>
              <a:t>Since in most companies financial reporting processes are driven by IT systems, and the Chief Information Officer (CIO) is responsible for the security, accuracy, and reliability of the systems that manage and report on financial data, they also will need to sign off on SOX. There are variants in CSOX, PCAOB etc.</a:t>
            </a:r>
          </a:p>
        </p:txBody>
      </p:sp>
      <p:sp>
        <p:nvSpPr>
          <p:cNvPr id="5" name="Slide Number Placeholder 4"/>
          <p:cNvSpPr>
            <a:spLocks noGrp="1"/>
          </p:cNvSpPr>
          <p:nvPr>
            <p:ph type="sldNum" sz="quarter" idx="13"/>
          </p:nvPr>
        </p:nvSpPr>
        <p:spPr>
          <a:xfrm>
            <a:off x="8321548" y="6559984"/>
            <a:ext cx="596900" cy="333295"/>
          </a:xfrm>
        </p:spPr>
        <p:txBody>
          <a:bodyPr/>
          <a:lstStyle/>
          <a:p>
            <a:fld id="{BC8D7E44-7D4F-4942-A8C9-2DF6BF8399E8}" type="slidenum">
              <a:rPr lang="en-US" smtClean="0"/>
              <a:pPr/>
              <a:t>25</a:t>
            </a:fld>
            <a:endParaRPr lang="en-US" dirty="0"/>
          </a:p>
        </p:txBody>
      </p:sp>
      <p:sp>
        <p:nvSpPr>
          <p:cNvPr id="9" name="Content Placeholder 2">
            <a:extLst>
              <a:ext uri="{FF2B5EF4-FFF2-40B4-BE49-F238E27FC236}">
                <a16:creationId xmlns:a16="http://schemas.microsoft.com/office/drawing/2014/main" id="{29099403-41A2-473A-9D23-69BDE62BA51B}"/>
              </a:ext>
            </a:extLst>
          </p:cNvPr>
          <p:cNvSpPr>
            <a:spLocks noGrp="1"/>
          </p:cNvSpPr>
          <p:nvPr>
            <p:ph sz="quarter" idx="10"/>
          </p:nvPr>
        </p:nvSpPr>
        <p:spPr>
          <a:xfrm>
            <a:off x="30480" y="-1788"/>
            <a:ext cx="7467600" cy="1295400"/>
          </a:xfrm>
        </p:spPr>
        <p:txBody>
          <a:bodyPr>
            <a:normAutofit/>
          </a:bodyPr>
          <a:lstStyle/>
          <a:p>
            <a:r>
              <a:rPr lang="en-US" sz="2600" dirty="0"/>
              <a:t>IT Systems Management – </a:t>
            </a:r>
            <a:r>
              <a:rPr lang="en-US" sz="2600" dirty="0">
                <a:solidFill>
                  <a:srgbClr val="0070C0"/>
                </a:solidFill>
              </a:rPr>
              <a:t>Ethics &amp; its Role</a:t>
            </a:r>
          </a:p>
          <a:p>
            <a:r>
              <a:rPr lang="en-US" sz="2600" dirty="0">
                <a:solidFill>
                  <a:srgbClr val="C00000"/>
                </a:solidFill>
              </a:rPr>
              <a:t>Legislations for greater governance of corporations</a:t>
            </a:r>
          </a:p>
        </p:txBody>
      </p:sp>
      <p:sp>
        <p:nvSpPr>
          <p:cNvPr id="3" name="Footer Placeholder 2">
            <a:extLst>
              <a:ext uri="{FF2B5EF4-FFF2-40B4-BE49-F238E27FC236}">
                <a16:creationId xmlns:a16="http://schemas.microsoft.com/office/drawing/2014/main" id="{2953D958-1F9D-4F64-A759-723779277D14}"/>
              </a:ext>
            </a:extLst>
          </p:cNvPr>
          <p:cNvSpPr>
            <a:spLocks noGrp="1"/>
          </p:cNvSpPr>
          <p:nvPr>
            <p:ph type="ftr" sz="quarter" idx="12"/>
          </p:nvPr>
        </p:nvSpPr>
        <p:spPr>
          <a:xfrm>
            <a:off x="3695700" y="6617734"/>
            <a:ext cx="2954076" cy="365125"/>
          </a:xfrm>
        </p:spPr>
        <p:txBody>
          <a:bodyPr/>
          <a:lstStyle/>
          <a:p>
            <a:r>
              <a:rPr lang="en-US" dirty="0">
                <a:latin typeface="Arial" panose="020B0604020202020204" pitchFamily="34" charset="0"/>
                <a:cs typeface="Arial" panose="020B0604020202020204" pitchFamily="34" charset="0"/>
              </a:rPr>
              <a:t>SS ZG538 Infrastructure Management</a:t>
            </a:r>
          </a:p>
        </p:txBody>
      </p:sp>
    </p:spTree>
    <p:extLst>
      <p:ext uri="{BB962C8B-B14F-4D97-AF65-F5344CB8AC3E}">
        <p14:creationId xmlns:p14="http://schemas.microsoft.com/office/powerpoint/2010/main" val="1470336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4150" y="1405744"/>
            <a:ext cx="8775700" cy="5142539"/>
          </a:xfrm>
        </p:spPr>
        <p:txBody>
          <a:bodyPr>
            <a:normAutofit/>
          </a:bodyPr>
          <a:lstStyle/>
          <a:p>
            <a:pPr marL="457200" indent="-457200">
              <a:spcBef>
                <a:spcPts val="600"/>
              </a:spcBef>
              <a:spcAft>
                <a:spcPts val="600"/>
              </a:spcAft>
              <a:buFont typeface="+mj-lt"/>
              <a:buAutoNum type="arabicPeriod" startAt="2"/>
            </a:pPr>
            <a:r>
              <a:rPr lang="en-US" sz="1800" b="1" dirty="0"/>
              <a:t>Graham Leach Bliley Act</a:t>
            </a:r>
          </a:p>
          <a:p>
            <a:pPr marL="457200" lvl="2" indent="0">
              <a:lnSpc>
                <a:spcPct val="110000"/>
              </a:lnSpc>
              <a:spcBef>
                <a:spcPts val="600"/>
              </a:spcBef>
              <a:buNone/>
            </a:pPr>
            <a:r>
              <a:rPr lang="en-US" sz="1800" dirty="0"/>
              <a:t>The Graham-Leach-Bliley Act, also known as the Financial Modernization Act, regulates the sharing of personal information about individuals who are doing business with financial institutions. </a:t>
            </a:r>
          </a:p>
          <a:p>
            <a:pPr marL="731520" lvl="2" indent="-285750" algn="just">
              <a:lnSpc>
                <a:spcPct val="110000"/>
              </a:lnSpc>
              <a:spcBef>
                <a:spcPts val="600"/>
              </a:spcBef>
            </a:pPr>
            <a:r>
              <a:rPr lang="en-US" sz="1800" dirty="0"/>
              <a:t>The law requires financial companies to inform their customers about the company’s privacy policies and practices, especially as it relates to non-public information (NPI). Based on these policies and practices, customers can then decide whether or not they want to do business with the company.</a:t>
            </a:r>
          </a:p>
          <a:p>
            <a:pPr marL="731520" lvl="2" indent="-285750" algn="just">
              <a:lnSpc>
                <a:spcPct val="110000"/>
              </a:lnSpc>
              <a:spcBef>
                <a:spcPts val="600"/>
              </a:spcBef>
            </a:pPr>
            <a:r>
              <a:rPr lang="en-US" sz="1800" dirty="0"/>
              <a:t>NPI stands for non-public information and pertains to the private, personal information of an individual not readily available in public records. Customers typically disclose such information to private or public companies to transact business. Examples of NPI are social security numbers, unlisted telephone numbers, and credit card account numbers</a:t>
            </a:r>
          </a:p>
          <a:p>
            <a:pPr marL="731520" lvl="3" algn="just">
              <a:lnSpc>
                <a:spcPct val="110000"/>
              </a:lnSpc>
              <a:spcBef>
                <a:spcPts val="600"/>
              </a:spcBef>
              <a:buFont typeface="Wingdings" panose="05000000000000000000" pitchFamily="2" charset="2"/>
              <a:buChar char="§"/>
            </a:pPr>
            <a:r>
              <a:rPr lang="en-US" sz="1800" dirty="0"/>
              <a:t>This law provides an option to the consumers to opt-out from sharing the NPI with any other organization.</a:t>
            </a:r>
          </a:p>
        </p:txBody>
      </p:sp>
      <p:sp>
        <p:nvSpPr>
          <p:cNvPr id="5" name="Slide Number Placeholder 4"/>
          <p:cNvSpPr>
            <a:spLocks noGrp="1"/>
          </p:cNvSpPr>
          <p:nvPr>
            <p:ph type="sldNum" sz="quarter" idx="13"/>
          </p:nvPr>
        </p:nvSpPr>
        <p:spPr>
          <a:xfrm>
            <a:off x="8458200" y="6581350"/>
            <a:ext cx="381000" cy="333295"/>
          </a:xfrm>
        </p:spPr>
        <p:txBody>
          <a:bodyPr/>
          <a:lstStyle/>
          <a:p>
            <a:fld id="{BC8D7E44-7D4F-4942-A8C9-2DF6BF8399E8}" type="slidenum">
              <a:rPr lang="en-US" smtClean="0">
                <a:latin typeface="Arial" panose="020B0604020202020204" pitchFamily="34" charset="0"/>
                <a:cs typeface="Arial" panose="020B0604020202020204" pitchFamily="34" charset="0"/>
              </a:rPr>
              <a:pPr/>
              <a:t>26</a:t>
            </a:fld>
            <a:endParaRPr lang="en-US"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FEB5E883-9B25-4426-B057-9621D606B0CD}"/>
              </a:ext>
            </a:extLst>
          </p:cNvPr>
          <p:cNvSpPr>
            <a:spLocks noGrp="1"/>
          </p:cNvSpPr>
          <p:nvPr>
            <p:ph sz="quarter" idx="10"/>
          </p:nvPr>
        </p:nvSpPr>
        <p:spPr>
          <a:xfrm>
            <a:off x="215900" y="0"/>
            <a:ext cx="7467600" cy="1295400"/>
          </a:xfrm>
        </p:spPr>
        <p:txBody>
          <a:bodyPr>
            <a:normAutofit fontScale="55000" lnSpcReduction="20000"/>
          </a:bodyPr>
          <a:lstStyle/>
          <a:p>
            <a:r>
              <a:rPr lang="en-US" sz="4500" dirty="0"/>
              <a:t>IT Systems Management – </a:t>
            </a:r>
            <a:r>
              <a:rPr lang="en-US" sz="4500" dirty="0">
                <a:solidFill>
                  <a:srgbClr val="0070C0"/>
                </a:solidFill>
              </a:rPr>
              <a:t>Ethics &amp; its Role</a:t>
            </a:r>
          </a:p>
          <a:p>
            <a:r>
              <a:rPr lang="en-US" sz="4200" dirty="0">
                <a:solidFill>
                  <a:srgbClr val="C00000"/>
                </a:solidFill>
              </a:rPr>
              <a:t>Legislations for greater governance of corporations (Contd.)</a:t>
            </a:r>
          </a:p>
        </p:txBody>
      </p:sp>
      <p:sp>
        <p:nvSpPr>
          <p:cNvPr id="7" name="Footer Placeholder 6">
            <a:extLst>
              <a:ext uri="{FF2B5EF4-FFF2-40B4-BE49-F238E27FC236}">
                <a16:creationId xmlns:a16="http://schemas.microsoft.com/office/drawing/2014/main" id="{C3E11892-1C06-4398-9C6C-DA940F770D77}"/>
              </a:ext>
            </a:extLst>
          </p:cNvPr>
          <p:cNvSpPr>
            <a:spLocks noGrp="1"/>
          </p:cNvSpPr>
          <p:nvPr>
            <p:ph type="ftr" sz="quarter" idx="12"/>
          </p:nvPr>
        </p:nvSpPr>
        <p:spPr>
          <a:xfrm>
            <a:off x="3810000" y="6590135"/>
            <a:ext cx="2954076" cy="365125"/>
          </a:xfrm>
        </p:spPr>
        <p:txBody>
          <a:bodyPr/>
          <a:lstStyle/>
          <a:p>
            <a:r>
              <a:rPr lang="en-US" dirty="0">
                <a:latin typeface="Arial" panose="020B0604020202020204" pitchFamily="34" charset="0"/>
                <a:cs typeface="Arial" panose="020B0604020202020204" pitchFamily="34" charset="0"/>
              </a:rPr>
              <a:t>SS ZG538 Infrastructure Management</a:t>
            </a:r>
          </a:p>
        </p:txBody>
      </p:sp>
    </p:spTree>
    <p:extLst>
      <p:ext uri="{BB962C8B-B14F-4D97-AF65-F5344CB8AC3E}">
        <p14:creationId xmlns:p14="http://schemas.microsoft.com/office/powerpoint/2010/main" val="153883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0688" y="1432196"/>
            <a:ext cx="8686800" cy="5142539"/>
          </a:xfrm>
        </p:spPr>
        <p:txBody>
          <a:bodyPr>
            <a:normAutofit/>
          </a:bodyPr>
          <a:lstStyle/>
          <a:p>
            <a:pPr marL="342900" lvl="1" indent="-342900">
              <a:spcBef>
                <a:spcPts val="600"/>
              </a:spcBef>
              <a:spcAft>
                <a:spcPts val="600"/>
              </a:spcAft>
              <a:buClr>
                <a:srgbClr val="101141"/>
              </a:buClr>
              <a:buFont typeface="+mj-lt"/>
              <a:buAutoNum type="arabicPeriod" startAt="3"/>
            </a:pPr>
            <a:r>
              <a:rPr lang="en-US" sz="1800" b="1" dirty="0"/>
              <a:t>California Senate Bill 1386.</a:t>
            </a:r>
          </a:p>
          <a:p>
            <a:pPr marL="731520" lvl="1" indent="-342900" algn="just">
              <a:spcBef>
                <a:spcPts val="600"/>
              </a:spcBef>
              <a:spcAft>
                <a:spcPts val="600"/>
              </a:spcAft>
              <a:buClr>
                <a:srgbClr val="101141"/>
              </a:buClr>
              <a:buFont typeface="Wingdings" panose="05000000000000000000" pitchFamily="2" charset="2"/>
              <a:buChar char="§"/>
            </a:pPr>
            <a:r>
              <a:rPr lang="en-US" sz="1800" dirty="0"/>
              <a:t>This requires that any business, individual, or state agency conducting business in the state of California disclose any breaches of security of computerized NPI to all individuals with whom they conduct business </a:t>
            </a:r>
          </a:p>
          <a:p>
            <a:pPr marL="731520" lvl="1" indent="-342900" algn="just">
              <a:spcBef>
                <a:spcPts val="600"/>
              </a:spcBef>
              <a:spcAft>
                <a:spcPts val="600"/>
              </a:spcAft>
              <a:buClr>
                <a:srgbClr val="101141"/>
              </a:buClr>
              <a:buFont typeface="Wingdings" panose="05000000000000000000" pitchFamily="2" charset="2"/>
              <a:buChar char="§"/>
            </a:pPr>
            <a:r>
              <a:rPr lang="en-US" sz="1800" dirty="0"/>
              <a:t>This puts emphasis on security processes used by IT to ensure the likelihood of such a breach is kept to an absolute minimum. </a:t>
            </a:r>
          </a:p>
          <a:p>
            <a:pPr marL="731520" lvl="1" indent="-342900" algn="just">
              <a:spcBef>
                <a:spcPts val="600"/>
              </a:spcBef>
              <a:spcAft>
                <a:spcPts val="600"/>
              </a:spcAft>
              <a:buClr>
                <a:srgbClr val="101141"/>
              </a:buClr>
              <a:buFont typeface="Wingdings" panose="05000000000000000000" pitchFamily="2" charset="2"/>
              <a:buChar char="§"/>
            </a:pPr>
            <a:r>
              <a:rPr lang="en-US" sz="1800" dirty="0"/>
              <a:t>This also means information systems must be readily able to contact all customers on a moment’s notice should even a single compromise of NPI occur.</a:t>
            </a:r>
          </a:p>
          <a:p>
            <a:pPr marL="731520" lvl="2" indent="0" algn="just">
              <a:spcBef>
                <a:spcPts val="600"/>
              </a:spcBef>
              <a:spcAft>
                <a:spcPts val="600"/>
              </a:spcAft>
              <a:buClr>
                <a:srgbClr val="101141"/>
              </a:buClr>
              <a:buNone/>
            </a:pPr>
            <a:r>
              <a:rPr lang="en-US" sz="1800" dirty="0"/>
              <a:t>E.g. If a bank (happened with Wells Fargo Bank in 2003) , for example, unintentionally discloses a customer’s credit card number, the bank must disclose to all of its customers the nature of the security breach, how it happened, the extent of exposure, and what is being done to prevent its reoccurrence.</a:t>
            </a:r>
          </a:p>
        </p:txBody>
      </p:sp>
      <p:sp>
        <p:nvSpPr>
          <p:cNvPr id="5" name="Slide Number Placeholder 4"/>
          <p:cNvSpPr>
            <a:spLocks noGrp="1"/>
          </p:cNvSpPr>
          <p:nvPr>
            <p:ph type="sldNum" sz="quarter" idx="13"/>
          </p:nvPr>
        </p:nvSpPr>
        <p:spPr>
          <a:xfrm>
            <a:off x="8305800" y="6586927"/>
            <a:ext cx="444500" cy="290328"/>
          </a:xfrm>
        </p:spPr>
        <p:txBody>
          <a:bodyPr/>
          <a:lstStyle/>
          <a:p>
            <a:fld id="{BC8D7E44-7D4F-4942-A8C9-2DF6BF8399E8}" type="slidenum">
              <a:rPr lang="en-US" smtClean="0">
                <a:latin typeface="Arial" panose="020B0604020202020204" pitchFamily="34" charset="0"/>
                <a:cs typeface="Arial" panose="020B0604020202020204" pitchFamily="34" charset="0"/>
              </a:rPr>
              <a:pPr/>
              <a:t>27</a:t>
            </a:fld>
            <a:endParaRPr lang="en-US"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29099403-41A2-473A-9D23-69BDE62BA51B}"/>
              </a:ext>
            </a:extLst>
          </p:cNvPr>
          <p:cNvSpPr>
            <a:spLocks noGrp="1"/>
          </p:cNvSpPr>
          <p:nvPr>
            <p:ph sz="quarter" idx="10"/>
          </p:nvPr>
        </p:nvSpPr>
        <p:spPr>
          <a:xfrm>
            <a:off x="152400" y="63617"/>
            <a:ext cx="7785100" cy="1295400"/>
          </a:xfrm>
        </p:spPr>
        <p:txBody>
          <a:bodyPr>
            <a:normAutofit fontScale="70000" lnSpcReduction="20000"/>
          </a:bodyPr>
          <a:lstStyle/>
          <a:p>
            <a:r>
              <a:rPr lang="en-US" dirty="0"/>
              <a:t>IT Systems Management – </a:t>
            </a:r>
            <a:r>
              <a:rPr lang="en-US" dirty="0">
                <a:solidFill>
                  <a:srgbClr val="0070C0"/>
                </a:solidFill>
              </a:rPr>
              <a:t>Ethics &amp; its Role</a:t>
            </a:r>
          </a:p>
          <a:p>
            <a:r>
              <a:rPr lang="en-US" sz="3300" dirty="0">
                <a:solidFill>
                  <a:srgbClr val="C00000"/>
                </a:solidFill>
              </a:rPr>
              <a:t>Legislations for greater governance of corporations </a:t>
            </a:r>
            <a:r>
              <a:rPr lang="en-US" dirty="0">
                <a:solidFill>
                  <a:srgbClr val="C00000"/>
                </a:solidFill>
              </a:rPr>
              <a:t>(Contd.)</a:t>
            </a:r>
            <a:endParaRPr lang="en-US" sz="3300" dirty="0">
              <a:solidFill>
                <a:srgbClr val="C00000"/>
              </a:solidFill>
            </a:endParaRPr>
          </a:p>
        </p:txBody>
      </p:sp>
      <p:sp>
        <p:nvSpPr>
          <p:cNvPr id="3" name="Footer Placeholder 2">
            <a:extLst>
              <a:ext uri="{FF2B5EF4-FFF2-40B4-BE49-F238E27FC236}">
                <a16:creationId xmlns:a16="http://schemas.microsoft.com/office/drawing/2014/main" id="{9FF54D03-D343-4568-8697-6F8EE4E7E68C}"/>
              </a:ext>
            </a:extLst>
          </p:cNvPr>
          <p:cNvSpPr>
            <a:spLocks noGrp="1"/>
          </p:cNvSpPr>
          <p:nvPr>
            <p:ph type="ftr" sz="quarter" idx="12"/>
          </p:nvPr>
        </p:nvSpPr>
        <p:spPr>
          <a:xfrm>
            <a:off x="3745479" y="6604983"/>
            <a:ext cx="2954076" cy="290328"/>
          </a:xfrm>
        </p:spPr>
        <p:txBody>
          <a:bodyPr/>
          <a:lstStyle/>
          <a:p>
            <a:r>
              <a:rPr lang="en-US" dirty="0">
                <a:latin typeface="Arial" panose="020B0604020202020204" pitchFamily="34" charset="0"/>
                <a:cs typeface="Arial" panose="020B0604020202020204" pitchFamily="34" charset="0"/>
              </a:rPr>
              <a:t>SS ZG538 Infrastructure Management</a:t>
            </a:r>
          </a:p>
        </p:txBody>
      </p:sp>
    </p:spTree>
    <p:extLst>
      <p:ext uri="{BB962C8B-B14F-4D97-AF65-F5344CB8AC3E}">
        <p14:creationId xmlns:p14="http://schemas.microsoft.com/office/powerpoint/2010/main" val="3993675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0970" y="1438737"/>
            <a:ext cx="8432800" cy="5142539"/>
          </a:xfrm>
        </p:spPr>
        <p:txBody>
          <a:bodyPr>
            <a:normAutofit/>
          </a:bodyPr>
          <a:lstStyle/>
          <a:p>
            <a:pPr marL="0" indent="0">
              <a:spcBef>
                <a:spcPts val="600"/>
              </a:spcBef>
            </a:pPr>
            <a:r>
              <a:rPr lang="en-US" sz="2000" dirty="0"/>
              <a:t>Effects of Compliance on Outsourcing : </a:t>
            </a:r>
          </a:p>
          <a:p>
            <a:pPr algn="just">
              <a:spcBef>
                <a:spcPts val="600"/>
              </a:spcBef>
              <a:buFont typeface="Wingdings" panose="05000000000000000000" pitchFamily="2" charset="2"/>
              <a:buChar char="§"/>
            </a:pPr>
            <a:r>
              <a:rPr lang="en-US" sz="2000" dirty="0"/>
              <a:t>Outsourcing is also being used to mitigate the increased accountability of corporate executives and their IT reporting systems.</a:t>
            </a:r>
          </a:p>
          <a:p>
            <a:pPr algn="just">
              <a:spcBef>
                <a:spcPts val="600"/>
              </a:spcBef>
              <a:buFont typeface="Wingdings" panose="05000000000000000000" pitchFamily="2" charset="2"/>
              <a:buChar char="§"/>
            </a:pPr>
            <a:r>
              <a:rPr lang="en-US" sz="2000" dirty="0"/>
              <a:t>Most outsourcers now add in compliance as a pre-requisite to outsource</a:t>
            </a:r>
          </a:p>
          <a:p>
            <a:pPr algn="just">
              <a:spcBef>
                <a:spcPts val="600"/>
              </a:spcBef>
              <a:buFont typeface="Wingdings" panose="05000000000000000000" pitchFamily="2" charset="2"/>
              <a:buChar char="§"/>
            </a:pPr>
            <a:r>
              <a:rPr lang="en-US" sz="2000" dirty="0"/>
              <a:t>Its beneficial to maintain high ethical standards and gain long term benefits than to look for short term gains and long-term losses</a:t>
            </a:r>
          </a:p>
        </p:txBody>
      </p:sp>
      <p:sp>
        <p:nvSpPr>
          <p:cNvPr id="3" name="Content Placeholder 2"/>
          <p:cNvSpPr>
            <a:spLocks noGrp="1"/>
          </p:cNvSpPr>
          <p:nvPr>
            <p:ph sz="quarter" idx="10"/>
          </p:nvPr>
        </p:nvSpPr>
        <p:spPr>
          <a:xfrm>
            <a:off x="258501" y="20778"/>
            <a:ext cx="6324600" cy="1143000"/>
          </a:xfrm>
        </p:spPr>
        <p:txBody>
          <a:bodyPr>
            <a:normAutofit/>
          </a:bodyPr>
          <a:lstStyle/>
          <a:p>
            <a:r>
              <a:rPr lang="en-US" sz="2800" dirty="0"/>
              <a:t>IT Systems Management : </a:t>
            </a:r>
            <a:br>
              <a:rPr lang="en-US" sz="2800" dirty="0"/>
            </a:br>
            <a:r>
              <a:rPr lang="en-US" sz="2800" dirty="0">
                <a:solidFill>
                  <a:srgbClr val="0070C0"/>
                </a:solidFill>
              </a:rPr>
              <a:t>Compliance and </a:t>
            </a:r>
            <a:r>
              <a:rPr lang="en-IN" sz="2800" dirty="0">
                <a:solidFill>
                  <a:srgbClr val="0070C0"/>
                </a:solidFill>
              </a:rPr>
              <a:t>Outsourcing</a:t>
            </a:r>
            <a:endParaRPr lang="en-GB" sz="2800" dirty="0">
              <a:solidFill>
                <a:srgbClr val="0070C0"/>
              </a:solidFill>
            </a:endParaRPr>
          </a:p>
        </p:txBody>
      </p:sp>
      <p:sp>
        <p:nvSpPr>
          <p:cNvPr id="4" name="Footer Placeholder 3"/>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28</a:t>
            </a:fld>
            <a:endParaRPr lang="en-US" dirty="0"/>
          </a:p>
        </p:txBody>
      </p:sp>
    </p:spTree>
    <p:extLst>
      <p:ext uri="{BB962C8B-B14F-4D97-AF65-F5344CB8AC3E}">
        <p14:creationId xmlns:p14="http://schemas.microsoft.com/office/powerpoint/2010/main" val="313779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238CA6-9C54-446A-882C-154F3F0C3310}"/>
              </a:ext>
            </a:extLst>
          </p:cNvPr>
          <p:cNvPicPr>
            <a:picLocks noGrp="1" noChangeAspect="1"/>
          </p:cNvPicPr>
          <p:nvPr>
            <p:ph idx="1"/>
          </p:nvPr>
        </p:nvPicPr>
        <p:blipFill>
          <a:blip r:embed="rId2"/>
          <a:stretch>
            <a:fillRect/>
          </a:stretch>
        </p:blipFill>
        <p:spPr>
          <a:xfrm>
            <a:off x="2000250" y="2685256"/>
            <a:ext cx="4838700" cy="2143125"/>
          </a:xfrm>
          <a:prstGeom prst="rect">
            <a:avLst/>
          </a:prstGeom>
        </p:spPr>
      </p:pic>
      <p:sp>
        <p:nvSpPr>
          <p:cNvPr id="3" name="Content Placeholder 2">
            <a:extLst>
              <a:ext uri="{FF2B5EF4-FFF2-40B4-BE49-F238E27FC236}">
                <a16:creationId xmlns:a16="http://schemas.microsoft.com/office/drawing/2014/main" id="{ECCDC57C-6FEC-4B0B-9B23-0CCAD15BA954}"/>
              </a:ext>
            </a:extLst>
          </p:cNvPr>
          <p:cNvSpPr>
            <a:spLocks noGrp="1"/>
          </p:cNvSpPr>
          <p:nvPr>
            <p:ph sz="quarter" idx="10"/>
          </p:nvPr>
        </p:nvSpPr>
        <p:spPr/>
        <p:txBody>
          <a:bodyPr/>
          <a:lstStyle/>
          <a:p>
            <a:r>
              <a:rPr lang="en-US" dirty="0"/>
              <a:t>Ethics</a:t>
            </a:r>
            <a:endParaRPr lang="en-IN" dirty="0"/>
          </a:p>
        </p:txBody>
      </p:sp>
      <p:sp>
        <p:nvSpPr>
          <p:cNvPr id="4" name="Footer Placeholder 3">
            <a:extLst>
              <a:ext uri="{FF2B5EF4-FFF2-40B4-BE49-F238E27FC236}">
                <a16:creationId xmlns:a16="http://schemas.microsoft.com/office/drawing/2014/main" id="{505615A2-F650-495F-8111-AD5D9EB241BB}"/>
              </a:ext>
            </a:extLst>
          </p:cNvPr>
          <p:cNvSpPr>
            <a:spLocks noGrp="1"/>
          </p:cNvSpPr>
          <p:nvPr>
            <p:ph type="ftr" sz="quarter" idx="12"/>
          </p:nvPr>
        </p:nvSpPr>
        <p:spPr/>
        <p:txBody>
          <a:bodyPr/>
          <a:lstStyle/>
          <a:p>
            <a:r>
              <a:rPr lang="en-US"/>
              <a:t>SS ZG538 Infrastructure Management</a:t>
            </a:r>
            <a:endParaRPr lang="en-US" dirty="0"/>
          </a:p>
        </p:txBody>
      </p:sp>
      <p:sp>
        <p:nvSpPr>
          <p:cNvPr id="5" name="Slide Number Placeholder 4">
            <a:extLst>
              <a:ext uri="{FF2B5EF4-FFF2-40B4-BE49-F238E27FC236}">
                <a16:creationId xmlns:a16="http://schemas.microsoft.com/office/drawing/2014/main" id="{7118D036-D7E3-43D3-88FD-3D4C8C0F3FA2}"/>
              </a:ext>
            </a:extLst>
          </p:cNvPr>
          <p:cNvSpPr>
            <a:spLocks noGrp="1"/>
          </p:cNvSpPr>
          <p:nvPr>
            <p:ph type="sldNum" sz="quarter" idx="13"/>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44938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789894" cy="5051516"/>
          </a:xfrm>
        </p:spPr>
        <p:txBody>
          <a:bodyPr>
            <a:noAutofit/>
          </a:bodyPr>
          <a:lstStyle/>
          <a:p>
            <a:pPr marL="360000" indent="-360000" algn="just">
              <a:lnSpc>
                <a:spcPct val="130000"/>
              </a:lnSpc>
              <a:spcBef>
                <a:spcPts val="600"/>
              </a:spcBef>
              <a:buFont typeface="Wingdings" panose="05000000000000000000" pitchFamily="2" charset="2"/>
              <a:buChar char="§"/>
            </a:pPr>
            <a:r>
              <a:rPr lang="en-US" sz="1800" dirty="0"/>
              <a:t>IT Infrastructure typically consists of number of Physical devices right from Servers, Disk storage, Databases, Networks, Desktop computers and other software products which are required for running the “Applications” needed for  the functioning of the Enterprises. </a:t>
            </a:r>
          </a:p>
          <a:p>
            <a:pPr>
              <a:lnSpc>
                <a:spcPct val="130000"/>
              </a:lnSpc>
              <a:spcBef>
                <a:spcPts val="600"/>
              </a:spcBef>
              <a:buFont typeface="Wingdings" panose="05000000000000000000" pitchFamily="2" charset="2"/>
              <a:buChar char="§"/>
            </a:pPr>
            <a:r>
              <a:rPr lang="en-US" altLang="en-US" sz="1800" dirty="0"/>
              <a:t>These resources are orchestrated through a set of ITSM services or processes which are built factoring in the Business and Technical context and enable the organization in the “creation”, “management” and “optimization of” or “access to” Information and Business Processes</a:t>
            </a:r>
          </a:p>
          <a:p>
            <a:pPr marL="360000" lvl="1" indent="-360000" algn="just">
              <a:lnSpc>
                <a:spcPct val="130000"/>
              </a:lnSpc>
              <a:spcBef>
                <a:spcPts val="600"/>
              </a:spcBef>
              <a:buClr>
                <a:srgbClr val="101141"/>
              </a:buClr>
              <a:buFont typeface="Wingdings" panose="05000000000000000000" pitchFamily="2" charset="2"/>
              <a:buChar char="§"/>
            </a:pPr>
            <a:r>
              <a:rPr lang="en-US" altLang="en-US" sz="1800" dirty="0"/>
              <a:t>These IT Services and Processes are then offered by IT organizations to its customers (..all employees and stakeholders in the organization) for supporting and furthering the Business of the organization</a:t>
            </a:r>
          </a:p>
          <a:p>
            <a:pPr marL="360000" lvl="1" indent="-360000" algn="just">
              <a:lnSpc>
                <a:spcPct val="130000"/>
              </a:lnSpc>
              <a:spcBef>
                <a:spcPts val="600"/>
              </a:spcBef>
              <a:buClr>
                <a:srgbClr val="101141"/>
              </a:buClr>
              <a:buFont typeface="Wingdings" panose="05000000000000000000" pitchFamily="2" charset="2"/>
              <a:buChar char="§"/>
            </a:pPr>
            <a:r>
              <a:rPr lang="en-US" altLang="en-US" sz="1800" dirty="0"/>
              <a:t>Building these ITSM processes and keeping it effectively operational will need significant resources which will need executive support, which is obtained using a Business case.</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Infrastructure </a:t>
            </a:r>
          </a:p>
          <a:p>
            <a:r>
              <a:rPr lang="en-IN" sz="3200" dirty="0">
                <a:solidFill>
                  <a:srgbClr val="C00000"/>
                </a:solidFill>
              </a:rPr>
              <a:t>Recap</a:t>
            </a:r>
            <a:endParaRPr lang="en-GB" sz="3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77119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25484"/>
            <a:ext cx="8789894" cy="4930866"/>
          </a:xfrm>
        </p:spPr>
        <p:txBody>
          <a:bodyPr>
            <a:normAutofit/>
          </a:bodyPr>
          <a:lstStyle/>
          <a:p>
            <a:pPr marL="360000" indent="-360000" algn="just">
              <a:lnSpc>
                <a:spcPct val="130000"/>
              </a:lnSpc>
              <a:spcBef>
                <a:spcPts val="600"/>
              </a:spcBef>
              <a:buFont typeface="Wingdings" panose="05000000000000000000" pitchFamily="2" charset="2"/>
              <a:buChar char="§"/>
            </a:pPr>
            <a:r>
              <a:rPr lang="en-US" sz="1800" dirty="0"/>
              <a:t>We discussed on Building a Business case in terms of Alignment, selection, Validation, Estimating the costs and Benefits, Establishing Credibility and Communicating</a:t>
            </a:r>
          </a:p>
          <a:p>
            <a:pPr marL="360000" indent="-360000" algn="just">
              <a:lnSpc>
                <a:spcPct val="130000"/>
              </a:lnSpc>
              <a:spcBef>
                <a:spcPts val="600"/>
              </a:spcBef>
              <a:buFont typeface="Wingdings" panose="05000000000000000000" pitchFamily="2" charset="2"/>
              <a:buChar char="§"/>
            </a:pPr>
            <a:r>
              <a:rPr lang="en-US" sz="1800" dirty="0"/>
              <a:t>Once the support of executives were obtained, we discussed on building the IT Organization Structure which would be organized for efficiency and effectiveness. We also deliberated on considerations for locating departments within the Organization Structure</a:t>
            </a:r>
          </a:p>
          <a:p>
            <a:pPr marL="360000" indent="-360000" algn="just">
              <a:lnSpc>
                <a:spcPct val="130000"/>
              </a:lnSpc>
              <a:spcBef>
                <a:spcPts val="600"/>
              </a:spcBef>
              <a:buFont typeface="Wingdings" panose="05000000000000000000" pitchFamily="2" charset="2"/>
              <a:buChar char="§"/>
            </a:pPr>
            <a:r>
              <a:rPr lang="en-US" sz="1800" dirty="0"/>
              <a:t>These IT Processes which developed would need an owner typically called a process owner who would need to have certain characteristics</a:t>
            </a:r>
          </a:p>
          <a:p>
            <a:pPr marL="360000" indent="-360000" algn="just">
              <a:lnSpc>
                <a:spcPct val="130000"/>
              </a:lnSpc>
              <a:spcBef>
                <a:spcPts val="600"/>
              </a:spcBef>
              <a:buFont typeface="Wingdings" panose="05000000000000000000" pitchFamily="2" charset="2"/>
              <a:buChar char="§"/>
            </a:pPr>
            <a:r>
              <a:rPr lang="en-US" sz="1800" dirty="0"/>
              <a:t>As part of IT Systems management most IT organizations focus on ~ 12 key processes like Availability Management, Performance/Tuning, Production Acceptance, Change Management etc. as discussed in the last session.</a:t>
            </a:r>
          </a:p>
          <a:p>
            <a:pPr marL="360000" indent="-360000" algn="just">
              <a:lnSpc>
                <a:spcPct val="110000"/>
              </a:lnSpc>
              <a:spcBef>
                <a:spcPts val="600"/>
              </a:spcBef>
              <a:buFont typeface="Arial" panose="020B0604020202020204" pitchFamily="34" charset="0"/>
              <a:buChar char="•"/>
            </a:pPr>
            <a:endParaRPr lang="en-US" sz="1800" dirty="0"/>
          </a:p>
          <a:p>
            <a:pPr marL="360000" indent="-360000" algn="just">
              <a:lnSpc>
                <a:spcPct val="110000"/>
              </a:lnSpc>
              <a:spcBef>
                <a:spcPts val="600"/>
              </a:spcBef>
              <a:buFont typeface="Arial" panose="020B0604020202020204" pitchFamily="34" charset="0"/>
              <a:buChar char="•"/>
            </a:pPr>
            <a:endParaRPr lang="en-IN"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Infrastructure </a:t>
            </a:r>
          </a:p>
          <a:p>
            <a:r>
              <a:rPr lang="en-IN" sz="3200" dirty="0">
                <a:solidFill>
                  <a:srgbClr val="C00000"/>
                </a:solidFill>
              </a:rPr>
              <a:t>Recap</a:t>
            </a:r>
            <a:endParaRPr lang="en-GB" sz="3400" dirty="0">
              <a:solidFill>
                <a:srgbClr val="C00000"/>
              </a:solidFill>
            </a:endParaRPr>
          </a:p>
        </p:txBody>
      </p:sp>
      <p:sp>
        <p:nvSpPr>
          <p:cNvPr id="4" name="Footer Placeholder 3"/>
          <p:cNvSpPr>
            <a:spLocks noGrp="1"/>
          </p:cNvSpPr>
          <p:nvPr>
            <p:ph type="ftr" sz="quarter" idx="12"/>
          </p:nvPr>
        </p:nvSpPr>
        <p:spPr>
          <a:xfrm>
            <a:off x="3581400" y="6529466"/>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80956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3433"/>
            <a:ext cx="8789894" cy="5060950"/>
          </a:xfrm>
        </p:spPr>
        <p:txBody>
          <a:bodyPr>
            <a:normAutofit fontScale="85000" lnSpcReduction="10000"/>
          </a:bodyPr>
          <a:lstStyle/>
          <a:p>
            <a:pPr marL="360000" lvl="1" indent="-360000" algn="just">
              <a:lnSpc>
                <a:spcPct val="140000"/>
              </a:lnSpc>
              <a:spcBef>
                <a:spcPts val="600"/>
              </a:spcBef>
              <a:buClr>
                <a:srgbClr val="101141"/>
              </a:buClr>
              <a:buFont typeface="Wingdings" panose="05000000000000000000" pitchFamily="2" charset="2"/>
              <a:buChar char="§"/>
            </a:pPr>
            <a:r>
              <a:rPr lang="en-IN" sz="1900" dirty="0"/>
              <a:t>As seen with the characteristics which were expected from a Process Owner, building a effective robust processes, will not only need reliable technologies, but will also need appropriately skilled people to be involved (as participants/process owners).</a:t>
            </a:r>
          </a:p>
          <a:p>
            <a:pPr marL="360000" indent="-360000" algn="just">
              <a:lnSpc>
                <a:spcPct val="140000"/>
              </a:lnSpc>
              <a:spcBef>
                <a:spcPts val="600"/>
              </a:spcBef>
              <a:buFont typeface="Wingdings" panose="05000000000000000000" pitchFamily="2" charset="2"/>
              <a:buChar char="§"/>
            </a:pPr>
            <a:r>
              <a:rPr lang="en-IN" sz="1900" dirty="0"/>
              <a:t>Since having appropriate people is one of the critical success factors in developing plans, designing processes, evaluating technologies and  implementing and ensuring smooth running of these systems management processes, there is a need for systemic ways of considering people who  would be part of these processes in terms of </a:t>
            </a:r>
            <a:r>
              <a:rPr lang="en-US" sz="1900" dirty="0"/>
              <a:t>the right orientation (strategic, tactical), background, capabilities and attributes as discussed earlier</a:t>
            </a:r>
            <a:endParaRPr lang="en-IN" sz="1900" dirty="0"/>
          </a:p>
          <a:p>
            <a:pPr marL="360000" indent="-360000" algn="just">
              <a:lnSpc>
                <a:spcPct val="140000"/>
              </a:lnSpc>
              <a:spcBef>
                <a:spcPts val="600"/>
              </a:spcBef>
              <a:buFont typeface="Wingdings" panose="05000000000000000000" pitchFamily="2" charset="2"/>
              <a:buChar char="§"/>
            </a:pPr>
            <a:r>
              <a:rPr lang="en-IN" sz="1900" dirty="0"/>
              <a:t>In todays session we will discuss on qualifying and quantifying the diversity of the skills needed. We will also discuss the assessment of the current staff and look at alternate ways of staffing the teams. We will also look at some tips for recruitment, choosing and retaining the staff.</a:t>
            </a:r>
          </a:p>
          <a:p>
            <a:pPr marL="360000" indent="-360000" algn="just">
              <a:lnSpc>
                <a:spcPct val="140000"/>
              </a:lnSpc>
              <a:spcBef>
                <a:spcPts val="600"/>
              </a:spcBef>
              <a:buFont typeface="Wingdings" panose="05000000000000000000" pitchFamily="2" charset="2"/>
              <a:buChar char="§"/>
            </a:pPr>
            <a:r>
              <a:rPr lang="en-GB" sz="1900" dirty="0"/>
              <a:t>Since ethics of the people who are going to be part of the processes will determine the effective institutionalization of these processes, we will also look at different ethical perspectives and a few Case studies of corporate fraud to dwell on. </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a:t>
            </a:r>
          </a:p>
          <a:p>
            <a:r>
              <a:rPr lang="en-IN" sz="3200" dirty="0">
                <a:solidFill>
                  <a:srgbClr val="C00000"/>
                </a:solidFill>
              </a:rPr>
              <a:t>Introduction</a:t>
            </a:r>
            <a:endParaRPr lang="en-GB" sz="3400" dirty="0">
              <a:solidFill>
                <a:srgbClr val="C00000"/>
              </a:solidFill>
            </a:endParaRPr>
          </a:p>
        </p:txBody>
      </p:sp>
      <p:sp>
        <p:nvSpPr>
          <p:cNvPr id="4" name="Footer Placeholder 3"/>
          <p:cNvSpPr>
            <a:spLocks noGrp="1"/>
          </p:cNvSpPr>
          <p:nvPr>
            <p:ph type="ftr" sz="quarter" idx="12"/>
          </p:nvPr>
        </p:nvSpPr>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6</a:t>
            </a:fld>
            <a:endParaRPr lang="en-US" dirty="0"/>
          </a:p>
        </p:txBody>
      </p:sp>
      <p:pic>
        <p:nvPicPr>
          <p:cNvPr id="6" name="Picture 5">
            <a:extLst>
              <a:ext uri="{FF2B5EF4-FFF2-40B4-BE49-F238E27FC236}">
                <a16:creationId xmlns:a16="http://schemas.microsoft.com/office/drawing/2014/main" id="{253E5EC6-E0E3-44A9-813A-6EDABFEE4034}"/>
              </a:ext>
            </a:extLst>
          </p:cNvPr>
          <p:cNvPicPr>
            <a:picLocks noChangeAspect="1"/>
          </p:cNvPicPr>
          <p:nvPr/>
        </p:nvPicPr>
        <p:blipFill>
          <a:blip r:embed="rId3"/>
          <a:stretch>
            <a:fillRect/>
          </a:stretch>
        </p:blipFill>
        <p:spPr>
          <a:xfrm>
            <a:off x="6632152" y="-12191"/>
            <a:ext cx="2511848" cy="1318732"/>
          </a:xfrm>
          <a:prstGeom prst="rect">
            <a:avLst/>
          </a:prstGeom>
        </p:spPr>
      </p:pic>
    </p:spTree>
    <p:extLst>
      <p:ext uri="{BB962C8B-B14F-4D97-AF65-F5344CB8AC3E}">
        <p14:creationId xmlns:p14="http://schemas.microsoft.com/office/powerpoint/2010/main" val="388124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4"/>
            <a:ext cx="8733762" cy="5051516"/>
          </a:xfrm>
        </p:spPr>
        <p:txBody>
          <a:bodyPr>
            <a:normAutofit fontScale="92500"/>
          </a:bodyPr>
          <a:lstStyle/>
          <a:p>
            <a:pPr marL="360000" indent="-360000" algn="just">
              <a:lnSpc>
                <a:spcPct val="120000"/>
              </a:lnSpc>
              <a:spcBef>
                <a:spcPts val="600"/>
              </a:spcBef>
              <a:buFont typeface="Arial" panose="020B0604020202020204" pitchFamily="34" charset="0"/>
              <a:buChar char="•"/>
            </a:pPr>
            <a:r>
              <a:rPr lang="en-IN" sz="2000" dirty="0"/>
              <a:t>Staffing is the </a:t>
            </a:r>
            <a:r>
              <a:rPr lang="en-US" sz="2000" dirty="0"/>
              <a:t>process of hiring suitable candidates according to their knowledge and skills into the organization</a:t>
            </a:r>
            <a:endParaRPr lang="en-IN" sz="2000" dirty="0"/>
          </a:p>
          <a:p>
            <a:pPr marL="360000" indent="-360000" algn="just">
              <a:lnSpc>
                <a:spcPct val="120000"/>
              </a:lnSpc>
              <a:spcBef>
                <a:spcPts val="600"/>
              </a:spcBef>
              <a:buFont typeface="Arial" panose="020B0604020202020204" pitchFamily="34" charset="0"/>
              <a:buChar char="•"/>
            </a:pPr>
            <a:r>
              <a:rPr lang="en-IN" sz="2000" dirty="0"/>
              <a:t>Staffing will need to be looked at from the perspective of variety (Skill set) and depth (Skill level). </a:t>
            </a:r>
          </a:p>
          <a:p>
            <a:pPr lvl="1" algn="just">
              <a:lnSpc>
                <a:spcPct val="120000"/>
              </a:lnSpc>
              <a:spcBef>
                <a:spcPts val="600"/>
              </a:spcBef>
              <a:buFont typeface="Arial" panose="020B0604020202020204" pitchFamily="34" charset="0"/>
              <a:buChar char="•"/>
            </a:pPr>
            <a:r>
              <a:rPr lang="en-GB" sz="2000" b="1" i="1" dirty="0"/>
              <a:t>Skill set </a:t>
            </a:r>
            <a:r>
              <a:rPr lang="en-GB" sz="2000" dirty="0"/>
              <a:t>is defined as technical familiarity or knowledge with a particular software product, architecture or platform</a:t>
            </a:r>
          </a:p>
          <a:p>
            <a:pPr lvl="1" algn="just">
              <a:lnSpc>
                <a:spcPct val="120000"/>
              </a:lnSpc>
              <a:spcBef>
                <a:spcPts val="600"/>
              </a:spcBef>
              <a:buFont typeface="Arial" panose="020B0604020202020204" pitchFamily="34" charset="0"/>
              <a:buChar char="•"/>
            </a:pPr>
            <a:r>
              <a:rPr lang="en-GB" sz="2000" b="1" i="1" dirty="0"/>
              <a:t>Skill level </a:t>
            </a:r>
            <a:r>
              <a:rPr lang="en-GB" sz="2000" dirty="0"/>
              <a:t>is</a:t>
            </a:r>
            <a:r>
              <a:rPr lang="en-GB" sz="2000" i="1" dirty="0"/>
              <a:t> </a:t>
            </a:r>
            <a:r>
              <a:rPr lang="en-GB" sz="2000" dirty="0"/>
              <a:t>the length of experience and depth of technical expertise an individual has acquired and can apply to a given technology (skill)</a:t>
            </a:r>
            <a:endParaRPr lang="en-IN" sz="2000" dirty="0"/>
          </a:p>
          <a:p>
            <a:pPr marL="360000" indent="-360000" algn="just">
              <a:lnSpc>
                <a:spcPct val="120000"/>
              </a:lnSpc>
              <a:spcBef>
                <a:spcPts val="600"/>
              </a:spcBef>
              <a:buFont typeface="Arial" panose="020B0604020202020204" pitchFamily="34" charset="0"/>
              <a:buChar char="•"/>
            </a:pPr>
            <a:r>
              <a:rPr lang="en-IN" sz="2100" dirty="0"/>
              <a:t>Staffing the IT Systems Management team with the right skill sets at the right skill level needs a good understanding of the System Management functions being implemented. </a:t>
            </a:r>
          </a:p>
          <a:p>
            <a:pPr marL="360000" indent="-360000" algn="just">
              <a:lnSpc>
                <a:spcPct val="120000"/>
              </a:lnSpc>
              <a:spcBef>
                <a:spcPts val="600"/>
              </a:spcBef>
              <a:buFont typeface="Arial" panose="020B0604020202020204" pitchFamily="34" charset="0"/>
              <a:buChar char="•"/>
            </a:pPr>
            <a:r>
              <a:rPr lang="en-IN" sz="2100" dirty="0"/>
              <a:t>A well staffed team will be motivated and excel in terms of execution capability and cost</a:t>
            </a:r>
            <a:endParaRPr lang="en-US" sz="21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 </a:t>
            </a:r>
            <a:r>
              <a:rPr lang="en-IN" sz="3200" dirty="0">
                <a:solidFill>
                  <a:srgbClr val="C00000"/>
                </a:solidFill>
              </a:rPr>
              <a:t>Staffing</a:t>
            </a:r>
            <a:endParaRPr lang="en-GB" sz="3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7</a:t>
            </a:fld>
            <a:endParaRPr lang="en-US" dirty="0"/>
          </a:p>
        </p:txBody>
      </p:sp>
      <p:pic>
        <p:nvPicPr>
          <p:cNvPr id="6" name="Picture 5">
            <a:extLst>
              <a:ext uri="{FF2B5EF4-FFF2-40B4-BE49-F238E27FC236}">
                <a16:creationId xmlns:a16="http://schemas.microsoft.com/office/drawing/2014/main" id="{40D8CBEB-0E30-4EB2-9E26-ECBAC2E09887}"/>
              </a:ext>
            </a:extLst>
          </p:cNvPr>
          <p:cNvPicPr>
            <a:picLocks noChangeAspect="1"/>
          </p:cNvPicPr>
          <p:nvPr/>
        </p:nvPicPr>
        <p:blipFill>
          <a:blip r:embed="rId3"/>
          <a:stretch>
            <a:fillRect/>
          </a:stretch>
        </p:blipFill>
        <p:spPr>
          <a:xfrm>
            <a:off x="6543675" y="1"/>
            <a:ext cx="2600325" cy="1309016"/>
          </a:xfrm>
          <a:prstGeom prst="rect">
            <a:avLst/>
          </a:prstGeom>
        </p:spPr>
      </p:pic>
    </p:spTree>
    <p:extLst>
      <p:ext uri="{BB962C8B-B14F-4D97-AF65-F5344CB8AC3E}">
        <p14:creationId xmlns:p14="http://schemas.microsoft.com/office/powerpoint/2010/main" val="395510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9419" y="2362200"/>
            <a:ext cx="8505162" cy="4114800"/>
          </a:xfrm>
        </p:spPr>
        <p:txBody>
          <a:bodyPr>
            <a:normAutofit/>
          </a:bodyPr>
          <a:lstStyle/>
          <a:p>
            <a:pPr marL="0" indent="0" algn="ctr">
              <a:lnSpc>
                <a:spcPct val="120000"/>
              </a:lnSpc>
              <a:spcBef>
                <a:spcPts val="600"/>
              </a:spcBef>
            </a:pPr>
            <a:r>
              <a:rPr lang="en-US" sz="2800" b="1" dirty="0"/>
              <a:t>How would you or your organization plan for staffing IT teams</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 </a:t>
            </a:r>
            <a:r>
              <a:rPr lang="en-IN" sz="3200" dirty="0">
                <a:solidFill>
                  <a:srgbClr val="C00000"/>
                </a:solidFill>
              </a:rPr>
              <a:t>Staffing</a:t>
            </a:r>
            <a:endParaRPr lang="en-GB" sz="3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8</a:t>
            </a:fld>
            <a:endParaRPr lang="en-US" dirty="0"/>
          </a:p>
        </p:txBody>
      </p:sp>
      <p:pic>
        <p:nvPicPr>
          <p:cNvPr id="6" name="Picture 5">
            <a:extLst>
              <a:ext uri="{FF2B5EF4-FFF2-40B4-BE49-F238E27FC236}">
                <a16:creationId xmlns:a16="http://schemas.microsoft.com/office/drawing/2014/main" id="{40D8CBEB-0E30-4EB2-9E26-ECBAC2E09887}"/>
              </a:ext>
            </a:extLst>
          </p:cNvPr>
          <p:cNvPicPr>
            <a:picLocks noChangeAspect="1"/>
          </p:cNvPicPr>
          <p:nvPr/>
        </p:nvPicPr>
        <p:blipFill>
          <a:blip r:embed="rId3"/>
          <a:stretch>
            <a:fillRect/>
          </a:stretch>
        </p:blipFill>
        <p:spPr>
          <a:xfrm>
            <a:off x="6543675" y="1"/>
            <a:ext cx="2600325" cy="1309016"/>
          </a:xfrm>
          <a:prstGeom prst="rect">
            <a:avLst/>
          </a:prstGeom>
        </p:spPr>
      </p:pic>
    </p:spTree>
    <p:extLst>
      <p:ext uri="{BB962C8B-B14F-4D97-AF65-F5344CB8AC3E}">
        <p14:creationId xmlns:p14="http://schemas.microsoft.com/office/powerpoint/2010/main" val="59371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382000" cy="4862513"/>
          </a:xfrm>
        </p:spPr>
        <p:txBody>
          <a:bodyPr>
            <a:normAutofit lnSpcReduction="10000"/>
          </a:bodyPr>
          <a:lstStyle/>
          <a:p>
            <a:pPr marL="360000" indent="-360000">
              <a:lnSpc>
                <a:spcPct val="110000"/>
              </a:lnSpc>
              <a:spcBef>
                <a:spcPts val="600"/>
              </a:spcBef>
              <a:buFont typeface="Arial" panose="020B0604020202020204" pitchFamily="34" charset="0"/>
              <a:buChar char="•"/>
            </a:pPr>
            <a:r>
              <a:rPr lang="en-IN" sz="1800" dirty="0"/>
              <a:t>A </a:t>
            </a:r>
            <a:r>
              <a:rPr lang="en-IN" sz="1800" b="1" dirty="0">
                <a:solidFill>
                  <a:srgbClr val="0070C0"/>
                </a:solidFill>
              </a:rPr>
              <a:t>Skill set matrix </a:t>
            </a:r>
            <a:r>
              <a:rPr lang="en-IN" sz="1800" dirty="0"/>
              <a:t>for an environment for a set of positions can simplify the process of identifying and quantifying the skill levels needed</a:t>
            </a:r>
          </a:p>
          <a:p>
            <a:pPr marL="360000" indent="-360000">
              <a:lnSpc>
                <a:spcPct val="110000"/>
              </a:lnSpc>
              <a:spcBef>
                <a:spcPts val="600"/>
              </a:spcBef>
              <a:buFont typeface="Arial" panose="020B0604020202020204" pitchFamily="34" charset="0"/>
              <a:buChar char="•"/>
            </a:pPr>
            <a:endParaRPr lang="en-IN" sz="2000" dirty="0"/>
          </a:p>
          <a:p>
            <a:pPr marL="360000" indent="-360000">
              <a:lnSpc>
                <a:spcPct val="110000"/>
              </a:lnSpc>
              <a:spcBef>
                <a:spcPts val="600"/>
              </a:spcBef>
              <a:buFont typeface="Arial" panose="020B0604020202020204" pitchFamily="34" charset="0"/>
              <a:buChar char="•"/>
            </a:pPr>
            <a:endParaRPr lang="en-IN" sz="2000" dirty="0"/>
          </a:p>
          <a:p>
            <a:pPr marL="360000" indent="-360000">
              <a:lnSpc>
                <a:spcPct val="110000"/>
              </a:lnSpc>
              <a:spcBef>
                <a:spcPts val="600"/>
              </a:spcBef>
              <a:buFont typeface="Arial" panose="020B0604020202020204" pitchFamily="34" charset="0"/>
              <a:buChar char="•"/>
            </a:pPr>
            <a:endParaRPr lang="en-IN" sz="2000" dirty="0"/>
          </a:p>
          <a:p>
            <a:pPr marL="360000" indent="-360000">
              <a:lnSpc>
                <a:spcPct val="110000"/>
              </a:lnSpc>
              <a:spcBef>
                <a:spcPts val="600"/>
              </a:spcBef>
              <a:buFont typeface="Arial" panose="020B0604020202020204" pitchFamily="34" charset="0"/>
              <a:buChar char="•"/>
            </a:pPr>
            <a:endParaRPr lang="en-IN" sz="2000" dirty="0"/>
          </a:p>
          <a:p>
            <a:pPr marL="360000" indent="-360000">
              <a:lnSpc>
                <a:spcPct val="110000"/>
              </a:lnSpc>
              <a:spcBef>
                <a:spcPts val="600"/>
              </a:spcBef>
              <a:buFont typeface="Arial" panose="020B0604020202020204" pitchFamily="34" charset="0"/>
              <a:buChar char="•"/>
            </a:pPr>
            <a:endParaRPr lang="en-IN" sz="2000" dirty="0"/>
          </a:p>
          <a:p>
            <a:pPr marL="360000" indent="-360000">
              <a:lnSpc>
                <a:spcPct val="110000"/>
              </a:lnSpc>
              <a:spcBef>
                <a:spcPts val="600"/>
              </a:spcBef>
              <a:buFont typeface="Arial" panose="020B0604020202020204" pitchFamily="34" charset="0"/>
              <a:buChar char="•"/>
            </a:pPr>
            <a:endParaRPr lang="en-IN" sz="2000" dirty="0"/>
          </a:p>
          <a:p>
            <a:pPr marL="360000" indent="-360000">
              <a:lnSpc>
                <a:spcPct val="110000"/>
              </a:lnSpc>
              <a:spcBef>
                <a:spcPts val="600"/>
              </a:spcBef>
              <a:buFont typeface="Arial" panose="020B0604020202020204" pitchFamily="34" charset="0"/>
              <a:buChar char="•"/>
            </a:pPr>
            <a:endParaRPr lang="en-IN" sz="2000" dirty="0"/>
          </a:p>
          <a:p>
            <a:pPr marL="360000" indent="-360000">
              <a:lnSpc>
                <a:spcPct val="110000"/>
              </a:lnSpc>
              <a:spcBef>
                <a:spcPts val="600"/>
              </a:spcBef>
              <a:buFont typeface="Arial" panose="020B0604020202020204" pitchFamily="34" charset="0"/>
              <a:buChar char="•"/>
            </a:pPr>
            <a:endParaRPr lang="en-IN" sz="2000" dirty="0"/>
          </a:p>
          <a:p>
            <a:pPr marL="360000" indent="-360000">
              <a:lnSpc>
                <a:spcPct val="110000"/>
              </a:lnSpc>
              <a:spcBef>
                <a:spcPts val="600"/>
              </a:spcBef>
              <a:buFont typeface="Arial" panose="020B0604020202020204" pitchFamily="34" charset="0"/>
              <a:buChar char="•"/>
            </a:pPr>
            <a:endParaRPr lang="en-US" sz="2000" dirty="0"/>
          </a:p>
          <a:p>
            <a:pPr marL="360000" indent="-360000">
              <a:lnSpc>
                <a:spcPct val="110000"/>
              </a:lnSpc>
              <a:spcBef>
                <a:spcPts val="600"/>
              </a:spcBef>
              <a:buFont typeface="Arial" panose="020B0604020202020204" pitchFamily="34" charset="0"/>
              <a:buChar char="•"/>
            </a:pPr>
            <a:r>
              <a:rPr lang="en-US" sz="1800" dirty="0"/>
              <a:t>Skill set matrix like the one above is very generic – more specific matrices will need to be evolved for specific IT functions</a:t>
            </a:r>
          </a:p>
        </p:txBody>
      </p:sp>
      <p:sp>
        <p:nvSpPr>
          <p:cNvPr id="3" name="Content Placeholder 2"/>
          <p:cNvSpPr>
            <a:spLocks noGrp="1"/>
          </p:cNvSpPr>
          <p:nvPr>
            <p:ph sz="quarter" idx="10"/>
          </p:nvPr>
        </p:nvSpPr>
        <p:spPr>
          <a:xfrm>
            <a:off x="210671" y="35373"/>
            <a:ext cx="6324600" cy="1143000"/>
          </a:xfrm>
        </p:spPr>
        <p:txBody>
          <a:bodyPr>
            <a:normAutofit/>
          </a:bodyPr>
          <a:lstStyle/>
          <a:p>
            <a:r>
              <a:rPr lang="en-US" sz="2800" dirty="0"/>
              <a:t>IT Systems Management - </a:t>
            </a:r>
            <a:r>
              <a:rPr lang="en-US" sz="2800" dirty="0">
                <a:solidFill>
                  <a:srgbClr val="0070C0"/>
                </a:solidFill>
              </a:rPr>
              <a:t>Staffing</a:t>
            </a:r>
          </a:p>
          <a:p>
            <a:r>
              <a:rPr lang="en-IN" sz="2400" dirty="0">
                <a:solidFill>
                  <a:srgbClr val="C00000"/>
                </a:solidFill>
              </a:rPr>
              <a:t>Identification of Skills needed</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9</a:t>
            </a:fld>
            <a:endParaRPr lang="en-US" dirty="0"/>
          </a:p>
        </p:txBody>
      </p:sp>
      <p:graphicFrame>
        <p:nvGraphicFramePr>
          <p:cNvPr id="7" name="Table 6">
            <a:extLst>
              <a:ext uri="{FF2B5EF4-FFF2-40B4-BE49-F238E27FC236}">
                <a16:creationId xmlns:a16="http://schemas.microsoft.com/office/drawing/2014/main" id="{72D1C065-0C12-4DAE-B21D-7923582E12AF}"/>
              </a:ext>
            </a:extLst>
          </p:cNvPr>
          <p:cNvGraphicFramePr>
            <a:graphicFrameLocks noGrp="1"/>
          </p:cNvGraphicFramePr>
          <p:nvPr>
            <p:extLst>
              <p:ext uri="{D42A27DB-BD31-4B8C-83A1-F6EECF244321}">
                <p14:modId xmlns:p14="http://schemas.microsoft.com/office/powerpoint/2010/main" val="3575492577"/>
              </p:ext>
            </p:extLst>
          </p:nvPr>
        </p:nvGraphicFramePr>
        <p:xfrm>
          <a:off x="850421" y="2162516"/>
          <a:ext cx="7443157" cy="3329372"/>
        </p:xfrm>
        <a:graphic>
          <a:graphicData uri="http://schemas.openxmlformats.org/drawingml/2006/table">
            <a:tbl>
              <a:tblPr>
                <a:tableStyleId>{5C22544A-7EE6-4342-B048-85BDC9FD1C3A}</a:tableStyleId>
              </a:tblPr>
              <a:tblGrid>
                <a:gridCol w="893276">
                  <a:extLst>
                    <a:ext uri="{9D8B030D-6E8A-4147-A177-3AD203B41FA5}">
                      <a16:colId xmlns:a16="http://schemas.microsoft.com/office/drawing/2014/main" val="4142251888"/>
                    </a:ext>
                  </a:extLst>
                </a:gridCol>
                <a:gridCol w="1390799">
                  <a:extLst>
                    <a:ext uri="{9D8B030D-6E8A-4147-A177-3AD203B41FA5}">
                      <a16:colId xmlns:a16="http://schemas.microsoft.com/office/drawing/2014/main" val="2014166106"/>
                    </a:ext>
                  </a:extLst>
                </a:gridCol>
                <a:gridCol w="1068260">
                  <a:extLst>
                    <a:ext uri="{9D8B030D-6E8A-4147-A177-3AD203B41FA5}">
                      <a16:colId xmlns:a16="http://schemas.microsoft.com/office/drawing/2014/main" val="480136326"/>
                    </a:ext>
                  </a:extLst>
                </a:gridCol>
                <a:gridCol w="730568">
                  <a:extLst>
                    <a:ext uri="{9D8B030D-6E8A-4147-A177-3AD203B41FA5}">
                      <a16:colId xmlns:a16="http://schemas.microsoft.com/office/drawing/2014/main" val="4000973729"/>
                    </a:ext>
                  </a:extLst>
                </a:gridCol>
                <a:gridCol w="507365">
                  <a:extLst>
                    <a:ext uri="{9D8B030D-6E8A-4147-A177-3AD203B41FA5}">
                      <a16:colId xmlns:a16="http://schemas.microsoft.com/office/drawing/2014/main" val="59292393"/>
                    </a:ext>
                  </a:extLst>
                </a:gridCol>
                <a:gridCol w="511175">
                  <a:extLst>
                    <a:ext uri="{9D8B030D-6E8A-4147-A177-3AD203B41FA5}">
                      <a16:colId xmlns:a16="http://schemas.microsoft.com/office/drawing/2014/main" val="1593714579"/>
                    </a:ext>
                  </a:extLst>
                </a:gridCol>
                <a:gridCol w="758190">
                  <a:extLst>
                    <a:ext uri="{9D8B030D-6E8A-4147-A177-3AD203B41FA5}">
                      <a16:colId xmlns:a16="http://schemas.microsoft.com/office/drawing/2014/main" val="1660204817"/>
                    </a:ext>
                  </a:extLst>
                </a:gridCol>
                <a:gridCol w="530225">
                  <a:extLst>
                    <a:ext uri="{9D8B030D-6E8A-4147-A177-3AD203B41FA5}">
                      <a16:colId xmlns:a16="http://schemas.microsoft.com/office/drawing/2014/main" val="1869572892"/>
                    </a:ext>
                  </a:extLst>
                </a:gridCol>
                <a:gridCol w="443698">
                  <a:extLst>
                    <a:ext uri="{9D8B030D-6E8A-4147-A177-3AD203B41FA5}">
                      <a16:colId xmlns:a16="http://schemas.microsoft.com/office/drawing/2014/main" val="3843797992"/>
                    </a:ext>
                  </a:extLst>
                </a:gridCol>
                <a:gridCol w="609601">
                  <a:extLst>
                    <a:ext uri="{9D8B030D-6E8A-4147-A177-3AD203B41FA5}">
                      <a16:colId xmlns:a16="http://schemas.microsoft.com/office/drawing/2014/main" val="3290935127"/>
                    </a:ext>
                  </a:extLst>
                </a:gridCol>
              </a:tblGrid>
              <a:tr h="277526">
                <a:tc gridSpan="10">
                  <a:txBody>
                    <a:bodyPr/>
                    <a:lstStyle/>
                    <a:p>
                      <a:pPr algn="ctr" fontAlgn="ctr"/>
                      <a:r>
                        <a:rPr lang="en-US" sz="1400" b="1" u="none" strike="noStrike" dirty="0">
                          <a:effectLst/>
                        </a:rPr>
                        <a:t>Skill Set Matrix</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3609559"/>
                  </a:ext>
                </a:extLst>
              </a:tr>
              <a:tr h="298415">
                <a:tc rowSpan="2">
                  <a:txBody>
                    <a:bodyPr/>
                    <a:lstStyle/>
                    <a:p>
                      <a:pPr algn="ctr" fontAlgn="ctr"/>
                      <a:r>
                        <a:rPr lang="en-US" sz="1400" b="1" u="none" strike="noStrike" dirty="0">
                          <a:effectLst/>
                        </a:rPr>
                        <a:t>Skill No</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fontAlgn="ctr"/>
                      <a:r>
                        <a:rPr lang="en-US" sz="1400" b="1" u="none" strike="noStrike" dirty="0">
                          <a:effectLst/>
                        </a:rPr>
                        <a:t>Area of focus</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marL="0" algn="ctr" defTabSz="914400" rtl="0" eaLnBrk="1" fontAlgn="ctr" latinLnBrk="0" hangingPunct="1"/>
                      <a:r>
                        <a:rPr lang="en-US" sz="1400" b="1" u="none" strike="noStrike" kern="1200" dirty="0">
                          <a:solidFill>
                            <a:schemeClr val="dk1"/>
                          </a:solidFill>
                          <a:effectLst/>
                          <a:latin typeface="+mn-lt"/>
                          <a:ea typeface="+mn-ea"/>
                          <a:cs typeface="+mn-cs"/>
                        </a:rPr>
                        <a:t>Platform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rowSpan="2">
                  <a:txBody>
                    <a:bodyPr/>
                    <a:lstStyle/>
                    <a:p>
                      <a:pPr algn="ctr" fontAlgn="ctr"/>
                      <a:r>
                        <a:rPr lang="en-US" sz="1400" b="1" u="none" strike="noStrike" dirty="0">
                          <a:effectLst/>
                        </a:rPr>
                        <a:t>No of </a:t>
                      </a:r>
                      <a:br>
                        <a:rPr lang="en-US" sz="1400" b="1" u="none" strike="noStrike" dirty="0">
                          <a:effectLst/>
                        </a:rPr>
                      </a:br>
                      <a:r>
                        <a:rPr lang="en-US" sz="1400" b="1" u="none" strike="noStrike" dirty="0">
                          <a:effectLst/>
                        </a:rPr>
                        <a:t>Positions or FTEs</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6">
                  <a:txBody>
                    <a:bodyPr/>
                    <a:lstStyle/>
                    <a:p>
                      <a:pPr algn="ctr" fontAlgn="b"/>
                      <a:r>
                        <a:rPr lang="en-US" sz="1400" b="1" u="none" strike="noStrike">
                          <a:effectLst/>
                        </a:rPr>
                        <a:t>Skill Level</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54598461"/>
                  </a:ext>
                </a:extLst>
              </a:tr>
              <a:tr h="298415">
                <a:tc vMerge="1">
                  <a:txBody>
                    <a:bodyPr/>
                    <a:lstStyle/>
                    <a:p>
                      <a:endParaRPr lang="en-US"/>
                    </a:p>
                  </a:txBody>
                  <a:tcPr/>
                </a:tc>
                <a:tc vMerge="1">
                  <a:txBody>
                    <a:bodyPr/>
                    <a:lstStyle/>
                    <a:p>
                      <a:endParaRPr lang="en-US"/>
                    </a:p>
                  </a:txBody>
                  <a:tcPr/>
                </a:tc>
                <a:tc vMerge="1">
                  <a:txBody>
                    <a:bodyPr/>
                    <a:lstStyle/>
                    <a:p>
                      <a:pPr marL="0" algn="ctr" defTabSz="914400" rtl="0" eaLnBrk="1" fontAlgn="ctr" latinLnBrk="0" hangingPunct="1"/>
                      <a:endParaRPr lang="en-US" sz="1400" b="1" u="none" strike="noStrike" kern="1200" dirty="0">
                        <a:solidFill>
                          <a:schemeClr val="dk1"/>
                        </a:solidFill>
                        <a:effectLst/>
                        <a:latin typeface="+mn-lt"/>
                        <a:ea typeface="+mn-ea"/>
                        <a:cs typeface="+mn-cs"/>
                      </a:endParaRPr>
                    </a:p>
                  </a:txBody>
                  <a:tcPr/>
                </a:tc>
                <a:tc vMerge="1">
                  <a:txBody>
                    <a:bodyPr/>
                    <a:lstStyle/>
                    <a:p>
                      <a:endParaRPr lang="en-US"/>
                    </a:p>
                  </a:txBody>
                  <a:tcPr/>
                </a:tc>
                <a:tc>
                  <a:txBody>
                    <a:bodyPr/>
                    <a:lstStyle/>
                    <a:p>
                      <a:pPr algn="l" fontAlgn="b"/>
                      <a:r>
                        <a:rPr lang="en-US" sz="1400" b="1" u="none" strike="noStrike" dirty="0">
                          <a:effectLst/>
                        </a:rPr>
                        <a:t>Intern</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US" sz="1400" b="1" u="none" strike="noStrike" dirty="0">
                          <a:effectLst/>
                        </a:rPr>
                        <a:t>Junior</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US" sz="1400" b="1" u="none" strike="noStrike" dirty="0">
                          <a:effectLst/>
                        </a:rPr>
                        <a:t>Associate</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US" sz="1400" b="1" u="none" strike="noStrike" dirty="0">
                          <a:effectLst/>
                        </a:rPr>
                        <a:t>Senior</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US" sz="1400" b="1" u="none" strike="noStrike" dirty="0">
                          <a:effectLst/>
                        </a:rPr>
                        <a:t>Lead</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US" sz="1400" b="1" u="none" strike="noStrike" dirty="0">
                          <a:effectLst/>
                        </a:rPr>
                        <a:t>Expert</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073401893"/>
                  </a:ext>
                </a:extLst>
              </a:tr>
              <a:tr h="298415">
                <a:tc>
                  <a:txBody>
                    <a:bodyPr/>
                    <a:lstStyle/>
                    <a:p>
                      <a:pPr algn="ctr" fontAlgn="b"/>
                      <a:r>
                        <a:rPr lang="en-US" sz="1400" b="1" u="none" strike="noStrike" dirty="0">
                          <a:effectLst/>
                        </a:rPr>
                        <a:t>1</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Operating System</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HP Unix</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2004246"/>
                  </a:ext>
                </a:extLst>
              </a:tr>
              <a:tr h="298415">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Other</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8128786"/>
                  </a:ext>
                </a:extLst>
              </a:tr>
              <a:tr h="298415">
                <a:tc>
                  <a:txBody>
                    <a:bodyPr/>
                    <a:lstStyle/>
                    <a:p>
                      <a:pPr algn="ctr" fontAlgn="b"/>
                      <a:r>
                        <a:rPr lang="en-US" sz="1400" b="1" u="none" strike="noStrike" dirty="0">
                          <a:effectLst/>
                        </a:rPr>
                        <a:t>2</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DBMS</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Oracle/Unix</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292090"/>
                  </a:ext>
                </a:extLst>
              </a:tr>
              <a:tr h="298415">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MongoDB/</a:t>
                      </a:r>
                      <a:r>
                        <a:rPr lang="en-US" sz="1400" b="1" u="none" strike="noStrike" dirty="0" err="1">
                          <a:effectLst/>
                        </a:rPr>
                        <a:t>Ux</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4151289"/>
                  </a:ext>
                </a:extLst>
              </a:tr>
              <a:tr h="298415">
                <a:tc>
                  <a:txBody>
                    <a:bodyPr/>
                    <a:lstStyle/>
                    <a:p>
                      <a:pPr algn="ctr" fontAlgn="b"/>
                      <a:r>
                        <a:rPr lang="en-US" sz="1400" b="1" u="none" strike="noStrike">
                          <a:effectLst/>
                        </a:rPr>
                        <a:t>3</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Network Systems</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LAN</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1</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9720871"/>
                  </a:ext>
                </a:extLst>
              </a:tr>
              <a:tr h="298415">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320645"/>
                  </a:ext>
                </a:extLst>
              </a:tr>
              <a:tr h="298415">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6472334"/>
                  </a:ext>
                </a:extLst>
              </a:tr>
              <a:tr h="313336">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19959"/>
                  </a:ext>
                </a:extLst>
              </a:tr>
            </a:tbl>
          </a:graphicData>
        </a:graphic>
      </p:graphicFrame>
    </p:spTree>
    <p:extLst>
      <p:ext uri="{BB962C8B-B14F-4D97-AF65-F5344CB8AC3E}">
        <p14:creationId xmlns:p14="http://schemas.microsoft.com/office/powerpoint/2010/main" val="2301671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6551</TotalTime>
  <Words>4355</Words>
  <Application>Microsoft Office PowerPoint</Application>
  <PresentationFormat>On-screen Show (4:3)</PresentationFormat>
  <Paragraphs>429</Paragraphs>
  <Slides>28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vt:lpstr>
      <vt:lpstr>Calibri</vt:lpstr>
      <vt:lpstr>Cambria</vt:lpstr>
      <vt:lpstr>Helvetica</vt:lpstr>
      <vt:lpstr>Wingdings</vt:lpstr>
      <vt:lpstr>Office Theme</vt:lpstr>
      <vt:lpstr>IT Infrastructure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Umesh Chouksey</cp:lastModifiedBy>
  <cp:revision>380</cp:revision>
  <dcterms:created xsi:type="dcterms:W3CDTF">2011-09-14T09:42:05Z</dcterms:created>
  <dcterms:modified xsi:type="dcterms:W3CDTF">2021-02-26T16:07:15Z</dcterms:modified>
</cp:coreProperties>
</file>