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60" r:id="rId2"/>
    <p:sldId id="291" r:id="rId3"/>
    <p:sldId id="292" r:id="rId4"/>
    <p:sldId id="468" r:id="rId5"/>
    <p:sldId id="469" r:id="rId6"/>
    <p:sldId id="471" r:id="rId7"/>
    <p:sldId id="470" r:id="rId8"/>
    <p:sldId id="472" r:id="rId9"/>
    <p:sldId id="483" r:id="rId10"/>
    <p:sldId id="484" r:id="rId11"/>
    <p:sldId id="477" r:id="rId12"/>
    <p:sldId id="478" r:id="rId13"/>
    <p:sldId id="479" r:id="rId14"/>
    <p:sldId id="480" r:id="rId15"/>
    <p:sldId id="293" r:id="rId16"/>
    <p:sldId id="273" r:id="rId17"/>
    <p:sldId id="467" r:id="rId18"/>
    <p:sldId id="274" r:id="rId19"/>
    <p:sldId id="481" r:id="rId20"/>
    <p:sldId id="275" r:id="rId21"/>
    <p:sldId id="276" r:id="rId22"/>
    <p:sldId id="277" r:id="rId23"/>
    <p:sldId id="278" r:id="rId24"/>
    <p:sldId id="279" r:id="rId25"/>
    <p:sldId id="461" r:id="rId26"/>
    <p:sldId id="466" r:id="rId27"/>
    <p:sldId id="4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88" autoAdjust="0"/>
    <p:restoredTop sz="94622" autoAdjust="0"/>
  </p:normalViewPr>
  <p:slideViewPr>
    <p:cSldViewPr>
      <p:cViewPr varScale="1">
        <p:scale>
          <a:sx n="87" d="100"/>
          <a:sy n="87" d="100"/>
        </p:scale>
        <p:origin x="420" y="6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25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099D41-F811-4C54-ACE8-2447FA8AE2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0F0AC38-30CA-481C-B56B-E749633726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endParaRPr lang="en-US"/>
          </a:p>
        </p:txBody>
      </p:sp>
      <p:sp>
        <p:nvSpPr>
          <p:cNvPr id="4" name="Footer Placeholder 3">
            <a:extLst>
              <a:ext uri="{FF2B5EF4-FFF2-40B4-BE49-F238E27FC236}">
                <a16:creationId xmlns:a16="http://schemas.microsoft.com/office/drawing/2014/main" id="{DD1EC386-6557-49C4-8805-92CC6C6A86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5269A4-9CD5-4885-A17A-B2E4160D9D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ADABA7-53A9-4870-9A06-7871FA8E0B43}" type="slidenum">
              <a:rPr lang="en-US" smtClean="0"/>
              <a:t>‹#›</a:t>
            </a:fld>
            <a:endParaRPr lang="en-US"/>
          </a:p>
        </p:txBody>
      </p:sp>
    </p:spTree>
    <p:extLst>
      <p:ext uri="{BB962C8B-B14F-4D97-AF65-F5344CB8AC3E}">
        <p14:creationId xmlns:p14="http://schemas.microsoft.com/office/powerpoint/2010/main" val="383237627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Char char="•"/>
            </a:pPr>
            <a:r>
              <a:rPr lang="en-US" sz="2000" dirty="0"/>
              <a:t>Products  E.g. Desktop, Servers, Mainframes, Mobile Devices, BURA products, Storage Devices, SANs, Telecommunication platforms and Network OS, OS, Web Services, Enterprise software applications like SAP Oracle, Middleware, Contemporary H/W platforms supporting Grid computing, Virtualization, Green computing, Autonomic Computing</a:t>
            </a:r>
          </a:p>
          <a:p>
            <a:pPr lvl="1">
              <a:spcBef>
                <a:spcPts val="1200"/>
              </a:spcBef>
              <a:buFont typeface="Arial" panose="020B0604020202020204" pitchFamily="34" charset="0"/>
              <a:buChar char="•"/>
            </a:pPr>
            <a:r>
              <a:rPr lang="en-US" sz="2000" dirty="0"/>
              <a:t>Processes  E.g. Network Management, DBA, Middleware Management, Configuration Management, Performance and Tuning, Problem Management, Storage Management, Capacity Planning</a:t>
            </a:r>
          </a:p>
        </p:txBody>
      </p:sp>
      <p:sp>
        <p:nvSpPr>
          <p:cNvPr id="4" name="Slide Number Placeholder 3"/>
          <p:cNvSpPr>
            <a:spLocks noGrp="1"/>
          </p:cNvSpPr>
          <p:nvPr>
            <p:ph type="sldNum" sz="quarter" idx="10"/>
          </p:nvPr>
        </p:nvSpPr>
        <p:spPr/>
        <p:txBody>
          <a:bodyPr/>
          <a:lstStyle/>
          <a:p>
            <a:fld id="{C7BC08CD-08CE-4BE9-82DB-405CF9CCA283}" type="slidenum">
              <a:rPr lang="en-IN" smtClean="0"/>
              <a:t>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1349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198915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65459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will discuss the Key Elements of good Customer focus from identifying a set of key customers -&gt; key services of these customers -&gt; key processes which supports these key services -&gt; key suppliers to support the key processes and finally Integrating these Four Key Elements of Good Customer Service</a:t>
            </a:r>
          </a:p>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50280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1349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Char char="•"/>
            </a:pPr>
            <a:endParaRPr lang="en-US" sz="2000" b="1" dirty="0"/>
          </a:p>
        </p:txBody>
      </p:sp>
      <p:sp>
        <p:nvSpPr>
          <p:cNvPr id="4" name="Slide Number Placeholder 3"/>
          <p:cNvSpPr>
            <a:spLocks noGrp="1"/>
          </p:cNvSpPr>
          <p:nvPr>
            <p:ph type="sldNum" sz="quarter" idx="10"/>
          </p:nvPr>
        </p:nvSpPr>
        <p:spPr/>
        <p:txBody>
          <a:bodyPr/>
          <a:lstStyle/>
          <a:p>
            <a:fld id="{C7BC08CD-08CE-4BE9-82DB-405CF9CCA283}" type="slidenum">
              <a:rPr lang="en-IN" smtClean="0"/>
              <a:t>17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255741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031423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977332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Legal teams, Finance organizations</a:t>
            </a:r>
          </a:p>
          <a:p>
            <a:r>
              <a:rPr lang="en-US" dirty="0"/>
              <a:t>3. Email/Internet/Conferencing </a:t>
            </a:r>
            <a:r>
              <a:rPr lang="en-US" dirty="0" err="1"/>
              <a:t>etc</a:t>
            </a:r>
            <a:r>
              <a:rPr lang="en-US" dirty="0"/>
              <a:t> providing groups</a:t>
            </a:r>
          </a:p>
          <a:p>
            <a:r>
              <a:rPr lang="en-US" dirty="0"/>
              <a:t>4. design engineering</a:t>
            </a:r>
          </a:p>
          <a:p>
            <a:r>
              <a:rPr lang="en-US" dirty="0"/>
              <a:t>5. Senior technologists who understand IT infrastructure</a:t>
            </a:r>
          </a:p>
          <a:p>
            <a:r>
              <a:rPr lang="en-US" dirty="0"/>
              <a:t>6. Marketing or Sales</a:t>
            </a:r>
          </a:p>
          <a:p>
            <a:r>
              <a:rPr lang="en-US" dirty="0"/>
              <a:t>7. Most infrastructure team employees (who are also customers)</a:t>
            </a:r>
          </a:p>
          <a:p>
            <a:r>
              <a:rPr lang="en-US" dirty="0"/>
              <a:t> </a:t>
            </a:r>
          </a:p>
        </p:txBody>
      </p:sp>
      <p:sp>
        <p:nvSpPr>
          <p:cNvPr id="4" name="Slide Number Placeholder 3"/>
          <p:cNvSpPr>
            <a:spLocks noGrp="1"/>
          </p:cNvSpPr>
          <p:nvPr>
            <p:ph type="sldNum" sz="quarter" idx="10"/>
          </p:nvPr>
        </p:nvSpPr>
        <p:spPr/>
        <p:txBody>
          <a:bodyPr/>
          <a:lstStyle/>
          <a:p>
            <a:fld id="{C7BC08CD-08CE-4BE9-82DB-405CF9CCA283}" type="slidenum">
              <a:rPr lang="en-IN" smtClean="0"/>
              <a:t>20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523349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 need to conduct business</a:t>
            </a:r>
          </a:p>
          <a:p>
            <a:r>
              <a:rPr lang="en-US" dirty="0"/>
              <a:t>Want – good to have </a:t>
            </a:r>
          </a:p>
        </p:txBody>
      </p:sp>
      <p:sp>
        <p:nvSpPr>
          <p:cNvPr id="4" name="Slide Number Placeholder 3"/>
          <p:cNvSpPr>
            <a:spLocks noGrp="1"/>
          </p:cNvSpPr>
          <p:nvPr>
            <p:ph type="sldNum" sz="quarter" idx="10"/>
          </p:nvPr>
        </p:nvSpPr>
        <p:spPr/>
        <p:txBody>
          <a:bodyPr/>
          <a:lstStyle/>
          <a:p>
            <a:fld id="{C7BC08CD-08CE-4BE9-82DB-405CF9CCA283}" type="slidenum">
              <a:rPr lang="en-IN" smtClean="0"/>
              <a:t>21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468016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24426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Char char="•"/>
            </a:pPr>
            <a:r>
              <a:rPr lang="en-US" sz="2000" dirty="0"/>
              <a:t>Products  E.g. Desktop, Servers, Mainframes, Mobile Devices, BURA products, Storage Devices, SANs, Telecommunication platforms and Network OS, OS, Web Services, Enterprise software applications like SAP Oracle, Middleware, Contemporary H/W platforms supporting Grid computing, Virtualization, Green computing, Autonomic Computing</a:t>
            </a:r>
          </a:p>
          <a:p>
            <a:pPr marL="457200" marR="0" lvl="1" indent="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2000" dirty="0"/>
              <a:t>Processes  E.g. Network Management, DBA, Middleware Management, Configuration Management, Performance and Tuning, Problem Management, Storage Management, Capacity Planning</a:t>
            </a:r>
          </a:p>
          <a:p>
            <a:pPr lvl="1">
              <a:spcBef>
                <a:spcPts val="1200"/>
              </a:spcBef>
              <a:buFont typeface="Arial" panose="020B0604020202020204" pitchFamily="34" charset="0"/>
              <a:buChar char="•"/>
            </a:pPr>
            <a:endParaRPr lang="en-US" sz="2000" dirty="0"/>
          </a:p>
          <a:p>
            <a:pPr marL="457200" marR="0" lvl="1" indent="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2000" b="1" dirty="0"/>
              <a:t>Sarbanes-Oxley Act</a:t>
            </a:r>
          </a:p>
        </p:txBody>
      </p:sp>
      <p:sp>
        <p:nvSpPr>
          <p:cNvPr id="4" name="Slide Number Placeholder 3"/>
          <p:cNvSpPr>
            <a:spLocks noGrp="1"/>
          </p:cNvSpPr>
          <p:nvPr>
            <p:ph type="sldNum" sz="quarter" idx="10"/>
          </p:nvPr>
        </p:nvSpPr>
        <p:spPr/>
        <p:txBody>
          <a:bodyPr/>
          <a:lstStyle/>
          <a:p>
            <a:fld id="{C7BC08CD-08CE-4BE9-82DB-405CF9CCA283}" type="slidenum">
              <a:rPr lang="en-IN" smtClean="0"/>
              <a:t>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05216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7279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Skill Set : </a:t>
            </a:r>
            <a:r>
              <a:rPr lang="en-US" sz="1200" b="0" i="0" u="none" strike="noStrike" kern="1200" baseline="0" dirty="0">
                <a:solidFill>
                  <a:schemeClr val="tx1"/>
                </a:solidFill>
                <a:latin typeface="+mn-lt"/>
                <a:ea typeface="+mn-ea"/>
                <a:cs typeface="+mn-cs"/>
              </a:rPr>
              <a:t>one enterprise may use primarily IBM mainframes with IBM’s information management system (IMS) databases while another may use mostly Sun Solaris platforms with Oracle databases.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534961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Customer/Supplier Matrix</a:t>
            </a:r>
          </a:p>
          <a:p>
            <a:r>
              <a:rPr lang="en-US" dirty="0"/>
              <a:t>A table where you can list out the expectations</a:t>
            </a:r>
          </a:p>
          <a:p>
            <a:r>
              <a:rPr lang="en-US" dirty="0"/>
              <a:t>Left 2 customer oriented and Right to Supplier oriented</a:t>
            </a:r>
          </a:p>
          <a:p>
            <a:r>
              <a:rPr lang="en-US" dirty="0"/>
              <a:t>Periphery is human interaction phases</a:t>
            </a:r>
          </a:p>
          <a:p>
            <a:r>
              <a:rPr lang="en-US" dirty="0"/>
              <a:t>Middle two are internal non personal phases</a:t>
            </a:r>
          </a:p>
        </p:txBody>
      </p:sp>
      <p:sp>
        <p:nvSpPr>
          <p:cNvPr id="4" name="Slide Number Placeholder 3"/>
          <p:cNvSpPr>
            <a:spLocks noGrp="1"/>
          </p:cNvSpPr>
          <p:nvPr>
            <p:ph type="sldNum" sz="quarter" idx="10"/>
          </p:nvPr>
        </p:nvSpPr>
        <p:spPr/>
        <p:txBody>
          <a:bodyPr/>
          <a:lstStyle/>
          <a:p>
            <a:fld id="{C7BC08CD-08CE-4BE9-82DB-405CF9CCA283}" type="slidenum">
              <a:rPr lang="en-IN" smtClean="0"/>
              <a:t>25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040102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290517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Char char="•"/>
            </a:pPr>
            <a:endParaRPr lang="en-US" sz="2000" b="1" dirty="0"/>
          </a:p>
        </p:txBody>
      </p:sp>
      <p:sp>
        <p:nvSpPr>
          <p:cNvPr id="4" name="Slide Number Placeholder 3"/>
          <p:cNvSpPr>
            <a:spLocks noGrp="1"/>
          </p:cNvSpPr>
          <p:nvPr>
            <p:ph type="sldNum" sz="quarter" idx="10"/>
          </p:nvPr>
        </p:nvSpPr>
        <p:spPr/>
        <p:txBody>
          <a:bodyPr/>
          <a:lstStyle/>
          <a:p>
            <a:fld id="{C7BC08CD-08CE-4BE9-82DB-405CF9CCA283}" type="slidenum">
              <a:rPr lang="en-IN" smtClean="0"/>
              <a:t>27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680043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ITSM defines the “what”, while ITIL defines the “how”.</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825744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0000"/>
              </a:lnSpc>
              <a:spcBef>
                <a:spcPts val="600"/>
              </a:spcBef>
              <a:buFont typeface="Arial" panose="020B0604020202020204" pitchFamily="34" charset="0"/>
              <a:buChar char="•"/>
            </a:pPr>
            <a:r>
              <a:rPr lang="en-US" sz="1600" dirty="0"/>
              <a:t>ITIL has experienced a number of refinements over the years but is a set of publications that provides guidance for service management. It has emerged as the international de facto standard framework of best practices for IT service management.</a:t>
            </a:r>
          </a:p>
          <a:p>
            <a:pPr>
              <a:lnSpc>
                <a:spcPct val="110000"/>
              </a:lnSpc>
              <a:spcBef>
                <a:spcPts val="600"/>
              </a:spcBef>
              <a:buFont typeface="Arial" panose="020B0604020202020204" pitchFamily="34" charset="0"/>
              <a:buChar char="•"/>
            </a:pPr>
            <a:r>
              <a:rPr lang="en-US" sz="1600" dirty="0"/>
              <a:t>ITIL focuses on providing high-quality services and supports </a:t>
            </a:r>
          </a:p>
          <a:p>
            <a:pPr lvl="1" algn="just">
              <a:lnSpc>
                <a:spcPct val="110000"/>
              </a:lnSpc>
              <a:spcBef>
                <a:spcPts val="600"/>
              </a:spcBef>
              <a:buFont typeface="Arial" panose="020B0604020202020204" pitchFamily="34" charset="0"/>
              <a:buChar char="•"/>
            </a:pPr>
            <a:r>
              <a:rPr lang="en-US" dirty="0"/>
              <a:t>Quality systems such as ISO20000 are based heavily on the ITIL processes</a:t>
            </a:r>
          </a:p>
          <a:p>
            <a:pPr lvl="1" algn="just">
              <a:lnSpc>
                <a:spcPct val="110000"/>
              </a:lnSpc>
              <a:spcBef>
                <a:spcPts val="600"/>
              </a:spcBef>
              <a:buFont typeface="Arial" panose="020B0604020202020204" pitchFamily="34" charset="0"/>
              <a:buChar char="•"/>
            </a:pPr>
            <a:r>
              <a:rPr lang="en-US" dirty="0"/>
              <a:t>Total quality frameworks such as the European Framework for Quality Management (</a:t>
            </a:r>
            <a:r>
              <a:rPr lang="en-US" dirty="0" err="1"/>
              <a:t>EFQM</a:t>
            </a:r>
            <a:r>
              <a:rPr lang="en-US" dirty="0"/>
              <a:t>), </a:t>
            </a:r>
          </a:p>
          <a:p>
            <a:pPr lvl="1" algn="just">
              <a:lnSpc>
                <a:spcPct val="110000"/>
              </a:lnSpc>
              <a:spcBef>
                <a:spcPts val="600"/>
              </a:spcBef>
              <a:buFont typeface="Arial" panose="020B0604020202020204" pitchFamily="34" charset="0"/>
              <a:buChar char="•"/>
            </a:pPr>
            <a:r>
              <a:rPr lang="en-US" dirty="0"/>
              <a:t>Quality recognition programs such as the Malcolm Baldrige National Quality Award (</a:t>
            </a:r>
            <a:r>
              <a:rPr lang="en-US" dirty="0" err="1"/>
              <a:t>MBNQA</a:t>
            </a:r>
            <a:r>
              <a:rPr lang="en-US" dirty="0"/>
              <a:t>).</a:t>
            </a:r>
          </a:p>
          <a:p>
            <a:pPr lvl="1" algn="just">
              <a:lnSpc>
                <a:spcPct val="110000"/>
              </a:lnSpc>
              <a:spcBef>
                <a:spcPts val="600"/>
              </a:spcBef>
              <a:buFont typeface="Arial" panose="020B0604020202020204" pitchFamily="34" charset="0"/>
              <a:buChar char="•"/>
            </a:pPr>
            <a:r>
              <a:rPr lang="en-US" dirty="0"/>
              <a:t>A Code of Practice for IT Service Management (PD0005)  and BS15000 Standard of British Standards Institute supports ITIL</a:t>
            </a:r>
          </a:p>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23044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13801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960375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151337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577604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Availability</a:t>
            </a:r>
            <a:r>
              <a:rPr lang="en-US" dirty="0"/>
              <a:t> - </a:t>
            </a:r>
            <a:r>
              <a:rPr lang="en-US" sz="1200" b="0" i="0" u="none" strike="noStrike" kern="1200" baseline="0" dirty="0">
                <a:solidFill>
                  <a:schemeClr val="tx1"/>
                </a:solidFill>
                <a:latin typeface="+mn-lt"/>
                <a:ea typeface="+mn-ea"/>
                <a:cs typeface="+mn-cs"/>
              </a:rPr>
              <a:t>Availability is the process of optimizing the readiness of production systems by accurately measuring, analyzing, and reducing outages to those production systems. Availability is oriented towards Customers and uptime towards suppliers (Making it available)</a:t>
            </a:r>
          </a:p>
          <a:p>
            <a:r>
              <a:rPr lang="en-US" b="1" dirty="0"/>
              <a:t>Performance and Tuning: </a:t>
            </a:r>
            <a:r>
              <a:rPr lang="en-US" sz="1200" b="0" i="0" u="none" strike="noStrike" kern="1200" baseline="0" dirty="0">
                <a:solidFill>
                  <a:schemeClr val="tx1"/>
                </a:solidFill>
                <a:latin typeface="+mn-lt"/>
                <a:ea typeface="+mn-ea"/>
                <a:cs typeface="+mn-cs"/>
              </a:rPr>
              <a:t>These are actually two related activities normally combined into one process. We continually tune infrastructure hardware and software, as well as their interrelationships, to improve the performance of systems</a:t>
            </a:r>
          </a:p>
          <a:p>
            <a:r>
              <a:rPr lang="en-US" sz="1200" b="1" i="0" u="none" strike="noStrike" kern="1200" baseline="0" dirty="0">
                <a:solidFill>
                  <a:schemeClr val="tx1"/>
                </a:solidFill>
                <a:latin typeface="+mn-lt"/>
                <a:ea typeface="+mn-ea"/>
                <a:cs typeface="+mn-cs"/>
              </a:rPr>
              <a:t>Production Acceptance: </a:t>
            </a:r>
            <a:r>
              <a:rPr lang="en-US" sz="1200" b="0" i="0" u="none" strike="noStrike" kern="1200" baseline="0" dirty="0">
                <a:solidFill>
                  <a:schemeClr val="tx1"/>
                </a:solidFill>
                <a:latin typeface="+mn-lt"/>
                <a:ea typeface="+mn-ea"/>
                <a:cs typeface="+mn-cs"/>
              </a:rPr>
              <a:t>one of the lasting impressions that users form about that application come from how successfully it is deployed into Production and is running in a stable and responsive manner. Consistent methodology, Complete deployment and Applications systems. This includes Capacity forecasts, resource requirements, customer sign-off, service desk training, and close initial monitoring by developers are just some of the usual aspects of production acceptance. production acceptance is involved solely with deploying application software into production, change management covers a wide</a:t>
            </a:r>
          </a:p>
          <a:p>
            <a:r>
              <a:rPr lang="en-US" sz="1200" b="0" i="0" u="none" strike="noStrike" kern="1200" baseline="0" dirty="0">
                <a:solidFill>
                  <a:schemeClr val="tx1"/>
                </a:solidFill>
                <a:latin typeface="+mn-lt"/>
                <a:ea typeface="+mn-ea"/>
                <a:cs typeface="+mn-cs"/>
              </a:rPr>
              <a:t>range of activities outside of production software, such as hardware, networks, desktops, and</a:t>
            </a:r>
          </a:p>
          <a:p>
            <a:r>
              <a:rPr lang="en-US" sz="1200" b="0" i="0" u="none" strike="noStrike" kern="1200" baseline="0" dirty="0">
                <a:solidFill>
                  <a:schemeClr val="tx1"/>
                </a:solidFill>
                <a:latin typeface="+mn-lt"/>
                <a:ea typeface="+mn-ea"/>
                <a:cs typeface="+mn-cs"/>
              </a:rPr>
              <a:t>facilities.</a:t>
            </a:r>
          </a:p>
          <a:p>
            <a:r>
              <a:rPr lang="en-US" sz="1200" b="1" i="0" u="none" strike="noStrike" kern="1200" baseline="0" dirty="0">
                <a:solidFill>
                  <a:schemeClr val="tx1"/>
                </a:solidFill>
                <a:latin typeface="+mn-lt"/>
                <a:ea typeface="+mn-ea"/>
                <a:cs typeface="+mn-cs"/>
              </a:rPr>
              <a:t>Change management </a:t>
            </a:r>
            <a:r>
              <a:rPr lang="en-US" sz="1200" b="0" i="0" u="none" strike="noStrike" kern="1200" baseline="0" dirty="0">
                <a:solidFill>
                  <a:schemeClr val="tx1"/>
                </a:solidFill>
                <a:latin typeface="+mn-lt"/>
                <a:ea typeface="+mn-ea"/>
                <a:cs typeface="+mn-cs"/>
              </a:rPr>
              <a:t>is a process to control and coordinate all changes to an IT production</a:t>
            </a:r>
          </a:p>
          <a:p>
            <a:r>
              <a:rPr lang="en-US" sz="1200" b="0" i="0" u="none" strike="noStrike" kern="1200" baseline="0" dirty="0">
                <a:solidFill>
                  <a:schemeClr val="tx1"/>
                </a:solidFill>
                <a:latin typeface="+mn-lt"/>
                <a:ea typeface="+mn-ea"/>
                <a:cs typeface="+mn-cs"/>
              </a:rPr>
              <a:t>environment. Control involves requesting, prioritizing, and approving changes; coordination</a:t>
            </a:r>
          </a:p>
          <a:p>
            <a:r>
              <a:rPr lang="en-US" sz="1200" b="0" i="0" u="none" strike="noStrike" kern="1200" baseline="0" dirty="0">
                <a:solidFill>
                  <a:schemeClr val="tx1"/>
                </a:solidFill>
                <a:latin typeface="+mn-lt"/>
                <a:ea typeface="+mn-ea"/>
                <a:cs typeface="+mn-cs"/>
              </a:rPr>
              <a:t>involves collaborating, scheduling, communicating, and implementing changes</a:t>
            </a:r>
          </a:p>
          <a:p>
            <a:r>
              <a:rPr lang="en-US" sz="1200" b="1" i="0" u="none" strike="noStrike" kern="1200" baseline="0" dirty="0">
                <a:solidFill>
                  <a:schemeClr val="tx1"/>
                </a:solidFill>
                <a:latin typeface="+mn-lt"/>
                <a:ea typeface="+mn-ea"/>
                <a:cs typeface="+mn-cs"/>
              </a:rPr>
              <a:t>Problem Management:</a:t>
            </a:r>
            <a:r>
              <a:rPr lang="en-US" sz="1200" b="0" i="0" u="none" strike="noStrike" kern="1200" baseline="0" dirty="0">
                <a:solidFill>
                  <a:schemeClr val="tx1"/>
                </a:solidFill>
                <a:latin typeface="+mn-lt"/>
                <a:ea typeface="+mn-ea"/>
                <a:cs typeface="+mn-cs"/>
              </a:rPr>
              <a:t> Even a world-class infrastructure will occasionally miss its targeted levels of service. The branch of systems management that deals with the handling of these occurrences is called problem management. Problem management is a process used to identify, log, track, resolve, and analyze problems impacting IT services</a:t>
            </a:r>
          </a:p>
          <a:p>
            <a:r>
              <a:rPr lang="en-US" sz="1200" b="1" i="0" u="none" strike="noStrike" kern="1200" baseline="0" dirty="0">
                <a:solidFill>
                  <a:schemeClr val="tx1"/>
                </a:solidFill>
                <a:latin typeface="+mn-lt"/>
                <a:ea typeface="+mn-ea"/>
                <a:cs typeface="+mn-cs"/>
              </a:rPr>
              <a:t>Storage Management: </a:t>
            </a:r>
            <a:r>
              <a:rPr lang="en-US" sz="1200" b="0" i="0" u="none" strike="noStrike" kern="1200" baseline="0" dirty="0">
                <a:solidFill>
                  <a:schemeClr val="tx1"/>
                </a:solidFill>
                <a:latin typeface="+mn-lt"/>
                <a:ea typeface="+mn-ea"/>
                <a:cs typeface="+mn-cs"/>
              </a:rPr>
              <a:t>Involves capacity, Performance, Reliability and Recoverability and availability to the authorized users. Storage management is a process used to optimize the use of storage devices and to protect the integrity of data for any media on which it resides</a:t>
            </a:r>
          </a:p>
          <a:p>
            <a:r>
              <a:rPr lang="en-US" sz="1200" b="1" i="0" u="none" strike="noStrike" kern="1200" baseline="0" dirty="0">
                <a:solidFill>
                  <a:schemeClr val="tx1"/>
                </a:solidFill>
                <a:latin typeface="+mn-lt"/>
                <a:ea typeface="+mn-ea"/>
                <a:cs typeface="+mn-cs"/>
              </a:rPr>
              <a:t>Network Management</a:t>
            </a:r>
          </a:p>
          <a:p>
            <a:r>
              <a:rPr lang="en-US" sz="1200" b="0" i="0" u="none" strike="noStrike" kern="1200" baseline="0" dirty="0">
                <a:solidFill>
                  <a:schemeClr val="tx1"/>
                </a:solidFill>
                <a:latin typeface="+mn-lt"/>
                <a:ea typeface="+mn-ea"/>
                <a:cs typeface="+mn-cs"/>
              </a:rPr>
              <a:t>Network management is a process to maximize the reliability and utilization of network</a:t>
            </a:r>
          </a:p>
          <a:p>
            <a:r>
              <a:rPr lang="en-US" sz="1200" b="0" i="0" u="none" strike="noStrike" kern="1200" baseline="0" dirty="0">
                <a:solidFill>
                  <a:schemeClr val="tx1"/>
                </a:solidFill>
                <a:latin typeface="+mn-lt"/>
                <a:ea typeface="+mn-ea"/>
                <a:cs typeface="+mn-cs"/>
              </a:rPr>
              <a:t>components in order to optimize network availability and responsiveness. Defining</a:t>
            </a:r>
          </a:p>
          <a:p>
            <a:r>
              <a:rPr lang="en-US" sz="1200" b="0" i="0" u="none" strike="noStrike" kern="1200" baseline="0" dirty="0">
                <a:solidFill>
                  <a:schemeClr val="tx1"/>
                </a:solidFill>
                <a:latin typeface="+mn-lt"/>
                <a:ea typeface="+mn-ea"/>
                <a:cs typeface="+mn-cs"/>
              </a:rPr>
              <a:t>the boundaries of the </a:t>
            </a:r>
            <a:r>
              <a:rPr lang="en-US" sz="1200" b="0" i="1" u="none" strike="noStrike" kern="1200" baseline="0" dirty="0">
                <a:solidFill>
                  <a:schemeClr val="tx1"/>
                </a:solidFill>
                <a:latin typeface="+mn-lt"/>
                <a:ea typeface="+mn-ea"/>
                <a:cs typeface="+mn-cs"/>
              </a:rPr>
              <a:t>what</a:t>
            </a:r>
            <a:r>
              <a:rPr lang="en-US" sz="1200" b="0" i="0" u="none" strike="noStrike" kern="1200" baseline="0" dirty="0">
                <a:solidFill>
                  <a:schemeClr val="tx1"/>
                </a:solidFill>
                <a:latin typeface="+mn-lt"/>
                <a:ea typeface="+mn-ea"/>
                <a:cs typeface="+mn-cs"/>
              </a:rPr>
              <a:t>, the </a:t>
            </a:r>
            <a:r>
              <a:rPr lang="en-US" sz="1200" b="0" i="1" u="none" strike="noStrike" kern="1200" baseline="0" dirty="0">
                <a:solidFill>
                  <a:schemeClr val="tx1"/>
                </a:solidFill>
                <a:latin typeface="+mn-lt"/>
                <a:ea typeface="+mn-ea"/>
                <a:cs typeface="+mn-cs"/>
              </a:rPr>
              <a:t>who</a:t>
            </a:r>
            <a:r>
              <a:rPr lang="en-US" sz="1200" b="0" i="0" u="none" strike="noStrike" kern="1200" baseline="0" dirty="0">
                <a:solidFill>
                  <a:schemeClr val="tx1"/>
                </a:solidFill>
                <a:latin typeface="+mn-lt"/>
                <a:ea typeface="+mn-ea"/>
                <a:cs typeface="+mn-cs"/>
              </a:rPr>
              <a:t>, and the </a:t>
            </a:r>
            <a:r>
              <a:rPr lang="en-US" sz="1200" b="0" i="1" u="none" strike="noStrike" kern="1200" baseline="0" dirty="0">
                <a:solidFill>
                  <a:schemeClr val="tx1"/>
                </a:solidFill>
                <a:latin typeface="+mn-lt"/>
                <a:ea typeface="+mn-ea"/>
                <a:cs typeface="+mn-cs"/>
              </a:rPr>
              <a:t>how </a:t>
            </a:r>
            <a:r>
              <a:rPr lang="en-US" sz="1200" b="0" i="0" u="none" strike="noStrike" kern="1200" baseline="0" dirty="0">
                <a:solidFill>
                  <a:schemeClr val="tx1"/>
                </a:solidFill>
                <a:latin typeface="+mn-lt"/>
                <a:ea typeface="+mn-ea"/>
                <a:cs typeface="+mn-cs"/>
              </a:rPr>
              <a:t>of network management are key ingredients for</a:t>
            </a:r>
          </a:p>
          <a:p>
            <a:r>
              <a:rPr lang="en-US" sz="1200" b="0" i="0" u="none" strike="noStrike" kern="1200" baseline="0" dirty="0">
                <a:solidFill>
                  <a:schemeClr val="tx1"/>
                </a:solidFill>
                <a:latin typeface="+mn-lt"/>
                <a:ea typeface="+mn-ea"/>
                <a:cs typeface="+mn-cs"/>
              </a:rPr>
              <a:t>building a strong process foundation.</a:t>
            </a:r>
          </a:p>
          <a:p>
            <a:r>
              <a:rPr lang="en-US" sz="1200" b="1" i="0" u="none" strike="noStrike" kern="1200" baseline="0" dirty="0">
                <a:solidFill>
                  <a:schemeClr val="tx1"/>
                </a:solidFill>
                <a:latin typeface="+mn-lt"/>
                <a:ea typeface="+mn-ea"/>
                <a:cs typeface="+mn-cs"/>
              </a:rPr>
              <a:t>Configuration management </a:t>
            </a:r>
            <a:r>
              <a:rPr lang="en-US" sz="1200" b="0" i="0" u="none" strike="noStrike" kern="1200" baseline="0" dirty="0">
                <a:solidFill>
                  <a:schemeClr val="tx1"/>
                </a:solidFill>
                <a:latin typeface="+mn-lt"/>
                <a:ea typeface="+mn-ea"/>
                <a:cs typeface="+mn-cs"/>
              </a:rPr>
              <a:t>is a process to ensure that the interrelationships of varying versions of</a:t>
            </a:r>
          </a:p>
          <a:p>
            <a:r>
              <a:rPr lang="en-US" sz="1200" b="0" i="0" u="none" strike="noStrike" kern="1200" baseline="0" dirty="0">
                <a:solidFill>
                  <a:schemeClr val="tx1"/>
                </a:solidFill>
                <a:latin typeface="+mn-lt"/>
                <a:ea typeface="+mn-ea"/>
                <a:cs typeface="+mn-cs"/>
              </a:rPr>
              <a:t>infrastructure hardware and software are documented accurately and efficiently</a:t>
            </a:r>
          </a:p>
          <a:p>
            <a:r>
              <a:rPr lang="en-US" sz="1200" b="0" i="0" u="none" strike="noStrike" kern="1200" baseline="0" dirty="0">
                <a:solidFill>
                  <a:schemeClr val="tx1"/>
                </a:solidFill>
                <a:latin typeface="+mn-lt"/>
                <a:ea typeface="+mn-ea"/>
                <a:cs typeface="+mn-cs"/>
              </a:rPr>
              <a:t>Infrastructure hardware such as UNIX servers will need a </a:t>
            </a:r>
            <a:r>
              <a:rPr lang="en-US" sz="1200" b="0" i="0" u="none" strike="noStrike" kern="1200" baseline="0" dirty="0" err="1">
                <a:solidFill>
                  <a:schemeClr val="tx1"/>
                </a:solidFill>
                <a:latin typeface="+mn-lt"/>
                <a:ea typeface="+mn-ea"/>
                <a:cs typeface="+mn-cs"/>
              </a:rPr>
              <a:t>a</a:t>
            </a:r>
            <a:r>
              <a:rPr lang="en-US" sz="1200" b="0" i="0" u="none" strike="noStrike" kern="1200" baseline="0" dirty="0">
                <a:solidFill>
                  <a:schemeClr val="tx1"/>
                </a:solidFill>
                <a:latin typeface="+mn-lt"/>
                <a:ea typeface="+mn-ea"/>
                <a:cs typeface="+mn-cs"/>
              </a:rPr>
              <a:t> specific OS (and their upgrades), in turn upgraded versions of software. Keeping all these various versions of hardware and software accurately updated is the primary responsibility of the owner of the configuration management process. In addition to the hardware and software of the data center, network equipment also needs to be documented in the form of circuit diagrams, network configurations, and backbone schematics.</a:t>
            </a:r>
          </a:p>
          <a:p>
            <a:r>
              <a:rPr lang="en-US" sz="1200" b="1" i="0" u="none" strike="noStrike" kern="1200" baseline="0" dirty="0">
                <a:solidFill>
                  <a:schemeClr val="tx1"/>
                </a:solidFill>
                <a:latin typeface="+mn-lt"/>
                <a:ea typeface="+mn-ea"/>
                <a:cs typeface="+mn-cs"/>
              </a:rPr>
              <a:t>Capacity Planning is </a:t>
            </a:r>
            <a:r>
              <a:rPr lang="en-US" sz="1200" b="0" i="0" u="none" strike="noStrike" kern="1200" baseline="0" dirty="0">
                <a:solidFill>
                  <a:schemeClr val="tx1"/>
                </a:solidFill>
                <a:latin typeface="+mn-lt"/>
                <a:ea typeface="+mn-ea"/>
                <a:cs typeface="+mn-cs"/>
              </a:rPr>
              <a:t>the systems management discipline of planning for various kinds (the types, quantities, and timing of critical resource Capacities) of adequate capacity of infrastructure (computer)  resources to meet accurately forecasted workloads. Involves measurement and prediction.</a:t>
            </a:r>
          </a:p>
          <a:p>
            <a:r>
              <a:rPr lang="en-US" sz="1200" b="1" i="0" u="none" strike="noStrike" kern="1200" baseline="0" dirty="0">
                <a:solidFill>
                  <a:schemeClr val="tx1"/>
                </a:solidFill>
                <a:latin typeface="+mn-lt"/>
                <a:ea typeface="+mn-ea"/>
                <a:cs typeface="+mn-cs"/>
              </a:rPr>
              <a:t>Strategic Security: </a:t>
            </a:r>
            <a:r>
              <a:rPr lang="en-US" sz="1200" b="0" i="0" u="none" strike="noStrike" kern="1200" baseline="0" dirty="0">
                <a:solidFill>
                  <a:schemeClr val="tx1"/>
                </a:solidFill>
                <a:latin typeface="+mn-lt"/>
                <a:ea typeface="+mn-ea"/>
                <a:cs typeface="+mn-cs"/>
              </a:rPr>
              <a:t>is designed to safeguard the specific goals availability, integrity, and confidentiality of designated data and programs against unauthorized access, modification, or destruction. the focus will be on designing a process from which strategic security policies are developed, approved,</a:t>
            </a:r>
          </a:p>
          <a:p>
            <a:r>
              <a:rPr lang="en-US" sz="1200" b="0" i="0" u="none" strike="noStrike" kern="1200" baseline="0" dirty="0">
                <a:solidFill>
                  <a:schemeClr val="tx1"/>
                </a:solidFill>
                <a:latin typeface="+mn-lt"/>
                <a:ea typeface="+mn-ea"/>
                <a:cs typeface="+mn-cs"/>
              </a:rPr>
              <a:t>implemented, and enforced</a:t>
            </a:r>
          </a:p>
          <a:p>
            <a:r>
              <a:rPr lang="en-US" sz="1200" b="1" i="0" u="none" strike="noStrike" kern="1200" baseline="0" dirty="0">
                <a:solidFill>
                  <a:schemeClr val="tx1"/>
                </a:solidFill>
                <a:latin typeface="+mn-lt"/>
                <a:ea typeface="+mn-ea"/>
                <a:cs typeface="+mn-cs"/>
              </a:rPr>
              <a:t>Business Continuity: </a:t>
            </a:r>
            <a:r>
              <a:rPr lang="en-US" sz="1200" b="0" i="0" u="none" strike="noStrike" kern="1200" baseline="0" dirty="0">
                <a:solidFill>
                  <a:schemeClr val="tx1"/>
                </a:solidFill>
                <a:latin typeface="+mn-lt"/>
                <a:ea typeface="+mn-ea"/>
                <a:cs typeface="+mn-cs"/>
              </a:rPr>
              <a:t>Business continuity is a methodology to ensure the continuous operation of critical business systems in the event of widespread or localized disasters to an infrastructure environment. ITIL version 2 and version 3 each introduced the notion of IT Service Continuity Management. This is essentially a combination of business continuity and disaster recovery. ITIL stresses that that IT technical recovery are closely aligned to an organization’s business continuity plan. ITIL refers to these resulting plans as service continuity plans. Business continuity is like an insurance policy</a:t>
            </a:r>
          </a:p>
          <a:p>
            <a:r>
              <a:rPr lang="en-US" sz="1200" b="1" i="0" u="none" strike="noStrike" kern="1200" baseline="0" dirty="0">
                <a:solidFill>
                  <a:schemeClr val="tx1"/>
                </a:solidFill>
                <a:latin typeface="+mn-lt"/>
                <a:ea typeface="+mn-ea"/>
                <a:cs typeface="+mn-cs"/>
              </a:rPr>
              <a:t>Facilities Management: </a:t>
            </a:r>
            <a:r>
              <a:rPr lang="en-US" sz="1200" b="0" i="0" u="none" strike="noStrike" kern="1200" baseline="0" dirty="0">
                <a:solidFill>
                  <a:schemeClr val="tx1"/>
                </a:solidFill>
                <a:latin typeface="+mn-lt"/>
                <a:ea typeface="+mn-ea"/>
                <a:cs typeface="+mn-cs"/>
              </a:rPr>
              <a:t>Facilities management is a process to ensure that an appropriate physical environment is consistently supplied to enable the continuous operation of all critical infrastructure equipment. An </a:t>
            </a:r>
            <a:r>
              <a:rPr lang="en-US" sz="1200" b="0" i="1" u="none" strike="noStrike" kern="1200" baseline="0" dirty="0">
                <a:solidFill>
                  <a:schemeClr val="tx1"/>
                </a:solidFill>
                <a:latin typeface="+mn-lt"/>
                <a:ea typeface="+mn-ea"/>
                <a:cs typeface="+mn-cs"/>
              </a:rPr>
              <a:t>appropriate physical environment </a:t>
            </a:r>
            <a:r>
              <a:rPr lang="en-US" sz="1200" b="0" i="0" u="none" strike="noStrike" kern="1200" baseline="0" dirty="0">
                <a:solidFill>
                  <a:schemeClr val="tx1"/>
                </a:solidFill>
                <a:latin typeface="+mn-lt"/>
                <a:ea typeface="+mn-ea"/>
                <a:cs typeface="+mn-cs"/>
              </a:rPr>
              <a:t>implies that all environmental factors (such as air conditioning, humidity, electrical power, static electricity, and controlled physical access) are accounted for at the proper levels on a continuous basis. The term </a:t>
            </a:r>
            <a:r>
              <a:rPr lang="en-US" sz="1200" b="0" i="1" u="none" strike="noStrike" kern="1200" baseline="0" dirty="0">
                <a:solidFill>
                  <a:schemeClr val="tx1"/>
                </a:solidFill>
                <a:latin typeface="+mn-lt"/>
                <a:ea typeface="+mn-ea"/>
                <a:cs typeface="+mn-cs"/>
              </a:rPr>
              <a:t>all critical infrastructure equipment </a:t>
            </a:r>
            <a:r>
              <a:rPr lang="en-US" sz="1200" b="0" i="0" u="none" strike="noStrike" kern="1200" baseline="0" dirty="0">
                <a:solidFill>
                  <a:schemeClr val="tx1"/>
                </a:solidFill>
                <a:latin typeface="+mn-lt"/>
                <a:ea typeface="+mn-ea"/>
                <a:cs typeface="+mn-cs"/>
              </a:rPr>
              <a:t>refers not only to hardware in the data center, but to key infrastructure devices located outside of the centralized facility, including switch rooms, vaults, wiring closets, and encryption enclosures.</a:t>
            </a:r>
            <a:endParaRPr lang="en-US" sz="1200" b="1"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066408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12 Aug 2018</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 ZG538 Infrastructure Management</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4" name="Slide Number Placeholder 9">
            <a:extLst>
              <a:ext uri="{FF2B5EF4-FFF2-40B4-BE49-F238E27FC236}">
                <a16:creationId xmlns:a16="http://schemas.microsoft.com/office/drawing/2014/main" id="{3030956A-A0E5-490E-9C42-E42854F83421}"/>
              </a:ext>
            </a:extLst>
          </p:cNvPr>
          <p:cNvSpPr>
            <a:spLocks noGrp="1"/>
          </p:cNvSpPr>
          <p:nvPr>
            <p:ph type="sldNum" sz="quarter" idx="13"/>
          </p:nvPr>
        </p:nvSpPr>
        <p:spPr>
          <a:xfrm>
            <a:off x="8681368" y="6541413"/>
            <a:ext cx="419085" cy="316588"/>
          </a:xfrm>
        </p:spPr>
        <p:txBody>
          <a:bodyPr/>
          <a:lstStyle>
            <a:lvl1pPr>
              <a:defRPr sz="1100" b="1"/>
            </a:lvl1pPr>
          </a:lstStyle>
          <a:p>
            <a:fld id="{BC8D7E44-7D4F-4942-A8C9-2DF6BF8399E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4D3-61F7-46B0-8B77-CC3AC63CD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65EE7-DA88-4B3B-A08F-6D8A10EA08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B573B-4B59-47A6-BFEB-4FD72F325761}"/>
              </a:ext>
            </a:extLst>
          </p:cNvPr>
          <p:cNvSpPr>
            <a:spLocks noGrp="1"/>
          </p:cNvSpPr>
          <p:nvPr>
            <p:ph type="dt" sz="half" idx="10"/>
          </p:nvPr>
        </p:nvSpPr>
        <p:spPr/>
        <p:txBody>
          <a:bodyPr/>
          <a:lstStyle/>
          <a:p>
            <a:r>
              <a:rPr lang="en-US"/>
              <a:t>12 Aug 2018</a:t>
            </a:r>
          </a:p>
        </p:txBody>
      </p:sp>
      <p:sp>
        <p:nvSpPr>
          <p:cNvPr id="5" name="Footer Placeholder 4">
            <a:extLst>
              <a:ext uri="{FF2B5EF4-FFF2-40B4-BE49-F238E27FC236}">
                <a16:creationId xmlns:a16="http://schemas.microsoft.com/office/drawing/2014/main" id="{81033C64-DD35-4F34-AA0A-AEDE18088539}"/>
              </a:ext>
            </a:extLst>
          </p:cNvPr>
          <p:cNvSpPr>
            <a:spLocks noGrp="1"/>
          </p:cNvSpPr>
          <p:nvPr>
            <p:ph type="ftr" sz="quarter" idx="11"/>
          </p:nvPr>
        </p:nvSpPr>
        <p:spPr/>
        <p:txBody>
          <a:bodyPr/>
          <a:lstStyle/>
          <a:p>
            <a:r>
              <a:rPr lang="en-US" dirty="0"/>
              <a:t>SS ZG538 Infrastructure Management</a:t>
            </a:r>
          </a:p>
        </p:txBody>
      </p:sp>
      <p:sp>
        <p:nvSpPr>
          <p:cNvPr id="6" name="Slide Number Placeholder 5">
            <a:extLst>
              <a:ext uri="{FF2B5EF4-FFF2-40B4-BE49-F238E27FC236}">
                <a16:creationId xmlns:a16="http://schemas.microsoft.com/office/drawing/2014/main" id="{6ECA181F-0314-47FC-820C-02DA3A458B27}"/>
              </a:ext>
            </a:extLst>
          </p:cNvPr>
          <p:cNvSpPr>
            <a:spLocks noGrp="1"/>
          </p:cNvSpPr>
          <p:nvPr>
            <p:ph type="sldNum" sz="quarter" idx="12"/>
          </p:nvPr>
        </p:nvSpPr>
        <p:spPr/>
        <p:txBody>
          <a:bodyPr/>
          <a:lstStyle/>
          <a:p>
            <a:fld id="{4F231620-7DEA-4533-BCCC-3A8DE4523268}" type="slidenum">
              <a:rPr lang="en-US" smtClean="0"/>
              <a:t>‹#›</a:t>
            </a:fld>
            <a:endParaRPr lang="en-US"/>
          </a:p>
        </p:txBody>
      </p:sp>
    </p:spTree>
    <p:extLst>
      <p:ext uri="{BB962C8B-B14F-4D97-AF65-F5344CB8AC3E}">
        <p14:creationId xmlns:p14="http://schemas.microsoft.com/office/powerpoint/2010/main" val="1667171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A3D0F-EB8C-47AB-A6A7-3BB47CE996B0}"/>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DDDDDD"/>
                  </a:outerShdw>
                </a:effectLst>
                <a:latin typeface="Cambria" charset="0"/>
                <a:ea typeface="ＭＳ Ｐゴシック" charset="0"/>
                <a:cs typeface="ＭＳ Ｐゴシック" charset="0"/>
              </a:rPr>
              <a:t>Management Information Systems</a:t>
            </a:r>
            <a:endParaRPr lang="en-US" sz="1800" b="1">
              <a:solidFill>
                <a:srgbClr val="9F0F10"/>
              </a:solidFill>
              <a:effectLst>
                <a:outerShdw blurRad="38100" dist="38100" dir="2700000" algn="tl">
                  <a:srgbClr val="DDDDDD"/>
                </a:outerShdw>
              </a:effectLst>
              <a:latin typeface="Cambria" charset="0"/>
              <a:ea typeface="ＭＳ Ｐゴシック" charset="0"/>
              <a:cs typeface="ＭＳ Ｐゴシック" charset="0"/>
            </a:endParaRPr>
          </a:p>
        </p:txBody>
      </p:sp>
      <p:sp>
        <p:nvSpPr>
          <p:cNvPr id="3" name="Content Placeholder 2"/>
          <p:cNvSpPr>
            <a:spLocks noGrp="1"/>
          </p:cNvSpPr>
          <p:nvPr>
            <p:ph idx="1"/>
          </p:nvPr>
        </p:nvSpPr>
        <p:spPr>
          <a:xfrm>
            <a:off x="457200" y="1828800"/>
            <a:ext cx="82296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a:t>Click to edit Master text styles</a:t>
            </a:r>
          </a:p>
        </p:txBody>
      </p:sp>
      <p:sp>
        <p:nvSpPr>
          <p:cNvPr id="8"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a:t>Click to edit Master title style</a:t>
            </a:r>
          </a:p>
        </p:txBody>
      </p:sp>
      <p:sp>
        <p:nvSpPr>
          <p:cNvPr id="7" name="Slide Number Placeholder 5">
            <a:extLst>
              <a:ext uri="{FF2B5EF4-FFF2-40B4-BE49-F238E27FC236}">
                <a16:creationId xmlns:a16="http://schemas.microsoft.com/office/drawing/2014/main" id="{456F1AF1-04F2-49C9-B052-65F523C16064}"/>
              </a:ext>
            </a:extLst>
          </p:cNvPr>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11D9F4B6-73AF-45BE-A9C2-2BFE027F9153}" type="slidenum">
              <a:rPr lang="en-US" altLang="en-US"/>
              <a:pPr/>
              <a:t>‹#›</a:t>
            </a:fld>
            <a:endParaRPr lang="en-US" altLang="en-US"/>
          </a:p>
        </p:txBody>
      </p:sp>
      <p:sp>
        <p:nvSpPr>
          <p:cNvPr id="9" name="Slide Number Placeholder 9">
            <a:extLst>
              <a:ext uri="{FF2B5EF4-FFF2-40B4-BE49-F238E27FC236}">
                <a16:creationId xmlns:a16="http://schemas.microsoft.com/office/drawing/2014/main" id="{A8495F12-4DB2-4FDD-86CA-F55FF524C1DB}"/>
              </a:ext>
            </a:extLst>
          </p:cNvPr>
          <p:cNvSpPr txBox="1">
            <a:spLocks/>
          </p:cNvSpPr>
          <p:nvPr userDrawn="1"/>
        </p:nvSpPr>
        <p:spPr>
          <a:xfrm>
            <a:off x="8681368" y="6541413"/>
            <a:ext cx="419085" cy="316588"/>
          </a:xfrm>
          <a:prstGeom prst="rect">
            <a:avLst/>
          </a:prstGeom>
        </p:spPr>
        <p:txBody>
          <a:bodyPr vert="horz" lIns="91440" tIns="45720" rIns="91440" bIns="45720" rtlCol="0" anchor="ctr"/>
          <a:lstStyle>
            <a:defPPr>
              <a:defRPr lang="en-US"/>
            </a:defPPr>
            <a:lvl1pPr marL="0" algn="r" defTabSz="914400" rtl="0" eaLnBrk="1" latinLnBrk="0" hangingPunct="1">
              <a:defRPr sz="11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2129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12 Aug 2018</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 ZG538 Infrastructure Management</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dirty="0"/>
              <a:t>20 Jan 2019</a:t>
            </a:r>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 ZG538 Infrastructure Management</a:t>
            </a:r>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9" name="Footer Placeholder 8">
            <a:extLst>
              <a:ext uri="{FF2B5EF4-FFF2-40B4-BE49-F238E27FC236}">
                <a16:creationId xmlns:a16="http://schemas.microsoft.com/office/drawing/2014/main" id="{2517A60E-6980-44AF-AAFD-D223E9B6DD32}"/>
              </a:ext>
            </a:extLst>
          </p:cNvPr>
          <p:cNvSpPr>
            <a:spLocks noGrp="1"/>
          </p:cNvSpPr>
          <p:nvPr>
            <p:ph type="ftr" sz="quarter" idx="12"/>
          </p:nvPr>
        </p:nvSpPr>
        <p:spPr>
          <a:xfrm>
            <a:off x="3576452" y="6559445"/>
            <a:ext cx="2954076" cy="365125"/>
          </a:xfrm>
        </p:spPr>
        <p:txBody>
          <a:bodyPr/>
          <a:lstStyle>
            <a:lvl1pPr>
              <a:defRPr sz="1100" b="1">
                <a:solidFill>
                  <a:schemeClr val="tx1"/>
                </a:solidFill>
              </a:defRPr>
            </a:lvl1pPr>
          </a:lstStyle>
          <a:p>
            <a:r>
              <a:rPr lang="en-US" dirty="0"/>
              <a:t>SS ZG538 Infrastructure Management</a:t>
            </a:r>
          </a:p>
        </p:txBody>
      </p:sp>
      <p:sp>
        <p:nvSpPr>
          <p:cNvPr id="10" name="Slide Number Placeholder 9">
            <a:extLst>
              <a:ext uri="{FF2B5EF4-FFF2-40B4-BE49-F238E27FC236}">
                <a16:creationId xmlns:a16="http://schemas.microsoft.com/office/drawing/2014/main" id="{534038D0-BCBB-4C3E-B6E7-F7CBC27C62F7}"/>
              </a:ext>
            </a:extLst>
          </p:cNvPr>
          <p:cNvSpPr>
            <a:spLocks noGrp="1"/>
          </p:cNvSpPr>
          <p:nvPr>
            <p:ph type="sldNum" sz="quarter" idx="13"/>
          </p:nvPr>
        </p:nvSpPr>
        <p:spPr>
          <a:xfrm>
            <a:off x="8681368" y="6541413"/>
            <a:ext cx="419085" cy="316588"/>
          </a:xfrm>
        </p:spPr>
        <p:txBody>
          <a:bodyPr/>
          <a:lstStyle>
            <a:lvl1pPr>
              <a:defRPr sz="1100" b="1"/>
            </a:lvl1pPr>
          </a:lstStyle>
          <a:p>
            <a:fld id="{BC8D7E44-7D4F-4942-A8C9-2DF6BF8399E8}" type="slidenum">
              <a:rPr lang="en-US" smtClean="0"/>
              <a:pPr/>
              <a:t>‹#›</a:t>
            </a:fld>
            <a:endParaRPr lang="en-US" dirty="0"/>
          </a:p>
        </p:txBody>
      </p:sp>
      <p:sp>
        <p:nvSpPr>
          <p:cNvPr id="4" name="TextBox 3">
            <a:extLst>
              <a:ext uri="{FF2B5EF4-FFF2-40B4-BE49-F238E27FC236}">
                <a16:creationId xmlns:a16="http://schemas.microsoft.com/office/drawing/2014/main" id="{8B636DE9-3DFA-4AF9-90C7-57548998FFE8}"/>
              </a:ext>
            </a:extLst>
          </p:cNvPr>
          <p:cNvSpPr txBox="1"/>
          <p:nvPr userDrawn="1"/>
        </p:nvSpPr>
        <p:spPr>
          <a:xfrm>
            <a:off x="155493" y="6579884"/>
            <a:ext cx="976549" cy="261610"/>
          </a:xfrm>
          <a:prstGeom prst="rect">
            <a:avLst/>
          </a:prstGeom>
          <a:noFill/>
        </p:spPr>
        <p:txBody>
          <a:bodyPr wrap="none" rtlCol="0">
            <a:spAutoFit/>
          </a:bodyPr>
          <a:lstStyle/>
          <a:p>
            <a:r>
              <a:rPr lang="en-US" sz="1100" b="1" dirty="0">
                <a:latin typeface="Arial" panose="020B0604020202020204" pitchFamily="34" charset="0"/>
                <a:cs typeface="Arial" panose="020B0604020202020204" pitchFamily="34" charset="0"/>
              </a:rPr>
              <a:t>17 Jan 2021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a:xfrm>
            <a:off x="3124200" y="6325050"/>
            <a:ext cx="2895600" cy="365125"/>
          </a:xfrm>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 name="Rectangle 1">
            <a:extLst>
              <a:ext uri="{FF2B5EF4-FFF2-40B4-BE49-F238E27FC236}">
                <a16:creationId xmlns:a16="http://schemas.microsoft.com/office/drawing/2014/main" id="{E2F8D7C7-F2C2-47E0-8F12-CAF7D4F1A29E}"/>
              </a:ext>
            </a:extLst>
          </p:cNvPr>
          <p:cNvSpPr/>
          <p:nvPr userDrawn="1"/>
        </p:nvSpPr>
        <p:spPr>
          <a:xfrm>
            <a:off x="2837944" y="6229587"/>
            <a:ext cx="3705694" cy="369332"/>
          </a:xfrm>
          <a:prstGeom prst="rect">
            <a:avLst/>
          </a:prstGeom>
        </p:spPr>
        <p:txBody>
          <a:bodyPr wrap="none">
            <a:spAutoFit/>
          </a:bodyPr>
          <a:lstStyle/>
          <a:p>
            <a:r>
              <a:rPr lang="en-US" dirty="0"/>
              <a:t>SS ZG538 Infrastructure Management</a:t>
            </a:r>
          </a:p>
        </p:txBody>
      </p:sp>
      <p:sp>
        <p:nvSpPr>
          <p:cNvPr id="22" name="Slide Number Placeholder 9">
            <a:extLst>
              <a:ext uri="{FF2B5EF4-FFF2-40B4-BE49-F238E27FC236}">
                <a16:creationId xmlns:a16="http://schemas.microsoft.com/office/drawing/2014/main" id="{8FA44F93-5C64-4AED-B919-D1577C29CE5F}"/>
              </a:ext>
            </a:extLst>
          </p:cNvPr>
          <p:cNvSpPr>
            <a:spLocks noGrp="1"/>
          </p:cNvSpPr>
          <p:nvPr>
            <p:ph type="sldNum" sz="quarter" idx="13"/>
          </p:nvPr>
        </p:nvSpPr>
        <p:spPr>
          <a:xfrm>
            <a:off x="8681368" y="6541413"/>
            <a:ext cx="419085" cy="316588"/>
          </a:xfrm>
        </p:spPr>
        <p:txBody>
          <a:bodyPr/>
          <a:lstStyle>
            <a:lvl1pPr>
              <a:defRPr sz="1100" b="1"/>
            </a:lvl1pPr>
          </a:lstStyle>
          <a:p>
            <a:fld id="{BC8D7E44-7D4F-4942-A8C9-2DF6BF8399E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a:xfrm>
            <a:off x="3048000" y="6556523"/>
            <a:ext cx="2895600" cy="365125"/>
          </a:xfrm>
        </p:spPr>
        <p:txBody>
          <a:bodyPr/>
          <a:lstStyle/>
          <a:p>
            <a:r>
              <a:rPr lang="en-US" dirty="0"/>
              <a:t>SS ZG538 Infrastructure Management</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6917395" y="6579382"/>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a:xfrm>
            <a:off x="3640796" y="6559981"/>
            <a:ext cx="2895600" cy="365125"/>
          </a:xfrm>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6975764" y="654042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a:xfrm>
            <a:off x="3622324" y="6540846"/>
            <a:ext cx="2895600" cy="365125"/>
          </a:xfrm>
        </p:spPr>
        <p:txBody>
          <a:bodyPr/>
          <a:lstStyle/>
          <a:p>
            <a:r>
              <a:rPr lang="en-US"/>
              <a:t>SS ZG538 Infrastructure Management</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561906"/>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12 Aug 2018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SS ZG538 Infrastructure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wiki.en.it-processmaps.com/index.php/ITIL_Processes" TargetMode="External"/><Relationship Id="rId4" Type="http://schemas.openxmlformats.org/officeDocument/2006/relationships/hyperlink" Target="https://www.greycampus.com/opencampus/itil-foundati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76" y="3622957"/>
            <a:ext cx="6400800" cy="1098550"/>
          </a:xfrm>
        </p:spPr>
        <p:txBody>
          <a:bodyPr/>
          <a:lstStyle/>
          <a:p>
            <a:r>
              <a:rPr lang="en-US" sz="4000" dirty="0"/>
              <a:t>IT Systems Management – </a:t>
            </a:r>
            <a:r>
              <a:rPr lang="en-US" sz="3600" dirty="0"/>
              <a:t>Session 3</a:t>
            </a:r>
            <a:endParaRPr lang="en-US" sz="4000" dirty="0"/>
          </a:p>
        </p:txBody>
      </p:sp>
      <p:sp>
        <p:nvSpPr>
          <p:cNvPr id="6" name="Content Placeholder 5"/>
          <p:cNvSpPr>
            <a:spLocks noGrp="1"/>
          </p:cNvSpPr>
          <p:nvPr>
            <p:ph sz="quarter" idx="13"/>
          </p:nvPr>
        </p:nvSpPr>
        <p:spPr>
          <a:xfrm>
            <a:off x="2627376" y="4305300"/>
            <a:ext cx="6019800" cy="533400"/>
          </a:xfrm>
        </p:spPr>
        <p:txBody>
          <a:bodyPr/>
          <a:lstStyle/>
          <a:p>
            <a:r>
              <a:rPr lang="en-US" dirty="0">
                <a:solidFill>
                  <a:srgbClr val="FFC000"/>
                </a:solidFill>
              </a:rPr>
              <a:t>Phalachandra HL</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7" name="Footer Placeholder 6">
            <a:extLst>
              <a:ext uri="{FF2B5EF4-FFF2-40B4-BE49-F238E27FC236}">
                <a16:creationId xmlns:a16="http://schemas.microsoft.com/office/drawing/2014/main" id="{39EAEC99-7474-4464-9E9F-61BD6FCABEBD}"/>
              </a:ext>
            </a:extLst>
          </p:cNvPr>
          <p:cNvSpPr>
            <a:spLocks noGrp="1"/>
          </p:cNvSpPr>
          <p:nvPr>
            <p:ph type="ftr" sz="quarter" idx="15"/>
          </p:nvPr>
        </p:nvSpPr>
        <p:spPr/>
        <p:txBody>
          <a:bodyPr/>
          <a:lstStyle/>
          <a:p>
            <a:r>
              <a:rPr lang="en-US"/>
              <a:t>SS ZG538 Infrastructure Management</a:t>
            </a:r>
          </a:p>
        </p:txBody>
      </p:sp>
      <p:sp>
        <p:nvSpPr>
          <p:cNvPr id="8" name="TextBox 7">
            <a:extLst>
              <a:ext uri="{FF2B5EF4-FFF2-40B4-BE49-F238E27FC236}">
                <a16:creationId xmlns:a16="http://schemas.microsoft.com/office/drawing/2014/main" id="{2B2DE168-0DBF-44C8-B60F-4FDF7ACC7303}"/>
              </a:ext>
            </a:extLst>
          </p:cNvPr>
          <p:cNvSpPr txBox="1"/>
          <p:nvPr/>
        </p:nvSpPr>
        <p:spPr>
          <a:xfrm>
            <a:off x="3733800" y="4866132"/>
            <a:ext cx="4962144" cy="1292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solidFill>
                  <a:schemeClr val="bg1"/>
                </a:solidFill>
              </a:rPr>
              <a:t>Acknowledgements:</a:t>
            </a:r>
          </a:p>
          <a:p>
            <a:pPr algn="just"/>
            <a:r>
              <a:rPr lang="en-IN" sz="1100" dirty="0">
                <a:solidFill>
                  <a:schemeClr val="bg1"/>
                </a:solidFill>
              </a:rPr>
              <a:t>Significant portions of the information in the slide sets presented through the course in the class are extracted from IT Systems Management -Rich </a:t>
            </a:r>
            <a:r>
              <a:rPr lang="en-IN" sz="1100" dirty="0" err="1">
                <a:solidFill>
                  <a:schemeClr val="bg1"/>
                </a:solidFill>
              </a:rPr>
              <a:t>Schiesser</a:t>
            </a:r>
            <a:r>
              <a:rPr lang="en-IN" sz="1100" dirty="0">
                <a:solidFill>
                  <a:schemeClr val="bg1"/>
                </a:solidFill>
              </a:rPr>
              <a:t> and other books/Internet. Since these were intended for presentation in the class room for teaching, instructor resources has been requested from the publisher, but not received yet. I would like to sincerely thank, acknowledge and reiterate that the credit/rights remain with the original authors/publishers only</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0240" y="0"/>
            <a:ext cx="6321144" cy="1295400"/>
          </a:xfrm>
        </p:spPr>
        <p:txBody>
          <a:bodyPr>
            <a:normAutofit/>
          </a:bodyPr>
          <a:lstStyle/>
          <a:p>
            <a:r>
              <a:rPr lang="en-US" sz="2800" dirty="0">
                <a:solidFill>
                  <a:srgbClr val="C00000"/>
                </a:solidFill>
              </a:rPr>
              <a:t>ITIL V4 –Holistic Service Management</a:t>
            </a:r>
            <a:endParaRPr lang="en-GB" sz="2800" dirty="0">
              <a:solidFill>
                <a:srgbClr val="C00000"/>
              </a:solidFill>
            </a:endParaRPr>
          </a:p>
        </p:txBody>
      </p:sp>
      <p:sp>
        <p:nvSpPr>
          <p:cNvPr id="4" name="Footer Placeholder 3"/>
          <p:cNvSpPr>
            <a:spLocks noGrp="1"/>
          </p:cNvSpPr>
          <p:nvPr>
            <p:ph type="ftr" sz="quarter" idx="12"/>
          </p:nvPr>
        </p:nvSpPr>
        <p:spPr>
          <a:xfrm>
            <a:off x="3619886" y="6534992"/>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10</a:t>
            </a:fld>
            <a:endParaRPr lang="en-US" dirty="0"/>
          </a:p>
        </p:txBody>
      </p:sp>
      <p:sp>
        <p:nvSpPr>
          <p:cNvPr id="8" name="Rectangle 7">
            <a:extLst>
              <a:ext uri="{FF2B5EF4-FFF2-40B4-BE49-F238E27FC236}">
                <a16:creationId xmlns:a16="http://schemas.microsoft.com/office/drawing/2014/main" id="{2738AC26-1ED3-42EC-955F-4E0D2FAF86EB}"/>
              </a:ext>
            </a:extLst>
          </p:cNvPr>
          <p:cNvSpPr/>
          <p:nvPr/>
        </p:nvSpPr>
        <p:spPr>
          <a:xfrm>
            <a:off x="18361" y="1371600"/>
            <a:ext cx="8973239" cy="4804520"/>
          </a:xfrm>
          <a:prstGeom prst="rect">
            <a:avLst/>
          </a:prstGeom>
        </p:spPr>
        <p:txBody>
          <a:bodyPr wrap="square">
            <a:spAutoFit/>
          </a:bodyPr>
          <a:lstStyle/>
          <a:p>
            <a:pPr marL="182880" lvl="1" indent="-171450" algn="just">
              <a:lnSpc>
                <a:spcPct val="110000"/>
              </a:lnSpc>
              <a:spcBef>
                <a:spcPts val="400"/>
              </a:spcBef>
              <a:buFont typeface="Wingdings" panose="05000000000000000000" pitchFamily="2" charset="2"/>
              <a:buChar char="§"/>
            </a:pPr>
            <a:r>
              <a:rPr lang="en-US" dirty="0"/>
              <a:t>End to End Service Management from demand to value</a:t>
            </a:r>
          </a:p>
          <a:p>
            <a:pPr marL="182880" lvl="1" indent="-171450" algn="just">
              <a:lnSpc>
                <a:spcPct val="110000"/>
              </a:lnSpc>
              <a:spcBef>
                <a:spcPts val="400"/>
              </a:spcBef>
              <a:buFont typeface="Wingdings" panose="05000000000000000000" pitchFamily="2" charset="2"/>
              <a:buChar char="§"/>
            </a:pPr>
            <a:r>
              <a:rPr lang="en-US" dirty="0"/>
              <a:t>This defines four dimensions that should be considered to ensure a holistic approach to service management:</a:t>
            </a:r>
          </a:p>
          <a:p>
            <a:pPr marL="640080" lvl="2" indent="-171450" algn="just">
              <a:lnSpc>
                <a:spcPct val="110000"/>
              </a:lnSpc>
              <a:spcBef>
                <a:spcPts val="400"/>
              </a:spcBef>
              <a:buFont typeface="Wingdings" panose="05000000000000000000" pitchFamily="2" charset="2"/>
              <a:buChar char="§"/>
            </a:pPr>
            <a:r>
              <a:rPr lang="en-US" dirty="0"/>
              <a:t>Organizations and people</a:t>
            </a:r>
          </a:p>
          <a:p>
            <a:pPr marL="640080" lvl="2" indent="-171450" algn="just">
              <a:lnSpc>
                <a:spcPct val="110000"/>
              </a:lnSpc>
              <a:spcBef>
                <a:spcPts val="400"/>
              </a:spcBef>
              <a:buFont typeface="Wingdings" panose="05000000000000000000" pitchFamily="2" charset="2"/>
              <a:buChar char="§"/>
            </a:pPr>
            <a:r>
              <a:rPr lang="en-US" dirty="0"/>
              <a:t>Information and technology</a:t>
            </a:r>
          </a:p>
          <a:p>
            <a:pPr marL="640080" lvl="2" indent="-171450" algn="just">
              <a:lnSpc>
                <a:spcPct val="110000"/>
              </a:lnSpc>
              <a:spcBef>
                <a:spcPts val="400"/>
              </a:spcBef>
              <a:buFont typeface="Wingdings" panose="05000000000000000000" pitchFamily="2" charset="2"/>
              <a:buChar char="§"/>
            </a:pPr>
            <a:r>
              <a:rPr lang="en-US" dirty="0"/>
              <a:t>Partners and suppliers</a:t>
            </a:r>
          </a:p>
          <a:p>
            <a:pPr marL="640080" lvl="2" indent="-171450" algn="just">
              <a:lnSpc>
                <a:spcPct val="110000"/>
              </a:lnSpc>
              <a:spcBef>
                <a:spcPts val="400"/>
              </a:spcBef>
              <a:buFont typeface="Wingdings" panose="05000000000000000000" pitchFamily="2" charset="2"/>
              <a:buChar char="§"/>
            </a:pPr>
            <a:r>
              <a:rPr lang="en-US" dirty="0"/>
              <a:t>Value streams and processes.</a:t>
            </a:r>
          </a:p>
          <a:p>
            <a:pPr marL="182880" lvl="1" indent="-171450" algn="just">
              <a:lnSpc>
                <a:spcPct val="110000"/>
              </a:lnSpc>
              <a:spcBef>
                <a:spcPts val="400"/>
              </a:spcBef>
              <a:buFont typeface="Wingdings" panose="05000000000000000000" pitchFamily="2" charset="2"/>
              <a:buChar char="§"/>
            </a:pPr>
            <a:r>
              <a:rPr lang="en-US" dirty="0"/>
              <a:t>ITIL 4 includes 34 management practices as "sets of organizational resources designed for performing work or accomplishing an objective". There is various types of guidance, such as key terms and concepts, success factors, key activities, information objects, etc. for each of these processes. These 34 ITIL 4 practices are grouped into three categories:</a:t>
            </a:r>
          </a:p>
          <a:p>
            <a:pPr marL="640080" lvl="2" indent="-171450" algn="just">
              <a:lnSpc>
                <a:spcPct val="110000"/>
              </a:lnSpc>
              <a:spcBef>
                <a:spcPts val="400"/>
              </a:spcBef>
              <a:buFont typeface="Wingdings" panose="05000000000000000000" pitchFamily="2" charset="2"/>
              <a:buChar char="§"/>
            </a:pPr>
            <a:r>
              <a:rPr lang="en-US" dirty="0"/>
              <a:t>General management practices (Strategy, Portfolio </a:t>
            </a:r>
            <a:r>
              <a:rPr lang="en-US" dirty="0" err="1"/>
              <a:t>etc</a:t>
            </a:r>
            <a:r>
              <a:rPr lang="en-US" dirty="0"/>
              <a:t>)</a:t>
            </a:r>
          </a:p>
          <a:p>
            <a:pPr marL="640080" lvl="2" indent="-171450" algn="just">
              <a:lnSpc>
                <a:spcPct val="110000"/>
              </a:lnSpc>
              <a:spcBef>
                <a:spcPts val="400"/>
              </a:spcBef>
              <a:buFont typeface="Wingdings" panose="05000000000000000000" pitchFamily="2" charset="2"/>
              <a:buChar char="§"/>
            </a:pPr>
            <a:r>
              <a:rPr lang="en-US" dirty="0"/>
              <a:t>Service management practices (Service Design, Availability ..)</a:t>
            </a:r>
          </a:p>
          <a:p>
            <a:pPr marL="640080" lvl="2" indent="-171450" algn="just">
              <a:lnSpc>
                <a:spcPct val="110000"/>
              </a:lnSpc>
              <a:spcBef>
                <a:spcPts val="400"/>
              </a:spcBef>
              <a:buFont typeface="Wingdings" panose="05000000000000000000" pitchFamily="2" charset="2"/>
              <a:buChar char="§"/>
            </a:pPr>
            <a:r>
              <a:rPr lang="en-US" dirty="0"/>
              <a:t>Technical management practices (Deployment, Infrastructure and platform mgmt. etc.)</a:t>
            </a:r>
          </a:p>
        </p:txBody>
      </p:sp>
    </p:spTree>
    <p:extLst>
      <p:ext uri="{BB962C8B-B14F-4D97-AF65-F5344CB8AC3E}">
        <p14:creationId xmlns:p14="http://schemas.microsoft.com/office/powerpoint/2010/main" val="163278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A1AF97C9-CFE3-4D07-A009-E624C11AC770}"/>
              </a:ext>
            </a:extLst>
          </p:cNvPr>
          <p:cNvGraphicFramePr>
            <a:graphicFrameLocks noGrp="1"/>
          </p:cNvGraphicFramePr>
          <p:nvPr>
            <p:ph idx="1"/>
            <p:extLst>
              <p:ext uri="{D42A27DB-BD31-4B8C-83A1-F6EECF244321}">
                <p14:modId xmlns:p14="http://schemas.microsoft.com/office/powerpoint/2010/main" val="1678852463"/>
              </p:ext>
            </p:extLst>
          </p:nvPr>
        </p:nvGraphicFramePr>
        <p:xfrm>
          <a:off x="228599" y="1371600"/>
          <a:ext cx="8686801" cy="4838928"/>
        </p:xfrm>
        <a:graphic>
          <a:graphicData uri="http://schemas.openxmlformats.org/drawingml/2006/table">
            <a:tbl>
              <a:tblPr firstRow="1" bandRow="1">
                <a:tableStyleId>{5C22544A-7EE6-4342-B048-85BDC9FD1C3A}</a:tableStyleId>
              </a:tblPr>
              <a:tblGrid>
                <a:gridCol w="771607">
                  <a:extLst>
                    <a:ext uri="{9D8B030D-6E8A-4147-A177-3AD203B41FA5}">
                      <a16:colId xmlns:a16="http://schemas.microsoft.com/office/drawing/2014/main" val="1388655406"/>
                    </a:ext>
                  </a:extLst>
                </a:gridCol>
                <a:gridCol w="3647993">
                  <a:extLst>
                    <a:ext uri="{9D8B030D-6E8A-4147-A177-3AD203B41FA5}">
                      <a16:colId xmlns:a16="http://schemas.microsoft.com/office/drawing/2014/main" val="2963690215"/>
                    </a:ext>
                  </a:extLst>
                </a:gridCol>
                <a:gridCol w="4267201">
                  <a:extLst>
                    <a:ext uri="{9D8B030D-6E8A-4147-A177-3AD203B41FA5}">
                      <a16:colId xmlns:a16="http://schemas.microsoft.com/office/drawing/2014/main" val="551815402"/>
                    </a:ext>
                  </a:extLst>
                </a:gridCol>
              </a:tblGrid>
              <a:tr h="228600">
                <a:tc>
                  <a:txBody>
                    <a:bodyPr/>
                    <a:lstStyle/>
                    <a:p>
                      <a:r>
                        <a:rPr lang="en-US" dirty="0"/>
                        <a:t>No</a:t>
                      </a:r>
                    </a:p>
                  </a:txBody>
                  <a:tcPr/>
                </a:tc>
                <a:tc>
                  <a:txBody>
                    <a:bodyPr/>
                    <a:lstStyle/>
                    <a:p>
                      <a:r>
                        <a:rPr lang="en-US" dirty="0"/>
                        <a:t>IT Systems Management Processes</a:t>
                      </a:r>
                    </a:p>
                  </a:txBody>
                  <a:tcPr/>
                </a:tc>
                <a:tc>
                  <a:txBody>
                    <a:bodyPr/>
                    <a:lstStyle/>
                    <a:p>
                      <a:r>
                        <a:rPr lang="en-US" dirty="0"/>
                        <a:t>Corresponding ITIL Processes</a:t>
                      </a:r>
                    </a:p>
                  </a:txBody>
                  <a:tcPr/>
                </a:tc>
                <a:extLst>
                  <a:ext uri="{0D108BD9-81ED-4DB2-BD59-A6C34878D82A}">
                    <a16:rowId xmlns:a16="http://schemas.microsoft.com/office/drawing/2014/main" val="479549123"/>
                  </a:ext>
                </a:extLst>
              </a:tr>
              <a:tr h="372764">
                <a:tc>
                  <a:txBody>
                    <a:bodyPr/>
                    <a:lstStyle/>
                    <a:p>
                      <a:r>
                        <a:rPr lang="en-US" dirty="0"/>
                        <a:t>1</a:t>
                      </a:r>
                    </a:p>
                  </a:txBody>
                  <a:tcPr/>
                </a:tc>
                <a:tc>
                  <a:txBody>
                    <a:bodyPr/>
                    <a:lstStyle/>
                    <a:p>
                      <a:r>
                        <a:rPr lang="en-US" dirty="0"/>
                        <a:t>Availability Management</a:t>
                      </a:r>
                    </a:p>
                  </a:txBody>
                  <a:tcPr/>
                </a:tc>
                <a:tc>
                  <a:txBody>
                    <a:bodyPr/>
                    <a:lstStyle/>
                    <a:p>
                      <a:r>
                        <a:rPr lang="en-US" dirty="0"/>
                        <a:t>Availability Management</a:t>
                      </a:r>
                    </a:p>
                  </a:txBody>
                  <a:tcPr/>
                </a:tc>
                <a:extLst>
                  <a:ext uri="{0D108BD9-81ED-4DB2-BD59-A6C34878D82A}">
                    <a16:rowId xmlns:a16="http://schemas.microsoft.com/office/drawing/2014/main" val="381431395"/>
                  </a:ext>
                </a:extLst>
              </a:tr>
              <a:tr h="372764">
                <a:tc>
                  <a:txBody>
                    <a:bodyPr/>
                    <a:lstStyle/>
                    <a:p>
                      <a:r>
                        <a:rPr lang="en-US" dirty="0"/>
                        <a:t>2</a:t>
                      </a:r>
                    </a:p>
                  </a:txBody>
                  <a:tcPr/>
                </a:tc>
                <a:tc>
                  <a:txBody>
                    <a:bodyPr/>
                    <a:lstStyle/>
                    <a:p>
                      <a:r>
                        <a:rPr lang="en-US" dirty="0"/>
                        <a:t>Performance and Tuning</a:t>
                      </a:r>
                    </a:p>
                  </a:txBody>
                  <a:tcPr/>
                </a:tc>
                <a:tc>
                  <a:txBody>
                    <a:bodyPr/>
                    <a:lstStyle/>
                    <a:p>
                      <a:r>
                        <a:rPr lang="en-US" dirty="0"/>
                        <a:t>(Part of Capacity Management)</a:t>
                      </a:r>
                    </a:p>
                  </a:txBody>
                  <a:tcPr/>
                </a:tc>
                <a:extLst>
                  <a:ext uri="{0D108BD9-81ED-4DB2-BD59-A6C34878D82A}">
                    <a16:rowId xmlns:a16="http://schemas.microsoft.com/office/drawing/2014/main" val="2865693712"/>
                  </a:ext>
                </a:extLst>
              </a:tr>
              <a:tr h="372764">
                <a:tc>
                  <a:txBody>
                    <a:bodyPr/>
                    <a:lstStyle/>
                    <a:p>
                      <a:r>
                        <a:rPr lang="en-US" dirty="0"/>
                        <a:t>3</a:t>
                      </a:r>
                    </a:p>
                  </a:txBody>
                  <a:tcPr/>
                </a:tc>
                <a:tc>
                  <a:txBody>
                    <a:bodyPr/>
                    <a:lstStyle/>
                    <a:p>
                      <a:r>
                        <a:rPr lang="en-US" dirty="0"/>
                        <a:t>Production Acceptance</a:t>
                      </a:r>
                    </a:p>
                  </a:txBody>
                  <a:tcPr/>
                </a:tc>
                <a:tc>
                  <a:txBody>
                    <a:bodyPr/>
                    <a:lstStyle/>
                    <a:p>
                      <a:r>
                        <a:rPr lang="en-US" dirty="0"/>
                        <a:t>(Part of Release Management)</a:t>
                      </a:r>
                    </a:p>
                  </a:txBody>
                  <a:tcPr/>
                </a:tc>
                <a:extLst>
                  <a:ext uri="{0D108BD9-81ED-4DB2-BD59-A6C34878D82A}">
                    <a16:rowId xmlns:a16="http://schemas.microsoft.com/office/drawing/2014/main" val="2389638172"/>
                  </a:ext>
                </a:extLst>
              </a:tr>
              <a:tr h="372764">
                <a:tc>
                  <a:txBody>
                    <a:bodyPr/>
                    <a:lstStyle/>
                    <a:p>
                      <a:r>
                        <a:rPr lang="en-US" dirty="0"/>
                        <a:t>4</a:t>
                      </a:r>
                    </a:p>
                  </a:txBody>
                  <a:tcPr/>
                </a:tc>
                <a:tc>
                  <a:txBody>
                    <a:bodyPr/>
                    <a:lstStyle/>
                    <a:p>
                      <a:r>
                        <a:rPr lang="en-US" dirty="0"/>
                        <a:t>Change Management</a:t>
                      </a:r>
                    </a:p>
                  </a:txBody>
                  <a:tcPr/>
                </a:tc>
                <a:tc>
                  <a:txBody>
                    <a:bodyPr/>
                    <a:lstStyle/>
                    <a:p>
                      <a:r>
                        <a:rPr lang="en-US" dirty="0"/>
                        <a:t>Change Management</a:t>
                      </a:r>
                    </a:p>
                  </a:txBody>
                  <a:tcPr/>
                </a:tc>
                <a:extLst>
                  <a:ext uri="{0D108BD9-81ED-4DB2-BD59-A6C34878D82A}">
                    <a16:rowId xmlns:a16="http://schemas.microsoft.com/office/drawing/2014/main" val="3318045562"/>
                  </a:ext>
                </a:extLst>
              </a:tr>
              <a:tr h="372764">
                <a:tc>
                  <a:txBody>
                    <a:bodyPr/>
                    <a:lstStyle/>
                    <a:p>
                      <a:r>
                        <a:rPr lang="en-US" dirty="0"/>
                        <a:t>5</a:t>
                      </a:r>
                    </a:p>
                  </a:txBody>
                  <a:tcPr/>
                </a:tc>
                <a:tc>
                  <a:txBody>
                    <a:bodyPr/>
                    <a:lstStyle/>
                    <a:p>
                      <a:r>
                        <a:rPr lang="en-US" dirty="0"/>
                        <a:t>Problem Management</a:t>
                      </a:r>
                    </a:p>
                  </a:txBody>
                  <a:tcPr/>
                </a:tc>
                <a:tc>
                  <a:txBody>
                    <a:bodyPr/>
                    <a:lstStyle/>
                    <a:p>
                      <a:r>
                        <a:rPr lang="en-US" dirty="0"/>
                        <a:t>Problem Management</a:t>
                      </a:r>
                    </a:p>
                  </a:txBody>
                  <a:tcPr/>
                </a:tc>
                <a:extLst>
                  <a:ext uri="{0D108BD9-81ED-4DB2-BD59-A6C34878D82A}">
                    <a16:rowId xmlns:a16="http://schemas.microsoft.com/office/drawing/2014/main" val="1573685037"/>
                  </a:ext>
                </a:extLst>
              </a:tr>
              <a:tr h="372764">
                <a:tc>
                  <a:txBody>
                    <a:bodyPr/>
                    <a:lstStyle/>
                    <a:p>
                      <a:r>
                        <a:rPr lang="en-US" dirty="0"/>
                        <a:t>6</a:t>
                      </a:r>
                    </a:p>
                  </a:txBody>
                  <a:tcPr/>
                </a:tc>
                <a:tc>
                  <a:txBody>
                    <a:bodyPr/>
                    <a:lstStyle/>
                    <a:p>
                      <a:r>
                        <a:rPr lang="en-US" dirty="0"/>
                        <a:t>Storage Management</a:t>
                      </a:r>
                    </a:p>
                  </a:txBody>
                  <a:tcPr/>
                </a:tc>
                <a:tc>
                  <a:txBody>
                    <a:bodyPr/>
                    <a:lstStyle/>
                    <a:p>
                      <a:r>
                        <a:rPr lang="en-US" dirty="0"/>
                        <a:t>(Not specifically covered by ITIL)</a:t>
                      </a:r>
                    </a:p>
                  </a:txBody>
                  <a:tcPr/>
                </a:tc>
                <a:extLst>
                  <a:ext uri="{0D108BD9-81ED-4DB2-BD59-A6C34878D82A}">
                    <a16:rowId xmlns:a16="http://schemas.microsoft.com/office/drawing/2014/main" val="821871020"/>
                  </a:ext>
                </a:extLst>
              </a:tr>
              <a:tr h="372764">
                <a:tc>
                  <a:txBody>
                    <a:bodyPr/>
                    <a:lstStyle/>
                    <a:p>
                      <a:r>
                        <a:rPr lang="en-US" dirty="0"/>
                        <a:t>7</a:t>
                      </a:r>
                    </a:p>
                  </a:txBody>
                  <a:tcPr/>
                </a:tc>
                <a:tc>
                  <a:txBody>
                    <a:bodyPr/>
                    <a:lstStyle/>
                    <a:p>
                      <a:r>
                        <a:rPr lang="en-US" dirty="0"/>
                        <a:t>Network Management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specifically covered by ITIL)</a:t>
                      </a:r>
                    </a:p>
                  </a:txBody>
                  <a:tcPr/>
                </a:tc>
                <a:extLst>
                  <a:ext uri="{0D108BD9-81ED-4DB2-BD59-A6C34878D82A}">
                    <a16:rowId xmlns:a16="http://schemas.microsoft.com/office/drawing/2014/main" val="2009811332"/>
                  </a:ext>
                </a:extLst>
              </a:tr>
              <a:tr h="372764">
                <a:tc>
                  <a:txBody>
                    <a:bodyPr/>
                    <a:lstStyle/>
                    <a:p>
                      <a:r>
                        <a:rPr lang="en-US" dirty="0"/>
                        <a:t>8</a:t>
                      </a:r>
                    </a:p>
                  </a:txBody>
                  <a:tcPr/>
                </a:tc>
                <a:tc>
                  <a:txBody>
                    <a:bodyPr/>
                    <a:lstStyle/>
                    <a:p>
                      <a:r>
                        <a:rPr lang="en-US" dirty="0"/>
                        <a:t>Configuration Management</a:t>
                      </a:r>
                    </a:p>
                  </a:txBody>
                  <a:tcPr/>
                </a:tc>
                <a:tc>
                  <a:txBody>
                    <a:bodyPr/>
                    <a:lstStyle/>
                    <a:p>
                      <a:r>
                        <a:rPr lang="en-US" dirty="0"/>
                        <a:t>Configuration Management</a:t>
                      </a:r>
                    </a:p>
                  </a:txBody>
                  <a:tcPr/>
                </a:tc>
                <a:extLst>
                  <a:ext uri="{0D108BD9-81ED-4DB2-BD59-A6C34878D82A}">
                    <a16:rowId xmlns:a16="http://schemas.microsoft.com/office/drawing/2014/main" val="2833835726"/>
                  </a:ext>
                </a:extLst>
              </a:tr>
              <a:tr h="372764">
                <a:tc>
                  <a:txBody>
                    <a:bodyPr/>
                    <a:lstStyle/>
                    <a:p>
                      <a:r>
                        <a:rPr lang="en-US" dirty="0"/>
                        <a:t>9</a:t>
                      </a:r>
                    </a:p>
                  </a:txBody>
                  <a:tcPr/>
                </a:tc>
                <a:tc>
                  <a:txBody>
                    <a:bodyPr/>
                    <a:lstStyle/>
                    <a:p>
                      <a:r>
                        <a:rPr lang="en-US" dirty="0"/>
                        <a:t>Capacity Management</a:t>
                      </a:r>
                    </a:p>
                  </a:txBody>
                  <a:tcPr/>
                </a:tc>
                <a:tc>
                  <a:txBody>
                    <a:bodyPr/>
                    <a:lstStyle/>
                    <a:p>
                      <a:r>
                        <a:rPr lang="en-US" dirty="0"/>
                        <a:t>Capacity Management</a:t>
                      </a:r>
                    </a:p>
                  </a:txBody>
                  <a:tcPr/>
                </a:tc>
                <a:extLst>
                  <a:ext uri="{0D108BD9-81ED-4DB2-BD59-A6C34878D82A}">
                    <a16:rowId xmlns:a16="http://schemas.microsoft.com/office/drawing/2014/main" val="3317920921"/>
                  </a:ext>
                </a:extLst>
              </a:tr>
              <a:tr h="372764">
                <a:tc>
                  <a:txBody>
                    <a:bodyPr/>
                    <a:lstStyle/>
                    <a:p>
                      <a:r>
                        <a:rPr lang="en-US" dirty="0"/>
                        <a:t>10</a:t>
                      </a:r>
                    </a:p>
                  </a:txBody>
                  <a:tcPr/>
                </a:tc>
                <a:tc>
                  <a:txBody>
                    <a:bodyPr/>
                    <a:lstStyle/>
                    <a:p>
                      <a:r>
                        <a:rPr lang="en-US" dirty="0"/>
                        <a:t>Strategic Security</a:t>
                      </a:r>
                    </a:p>
                  </a:txBody>
                  <a:tcPr/>
                </a:tc>
                <a:tc>
                  <a:txBody>
                    <a:bodyPr/>
                    <a:lstStyle/>
                    <a:p>
                      <a:r>
                        <a:rPr lang="en-US" dirty="0"/>
                        <a:t>Security Management</a:t>
                      </a:r>
                    </a:p>
                  </a:txBody>
                  <a:tcPr/>
                </a:tc>
                <a:extLst>
                  <a:ext uri="{0D108BD9-81ED-4DB2-BD59-A6C34878D82A}">
                    <a16:rowId xmlns:a16="http://schemas.microsoft.com/office/drawing/2014/main" val="2836126375"/>
                  </a:ext>
                </a:extLst>
              </a:tr>
              <a:tr h="372764">
                <a:tc>
                  <a:txBody>
                    <a:bodyPr/>
                    <a:lstStyle/>
                    <a:p>
                      <a:r>
                        <a:rPr lang="en-US" dirty="0"/>
                        <a:t>11</a:t>
                      </a:r>
                    </a:p>
                  </a:txBody>
                  <a:tcPr/>
                </a:tc>
                <a:tc>
                  <a:txBody>
                    <a:bodyPr/>
                    <a:lstStyle/>
                    <a:p>
                      <a:r>
                        <a:rPr lang="en-US" dirty="0"/>
                        <a:t>Business Continuity</a:t>
                      </a:r>
                    </a:p>
                  </a:txBody>
                  <a:tcPr/>
                </a:tc>
                <a:tc>
                  <a:txBody>
                    <a:bodyPr/>
                    <a:lstStyle/>
                    <a:p>
                      <a:r>
                        <a:rPr lang="en-US" dirty="0"/>
                        <a:t>IT Service Continuity</a:t>
                      </a:r>
                    </a:p>
                  </a:txBody>
                  <a:tcPr/>
                </a:tc>
                <a:extLst>
                  <a:ext uri="{0D108BD9-81ED-4DB2-BD59-A6C34878D82A}">
                    <a16:rowId xmlns:a16="http://schemas.microsoft.com/office/drawing/2014/main" val="2816042541"/>
                  </a:ext>
                </a:extLst>
              </a:tr>
              <a:tr h="372764">
                <a:tc>
                  <a:txBody>
                    <a:bodyPr/>
                    <a:lstStyle/>
                    <a:p>
                      <a:r>
                        <a:rPr lang="en-US" dirty="0"/>
                        <a:t>12</a:t>
                      </a:r>
                    </a:p>
                  </a:txBody>
                  <a:tcPr/>
                </a:tc>
                <a:tc>
                  <a:txBody>
                    <a:bodyPr/>
                    <a:lstStyle/>
                    <a:p>
                      <a:r>
                        <a:rPr lang="en-US" dirty="0"/>
                        <a:t>Facilities Management</a:t>
                      </a:r>
                    </a:p>
                  </a:txBody>
                  <a:tcPr/>
                </a:tc>
                <a:tc>
                  <a:txBody>
                    <a:bodyPr/>
                    <a:lstStyle/>
                    <a:p>
                      <a:r>
                        <a:rPr lang="en-US" dirty="0"/>
                        <a:t>(Not specifically covered by ITIL)</a:t>
                      </a:r>
                    </a:p>
                  </a:txBody>
                  <a:tcPr/>
                </a:tc>
                <a:extLst>
                  <a:ext uri="{0D108BD9-81ED-4DB2-BD59-A6C34878D82A}">
                    <a16:rowId xmlns:a16="http://schemas.microsoft.com/office/drawing/2014/main" val="2143058401"/>
                  </a:ext>
                </a:extLst>
              </a:tr>
            </a:tbl>
          </a:graphicData>
        </a:graphic>
      </p:graphicFrame>
      <p:sp>
        <p:nvSpPr>
          <p:cNvPr id="3" name="Content Placeholder 2"/>
          <p:cNvSpPr>
            <a:spLocks noGrp="1"/>
          </p:cNvSpPr>
          <p:nvPr>
            <p:ph sz="quarter" idx="10"/>
          </p:nvPr>
        </p:nvSpPr>
        <p:spPr>
          <a:xfrm>
            <a:off x="50240" y="0"/>
            <a:ext cx="6321144" cy="1295400"/>
          </a:xfrm>
        </p:spPr>
        <p:txBody>
          <a:bodyPr>
            <a:normAutofit/>
          </a:bodyPr>
          <a:lstStyle/>
          <a:p>
            <a:r>
              <a:rPr lang="en-US" sz="3200" dirty="0"/>
              <a:t>IT service management :</a:t>
            </a:r>
          </a:p>
          <a:p>
            <a:r>
              <a:rPr lang="en-US" sz="2400" dirty="0">
                <a:solidFill>
                  <a:srgbClr val="C00000"/>
                </a:solidFill>
              </a:rPr>
              <a:t>Comparison of Infrastructure Processes</a:t>
            </a:r>
            <a:endParaRPr lang="en-GB" sz="2400" dirty="0">
              <a:solidFill>
                <a:srgbClr val="C00000"/>
              </a:solidFill>
            </a:endParaRPr>
          </a:p>
        </p:txBody>
      </p:sp>
      <p:sp>
        <p:nvSpPr>
          <p:cNvPr id="4" name="Footer Placeholder 3"/>
          <p:cNvSpPr>
            <a:spLocks noGrp="1"/>
          </p:cNvSpPr>
          <p:nvPr>
            <p:ph type="ftr" sz="quarter" idx="12"/>
          </p:nvPr>
        </p:nvSpPr>
        <p:spPr>
          <a:xfrm>
            <a:off x="3581400" y="6541413"/>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402276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A1AF97C9-CFE3-4D07-A009-E624C11AC770}"/>
              </a:ext>
            </a:extLst>
          </p:cNvPr>
          <p:cNvGraphicFramePr>
            <a:graphicFrameLocks noGrp="1"/>
          </p:cNvGraphicFramePr>
          <p:nvPr>
            <p:ph idx="1"/>
            <p:extLst>
              <p:ext uri="{D42A27DB-BD31-4B8C-83A1-F6EECF244321}">
                <p14:modId xmlns:p14="http://schemas.microsoft.com/office/powerpoint/2010/main" val="473448702"/>
              </p:ext>
            </p:extLst>
          </p:nvPr>
        </p:nvGraphicFramePr>
        <p:xfrm>
          <a:off x="342900" y="1399541"/>
          <a:ext cx="8458200" cy="50992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1388655406"/>
                    </a:ext>
                  </a:extLst>
                </a:gridCol>
                <a:gridCol w="3688492">
                  <a:extLst>
                    <a:ext uri="{9D8B030D-6E8A-4147-A177-3AD203B41FA5}">
                      <a16:colId xmlns:a16="http://schemas.microsoft.com/office/drawing/2014/main" val="3249856135"/>
                    </a:ext>
                  </a:extLst>
                </a:gridCol>
                <a:gridCol w="4236308">
                  <a:extLst>
                    <a:ext uri="{9D8B030D-6E8A-4147-A177-3AD203B41FA5}">
                      <a16:colId xmlns:a16="http://schemas.microsoft.com/office/drawing/2014/main" val="2963690215"/>
                    </a:ext>
                  </a:extLst>
                </a:gridCol>
              </a:tblGrid>
              <a:tr h="228600">
                <a:tc>
                  <a:txBody>
                    <a:bodyPr/>
                    <a:lstStyle/>
                    <a:p>
                      <a:r>
                        <a:rPr lang="en-US" dirty="0"/>
                        <a:t>No</a:t>
                      </a:r>
                    </a:p>
                  </a:txBody>
                  <a:tcPr/>
                </a:tc>
                <a:tc>
                  <a:txBody>
                    <a:bodyPr/>
                    <a:lstStyle/>
                    <a:p>
                      <a:r>
                        <a:rPr lang="en-US" dirty="0"/>
                        <a:t>ITIL Processes</a:t>
                      </a:r>
                    </a:p>
                  </a:txBody>
                  <a:tcPr/>
                </a:tc>
                <a:tc>
                  <a:txBody>
                    <a:bodyPr/>
                    <a:lstStyle/>
                    <a:p>
                      <a:r>
                        <a:rPr lang="en-US" dirty="0"/>
                        <a:t>IT Systems Management Processes</a:t>
                      </a:r>
                    </a:p>
                  </a:txBody>
                  <a:tcPr/>
                </a:tc>
                <a:extLst>
                  <a:ext uri="{0D108BD9-81ED-4DB2-BD59-A6C34878D82A}">
                    <a16:rowId xmlns:a16="http://schemas.microsoft.com/office/drawing/2014/main" val="479549123"/>
                  </a:ext>
                </a:extLst>
              </a:tr>
              <a:tr h="372764">
                <a:tc>
                  <a:txBody>
                    <a:bodyPr/>
                    <a:lstStyle/>
                    <a:p>
                      <a:r>
                        <a:rPr lang="en-US" dirty="0"/>
                        <a:t>1</a:t>
                      </a:r>
                    </a:p>
                  </a:txBody>
                  <a:tcPr/>
                </a:tc>
                <a:tc>
                  <a:txBody>
                    <a:bodyPr/>
                    <a:lstStyle/>
                    <a:p>
                      <a:r>
                        <a:rPr lang="en-US" dirty="0"/>
                        <a:t>Service Desk</a:t>
                      </a:r>
                    </a:p>
                  </a:txBody>
                  <a:tcPr/>
                </a:tc>
                <a:tc>
                  <a:txBody>
                    <a:bodyPr/>
                    <a:lstStyle/>
                    <a:p>
                      <a:r>
                        <a:rPr lang="en-US" dirty="0"/>
                        <a:t>Availability Management</a:t>
                      </a:r>
                    </a:p>
                  </a:txBody>
                  <a:tcPr/>
                </a:tc>
                <a:extLst>
                  <a:ext uri="{0D108BD9-81ED-4DB2-BD59-A6C34878D82A}">
                    <a16:rowId xmlns:a16="http://schemas.microsoft.com/office/drawing/2014/main" val="381431395"/>
                  </a:ext>
                </a:extLst>
              </a:tr>
              <a:tr h="372764">
                <a:tc>
                  <a:txBody>
                    <a:bodyPr/>
                    <a:lstStyle/>
                    <a:p>
                      <a:r>
                        <a:rPr lang="en-US" dirty="0"/>
                        <a:t>2</a:t>
                      </a:r>
                    </a:p>
                  </a:txBody>
                  <a:tcPr/>
                </a:tc>
                <a:tc>
                  <a:txBody>
                    <a:bodyPr/>
                    <a:lstStyle/>
                    <a:p>
                      <a:r>
                        <a:rPr lang="en-US" dirty="0"/>
                        <a:t>Performance and tuning</a:t>
                      </a:r>
                    </a:p>
                  </a:txBody>
                  <a:tcPr/>
                </a:tc>
                <a:tc>
                  <a:txBody>
                    <a:bodyPr/>
                    <a:lstStyle/>
                    <a:p>
                      <a:r>
                        <a:rPr lang="en-US" dirty="0"/>
                        <a:t>Covered under Performance and Tuning Process</a:t>
                      </a:r>
                    </a:p>
                  </a:txBody>
                  <a:tcPr/>
                </a:tc>
                <a:extLst>
                  <a:ext uri="{0D108BD9-81ED-4DB2-BD59-A6C34878D82A}">
                    <a16:rowId xmlns:a16="http://schemas.microsoft.com/office/drawing/2014/main" val="2865693712"/>
                  </a:ext>
                </a:extLst>
              </a:tr>
              <a:tr h="372764">
                <a:tc>
                  <a:txBody>
                    <a:bodyPr/>
                    <a:lstStyle/>
                    <a:p>
                      <a:r>
                        <a:rPr lang="en-US" dirty="0"/>
                        <a:t>3</a:t>
                      </a:r>
                    </a:p>
                  </a:txBody>
                  <a:tcPr/>
                </a:tc>
                <a:tc>
                  <a:txBody>
                    <a:bodyPr/>
                    <a:lstStyle/>
                    <a:p>
                      <a:r>
                        <a:rPr lang="en-US" dirty="0"/>
                        <a:t>Incident Management</a:t>
                      </a:r>
                    </a:p>
                  </a:txBody>
                  <a:tcPr/>
                </a:tc>
                <a:tc>
                  <a:txBody>
                    <a:bodyPr/>
                    <a:lstStyle/>
                    <a:p>
                      <a:r>
                        <a:rPr lang="en-US" dirty="0"/>
                        <a:t>Covered under Problem Management</a:t>
                      </a:r>
                    </a:p>
                  </a:txBody>
                  <a:tcPr/>
                </a:tc>
                <a:extLst>
                  <a:ext uri="{0D108BD9-81ED-4DB2-BD59-A6C34878D82A}">
                    <a16:rowId xmlns:a16="http://schemas.microsoft.com/office/drawing/2014/main" val="2389638172"/>
                  </a:ext>
                </a:extLst>
              </a:tr>
              <a:tr h="372764">
                <a:tc>
                  <a:txBody>
                    <a:bodyPr/>
                    <a:lstStyle/>
                    <a:p>
                      <a:r>
                        <a:rPr lang="en-US" dirty="0"/>
                        <a:t>4</a:t>
                      </a:r>
                    </a:p>
                  </a:txBody>
                  <a:tcPr/>
                </a:tc>
                <a:tc>
                  <a:txBody>
                    <a:bodyPr/>
                    <a:lstStyle/>
                    <a:p>
                      <a:r>
                        <a:rPr lang="en-US" dirty="0"/>
                        <a:t>Configuration Management</a:t>
                      </a:r>
                    </a:p>
                  </a:txBody>
                  <a:tcPr/>
                </a:tc>
                <a:tc>
                  <a:txBody>
                    <a:bodyPr/>
                    <a:lstStyle/>
                    <a:p>
                      <a:r>
                        <a:rPr lang="en-US" dirty="0"/>
                        <a:t>Configuration Management</a:t>
                      </a:r>
                    </a:p>
                  </a:txBody>
                  <a:tcPr/>
                </a:tc>
                <a:extLst>
                  <a:ext uri="{0D108BD9-81ED-4DB2-BD59-A6C34878D82A}">
                    <a16:rowId xmlns:a16="http://schemas.microsoft.com/office/drawing/2014/main" val="4261836185"/>
                  </a:ext>
                </a:extLst>
              </a:tr>
              <a:tr h="372764">
                <a:tc>
                  <a:txBody>
                    <a:bodyPr/>
                    <a:lstStyle/>
                    <a:p>
                      <a:r>
                        <a:rPr lang="en-US" dirty="0"/>
                        <a:t>5</a:t>
                      </a:r>
                    </a:p>
                  </a:txBody>
                  <a:tcPr/>
                </a:tc>
                <a:tc>
                  <a:txBody>
                    <a:bodyPr/>
                    <a:lstStyle/>
                    <a:p>
                      <a:r>
                        <a:rPr lang="en-US" dirty="0"/>
                        <a:t>Change Management</a:t>
                      </a:r>
                    </a:p>
                  </a:txBody>
                  <a:tcPr/>
                </a:tc>
                <a:tc>
                  <a:txBody>
                    <a:bodyPr/>
                    <a:lstStyle/>
                    <a:p>
                      <a:r>
                        <a:rPr lang="en-US" dirty="0"/>
                        <a:t>Change Management</a:t>
                      </a:r>
                    </a:p>
                  </a:txBody>
                  <a:tcPr/>
                </a:tc>
                <a:extLst>
                  <a:ext uri="{0D108BD9-81ED-4DB2-BD59-A6C34878D82A}">
                    <a16:rowId xmlns:a16="http://schemas.microsoft.com/office/drawing/2014/main" val="3318045562"/>
                  </a:ext>
                </a:extLst>
              </a:tr>
              <a:tr h="372764">
                <a:tc>
                  <a:txBody>
                    <a:bodyPr/>
                    <a:lstStyle/>
                    <a:p>
                      <a:r>
                        <a:rPr lang="en-US" dirty="0"/>
                        <a:t>6</a:t>
                      </a:r>
                    </a:p>
                  </a:txBody>
                  <a:tcPr/>
                </a:tc>
                <a:tc>
                  <a:txBody>
                    <a:bodyPr/>
                    <a:lstStyle/>
                    <a:p>
                      <a:r>
                        <a:rPr lang="en-US" dirty="0"/>
                        <a:t>Release Management</a:t>
                      </a:r>
                    </a:p>
                  </a:txBody>
                  <a:tcPr/>
                </a:tc>
                <a:tc>
                  <a:txBody>
                    <a:bodyPr/>
                    <a:lstStyle/>
                    <a:p>
                      <a:r>
                        <a:rPr lang="en-US" dirty="0"/>
                        <a:t>(Covered under Production Acceptance)</a:t>
                      </a:r>
                    </a:p>
                  </a:txBody>
                  <a:tcPr/>
                </a:tc>
                <a:extLst>
                  <a:ext uri="{0D108BD9-81ED-4DB2-BD59-A6C34878D82A}">
                    <a16:rowId xmlns:a16="http://schemas.microsoft.com/office/drawing/2014/main" val="1573685037"/>
                  </a:ext>
                </a:extLst>
              </a:tr>
              <a:tr h="372764">
                <a:tc>
                  <a:txBody>
                    <a:bodyPr/>
                    <a:lstStyle/>
                    <a:p>
                      <a:r>
                        <a:rPr lang="en-US" dirty="0"/>
                        <a:t>7</a:t>
                      </a:r>
                    </a:p>
                  </a:txBody>
                  <a:tcPr/>
                </a:tc>
                <a:tc>
                  <a:txBody>
                    <a:bodyPr/>
                    <a:lstStyle/>
                    <a:p>
                      <a:r>
                        <a:rPr lang="en-US" dirty="0"/>
                        <a:t>Service Level Management</a:t>
                      </a:r>
                    </a:p>
                  </a:txBody>
                  <a:tcPr/>
                </a:tc>
                <a:tc>
                  <a:txBody>
                    <a:bodyPr/>
                    <a:lstStyle/>
                    <a:p>
                      <a:r>
                        <a:rPr lang="en-US" dirty="0"/>
                        <a:t>(Not specifically covered here)</a:t>
                      </a:r>
                    </a:p>
                  </a:txBody>
                  <a:tcPr/>
                </a:tc>
                <a:extLst>
                  <a:ext uri="{0D108BD9-81ED-4DB2-BD59-A6C34878D82A}">
                    <a16:rowId xmlns:a16="http://schemas.microsoft.com/office/drawing/2014/main" val="821871020"/>
                  </a:ext>
                </a:extLst>
              </a:tr>
              <a:tr h="372764">
                <a:tc>
                  <a:txBody>
                    <a:bodyPr/>
                    <a:lstStyle/>
                    <a:p>
                      <a:r>
                        <a:rPr lang="en-US" dirty="0"/>
                        <a:t>8</a:t>
                      </a:r>
                    </a:p>
                  </a:txBody>
                  <a:tcPr/>
                </a:tc>
                <a:tc>
                  <a:txBody>
                    <a:bodyPr/>
                    <a:lstStyle/>
                    <a:p>
                      <a:r>
                        <a:rPr lang="en-US" dirty="0"/>
                        <a:t>Financial Management of IT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specifically covered here)</a:t>
                      </a:r>
                    </a:p>
                  </a:txBody>
                  <a:tcPr/>
                </a:tc>
                <a:extLst>
                  <a:ext uri="{0D108BD9-81ED-4DB2-BD59-A6C34878D82A}">
                    <a16:rowId xmlns:a16="http://schemas.microsoft.com/office/drawing/2014/main" val="2009811332"/>
                  </a:ext>
                </a:extLst>
              </a:tr>
              <a:tr h="372764">
                <a:tc>
                  <a:txBody>
                    <a:bodyPr/>
                    <a:lstStyle/>
                    <a:p>
                      <a:r>
                        <a:rPr lang="en-US" dirty="0"/>
                        <a:t>9</a:t>
                      </a:r>
                    </a:p>
                  </a:txBody>
                  <a:tcPr/>
                </a:tc>
                <a:tc>
                  <a:txBody>
                    <a:bodyPr/>
                    <a:lstStyle/>
                    <a:p>
                      <a:r>
                        <a:rPr lang="en-US" dirty="0"/>
                        <a:t>Capacity Management</a:t>
                      </a:r>
                    </a:p>
                  </a:txBody>
                  <a:tcPr/>
                </a:tc>
                <a:tc>
                  <a:txBody>
                    <a:bodyPr/>
                    <a:lstStyle/>
                    <a:p>
                      <a:r>
                        <a:rPr lang="en-US" dirty="0"/>
                        <a:t>Capacity Planning</a:t>
                      </a:r>
                    </a:p>
                  </a:txBody>
                  <a:tcPr/>
                </a:tc>
                <a:extLst>
                  <a:ext uri="{0D108BD9-81ED-4DB2-BD59-A6C34878D82A}">
                    <a16:rowId xmlns:a16="http://schemas.microsoft.com/office/drawing/2014/main" val="2833835726"/>
                  </a:ext>
                </a:extLst>
              </a:tr>
              <a:tr h="372764">
                <a:tc>
                  <a:txBody>
                    <a:bodyPr/>
                    <a:lstStyle/>
                    <a:p>
                      <a:r>
                        <a:rPr lang="en-US" dirty="0"/>
                        <a:t>10</a:t>
                      </a:r>
                    </a:p>
                  </a:txBody>
                  <a:tcPr/>
                </a:tc>
                <a:tc>
                  <a:txBody>
                    <a:bodyPr/>
                    <a:lstStyle/>
                    <a:p>
                      <a:r>
                        <a:rPr lang="en-US" dirty="0"/>
                        <a:t>Availability Management</a:t>
                      </a:r>
                    </a:p>
                  </a:txBody>
                  <a:tcPr/>
                </a:tc>
                <a:tc>
                  <a:txBody>
                    <a:bodyPr/>
                    <a:lstStyle/>
                    <a:p>
                      <a:r>
                        <a:rPr lang="en-US" dirty="0"/>
                        <a:t>Availability Management</a:t>
                      </a:r>
                    </a:p>
                  </a:txBody>
                  <a:tcPr/>
                </a:tc>
                <a:extLst>
                  <a:ext uri="{0D108BD9-81ED-4DB2-BD59-A6C34878D82A}">
                    <a16:rowId xmlns:a16="http://schemas.microsoft.com/office/drawing/2014/main" val="3317920921"/>
                  </a:ext>
                </a:extLst>
              </a:tr>
              <a:tr h="211284">
                <a:tc>
                  <a:txBody>
                    <a:bodyPr/>
                    <a:lstStyle/>
                    <a:p>
                      <a:r>
                        <a:rPr lang="en-US" dirty="0"/>
                        <a:t>11</a:t>
                      </a:r>
                    </a:p>
                  </a:txBody>
                  <a:tcPr/>
                </a:tc>
                <a:tc>
                  <a:txBody>
                    <a:bodyPr/>
                    <a:lstStyle/>
                    <a:p>
                      <a:r>
                        <a:rPr lang="en-US" dirty="0"/>
                        <a:t>IT Service Continuity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Continuity</a:t>
                      </a:r>
                    </a:p>
                  </a:txBody>
                  <a:tcPr/>
                </a:tc>
                <a:extLst>
                  <a:ext uri="{0D108BD9-81ED-4DB2-BD59-A6C34878D82A}">
                    <a16:rowId xmlns:a16="http://schemas.microsoft.com/office/drawing/2014/main" val="2836126375"/>
                  </a:ext>
                </a:extLst>
              </a:tr>
              <a:tr h="372764">
                <a:tc>
                  <a:txBody>
                    <a:bodyPr/>
                    <a:lstStyle/>
                    <a:p>
                      <a:r>
                        <a:rPr lang="en-US" dirty="0"/>
                        <a:t>12</a:t>
                      </a:r>
                    </a:p>
                  </a:txBody>
                  <a:tcPr/>
                </a:tc>
                <a:tc>
                  <a:txBody>
                    <a:bodyPr/>
                    <a:lstStyle/>
                    <a:p>
                      <a:r>
                        <a:rPr lang="en-US" dirty="0"/>
                        <a:t>Security Management</a:t>
                      </a:r>
                    </a:p>
                  </a:txBody>
                  <a:tcPr/>
                </a:tc>
                <a:tc>
                  <a:txBody>
                    <a:bodyPr/>
                    <a:lstStyle/>
                    <a:p>
                      <a:r>
                        <a:rPr lang="en-US" dirty="0"/>
                        <a:t>Strategic Security</a:t>
                      </a:r>
                    </a:p>
                  </a:txBody>
                  <a:tcPr/>
                </a:tc>
                <a:extLst>
                  <a:ext uri="{0D108BD9-81ED-4DB2-BD59-A6C34878D82A}">
                    <a16:rowId xmlns:a16="http://schemas.microsoft.com/office/drawing/2014/main" val="2816042541"/>
                  </a:ext>
                </a:extLst>
              </a:tr>
            </a:tbl>
          </a:graphicData>
        </a:graphic>
      </p:graphicFrame>
      <p:sp>
        <p:nvSpPr>
          <p:cNvPr id="3" name="Content Placeholder 2"/>
          <p:cNvSpPr>
            <a:spLocks noGrp="1"/>
          </p:cNvSpPr>
          <p:nvPr>
            <p:ph sz="quarter" idx="10"/>
          </p:nvPr>
        </p:nvSpPr>
        <p:spPr>
          <a:xfrm>
            <a:off x="50240" y="0"/>
            <a:ext cx="6321144" cy="1295400"/>
          </a:xfrm>
        </p:spPr>
        <p:txBody>
          <a:bodyPr>
            <a:normAutofit/>
          </a:bodyPr>
          <a:lstStyle/>
          <a:p>
            <a:r>
              <a:rPr lang="en-US" sz="3200" dirty="0"/>
              <a:t>IT service management :</a:t>
            </a:r>
          </a:p>
          <a:p>
            <a:r>
              <a:rPr lang="en-US" sz="2400" dirty="0">
                <a:solidFill>
                  <a:srgbClr val="C00000"/>
                </a:solidFill>
              </a:rPr>
              <a:t>Comparison of Infrastructure Processes</a:t>
            </a:r>
            <a:endParaRPr lang="en-GB" sz="2400" dirty="0">
              <a:solidFill>
                <a:srgbClr val="C00000"/>
              </a:solidFill>
            </a:endParaRPr>
          </a:p>
        </p:txBody>
      </p:sp>
      <p:sp>
        <p:nvSpPr>
          <p:cNvPr id="4" name="Footer Placeholder 3"/>
          <p:cNvSpPr>
            <a:spLocks noGrp="1"/>
          </p:cNvSpPr>
          <p:nvPr>
            <p:ph type="ftr" sz="quarter" idx="12"/>
          </p:nvPr>
        </p:nvSpPr>
        <p:spPr>
          <a:xfrm>
            <a:off x="3657600" y="6551241"/>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590429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1173" y="1447800"/>
            <a:ext cx="8865162" cy="5093612"/>
          </a:xfrm>
        </p:spPr>
        <p:txBody>
          <a:bodyPr>
            <a:normAutofit lnSpcReduction="10000"/>
          </a:bodyPr>
          <a:lstStyle/>
          <a:p>
            <a:pPr marL="0" indent="0">
              <a:lnSpc>
                <a:spcPct val="110000"/>
              </a:lnSpc>
              <a:spcBef>
                <a:spcPts val="600"/>
              </a:spcBef>
            </a:pPr>
            <a:r>
              <a:rPr lang="en-US" sz="2000" dirty="0"/>
              <a:t>There are 10 Common Myths concerning ITIL implementation</a:t>
            </a:r>
          </a:p>
          <a:p>
            <a:pPr marL="457200" indent="-457200">
              <a:lnSpc>
                <a:spcPct val="110000"/>
              </a:lnSpc>
              <a:spcBef>
                <a:spcPts val="600"/>
              </a:spcBef>
              <a:spcAft>
                <a:spcPts val="600"/>
              </a:spcAft>
              <a:buFont typeface="+mj-lt"/>
              <a:buAutoNum type="arabicPeriod"/>
            </a:pPr>
            <a:r>
              <a:rPr lang="en-US" sz="2000" dirty="0"/>
              <a:t>You must implement all ITIL or no ITIL at all</a:t>
            </a:r>
          </a:p>
          <a:p>
            <a:pPr marL="457200" indent="-457200">
              <a:lnSpc>
                <a:spcPct val="110000"/>
              </a:lnSpc>
              <a:spcBef>
                <a:spcPts val="600"/>
              </a:spcBef>
              <a:spcAft>
                <a:spcPts val="600"/>
              </a:spcAft>
              <a:buFont typeface="+mj-lt"/>
              <a:buAutoNum type="arabicPeriod"/>
            </a:pPr>
            <a:r>
              <a:rPr lang="en-US" sz="2000" dirty="0"/>
              <a:t>ITIL is based on infrastructure management principles</a:t>
            </a:r>
          </a:p>
          <a:p>
            <a:pPr marL="457200" indent="-457200">
              <a:lnSpc>
                <a:spcPct val="110000"/>
              </a:lnSpc>
              <a:spcBef>
                <a:spcPts val="600"/>
              </a:spcBef>
              <a:spcAft>
                <a:spcPts val="600"/>
              </a:spcAft>
              <a:buFont typeface="+mj-lt"/>
              <a:buAutoNum type="arabicPeriod"/>
            </a:pPr>
            <a:r>
              <a:rPr lang="en-US" sz="2000" dirty="0"/>
              <a:t>ITIL applies mostly to data center operations</a:t>
            </a:r>
          </a:p>
          <a:p>
            <a:pPr marL="457200" indent="-457200">
              <a:lnSpc>
                <a:spcPct val="110000"/>
              </a:lnSpc>
              <a:spcBef>
                <a:spcPts val="600"/>
              </a:spcBef>
              <a:spcAft>
                <a:spcPts val="600"/>
              </a:spcAft>
              <a:buFont typeface="+mj-lt"/>
              <a:buAutoNum type="arabicPeriod"/>
            </a:pPr>
            <a:r>
              <a:rPr lang="en-US" sz="2000" dirty="0"/>
              <a:t>Everyone needs to be trained on ITIL fundamentals</a:t>
            </a:r>
          </a:p>
          <a:p>
            <a:pPr marL="457200" indent="-457200">
              <a:lnSpc>
                <a:spcPct val="110000"/>
              </a:lnSpc>
              <a:spcBef>
                <a:spcPts val="600"/>
              </a:spcBef>
              <a:spcAft>
                <a:spcPts val="600"/>
              </a:spcAft>
              <a:buFont typeface="+mj-lt"/>
              <a:buAutoNum type="arabicPeriod"/>
            </a:pPr>
            <a:r>
              <a:rPr lang="en-US" sz="2000" dirty="0"/>
              <a:t>Full understanding of ITIL requires purchase of library</a:t>
            </a:r>
          </a:p>
          <a:p>
            <a:pPr marL="457200" indent="-457200">
              <a:lnSpc>
                <a:spcPct val="110000"/>
              </a:lnSpc>
              <a:spcBef>
                <a:spcPts val="600"/>
              </a:spcBef>
              <a:spcAft>
                <a:spcPts val="600"/>
              </a:spcAft>
              <a:buFont typeface="+mj-lt"/>
              <a:buAutoNum type="arabicPeriod"/>
            </a:pPr>
            <a:r>
              <a:rPr lang="en-US" sz="2000" dirty="0"/>
              <a:t>ITIL processes should be implemented only one at a time</a:t>
            </a:r>
          </a:p>
          <a:p>
            <a:pPr marL="457200" indent="-457200">
              <a:lnSpc>
                <a:spcPct val="110000"/>
              </a:lnSpc>
              <a:spcBef>
                <a:spcPts val="600"/>
              </a:spcBef>
              <a:spcAft>
                <a:spcPts val="600"/>
              </a:spcAft>
              <a:buFont typeface="+mj-lt"/>
              <a:buAutoNum type="arabicPeriod"/>
            </a:pPr>
            <a:r>
              <a:rPr lang="en-US" sz="2000" dirty="0"/>
              <a:t>ITIL provides detailed templates for implementation</a:t>
            </a:r>
          </a:p>
          <a:p>
            <a:pPr marL="457200" indent="-457200">
              <a:lnSpc>
                <a:spcPct val="110000"/>
              </a:lnSpc>
              <a:spcBef>
                <a:spcPts val="600"/>
              </a:spcBef>
              <a:spcAft>
                <a:spcPts val="600"/>
              </a:spcAft>
              <a:buFont typeface="+mj-lt"/>
              <a:buAutoNum type="arabicPeriod"/>
            </a:pPr>
            <a:r>
              <a:rPr lang="en-US" sz="2000" dirty="0"/>
              <a:t>ITIL framework applies only to large shops</a:t>
            </a:r>
          </a:p>
          <a:p>
            <a:pPr marL="457200" indent="-457200">
              <a:lnSpc>
                <a:spcPct val="110000"/>
              </a:lnSpc>
              <a:spcBef>
                <a:spcPts val="600"/>
              </a:spcBef>
              <a:spcAft>
                <a:spcPts val="600"/>
              </a:spcAft>
              <a:buFont typeface="+mj-lt"/>
              <a:buAutoNum type="arabicPeriod"/>
            </a:pPr>
            <a:r>
              <a:rPr lang="en-US" sz="2000" dirty="0"/>
              <a:t>ITIL recommends tools to use for implementation</a:t>
            </a:r>
          </a:p>
          <a:p>
            <a:pPr marL="457200" indent="-457200">
              <a:lnSpc>
                <a:spcPct val="110000"/>
              </a:lnSpc>
              <a:spcBef>
                <a:spcPts val="600"/>
              </a:spcBef>
              <a:spcAft>
                <a:spcPts val="600"/>
              </a:spcAft>
              <a:buFont typeface="+mj-lt"/>
              <a:buAutoNum type="arabicPeriod"/>
            </a:pPr>
            <a:r>
              <a:rPr lang="en-US" sz="2000" dirty="0"/>
              <a:t>There is little need to understand ITIL origins</a:t>
            </a:r>
          </a:p>
        </p:txBody>
      </p:sp>
      <p:sp>
        <p:nvSpPr>
          <p:cNvPr id="3" name="Content Placeholder 2"/>
          <p:cNvSpPr>
            <a:spLocks noGrp="1"/>
          </p:cNvSpPr>
          <p:nvPr>
            <p:ph sz="quarter" idx="10"/>
          </p:nvPr>
        </p:nvSpPr>
        <p:spPr>
          <a:xfrm>
            <a:off x="50240" y="0"/>
            <a:ext cx="7493560" cy="1295400"/>
          </a:xfrm>
        </p:spPr>
        <p:txBody>
          <a:bodyPr>
            <a:normAutofit fontScale="55000" lnSpcReduction="20000"/>
          </a:bodyPr>
          <a:lstStyle/>
          <a:p>
            <a:r>
              <a:rPr lang="en-US" sz="5100" dirty="0"/>
              <a:t>IT service management :</a:t>
            </a:r>
          </a:p>
          <a:p>
            <a:r>
              <a:rPr lang="en-US" sz="4400" dirty="0">
                <a:solidFill>
                  <a:srgbClr val="C00000"/>
                </a:solidFill>
              </a:rPr>
              <a:t>Common Myths concerning the Implementation of ITIL</a:t>
            </a:r>
            <a:endParaRPr lang="en-GB" sz="4400" dirty="0">
              <a:solidFill>
                <a:srgbClr val="C00000"/>
              </a:solidFill>
            </a:endParaRPr>
          </a:p>
        </p:txBody>
      </p:sp>
      <p:sp>
        <p:nvSpPr>
          <p:cNvPr id="4" name="Footer Placeholder 3"/>
          <p:cNvSpPr>
            <a:spLocks noGrp="1"/>
          </p:cNvSpPr>
          <p:nvPr>
            <p:ph type="ftr" sz="quarter" idx="12"/>
          </p:nvPr>
        </p:nvSpPr>
        <p:spPr>
          <a:xfrm>
            <a:off x="3581400" y="6541412"/>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367869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a:xfrm>
            <a:off x="304800" y="4648200"/>
            <a:ext cx="8458200" cy="990600"/>
          </a:xfrm>
        </p:spPr>
        <p:txBody>
          <a:bodyPr/>
          <a:lstStyle/>
          <a:p>
            <a:pPr algn="ctr"/>
            <a:r>
              <a:rPr lang="en-US" dirty="0"/>
              <a:t>Customer Service in ITSM</a:t>
            </a:r>
          </a:p>
        </p:txBody>
      </p:sp>
      <p:sp>
        <p:nvSpPr>
          <p:cNvPr id="4" name="Footer Placeholder 3">
            <a:extLst>
              <a:ext uri="{FF2B5EF4-FFF2-40B4-BE49-F238E27FC236}">
                <a16:creationId xmlns:a16="http://schemas.microsoft.com/office/drawing/2014/main" id="{F4C213E8-0782-4AEA-A43E-BD0E88C2AF65}"/>
              </a:ext>
            </a:extLst>
          </p:cNvPr>
          <p:cNvSpPr>
            <a:spLocks noGrp="1"/>
          </p:cNvSpPr>
          <p:nvPr>
            <p:ph type="ftr" sz="quarter" idx="12"/>
          </p:nvPr>
        </p:nvSpPr>
        <p:spPr>
          <a:xfrm>
            <a:off x="152400" y="6269423"/>
            <a:ext cx="3048000" cy="365125"/>
          </a:xfrm>
        </p:spPr>
        <p:txBody>
          <a:bodyPr/>
          <a:lstStyle/>
          <a:p>
            <a:r>
              <a:rPr lang="en-US" b="1" dirty="0">
                <a:solidFill>
                  <a:schemeClr val="tx1"/>
                </a:solidFill>
                <a:latin typeface="Arial"/>
                <a:cs typeface="Arial"/>
              </a:rPr>
              <a:t>SS ZG538 Infrastructure Management</a:t>
            </a:r>
          </a:p>
        </p:txBody>
      </p:sp>
      <p:sp>
        <p:nvSpPr>
          <p:cNvPr id="5" name="Slide Number Placeholder 4">
            <a:extLst>
              <a:ext uri="{FF2B5EF4-FFF2-40B4-BE49-F238E27FC236}">
                <a16:creationId xmlns:a16="http://schemas.microsoft.com/office/drawing/2014/main" id="{57972957-4051-41D2-A475-11144975E0FF}"/>
              </a:ext>
            </a:extLst>
          </p:cNvPr>
          <p:cNvSpPr>
            <a:spLocks noGrp="1"/>
          </p:cNvSpPr>
          <p:nvPr>
            <p:ph type="sldNum" sz="quarter" idx="13"/>
          </p:nvPr>
        </p:nvSpPr>
        <p:spPr>
          <a:xfrm>
            <a:off x="7010400" y="6248400"/>
            <a:ext cx="2133600" cy="365125"/>
          </a:xfrm>
        </p:spPr>
        <p:txBody>
          <a:bodyPr/>
          <a:lstStyle/>
          <a:p>
            <a:fld id="{BC8D7E44-7D4F-4942-A8C9-2DF6BF8399E8}" type="slidenum">
              <a:rPr lang="en-US" b="1">
                <a:solidFill>
                  <a:schemeClr val="tx1"/>
                </a:solidFill>
                <a:latin typeface="Arial"/>
                <a:cs typeface="Arial"/>
              </a:rPr>
              <a:pPr/>
              <a:t>14</a:t>
            </a:fld>
            <a:endParaRPr lang="en-US" b="1" dirty="0">
              <a:solidFill>
                <a:schemeClr val="tx1"/>
              </a:solidFill>
              <a:latin typeface="Arial"/>
              <a:cs typeface="Arial"/>
            </a:endParaRPr>
          </a:p>
        </p:txBody>
      </p:sp>
      <p:sp>
        <p:nvSpPr>
          <p:cNvPr id="7" name="TextBox 6">
            <a:extLst>
              <a:ext uri="{FF2B5EF4-FFF2-40B4-BE49-F238E27FC236}">
                <a16:creationId xmlns:a16="http://schemas.microsoft.com/office/drawing/2014/main" id="{997587DC-7902-4DB6-AF85-E0F9306CC737}"/>
              </a:ext>
            </a:extLst>
          </p:cNvPr>
          <p:cNvSpPr txBox="1"/>
          <p:nvPr/>
        </p:nvSpPr>
        <p:spPr>
          <a:xfrm>
            <a:off x="2871281" y="6313487"/>
            <a:ext cx="5867400" cy="276999"/>
          </a:xfrm>
          <a:prstGeom prst="rect">
            <a:avLst/>
          </a:prstGeom>
          <a:noFill/>
        </p:spPr>
        <p:txBody>
          <a:bodyPr wrap="square" rtlCol="0">
            <a:spAutoFit/>
          </a:bodyPr>
          <a:lstStyle/>
          <a:p>
            <a:pPr algn="r"/>
            <a:r>
              <a:rPr lang="en-US" sz="1200" b="1" dirty="0">
                <a:solidFill>
                  <a:schemeClr val="tx1"/>
                </a:solidFill>
                <a:latin typeface="Arial"/>
                <a:cs typeface="Arial"/>
              </a:rPr>
              <a:t>BITS Pilani, Deemed</a:t>
            </a:r>
            <a:r>
              <a:rPr lang="en-US" sz="1200" b="1" baseline="0" dirty="0">
                <a:solidFill>
                  <a:schemeClr val="tx1"/>
                </a:solidFill>
                <a:latin typeface="Arial"/>
                <a:cs typeface="Arial"/>
              </a:rPr>
              <a:t> to be University under Section 3 of UGC Act, 1956</a:t>
            </a:r>
            <a:endParaRPr lang="en-US" sz="1200" b="1" dirty="0">
              <a:solidFill>
                <a:schemeClr val="tx1"/>
              </a:solidFill>
              <a:latin typeface="Arial"/>
              <a:cs typeface="Arial"/>
            </a:endParaRPr>
          </a:p>
        </p:txBody>
      </p:sp>
    </p:spTree>
    <p:extLst>
      <p:ext uri="{BB962C8B-B14F-4D97-AF65-F5344CB8AC3E}">
        <p14:creationId xmlns:p14="http://schemas.microsoft.com/office/powerpoint/2010/main" val="220802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302" y="1287694"/>
            <a:ext cx="8763000" cy="5345767"/>
          </a:xfrm>
        </p:spPr>
        <p:txBody>
          <a:bodyPr>
            <a:normAutofit/>
          </a:bodyPr>
          <a:lstStyle/>
          <a:p>
            <a:pPr marL="360000" indent="-274320" algn="just">
              <a:lnSpc>
                <a:spcPct val="130000"/>
              </a:lnSpc>
              <a:spcBef>
                <a:spcPts val="600"/>
              </a:spcBef>
              <a:buFont typeface="Arial" panose="020B0604020202020204" pitchFamily="34" charset="0"/>
              <a:buChar char="•"/>
            </a:pPr>
            <a:r>
              <a:rPr lang="en-US" sz="1800" dirty="0"/>
              <a:t>IT Services management,  having IT process groups which are structured, positioned and staffed with the requisite skills, will need to have the focus on quality of Service it can provide, for meeting reasonable expectations of customers</a:t>
            </a:r>
            <a:endParaRPr lang="en-US" sz="1700" dirty="0"/>
          </a:p>
          <a:p>
            <a:pPr marL="360000" indent="-274320" algn="just">
              <a:lnSpc>
                <a:spcPct val="130000"/>
              </a:lnSpc>
              <a:spcBef>
                <a:spcPts val="600"/>
              </a:spcBef>
              <a:buFont typeface="Arial" panose="020B0604020202020204" pitchFamily="34" charset="0"/>
              <a:buChar char="•"/>
            </a:pPr>
            <a:r>
              <a:rPr lang="en-US" sz="1700" dirty="0"/>
              <a:t>Since IT Systems management involves people who provide services to customers (employees within the organization), the focus for </a:t>
            </a:r>
            <a:r>
              <a:rPr lang="en-US" sz="1700" b="1" i="1" dirty="0"/>
              <a:t>this topic </a:t>
            </a:r>
            <a:r>
              <a:rPr lang="en-US" sz="1700" dirty="0"/>
              <a:t>is to consider customer service and some of the best practices followed around IT Services for IT systems management</a:t>
            </a:r>
          </a:p>
          <a:p>
            <a:pPr marL="1160100" lvl="2" indent="-274320" algn="just">
              <a:lnSpc>
                <a:spcPct val="130000"/>
              </a:lnSpc>
              <a:spcBef>
                <a:spcPts val="600"/>
              </a:spcBef>
            </a:pPr>
            <a:endParaRPr lang="en-US" sz="1600" dirty="0"/>
          </a:p>
          <a:p>
            <a:pPr marL="360000" indent="-274320" algn="just">
              <a:lnSpc>
                <a:spcPct val="130000"/>
              </a:lnSpc>
              <a:spcBef>
                <a:spcPts val="600"/>
              </a:spcBef>
              <a:buFont typeface="Arial" panose="020B0604020202020204" pitchFamily="34" charset="0"/>
              <a:buChar char="•"/>
            </a:pPr>
            <a:endParaRPr lang="en-US" sz="1600" dirty="0"/>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Customer Service</a:t>
            </a:r>
          </a:p>
          <a:p>
            <a:r>
              <a:rPr lang="en-IN" sz="2400" dirty="0">
                <a:solidFill>
                  <a:srgbClr val="C00000"/>
                </a:solidFill>
              </a:rPr>
              <a:t>How  IT  Evolved into a Service Organization</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3640582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763000" cy="5238523"/>
          </a:xfrm>
        </p:spPr>
        <p:txBody>
          <a:bodyPr>
            <a:normAutofit/>
          </a:bodyPr>
          <a:lstStyle/>
          <a:p>
            <a:pPr marL="360000" indent="-274320" algn="just">
              <a:lnSpc>
                <a:spcPct val="130000"/>
              </a:lnSpc>
              <a:spcBef>
                <a:spcPts val="600"/>
              </a:spcBef>
              <a:buFont typeface="Arial" panose="020B0604020202020204" pitchFamily="34" charset="0"/>
              <a:buChar char="•"/>
            </a:pPr>
            <a:r>
              <a:rPr lang="en-US" sz="1600" dirty="0"/>
              <a:t>IT organizations were initially (1970</a:t>
            </a:r>
            <a:r>
              <a:rPr lang="en-US" sz="1600" baseline="30000" dirty="0"/>
              <a:t>s</a:t>
            </a:r>
            <a:r>
              <a:rPr lang="en-US" sz="1600" dirty="0"/>
              <a:t>) focused to provide infrastructure like machines and systems that were bigger, faster and cheaper and keeping track of them.</a:t>
            </a:r>
            <a:r>
              <a:rPr lang="en-IN" sz="1600" dirty="0"/>
              <a:t> They were typically looking at accounting, and evolving technologies </a:t>
            </a:r>
            <a:r>
              <a:rPr lang="en-US" sz="1600" dirty="0"/>
              <a:t>with the focus of being IT suppliers for different groups within the organization, and did not have specific focus on Services within the organization.</a:t>
            </a:r>
          </a:p>
          <a:p>
            <a:pPr marL="360000" indent="-274320" algn="just">
              <a:lnSpc>
                <a:spcPct val="130000"/>
              </a:lnSpc>
              <a:spcBef>
                <a:spcPts val="600"/>
              </a:spcBef>
              <a:buFont typeface="Arial" panose="020B0604020202020204" pitchFamily="34" charset="0"/>
              <a:buChar char="•"/>
            </a:pPr>
            <a:r>
              <a:rPr lang="en-US" sz="1600" dirty="0"/>
              <a:t>In 1980s industries like airlines, banking discovered how IT services affected revenue, profits and public image. Demand for factors like high availability, responsiveness, simple and clear answers etc. gave rise to user groups, help desks, Service Level Agreements (SLAs) and eventually to customer service and Customer service representatives within the corporate structure</a:t>
            </a:r>
          </a:p>
          <a:p>
            <a:pPr marL="360000" indent="-274320">
              <a:lnSpc>
                <a:spcPct val="130000"/>
              </a:lnSpc>
              <a:spcBef>
                <a:spcPts val="600"/>
              </a:spcBef>
              <a:buFont typeface="Arial" panose="020B0604020202020204" pitchFamily="34" charset="0"/>
              <a:buChar char="•"/>
            </a:pPr>
            <a:r>
              <a:rPr lang="en-US" sz="1600" dirty="0"/>
              <a:t>In 1990s demand and expectations for excellent customer </a:t>
            </a:r>
            <a:br>
              <a:rPr lang="en-US" sz="1600" dirty="0"/>
            </a:br>
            <a:r>
              <a:rPr lang="en-US" sz="1600" dirty="0"/>
              <a:t>service grew to a level where lack of it could lead to demotions</a:t>
            </a:r>
            <a:br>
              <a:rPr lang="en-US" sz="1600" dirty="0"/>
            </a:br>
            <a:r>
              <a:rPr lang="en-US" sz="1600" dirty="0"/>
              <a:t>terminations &amp; outsourcing. </a:t>
            </a:r>
          </a:p>
          <a:p>
            <a:pPr marL="360000" indent="-274320">
              <a:lnSpc>
                <a:spcPct val="130000"/>
              </a:lnSpc>
              <a:spcBef>
                <a:spcPts val="600"/>
              </a:spcBef>
              <a:buFont typeface="Arial" panose="020B0604020202020204" pitchFamily="34" charset="0"/>
              <a:buChar char="•"/>
            </a:pPr>
            <a:r>
              <a:rPr lang="en-US" sz="1600" dirty="0"/>
              <a:t>Its now evolved to being service-oriented with end user </a:t>
            </a:r>
            <a:br>
              <a:rPr lang="en-US" sz="1600" dirty="0"/>
            </a:br>
            <a:r>
              <a:rPr lang="en-US" sz="1600" dirty="0"/>
              <a:t>departments having SLAs with the IT team</a:t>
            </a:r>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Customer Service</a:t>
            </a:r>
          </a:p>
          <a:p>
            <a:r>
              <a:rPr lang="en-IN" sz="2400" dirty="0">
                <a:solidFill>
                  <a:srgbClr val="C00000"/>
                </a:solidFill>
              </a:rPr>
              <a:t>How  IT  Evolved into a Service Organization</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16</a:t>
            </a:fld>
            <a:endParaRPr lang="en-US" dirty="0"/>
          </a:p>
        </p:txBody>
      </p:sp>
      <p:pic>
        <p:nvPicPr>
          <p:cNvPr id="6" name="Picture 5">
            <a:extLst>
              <a:ext uri="{FF2B5EF4-FFF2-40B4-BE49-F238E27FC236}">
                <a16:creationId xmlns:a16="http://schemas.microsoft.com/office/drawing/2014/main" id="{7D70E30D-0EA4-4DED-985B-940A5F2D3FFD}"/>
              </a:ext>
            </a:extLst>
          </p:cNvPr>
          <p:cNvPicPr>
            <a:picLocks noChangeAspect="1"/>
          </p:cNvPicPr>
          <p:nvPr/>
        </p:nvPicPr>
        <p:blipFill>
          <a:blip r:embed="rId3"/>
          <a:stretch>
            <a:fillRect/>
          </a:stretch>
        </p:blipFill>
        <p:spPr>
          <a:xfrm>
            <a:off x="6248400" y="4419600"/>
            <a:ext cx="2759529" cy="1981200"/>
          </a:xfrm>
          <a:prstGeom prst="rect">
            <a:avLst/>
          </a:prstGeom>
        </p:spPr>
      </p:pic>
    </p:spTree>
    <p:extLst>
      <p:ext uri="{BB962C8B-B14F-4D97-AF65-F5344CB8AC3E}">
        <p14:creationId xmlns:p14="http://schemas.microsoft.com/office/powerpoint/2010/main" val="7711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789894" cy="4876800"/>
          </a:xfrm>
        </p:spPr>
        <p:txBody>
          <a:bodyPr>
            <a:normAutofit/>
          </a:bodyPr>
          <a:lstStyle/>
          <a:p>
            <a:pPr>
              <a:lnSpc>
                <a:spcPct val="107000"/>
              </a:lnSpc>
              <a:spcBef>
                <a:spcPts val="0"/>
              </a:spcBef>
              <a:spcAft>
                <a:spcPts val="800"/>
              </a:spcAft>
              <a:buFont typeface="Calibri" panose="020F0502020204030204" pitchFamily="34" charset="0"/>
              <a:buChar char="-"/>
            </a:pPr>
            <a:r>
              <a:rPr lang="en-US" dirty="0">
                <a:latin typeface="Calibri" panose="020F0502020204030204" pitchFamily="34" charset="0"/>
                <a:cs typeface="Times New Roman" panose="02020603050405020304" pitchFamily="18" charset="0"/>
              </a:rPr>
              <a:t>Goal of IT Organizations Customer Satisfaction?</a:t>
            </a:r>
          </a:p>
          <a:p>
            <a:pPr>
              <a:lnSpc>
                <a:spcPct val="107000"/>
              </a:lnSpc>
              <a:spcBef>
                <a:spcPts val="0"/>
              </a:spcBef>
              <a:spcAft>
                <a:spcPts val="800"/>
              </a:spcAft>
              <a:buFont typeface="Calibri" panose="020F0502020204030204" pitchFamily="34" charset="0"/>
              <a:buChar char="-"/>
            </a:pPr>
            <a:endParaRPr lang="en-US" dirty="0">
              <a:latin typeface="Calibri" panose="020F0502020204030204" pitchFamily="34" charset="0"/>
              <a:cs typeface="Times New Roman" panose="02020603050405020304" pitchFamily="18" charset="0"/>
            </a:endParaRPr>
          </a:p>
          <a:p>
            <a:pPr>
              <a:lnSpc>
                <a:spcPct val="107000"/>
              </a:lnSpc>
              <a:spcBef>
                <a:spcPts val="0"/>
              </a:spcBef>
              <a:spcAft>
                <a:spcPts val="800"/>
              </a:spcAft>
              <a:buFont typeface="Calibri" panose="020F0502020204030204" pitchFamily="34" charset="0"/>
              <a:buChar char="-"/>
            </a:pPr>
            <a:r>
              <a:rPr lang="en-US" dirty="0">
                <a:latin typeface="Calibri" panose="020F0502020204030204" pitchFamily="34" charset="0"/>
                <a:cs typeface="Times New Roman" panose="02020603050405020304" pitchFamily="18" charset="0"/>
              </a:rPr>
              <a:t>What would delight you as an IT service receiver</a:t>
            </a:r>
          </a:p>
          <a:p>
            <a:pPr marL="342900" marR="0" lvl="0" indent="-342900">
              <a:lnSpc>
                <a:spcPct val="107000"/>
              </a:lnSpc>
              <a:spcBef>
                <a:spcPts val="0"/>
              </a:spcBef>
              <a:spcAft>
                <a:spcPts val="800"/>
              </a:spcAft>
              <a:buFont typeface="Calibri" panose="020F050202020403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a:t>
            </a:r>
            <a:r>
              <a:rPr lang="en-US" dirty="0">
                <a:effectLst/>
                <a:latin typeface="Calibri" panose="020F0502020204030204" pitchFamily="34" charset="0"/>
                <a:ea typeface="Calibri" panose="020F0502020204030204" pitchFamily="34" charset="0"/>
                <a:cs typeface="Times New Roman" panose="02020603050405020304" pitchFamily="18" charset="0"/>
              </a:rPr>
              <a:t>enefits of good Customer Service from ITSM perspective</a:t>
            </a:r>
            <a:endParaRPr lang="en-US" dirty="0"/>
          </a:p>
        </p:txBody>
      </p:sp>
      <p:sp>
        <p:nvSpPr>
          <p:cNvPr id="3" name="Content Placeholder 2"/>
          <p:cNvSpPr>
            <a:spLocks noGrp="1"/>
          </p:cNvSpPr>
          <p:nvPr>
            <p:ph sz="quarter" idx="10"/>
          </p:nvPr>
        </p:nvSpPr>
        <p:spPr>
          <a:xfrm>
            <a:off x="152400" y="0"/>
            <a:ext cx="6629400" cy="1295400"/>
          </a:xfrm>
        </p:spPr>
        <p:txBody>
          <a:bodyPr>
            <a:normAutofit fontScale="92500"/>
          </a:bodyPr>
          <a:lstStyle/>
          <a:p>
            <a:r>
              <a:rPr lang="en-US" sz="3200" dirty="0"/>
              <a:t>IT Systems Management </a:t>
            </a:r>
          </a:p>
          <a:p>
            <a:r>
              <a:rPr lang="en-IN" sz="2800" dirty="0">
                <a:solidFill>
                  <a:srgbClr val="C00000"/>
                </a:solidFill>
              </a:rPr>
              <a:t>IT Services - Customer Service … Orientation </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59522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295400"/>
            <a:ext cx="8733762" cy="5410199"/>
          </a:xfrm>
        </p:spPr>
        <p:txBody>
          <a:bodyPr>
            <a:normAutofit/>
          </a:bodyPr>
          <a:lstStyle/>
          <a:p>
            <a:pPr marL="0" indent="0">
              <a:lnSpc>
                <a:spcPct val="120000"/>
              </a:lnSpc>
            </a:pPr>
            <a:r>
              <a:rPr lang="en-US" sz="2000" dirty="0"/>
              <a:t>Good customer service would mean meeting and exceeding expectations of your customers. There are four elements of good customer service:</a:t>
            </a:r>
          </a:p>
          <a:p>
            <a:pPr marL="914400" indent="-457200">
              <a:lnSpc>
                <a:spcPct val="110000"/>
              </a:lnSpc>
              <a:spcBef>
                <a:spcPts val="600"/>
              </a:spcBef>
              <a:buClrTx/>
              <a:buFont typeface="+mj-lt"/>
              <a:buAutoNum type="alphaUcPeriod"/>
            </a:pPr>
            <a:r>
              <a:rPr lang="en-US" sz="2000" dirty="0"/>
              <a:t>Identifying key customers</a:t>
            </a:r>
          </a:p>
          <a:p>
            <a:pPr marL="914400" indent="-457200">
              <a:lnSpc>
                <a:spcPct val="110000"/>
              </a:lnSpc>
              <a:spcBef>
                <a:spcPts val="600"/>
              </a:spcBef>
              <a:buClrTx/>
              <a:buFont typeface="+mj-lt"/>
              <a:buAutoNum type="alphaUcPeriod"/>
            </a:pPr>
            <a:r>
              <a:rPr lang="en-US" sz="2000" dirty="0"/>
              <a:t>Identifying key services of key customers</a:t>
            </a:r>
          </a:p>
          <a:p>
            <a:pPr marL="914400" indent="-457200">
              <a:lnSpc>
                <a:spcPct val="110000"/>
              </a:lnSpc>
              <a:spcBef>
                <a:spcPts val="600"/>
              </a:spcBef>
              <a:buClrTx/>
              <a:buFont typeface="+mj-lt"/>
              <a:buAutoNum type="alphaUcPeriod"/>
            </a:pPr>
            <a:r>
              <a:rPr lang="en-US" sz="2000" dirty="0"/>
              <a:t>Identifying key processes that support key services</a:t>
            </a:r>
          </a:p>
          <a:p>
            <a:pPr marL="914400" indent="-457200">
              <a:lnSpc>
                <a:spcPct val="110000"/>
              </a:lnSpc>
              <a:spcBef>
                <a:spcPts val="600"/>
              </a:spcBef>
              <a:buClrTx/>
              <a:buFont typeface="+mj-lt"/>
              <a:buAutoNum type="alphaUcPeriod"/>
            </a:pPr>
            <a:r>
              <a:rPr lang="en-US" sz="2000" dirty="0"/>
              <a:t>Identifying key suppliers that support key processes</a:t>
            </a:r>
          </a:p>
          <a:p>
            <a:pPr marL="0" indent="0">
              <a:lnSpc>
                <a:spcPct val="120000"/>
              </a:lnSpc>
            </a:pPr>
            <a:endParaRPr lang="en-US" sz="400" dirty="0"/>
          </a:p>
          <a:p>
            <a:pPr marL="0" indent="0"/>
            <a:endParaRPr lang="en-US" sz="2200" dirty="0"/>
          </a:p>
        </p:txBody>
      </p:sp>
      <p:sp>
        <p:nvSpPr>
          <p:cNvPr id="3" name="Content Placeholder 2"/>
          <p:cNvSpPr>
            <a:spLocks noGrp="1"/>
          </p:cNvSpPr>
          <p:nvPr>
            <p:ph sz="quarter" idx="10"/>
          </p:nvPr>
        </p:nvSpPr>
        <p:spPr>
          <a:xfrm>
            <a:off x="152400" y="0"/>
            <a:ext cx="6629400" cy="1295400"/>
          </a:xfrm>
        </p:spPr>
        <p:txBody>
          <a:bodyPr>
            <a:normAutofit/>
          </a:bodyPr>
          <a:lstStyle/>
          <a:p>
            <a:r>
              <a:rPr lang="en-IN" sz="2800" dirty="0">
                <a:solidFill>
                  <a:srgbClr val="C00000"/>
                </a:solidFill>
              </a:rPr>
              <a:t>Key Elements of good Customer Service</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18</a:t>
            </a:fld>
            <a:endParaRPr lang="en-US" dirty="0"/>
          </a:p>
        </p:txBody>
      </p:sp>
      <p:grpSp>
        <p:nvGrpSpPr>
          <p:cNvPr id="6" name="Group 5">
            <a:extLst>
              <a:ext uri="{FF2B5EF4-FFF2-40B4-BE49-F238E27FC236}">
                <a16:creationId xmlns:a16="http://schemas.microsoft.com/office/drawing/2014/main" id="{430B227D-FCAD-4610-8CED-298D6D0AD419}"/>
              </a:ext>
            </a:extLst>
          </p:cNvPr>
          <p:cNvGrpSpPr/>
          <p:nvPr/>
        </p:nvGrpSpPr>
        <p:grpSpPr>
          <a:xfrm>
            <a:off x="698774" y="4142246"/>
            <a:ext cx="7746451" cy="1895173"/>
            <a:chOff x="453957" y="2589311"/>
            <a:chExt cx="7967888" cy="2246213"/>
          </a:xfrm>
        </p:grpSpPr>
        <p:sp>
          <p:nvSpPr>
            <p:cNvPr id="7" name="Oval 6">
              <a:extLst>
                <a:ext uri="{FF2B5EF4-FFF2-40B4-BE49-F238E27FC236}">
                  <a16:creationId xmlns:a16="http://schemas.microsoft.com/office/drawing/2014/main" id="{6C0F00B5-C96F-47E6-8834-B599A9C615B4}"/>
                </a:ext>
              </a:extLst>
            </p:cNvPr>
            <p:cNvSpPr/>
            <p:nvPr/>
          </p:nvSpPr>
          <p:spPr>
            <a:xfrm>
              <a:off x="457200" y="2590800"/>
              <a:ext cx="1600200" cy="119799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a:solidFill>
                    <a:schemeClr val="tx1"/>
                  </a:solidFill>
                </a:rPr>
                <a:t>Key Customers</a:t>
              </a:r>
            </a:p>
          </p:txBody>
        </p:sp>
        <p:sp>
          <p:nvSpPr>
            <p:cNvPr id="8" name="Oval 7">
              <a:extLst>
                <a:ext uri="{FF2B5EF4-FFF2-40B4-BE49-F238E27FC236}">
                  <a16:creationId xmlns:a16="http://schemas.microsoft.com/office/drawing/2014/main" id="{6DF08EE9-6BA6-41F9-A4E8-740D7264B14C}"/>
                </a:ext>
              </a:extLst>
            </p:cNvPr>
            <p:cNvSpPr/>
            <p:nvPr/>
          </p:nvSpPr>
          <p:spPr>
            <a:xfrm>
              <a:off x="6781800" y="2590800"/>
              <a:ext cx="1371600" cy="119799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C1BAAD5-4D83-43F4-94BD-99BDE45E0A5B}"/>
                </a:ext>
              </a:extLst>
            </p:cNvPr>
            <p:cNvSpPr/>
            <p:nvPr/>
          </p:nvSpPr>
          <p:spPr>
            <a:xfrm>
              <a:off x="2614547" y="2589311"/>
              <a:ext cx="1600200" cy="11217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Key Services</a:t>
              </a:r>
            </a:p>
          </p:txBody>
        </p:sp>
        <p:sp>
          <p:nvSpPr>
            <p:cNvPr id="10" name="Rectangle: Rounded Corners 9">
              <a:extLst>
                <a:ext uri="{FF2B5EF4-FFF2-40B4-BE49-F238E27FC236}">
                  <a16:creationId xmlns:a16="http://schemas.microsoft.com/office/drawing/2014/main" id="{7638924D-7E38-42C7-8A4C-FE976EA220DA}"/>
                </a:ext>
              </a:extLst>
            </p:cNvPr>
            <p:cNvSpPr/>
            <p:nvPr/>
          </p:nvSpPr>
          <p:spPr>
            <a:xfrm>
              <a:off x="4780245" y="2628899"/>
              <a:ext cx="1600200" cy="112179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02EC6F4-1987-403C-8FEE-D0C4B78AF792}"/>
                </a:ext>
              </a:extLst>
            </p:cNvPr>
            <p:cNvSpPr txBox="1"/>
            <p:nvPr/>
          </p:nvSpPr>
          <p:spPr>
            <a:xfrm flipH="1">
              <a:off x="5040875" y="2767184"/>
              <a:ext cx="1527392" cy="766050"/>
            </a:xfrm>
            <a:prstGeom prst="rect">
              <a:avLst/>
            </a:prstGeom>
            <a:noFill/>
          </p:spPr>
          <p:txBody>
            <a:bodyPr wrap="square" rtlCol="0">
              <a:spAutoFit/>
            </a:bodyPr>
            <a:lstStyle/>
            <a:p>
              <a:r>
                <a:rPr lang="en-US" b="1" dirty="0"/>
                <a:t>     Key Processes</a:t>
              </a:r>
            </a:p>
          </p:txBody>
        </p:sp>
        <p:sp>
          <p:nvSpPr>
            <p:cNvPr id="12" name="Rectangle 11">
              <a:extLst>
                <a:ext uri="{FF2B5EF4-FFF2-40B4-BE49-F238E27FC236}">
                  <a16:creationId xmlns:a16="http://schemas.microsoft.com/office/drawing/2014/main" id="{F5D6B682-C780-41AE-AC4F-F50A8ECFE662}"/>
                </a:ext>
              </a:extLst>
            </p:cNvPr>
            <p:cNvSpPr/>
            <p:nvPr/>
          </p:nvSpPr>
          <p:spPr>
            <a:xfrm>
              <a:off x="6960550" y="2767184"/>
              <a:ext cx="1061894" cy="646331"/>
            </a:xfrm>
            <a:prstGeom prst="rect">
              <a:avLst/>
            </a:prstGeom>
          </p:spPr>
          <p:txBody>
            <a:bodyPr wrap="none">
              <a:spAutoFit/>
            </a:bodyPr>
            <a:lstStyle/>
            <a:p>
              <a:pPr algn="ctr"/>
              <a:r>
                <a:rPr lang="en-US" b="1" dirty="0"/>
                <a:t>Key </a:t>
              </a:r>
            </a:p>
            <a:p>
              <a:pPr algn="ctr"/>
              <a:r>
                <a:rPr lang="en-US" b="1" dirty="0"/>
                <a:t>Suppliers</a:t>
              </a:r>
            </a:p>
          </p:txBody>
        </p:sp>
        <p:cxnSp>
          <p:nvCxnSpPr>
            <p:cNvPr id="13" name="Straight Arrow Connector 12">
              <a:extLst>
                <a:ext uri="{FF2B5EF4-FFF2-40B4-BE49-F238E27FC236}">
                  <a16:creationId xmlns:a16="http://schemas.microsoft.com/office/drawing/2014/main" id="{4EDD6B2B-9762-4DBB-BA64-C1F376D91D6A}"/>
                </a:ext>
              </a:extLst>
            </p:cNvPr>
            <p:cNvCxnSpPr/>
            <p:nvPr/>
          </p:nvCxnSpPr>
          <p:spPr>
            <a:xfrm flipH="1">
              <a:off x="2057400" y="2965544"/>
              <a:ext cx="557147" cy="0"/>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FC11788-48AE-424C-BBB2-C4FB3022AE1E}"/>
                </a:ext>
              </a:extLst>
            </p:cNvPr>
            <p:cNvCxnSpPr/>
            <p:nvPr/>
          </p:nvCxnSpPr>
          <p:spPr>
            <a:xfrm flipH="1">
              <a:off x="4214747" y="2965544"/>
              <a:ext cx="557147" cy="0"/>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CD1E837-9CC8-49B6-B8B9-08A3EE19AA61}"/>
                </a:ext>
              </a:extLst>
            </p:cNvPr>
            <p:cNvCxnSpPr>
              <a:cxnSpLocks/>
            </p:cNvCxnSpPr>
            <p:nvPr/>
          </p:nvCxnSpPr>
          <p:spPr>
            <a:xfrm flipH="1">
              <a:off x="6380447" y="2965544"/>
              <a:ext cx="401353" cy="0"/>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867871D-2B40-40D0-89A2-B225E62CC9F9}"/>
                </a:ext>
              </a:extLst>
            </p:cNvPr>
            <p:cNvCxnSpPr/>
            <p:nvPr/>
          </p:nvCxnSpPr>
          <p:spPr>
            <a:xfrm>
              <a:off x="2057400" y="3429000"/>
              <a:ext cx="55714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D2D13A5-4AAD-469E-BA9C-0922735A0866}"/>
                </a:ext>
              </a:extLst>
            </p:cNvPr>
            <p:cNvCxnSpPr/>
            <p:nvPr/>
          </p:nvCxnSpPr>
          <p:spPr>
            <a:xfrm>
              <a:off x="4223098" y="3461993"/>
              <a:ext cx="55714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698F16-6619-4992-8216-26ACD6C1B147}"/>
                </a:ext>
              </a:extLst>
            </p:cNvPr>
            <p:cNvCxnSpPr/>
            <p:nvPr/>
          </p:nvCxnSpPr>
          <p:spPr>
            <a:xfrm>
              <a:off x="6369996" y="3463614"/>
              <a:ext cx="55714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607002D-ED6C-4C9B-BA87-3905C5B61A34}"/>
                </a:ext>
              </a:extLst>
            </p:cNvPr>
            <p:cNvSpPr txBox="1"/>
            <p:nvPr/>
          </p:nvSpPr>
          <p:spPr>
            <a:xfrm flipH="1">
              <a:off x="453957" y="3819861"/>
              <a:ext cx="1600201" cy="1015663"/>
            </a:xfrm>
            <a:prstGeom prst="rect">
              <a:avLst/>
            </a:prstGeom>
            <a:noFill/>
          </p:spPr>
          <p:txBody>
            <a:bodyPr wrap="square" rtlCol="0">
              <a:spAutoFit/>
            </a:bodyPr>
            <a:lstStyle/>
            <a:p>
              <a:r>
                <a:rPr lang="en-US" sz="2000" b="1" dirty="0"/>
                <a:t> Reasonable </a:t>
              </a:r>
              <a:br>
                <a:rPr lang="en-US" sz="2000" b="1" dirty="0"/>
              </a:br>
              <a:r>
                <a:rPr lang="en-US" sz="2000" b="1" dirty="0"/>
                <a:t>Expectations </a:t>
              </a:r>
              <a:br>
                <a:rPr lang="en-US" sz="2000" b="1" dirty="0"/>
              </a:br>
              <a:r>
                <a:rPr lang="en-US" sz="2000" b="1" dirty="0"/>
                <a:t>       Met</a:t>
              </a:r>
            </a:p>
          </p:txBody>
        </p:sp>
        <p:sp>
          <p:nvSpPr>
            <p:cNvPr id="20" name="TextBox 19">
              <a:extLst>
                <a:ext uri="{FF2B5EF4-FFF2-40B4-BE49-F238E27FC236}">
                  <a16:creationId xmlns:a16="http://schemas.microsoft.com/office/drawing/2014/main" id="{ABB2D390-8289-41CE-9C7E-AC0C7DE23FCB}"/>
                </a:ext>
              </a:extLst>
            </p:cNvPr>
            <p:cNvSpPr txBox="1"/>
            <p:nvPr/>
          </p:nvSpPr>
          <p:spPr>
            <a:xfrm flipH="1">
              <a:off x="2802526" y="3819861"/>
              <a:ext cx="1600201" cy="1015663"/>
            </a:xfrm>
            <a:prstGeom prst="rect">
              <a:avLst/>
            </a:prstGeom>
            <a:noFill/>
          </p:spPr>
          <p:txBody>
            <a:bodyPr wrap="square" rtlCol="0">
              <a:spAutoFit/>
            </a:bodyPr>
            <a:lstStyle/>
            <a:p>
              <a:r>
                <a:rPr lang="en-US" sz="2000" b="1" dirty="0"/>
                <a:t> Critical to Customers</a:t>
              </a:r>
              <a:br>
                <a:rPr lang="en-US" sz="2000" b="1" dirty="0"/>
              </a:br>
              <a:r>
                <a:rPr lang="en-US" sz="2000" b="1" dirty="0"/>
                <a:t>   Success</a:t>
              </a:r>
            </a:p>
          </p:txBody>
        </p:sp>
        <p:sp>
          <p:nvSpPr>
            <p:cNvPr id="21" name="TextBox 20">
              <a:extLst>
                <a:ext uri="{FF2B5EF4-FFF2-40B4-BE49-F238E27FC236}">
                  <a16:creationId xmlns:a16="http://schemas.microsoft.com/office/drawing/2014/main" id="{380BB376-207D-4A56-8358-0CE36424F366}"/>
                </a:ext>
              </a:extLst>
            </p:cNvPr>
            <p:cNvSpPr txBox="1"/>
            <p:nvPr/>
          </p:nvSpPr>
          <p:spPr>
            <a:xfrm flipH="1">
              <a:off x="4952999" y="3816114"/>
              <a:ext cx="1600201" cy="707886"/>
            </a:xfrm>
            <a:prstGeom prst="rect">
              <a:avLst/>
            </a:prstGeom>
            <a:noFill/>
          </p:spPr>
          <p:txBody>
            <a:bodyPr wrap="square" rtlCol="0">
              <a:spAutoFit/>
            </a:bodyPr>
            <a:lstStyle/>
            <a:p>
              <a:r>
                <a:rPr lang="en-US" sz="2000" b="1" dirty="0"/>
                <a:t>   Adds</a:t>
              </a:r>
            </a:p>
            <a:p>
              <a:r>
                <a:rPr lang="en-US" sz="2000" b="1" dirty="0"/>
                <a:t>  Value</a:t>
              </a:r>
            </a:p>
          </p:txBody>
        </p:sp>
        <p:sp>
          <p:nvSpPr>
            <p:cNvPr id="22" name="TextBox 21">
              <a:extLst>
                <a:ext uri="{FF2B5EF4-FFF2-40B4-BE49-F238E27FC236}">
                  <a16:creationId xmlns:a16="http://schemas.microsoft.com/office/drawing/2014/main" id="{D204727C-DB19-488A-915A-0FE5D3983E27}"/>
                </a:ext>
              </a:extLst>
            </p:cNvPr>
            <p:cNvSpPr txBox="1"/>
            <p:nvPr/>
          </p:nvSpPr>
          <p:spPr>
            <a:xfrm>
              <a:off x="6982027" y="3787933"/>
              <a:ext cx="1439818" cy="923330"/>
            </a:xfrm>
            <a:prstGeom prst="rect">
              <a:avLst/>
            </a:prstGeom>
            <a:noFill/>
          </p:spPr>
          <p:txBody>
            <a:bodyPr wrap="none" rtlCol="0">
              <a:spAutoFit/>
            </a:bodyPr>
            <a:lstStyle/>
            <a:p>
              <a:r>
                <a:rPr lang="en-US" b="1" dirty="0"/>
                <a:t>  Provides </a:t>
              </a:r>
              <a:br>
                <a:rPr lang="en-US" b="1" dirty="0"/>
              </a:br>
              <a:r>
                <a:rPr lang="en-US" b="1" dirty="0"/>
                <a:t>High-Quality </a:t>
              </a:r>
              <a:br>
                <a:rPr lang="en-US" b="1" dirty="0"/>
              </a:br>
              <a:r>
                <a:rPr lang="en-US" b="1" dirty="0"/>
                <a:t>    Input</a:t>
              </a:r>
            </a:p>
          </p:txBody>
        </p:sp>
      </p:grpSp>
    </p:spTree>
    <p:extLst>
      <p:ext uri="{BB962C8B-B14F-4D97-AF65-F5344CB8AC3E}">
        <p14:creationId xmlns:p14="http://schemas.microsoft.com/office/powerpoint/2010/main" val="3621524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295400"/>
            <a:ext cx="8733762" cy="5410199"/>
          </a:xfrm>
        </p:spPr>
        <p:txBody>
          <a:bodyPr>
            <a:normAutofit/>
          </a:bodyPr>
          <a:lstStyle/>
          <a:p>
            <a:pPr marL="0" indent="0">
              <a:lnSpc>
                <a:spcPct val="120000"/>
              </a:lnSpc>
            </a:pPr>
            <a:r>
              <a:rPr lang="en-US" sz="2000" dirty="0"/>
              <a:t>Illustrating</a:t>
            </a:r>
          </a:p>
          <a:p>
            <a:pPr marL="0" indent="0">
              <a:lnSpc>
                <a:spcPct val="120000"/>
              </a:lnSpc>
            </a:pPr>
            <a:endParaRPr lang="en-US" sz="400" dirty="0"/>
          </a:p>
          <a:p>
            <a:pPr marL="274320" indent="-365760">
              <a:lnSpc>
                <a:spcPct val="120000"/>
              </a:lnSpc>
              <a:spcBef>
                <a:spcPts val="800"/>
              </a:spcBef>
              <a:buClr>
                <a:srgbClr val="0070C0"/>
              </a:buClr>
              <a:buFont typeface="+mj-lt"/>
              <a:buAutoNum type="alphaUcPeriod"/>
            </a:pPr>
            <a:r>
              <a:rPr lang="en-US" sz="2100" b="1" dirty="0">
                <a:solidFill>
                  <a:srgbClr val="C00000"/>
                </a:solidFill>
              </a:rPr>
              <a:t>Identifying key customers</a:t>
            </a:r>
          </a:p>
          <a:p>
            <a:pPr marL="400050" lvl="1" indent="0">
              <a:lnSpc>
                <a:spcPct val="130000"/>
              </a:lnSpc>
              <a:spcBef>
                <a:spcPts val="600"/>
              </a:spcBef>
              <a:spcAft>
                <a:spcPts val="600"/>
              </a:spcAft>
              <a:buClr>
                <a:srgbClr val="0070C0"/>
              </a:buClr>
              <a:buNone/>
            </a:pPr>
            <a:r>
              <a:rPr lang="en-US" sz="1800" dirty="0">
                <a:solidFill>
                  <a:srgbClr val="101141"/>
                </a:solidFill>
              </a:rPr>
              <a:t>Although all company employees are customers of IT, typically a small subset of the employee customers can represent the rest of the company employees and can be used for evaluating Customer service and working towards effective process improvements</a:t>
            </a:r>
          </a:p>
          <a:p>
            <a:pPr marL="400050" lvl="1" indent="0">
              <a:lnSpc>
                <a:spcPct val="130000"/>
              </a:lnSpc>
              <a:spcBef>
                <a:spcPts val="0"/>
              </a:spcBef>
              <a:spcAft>
                <a:spcPts val="600"/>
              </a:spcAft>
              <a:buClr>
                <a:srgbClr val="0070C0"/>
              </a:buClr>
              <a:buNone/>
            </a:pPr>
            <a:r>
              <a:rPr lang="en-US" sz="1800" dirty="0">
                <a:solidFill>
                  <a:srgbClr val="101141"/>
                </a:solidFill>
              </a:rPr>
              <a:t>The following could be used as a mechanisms/criteria for choosing the key customers for a typical infrastructure</a:t>
            </a:r>
          </a:p>
          <a:p>
            <a:pPr marL="640080" lvl="1" indent="-274320" algn="just">
              <a:lnSpc>
                <a:spcPct val="120000"/>
              </a:lnSpc>
              <a:spcBef>
                <a:spcPts val="0"/>
              </a:spcBef>
              <a:buFont typeface="+mj-lt"/>
              <a:buAutoNum type="arabicPeriod"/>
            </a:pPr>
            <a:r>
              <a:rPr lang="en-US" sz="1800" b="1" dirty="0"/>
              <a:t>Someone whose success critically depends on the IT services provided</a:t>
            </a:r>
          </a:p>
          <a:p>
            <a:pPr marL="640080" lvl="1" indent="-274320" algn="just">
              <a:lnSpc>
                <a:spcPct val="130000"/>
              </a:lnSpc>
              <a:spcBef>
                <a:spcPts val="600"/>
              </a:spcBef>
              <a:buNone/>
            </a:pPr>
            <a:r>
              <a:rPr lang="en-US" sz="1800" dirty="0">
                <a:solidFill>
                  <a:srgbClr val="101141"/>
                </a:solidFill>
              </a:rPr>
              <a:t>     Identifying the groups who are most essential to the core business of the company and/or applications which are considered mission critical for the company and the leaders in these (heads or leads) are good candidates for key customers.</a:t>
            </a:r>
          </a:p>
          <a:p>
            <a:pPr marL="457200" indent="-457200">
              <a:buFont typeface="+mj-lt"/>
              <a:buAutoNum type="alphaUcPeriod"/>
            </a:pPr>
            <a:endParaRPr lang="en-US" sz="2200" dirty="0"/>
          </a:p>
        </p:txBody>
      </p:sp>
      <p:sp>
        <p:nvSpPr>
          <p:cNvPr id="3" name="Content Placeholder 2"/>
          <p:cNvSpPr>
            <a:spLocks noGrp="1"/>
          </p:cNvSpPr>
          <p:nvPr>
            <p:ph sz="quarter" idx="10"/>
          </p:nvPr>
        </p:nvSpPr>
        <p:spPr>
          <a:xfrm>
            <a:off x="152400" y="0"/>
            <a:ext cx="6629400" cy="1295400"/>
          </a:xfrm>
        </p:spPr>
        <p:txBody>
          <a:bodyPr>
            <a:normAutofit/>
          </a:bodyPr>
          <a:lstStyle/>
          <a:p>
            <a:r>
              <a:rPr lang="en-IN" sz="2800" dirty="0">
                <a:solidFill>
                  <a:srgbClr val="C00000"/>
                </a:solidFill>
              </a:rPr>
              <a:t>Key Elements of good Customer Service</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314192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430" y="1391364"/>
            <a:ext cx="8789894" cy="5432517"/>
          </a:xfrm>
        </p:spPr>
        <p:txBody>
          <a:bodyPr>
            <a:normAutofit lnSpcReduction="10000"/>
          </a:bodyPr>
          <a:lstStyle/>
          <a:p>
            <a:pPr marL="182880" indent="-182880" algn="just">
              <a:lnSpc>
                <a:spcPct val="120000"/>
              </a:lnSpc>
              <a:spcBef>
                <a:spcPts val="600"/>
              </a:spcBef>
              <a:buFont typeface="Arial" panose="020B0604020202020204" pitchFamily="34" charset="0"/>
              <a:buChar char="•"/>
            </a:pPr>
            <a:r>
              <a:rPr lang="en-IN" sz="1800" dirty="0"/>
              <a:t>IT infrastructure includes all of </a:t>
            </a:r>
          </a:p>
          <a:p>
            <a:pPr marL="548640" lvl="1" indent="-182880">
              <a:lnSpc>
                <a:spcPct val="120000"/>
              </a:lnSpc>
              <a:spcBef>
                <a:spcPts val="600"/>
              </a:spcBef>
              <a:spcAft>
                <a:spcPts val="300"/>
              </a:spcAft>
              <a:buClr>
                <a:srgbClr val="C00000"/>
              </a:buClr>
              <a:buFont typeface="Wingdings" panose="05000000000000000000" pitchFamily="2" charset="2"/>
              <a:buChar char="§"/>
            </a:pPr>
            <a:r>
              <a:rPr lang="en-US" altLang="en-US" sz="1800" dirty="0">
                <a:ea typeface="ＭＳ Ｐゴシック" panose="020B0600070205080204" pitchFamily="34" charset="-128"/>
              </a:rPr>
              <a:t>Physical devices and software required to operate enterprise</a:t>
            </a:r>
          </a:p>
          <a:p>
            <a:pPr marL="548640" lvl="1" indent="-182880">
              <a:lnSpc>
                <a:spcPct val="120000"/>
              </a:lnSpc>
              <a:spcBef>
                <a:spcPts val="600"/>
              </a:spcBef>
              <a:spcAft>
                <a:spcPts val="300"/>
              </a:spcAft>
              <a:buClr>
                <a:srgbClr val="C00000"/>
              </a:buClr>
              <a:buFont typeface="Wingdings" panose="05000000000000000000" pitchFamily="2" charset="2"/>
              <a:buChar char="§"/>
            </a:pPr>
            <a:r>
              <a:rPr lang="en-US" altLang="en-US" sz="1800" dirty="0">
                <a:ea typeface="ＭＳ Ｐゴシック" panose="020B0600070205080204" pitchFamily="34" charset="-128"/>
              </a:rPr>
              <a:t>Some of the commonly looked at resource components of the IT environment are Servers, Disk Storage, DBs, Networks and Desktop environments</a:t>
            </a:r>
          </a:p>
          <a:p>
            <a:pPr marL="182880" lvl="1" indent="-182880" algn="just">
              <a:lnSpc>
                <a:spcPct val="120000"/>
              </a:lnSpc>
              <a:spcBef>
                <a:spcPts val="600"/>
              </a:spcBef>
              <a:buClr>
                <a:srgbClr val="101141"/>
              </a:buClr>
              <a:buFont typeface="Arial" panose="020B0604020202020204" pitchFamily="34" charset="0"/>
              <a:buChar char="•"/>
            </a:pPr>
            <a:r>
              <a:rPr lang="en-US" sz="1800" dirty="0"/>
              <a:t>IT Infrastructure Systems Management is about how an IT organization manages IT services (for its customers) and </a:t>
            </a:r>
            <a:r>
              <a:rPr lang="en-IN" sz="1800" dirty="0"/>
              <a:t>provides a stable and responsive IT environment which supports or furthers the Business of the organization</a:t>
            </a:r>
            <a:r>
              <a:rPr lang="en-US" sz="1800" dirty="0"/>
              <a:t>. This would mean looking at a group of products and processes which interact with each other to bring stability and responsiveness to an IT environment.</a:t>
            </a:r>
          </a:p>
          <a:p>
            <a:pPr marL="182880" lvl="1" indent="-182880" algn="just">
              <a:lnSpc>
                <a:spcPct val="120000"/>
              </a:lnSpc>
              <a:spcBef>
                <a:spcPts val="600"/>
              </a:spcBef>
              <a:buClr>
                <a:srgbClr val="101141"/>
              </a:buClr>
              <a:buFont typeface="Arial" panose="020B0604020202020204" pitchFamily="34" charset="0"/>
              <a:buChar char="•"/>
            </a:pPr>
            <a:r>
              <a:rPr lang="en-US" sz="1800" dirty="0"/>
              <a:t>The objectives of an IT infrastructure Systems Management would be to support Availability, Responsiveness, Cost reduction, Scaling, Security etc. </a:t>
            </a:r>
            <a:endParaRPr lang="en-IN" sz="1800" dirty="0"/>
          </a:p>
          <a:p>
            <a:pPr marL="182880" lvl="1" indent="-182880" algn="just">
              <a:lnSpc>
                <a:spcPct val="120000"/>
              </a:lnSpc>
              <a:spcBef>
                <a:spcPts val="600"/>
              </a:spcBef>
              <a:buClr>
                <a:srgbClr val="101141"/>
              </a:buClr>
              <a:buFont typeface="Arial" panose="020B0604020202020204" pitchFamily="34" charset="0"/>
              <a:buChar char="•"/>
            </a:pPr>
            <a:r>
              <a:rPr lang="en-IN" sz="1800" dirty="0"/>
              <a:t>ITSM would need support from executives in-terms of IT budget, resources, mindshare etc. Support obtained through business case and then structuring the organization well, and positioning the processes in the organization for efficient and effective execution</a:t>
            </a:r>
            <a:endParaRPr lang="en-US" sz="180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a:t>
            </a:r>
          </a:p>
          <a:p>
            <a:r>
              <a:rPr lang="en-IN" sz="2800" dirty="0">
                <a:solidFill>
                  <a:srgbClr val="C00000"/>
                </a:solidFill>
              </a:rPr>
              <a:t>Recap</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221208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545" y="1321558"/>
            <a:ext cx="9056907" cy="5384042"/>
          </a:xfrm>
        </p:spPr>
        <p:txBody>
          <a:bodyPr>
            <a:normAutofit/>
          </a:bodyPr>
          <a:lstStyle/>
          <a:p>
            <a:pPr marL="0" indent="0"/>
            <a:endParaRPr lang="en-US" sz="400" dirty="0"/>
          </a:p>
          <a:p>
            <a:pPr marL="457200" indent="-457200">
              <a:spcBef>
                <a:spcPts val="0"/>
              </a:spcBef>
              <a:spcAft>
                <a:spcPts val="1200"/>
              </a:spcAft>
              <a:buClr>
                <a:srgbClr val="0070C0"/>
              </a:buClr>
              <a:buFont typeface="+mj-lt"/>
              <a:buAutoNum type="arabicPeriod"/>
            </a:pPr>
            <a:r>
              <a:rPr lang="en-US" sz="2000" b="1" dirty="0">
                <a:solidFill>
                  <a:srgbClr val="C00000"/>
                </a:solidFill>
              </a:rPr>
              <a:t>Identifying key customers (Contd.)</a:t>
            </a:r>
          </a:p>
          <a:p>
            <a:pPr marL="857250" lvl="1" indent="-457200" algn="just">
              <a:lnSpc>
                <a:spcPct val="110000"/>
              </a:lnSpc>
              <a:spcBef>
                <a:spcPts val="600"/>
              </a:spcBef>
              <a:spcAft>
                <a:spcPts val="300"/>
              </a:spcAft>
              <a:buFont typeface="+mj-lt"/>
              <a:buAutoNum type="arabicPeriod" startAt="2"/>
            </a:pPr>
            <a:r>
              <a:rPr lang="en-US" b="1" dirty="0"/>
              <a:t>Someone who, when satisfied, assures your success as an organization </a:t>
            </a:r>
            <a:r>
              <a:rPr lang="en-US" dirty="0"/>
              <a:t>some positions in the organization have significant visibility and influence. If the individuals in these positions are satisfied, then that’s a positive influence across the non-IT organizations. These could be key customers.</a:t>
            </a:r>
          </a:p>
          <a:p>
            <a:pPr marL="857250" lvl="1" indent="-457200">
              <a:lnSpc>
                <a:spcPct val="120000"/>
              </a:lnSpc>
              <a:spcBef>
                <a:spcPts val="600"/>
              </a:spcBef>
              <a:spcAft>
                <a:spcPts val="300"/>
              </a:spcAft>
              <a:buFont typeface="+mj-lt"/>
              <a:buAutoNum type="arabicPeriod" startAt="2"/>
            </a:pPr>
            <a:r>
              <a:rPr lang="en-US" b="1" dirty="0"/>
              <a:t>Someone who fairly and thoroughly represents large customer organizations.</a:t>
            </a:r>
          </a:p>
          <a:p>
            <a:pPr marL="1165860" lvl="1" indent="-342900" algn="just">
              <a:lnSpc>
                <a:spcPct val="120000"/>
              </a:lnSpc>
              <a:spcBef>
                <a:spcPts val="600"/>
              </a:spcBef>
              <a:spcAft>
                <a:spcPts val="300"/>
              </a:spcAft>
              <a:buFont typeface="Wingdings" panose="05000000000000000000" pitchFamily="2" charset="2"/>
              <a:buChar char="§"/>
            </a:pPr>
            <a:r>
              <a:rPr lang="en-US" dirty="0">
                <a:solidFill>
                  <a:srgbClr val="101141"/>
                </a:solidFill>
              </a:rPr>
              <a:t>Identifying representatives/leads who are high users of the services (identified by the volume of users) within the organization can be key customers to solicit feedback from.</a:t>
            </a:r>
          </a:p>
          <a:p>
            <a:pPr marL="857250" lvl="1" indent="-457200">
              <a:lnSpc>
                <a:spcPct val="120000"/>
              </a:lnSpc>
              <a:spcBef>
                <a:spcPts val="600"/>
              </a:spcBef>
              <a:spcAft>
                <a:spcPts val="300"/>
              </a:spcAft>
              <a:buFont typeface="+mj-lt"/>
              <a:buAutoNum type="arabicPeriod" startAt="4"/>
            </a:pPr>
            <a:r>
              <a:rPr lang="en-US" b="1" dirty="0"/>
              <a:t>Someone who frequently uses the services</a:t>
            </a:r>
          </a:p>
          <a:p>
            <a:pPr marL="857250" lvl="1" indent="-457200">
              <a:lnSpc>
                <a:spcPct val="120000"/>
              </a:lnSpc>
              <a:spcBef>
                <a:spcPts val="600"/>
              </a:spcBef>
              <a:spcAft>
                <a:spcPts val="300"/>
              </a:spcAft>
              <a:buFont typeface="+mj-lt"/>
              <a:buAutoNum type="arabicPeriod" startAt="4"/>
            </a:pPr>
            <a:r>
              <a:rPr lang="en-US" b="1" dirty="0"/>
              <a:t>Someone who constructively and objectively critiques the quality of your services</a:t>
            </a:r>
          </a:p>
          <a:p>
            <a:pPr marL="857250" lvl="1" indent="-457200">
              <a:lnSpc>
                <a:spcPct val="120000"/>
              </a:lnSpc>
              <a:spcBef>
                <a:spcPts val="600"/>
              </a:spcBef>
              <a:spcAft>
                <a:spcPts val="300"/>
              </a:spcAft>
              <a:buFont typeface="+mj-lt"/>
              <a:buAutoNum type="arabicPeriod" startAt="4"/>
            </a:pPr>
            <a:r>
              <a:rPr lang="en-US" b="1" dirty="0"/>
              <a:t>Someone who has significant business impact on your company as a corporation</a:t>
            </a:r>
          </a:p>
          <a:p>
            <a:pPr marL="857250" lvl="1" indent="-457200">
              <a:lnSpc>
                <a:spcPct val="120000"/>
              </a:lnSpc>
              <a:spcBef>
                <a:spcPts val="600"/>
              </a:spcBef>
              <a:spcAft>
                <a:spcPts val="300"/>
              </a:spcAft>
              <a:buFont typeface="+mj-lt"/>
              <a:buAutoNum type="arabicPeriod" startAt="4"/>
            </a:pPr>
            <a:r>
              <a:rPr lang="en-US" b="1" dirty="0"/>
              <a:t>Someone with whom you have mutually agreed‐upon reasonable expectations</a:t>
            </a:r>
          </a:p>
        </p:txBody>
      </p:sp>
      <p:sp>
        <p:nvSpPr>
          <p:cNvPr id="3" name="Content Placeholder 2"/>
          <p:cNvSpPr>
            <a:spLocks noGrp="1"/>
          </p:cNvSpPr>
          <p:nvPr>
            <p:ph sz="quarter" idx="10"/>
          </p:nvPr>
        </p:nvSpPr>
        <p:spPr>
          <a:xfrm>
            <a:off x="152400" y="0"/>
            <a:ext cx="6629400" cy="1295400"/>
          </a:xfrm>
        </p:spPr>
        <p:txBody>
          <a:bodyPr>
            <a:normAutofit/>
          </a:bodyPr>
          <a:lstStyle/>
          <a:p>
            <a:r>
              <a:rPr lang="en-IN" sz="2800" dirty="0">
                <a:solidFill>
                  <a:srgbClr val="C00000"/>
                </a:solidFill>
              </a:rPr>
              <a:t>Key Elements of good Customer Service</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3002777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9" y="1293777"/>
            <a:ext cx="8763000" cy="5265668"/>
          </a:xfrm>
        </p:spPr>
        <p:txBody>
          <a:bodyPr>
            <a:normAutofit fontScale="85000" lnSpcReduction="20000"/>
          </a:bodyPr>
          <a:lstStyle/>
          <a:p>
            <a:pPr marL="0" indent="0"/>
            <a:endParaRPr lang="en-US" sz="400" dirty="0"/>
          </a:p>
          <a:p>
            <a:pPr marL="365760" indent="-365760">
              <a:spcBef>
                <a:spcPts val="600"/>
              </a:spcBef>
              <a:buClr>
                <a:srgbClr val="0070C0"/>
              </a:buClr>
              <a:buFont typeface="+mj-lt"/>
              <a:buAutoNum type="alphaUcPeriod" startAt="2"/>
            </a:pPr>
            <a:r>
              <a:rPr lang="en-US" sz="2200" b="1" dirty="0">
                <a:solidFill>
                  <a:srgbClr val="C00000"/>
                </a:solidFill>
              </a:rPr>
              <a:t>Identifying Key services of key customers</a:t>
            </a:r>
          </a:p>
          <a:p>
            <a:pPr marL="400050" lvl="1" indent="0" algn="just">
              <a:lnSpc>
                <a:spcPct val="120000"/>
              </a:lnSpc>
              <a:spcBef>
                <a:spcPts val="600"/>
              </a:spcBef>
              <a:spcAft>
                <a:spcPts val="600"/>
              </a:spcAft>
              <a:buClr>
                <a:srgbClr val="0070C0"/>
              </a:buClr>
              <a:buNone/>
            </a:pPr>
            <a:r>
              <a:rPr lang="en-US" sz="1900" dirty="0">
                <a:solidFill>
                  <a:srgbClr val="101141"/>
                </a:solidFill>
              </a:rPr>
              <a:t>Once the key customers are identified, the subsequent step from providing good customer service would be to identify the </a:t>
            </a:r>
            <a:r>
              <a:rPr lang="en-US" sz="1900" b="1" i="1" dirty="0">
                <a:solidFill>
                  <a:srgbClr val="101141"/>
                </a:solidFill>
              </a:rPr>
              <a:t>key IT services </a:t>
            </a:r>
            <a:r>
              <a:rPr lang="en-US" sz="1900" dirty="0">
                <a:solidFill>
                  <a:srgbClr val="101141"/>
                </a:solidFill>
              </a:rPr>
              <a:t>of these key customers.</a:t>
            </a:r>
          </a:p>
          <a:p>
            <a:pPr marL="400050" lvl="1" indent="0" algn="just">
              <a:lnSpc>
                <a:spcPct val="120000"/>
              </a:lnSpc>
              <a:spcBef>
                <a:spcPts val="600"/>
              </a:spcBef>
              <a:spcAft>
                <a:spcPts val="600"/>
              </a:spcAft>
              <a:buClr>
                <a:srgbClr val="0070C0"/>
              </a:buClr>
              <a:buNone/>
            </a:pPr>
            <a:r>
              <a:rPr lang="en-US" sz="1900" dirty="0">
                <a:solidFill>
                  <a:srgbClr val="101141"/>
                </a:solidFill>
              </a:rPr>
              <a:t>The approach towards identifying the key services (or revalidating the usage patterns of current IT services) of these key customers would be </a:t>
            </a:r>
          </a:p>
          <a:p>
            <a:pPr marL="685800" lvl="1" algn="just">
              <a:lnSpc>
                <a:spcPct val="120000"/>
              </a:lnSpc>
              <a:spcBef>
                <a:spcPts val="600"/>
              </a:spcBef>
              <a:buClr>
                <a:srgbClr val="0070C0"/>
              </a:buClr>
              <a:buFont typeface="Wingdings" panose="05000000000000000000" pitchFamily="2" charset="2"/>
              <a:buChar char="§"/>
            </a:pPr>
            <a:r>
              <a:rPr lang="en-US" sz="1900" dirty="0">
                <a:solidFill>
                  <a:srgbClr val="101141"/>
                </a:solidFill>
              </a:rPr>
              <a:t>To set up a face to face discussion/interview/meeting with the customer for understanding their IT services needs</a:t>
            </a:r>
          </a:p>
          <a:p>
            <a:pPr marL="685800" lvl="1" algn="just">
              <a:lnSpc>
                <a:spcPct val="110000"/>
              </a:lnSpc>
              <a:spcBef>
                <a:spcPts val="600"/>
              </a:spcBef>
              <a:buClr>
                <a:srgbClr val="0070C0"/>
              </a:buClr>
              <a:buFont typeface="Wingdings" panose="05000000000000000000" pitchFamily="2" charset="2"/>
              <a:buChar char="§"/>
            </a:pPr>
            <a:r>
              <a:rPr lang="en-US" sz="1900" dirty="0">
                <a:solidFill>
                  <a:srgbClr val="101141"/>
                </a:solidFill>
              </a:rPr>
              <a:t>Differentiate between the “Needs” and “Wants”</a:t>
            </a:r>
          </a:p>
          <a:p>
            <a:pPr marL="685800" lvl="1" algn="just">
              <a:lnSpc>
                <a:spcPct val="110000"/>
              </a:lnSpc>
              <a:spcBef>
                <a:spcPts val="600"/>
              </a:spcBef>
              <a:buClr>
                <a:srgbClr val="0070C0"/>
              </a:buClr>
              <a:buFont typeface="Wingdings" panose="05000000000000000000" pitchFamily="2" charset="2"/>
              <a:buChar char="§"/>
            </a:pPr>
            <a:r>
              <a:rPr lang="en-US" sz="1900" dirty="0">
                <a:solidFill>
                  <a:srgbClr val="101141"/>
                </a:solidFill>
              </a:rPr>
              <a:t>Negotiating and managing a realistic expectation with them.</a:t>
            </a:r>
          </a:p>
          <a:p>
            <a:pPr marL="400050" lvl="1" indent="0">
              <a:lnSpc>
                <a:spcPct val="110000"/>
              </a:lnSpc>
              <a:spcBef>
                <a:spcPts val="1200"/>
              </a:spcBef>
              <a:spcAft>
                <a:spcPts val="600"/>
              </a:spcAft>
              <a:buClr>
                <a:srgbClr val="0070C0"/>
              </a:buClr>
              <a:buNone/>
            </a:pPr>
            <a:r>
              <a:rPr lang="en-US" sz="1900" dirty="0">
                <a:solidFill>
                  <a:srgbClr val="101141"/>
                </a:solidFill>
              </a:rPr>
              <a:t>Steps which could be followed for this would be</a:t>
            </a:r>
          </a:p>
          <a:p>
            <a:pPr marL="685800" lvl="1" indent="-228600" algn="just">
              <a:lnSpc>
                <a:spcPct val="120000"/>
              </a:lnSpc>
              <a:spcBef>
                <a:spcPts val="600"/>
              </a:spcBef>
              <a:spcAft>
                <a:spcPts val="600"/>
              </a:spcAft>
              <a:buClr>
                <a:srgbClr val="0070C0"/>
              </a:buClr>
              <a:buNone/>
            </a:pPr>
            <a:r>
              <a:rPr lang="en-US" sz="1900" dirty="0">
                <a:solidFill>
                  <a:srgbClr val="101141"/>
                </a:solidFill>
              </a:rPr>
              <a:t>1. </a:t>
            </a:r>
            <a:r>
              <a:rPr lang="en-US" sz="1900" b="1" i="1" dirty="0">
                <a:solidFill>
                  <a:srgbClr val="0070C0"/>
                </a:solidFill>
              </a:rPr>
              <a:t>Preparation</a:t>
            </a:r>
            <a:r>
              <a:rPr lang="en-US" sz="1900" dirty="0">
                <a:solidFill>
                  <a:srgbClr val="101141"/>
                </a:solidFill>
              </a:rPr>
              <a:t> for the face-to-face meeting by researching and understanding the Customer environment, preparing an interview script, and preparing for potential asks. These asks could be “needs” or “wants”.</a:t>
            </a:r>
          </a:p>
          <a:p>
            <a:pPr marL="685800" lvl="1" indent="-228600" algn="just">
              <a:lnSpc>
                <a:spcPct val="120000"/>
              </a:lnSpc>
              <a:spcBef>
                <a:spcPts val="600"/>
              </a:spcBef>
              <a:spcAft>
                <a:spcPts val="600"/>
              </a:spcAft>
              <a:buClr>
                <a:srgbClr val="0070C0"/>
              </a:buClr>
              <a:buNone/>
            </a:pPr>
            <a:r>
              <a:rPr lang="en-US" sz="1900" dirty="0">
                <a:solidFill>
                  <a:srgbClr val="101141"/>
                </a:solidFill>
              </a:rPr>
              <a:t>2. Have the Interviewers </a:t>
            </a:r>
            <a:r>
              <a:rPr lang="en-US" sz="1900" b="1" i="1" dirty="0">
                <a:solidFill>
                  <a:srgbClr val="0070C0"/>
                </a:solidFill>
              </a:rPr>
              <a:t>trained</a:t>
            </a:r>
            <a:r>
              <a:rPr lang="en-US" sz="1900" dirty="0">
                <a:solidFill>
                  <a:srgbClr val="101141"/>
                </a:solidFill>
              </a:rPr>
              <a:t> to interact with the primary customers in terms of asking open-ended questions, active listening and restatements/paraphrasing, effective ways to cut off ramblers and negotiate compromise and non confrontationally agree to disagree</a:t>
            </a:r>
          </a:p>
        </p:txBody>
      </p:sp>
      <p:sp>
        <p:nvSpPr>
          <p:cNvPr id="3" name="Content Placeholder 2"/>
          <p:cNvSpPr>
            <a:spLocks noGrp="1"/>
          </p:cNvSpPr>
          <p:nvPr>
            <p:ph sz="quarter" idx="10"/>
          </p:nvPr>
        </p:nvSpPr>
        <p:spPr>
          <a:xfrm>
            <a:off x="152400" y="0"/>
            <a:ext cx="6629400" cy="1295400"/>
          </a:xfrm>
        </p:spPr>
        <p:txBody>
          <a:bodyPr>
            <a:normAutofit/>
          </a:bodyPr>
          <a:lstStyle/>
          <a:p>
            <a:r>
              <a:rPr lang="en-IN" sz="2800" dirty="0">
                <a:solidFill>
                  <a:srgbClr val="C00000"/>
                </a:solidFill>
              </a:rPr>
              <a:t>Key Elements of good Customer Service</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1439614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4202" y="1294263"/>
            <a:ext cx="8857397" cy="5238523"/>
          </a:xfrm>
        </p:spPr>
        <p:txBody>
          <a:bodyPr>
            <a:normAutofit/>
          </a:bodyPr>
          <a:lstStyle/>
          <a:p>
            <a:pPr marL="0" indent="0"/>
            <a:endParaRPr lang="en-US" sz="400" dirty="0"/>
          </a:p>
          <a:p>
            <a:pPr marL="457200" indent="-457200">
              <a:buClr>
                <a:srgbClr val="0070C0"/>
              </a:buClr>
              <a:buFont typeface="+mj-lt"/>
              <a:buAutoNum type="alphaUcPeriod" startAt="2"/>
            </a:pPr>
            <a:r>
              <a:rPr lang="en-US" sz="2200" b="1" dirty="0">
                <a:solidFill>
                  <a:srgbClr val="C00000"/>
                </a:solidFill>
              </a:rPr>
              <a:t>Identifying key services of key customers (Cont.)</a:t>
            </a:r>
          </a:p>
          <a:p>
            <a:pPr marL="457200" lvl="1" indent="0">
              <a:lnSpc>
                <a:spcPct val="110000"/>
              </a:lnSpc>
              <a:spcBef>
                <a:spcPts val="600"/>
              </a:spcBef>
              <a:spcAft>
                <a:spcPts val="600"/>
              </a:spcAft>
              <a:buClr>
                <a:srgbClr val="0070C0"/>
              </a:buClr>
              <a:buNone/>
            </a:pPr>
            <a:r>
              <a:rPr lang="en-US" sz="1800" dirty="0">
                <a:solidFill>
                  <a:srgbClr val="101141"/>
                </a:solidFill>
              </a:rPr>
              <a:t>Steps which could be followed for this would be (cont.)</a:t>
            </a:r>
          </a:p>
          <a:p>
            <a:pPr marL="914400" lvl="1" indent="-365760" algn="just">
              <a:lnSpc>
                <a:spcPct val="120000"/>
              </a:lnSpc>
              <a:spcBef>
                <a:spcPts val="600"/>
              </a:spcBef>
              <a:spcAft>
                <a:spcPts val="600"/>
              </a:spcAft>
              <a:buFont typeface="+mj-lt"/>
              <a:buAutoNum type="arabicPeriod" startAt="3"/>
            </a:pPr>
            <a:r>
              <a:rPr lang="en-US" sz="1800" dirty="0">
                <a:solidFill>
                  <a:srgbClr val="101141"/>
                </a:solidFill>
              </a:rPr>
              <a:t>In the interview consciously adhere to </a:t>
            </a:r>
            <a:r>
              <a:rPr lang="en-US" sz="1800" b="1" i="1" dirty="0">
                <a:solidFill>
                  <a:srgbClr val="0070C0"/>
                </a:solidFill>
              </a:rPr>
              <a:t>“Validate”, “Solicit” </a:t>
            </a:r>
            <a:r>
              <a:rPr lang="en-US" sz="1800" dirty="0">
                <a:solidFill>
                  <a:srgbClr val="101141"/>
                </a:solidFill>
              </a:rPr>
              <a:t>and</a:t>
            </a:r>
            <a:r>
              <a:rPr lang="en-US" sz="1800" b="1" i="1" dirty="0">
                <a:solidFill>
                  <a:srgbClr val="0070C0"/>
                </a:solidFill>
              </a:rPr>
              <a:t> “Negotiate”</a:t>
            </a:r>
            <a:r>
              <a:rPr lang="en-US" sz="1800" b="1" dirty="0">
                <a:solidFill>
                  <a:srgbClr val="0070C0"/>
                </a:solidFill>
              </a:rPr>
              <a:t>. </a:t>
            </a:r>
            <a:r>
              <a:rPr lang="en-US" sz="1800" dirty="0">
                <a:solidFill>
                  <a:srgbClr val="101141"/>
                </a:solidFill>
              </a:rPr>
              <a:t>This would mean validating they were really the key customers, get the requirements, </a:t>
            </a:r>
            <a:r>
              <a:rPr lang="en-US" sz="1800" b="1" i="1" dirty="0">
                <a:solidFill>
                  <a:srgbClr val="0070C0"/>
                </a:solidFill>
              </a:rPr>
              <a:t>negotiate</a:t>
            </a:r>
            <a:r>
              <a:rPr lang="en-US" sz="1800" dirty="0">
                <a:solidFill>
                  <a:srgbClr val="101141"/>
                </a:solidFill>
              </a:rPr>
              <a:t> the reasonable requirements to frequency and type of measurements and eliminate unreasonable requirements through explanations, getting around and compromises. In case of non closure, agree to disagree and move to other matters</a:t>
            </a:r>
          </a:p>
          <a:p>
            <a:pPr marL="914400" lvl="1" indent="-365760" algn="just">
              <a:lnSpc>
                <a:spcPct val="110000"/>
              </a:lnSpc>
              <a:spcBef>
                <a:spcPts val="600"/>
              </a:spcBef>
              <a:spcAft>
                <a:spcPts val="600"/>
              </a:spcAft>
              <a:buFont typeface="+mj-lt"/>
              <a:buAutoNum type="arabicPeriod" startAt="3"/>
            </a:pPr>
            <a:r>
              <a:rPr lang="en-US" sz="1800" dirty="0">
                <a:solidFill>
                  <a:srgbClr val="101141"/>
                </a:solidFill>
              </a:rPr>
              <a:t>If negotiations fail, “</a:t>
            </a:r>
            <a:r>
              <a:rPr lang="en-US" sz="1800" b="1" i="1" dirty="0">
                <a:solidFill>
                  <a:srgbClr val="0070C0"/>
                </a:solidFill>
              </a:rPr>
              <a:t>Escalate</a:t>
            </a:r>
            <a:r>
              <a:rPr lang="en-US" sz="1800" dirty="0">
                <a:solidFill>
                  <a:srgbClr val="101141"/>
                </a:solidFill>
              </a:rPr>
              <a:t>” to the manager of the customer and attempt to resolve it. </a:t>
            </a:r>
          </a:p>
          <a:p>
            <a:pPr marL="457200" indent="0">
              <a:lnSpc>
                <a:spcPct val="110000"/>
              </a:lnSpc>
              <a:spcBef>
                <a:spcPts val="600"/>
              </a:spcBef>
              <a:spcAft>
                <a:spcPts val="600"/>
              </a:spcAft>
            </a:pPr>
            <a:r>
              <a:rPr lang="en-US" sz="1800" dirty="0">
                <a:solidFill>
                  <a:srgbClr val="101141"/>
                </a:solidFill>
              </a:rPr>
              <a:t>The result of this would be better understanding of the key services necessary for the customers, more realistic expectations to support, more empathy towards the challenges by the customers.</a:t>
            </a:r>
          </a:p>
        </p:txBody>
      </p:sp>
      <p:sp>
        <p:nvSpPr>
          <p:cNvPr id="3" name="Content Placeholder 2"/>
          <p:cNvSpPr>
            <a:spLocks noGrp="1"/>
          </p:cNvSpPr>
          <p:nvPr>
            <p:ph sz="quarter" idx="10"/>
          </p:nvPr>
        </p:nvSpPr>
        <p:spPr>
          <a:xfrm>
            <a:off x="152400" y="0"/>
            <a:ext cx="6629400" cy="1295400"/>
          </a:xfrm>
        </p:spPr>
        <p:txBody>
          <a:bodyPr>
            <a:normAutofit/>
          </a:bodyPr>
          <a:lstStyle/>
          <a:p>
            <a:r>
              <a:rPr lang="en-IN" sz="2800" dirty="0">
                <a:solidFill>
                  <a:srgbClr val="C00000"/>
                </a:solidFill>
              </a:rPr>
              <a:t>Key Elements of good Customer Service</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2123267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800" cy="4930866"/>
          </a:xfrm>
        </p:spPr>
        <p:txBody>
          <a:bodyPr>
            <a:normAutofit lnSpcReduction="10000"/>
          </a:bodyPr>
          <a:lstStyle/>
          <a:p>
            <a:pPr marL="0" indent="0"/>
            <a:endParaRPr lang="en-US" sz="400" dirty="0"/>
          </a:p>
          <a:p>
            <a:pPr marL="457200" indent="-457200">
              <a:buClr>
                <a:srgbClr val="0070C0"/>
              </a:buClr>
              <a:buFont typeface="+mj-lt"/>
              <a:buAutoNum type="alphaUcPeriod" startAt="3"/>
            </a:pPr>
            <a:r>
              <a:rPr lang="en-US" sz="2200" b="1" dirty="0">
                <a:solidFill>
                  <a:srgbClr val="C00000"/>
                </a:solidFill>
              </a:rPr>
              <a:t>Identifying key Processes that Support Key Services</a:t>
            </a:r>
          </a:p>
          <a:p>
            <a:pPr marL="400050" lvl="1" indent="0">
              <a:lnSpc>
                <a:spcPct val="120000"/>
              </a:lnSpc>
              <a:spcBef>
                <a:spcPts val="600"/>
              </a:spcBef>
              <a:spcAft>
                <a:spcPts val="600"/>
              </a:spcAft>
              <a:buClr>
                <a:srgbClr val="0070C0"/>
              </a:buClr>
              <a:buNone/>
            </a:pPr>
            <a:r>
              <a:rPr lang="en-US" sz="1800" dirty="0">
                <a:solidFill>
                  <a:srgbClr val="101141"/>
                </a:solidFill>
              </a:rPr>
              <a:t>Once the key customers are identified along with their key IT services, the next step would be to identifying the activities/processes that provide and support the key services to the customers. </a:t>
            </a:r>
            <a:br>
              <a:rPr lang="en-US" sz="1800" dirty="0">
                <a:solidFill>
                  <a:srgbClr val="101141"/>
                </a:solidFill>
              </a:rPr>
            </a:br>
            <a:r>
              <a:rPr lang="en-US" sz="1800" b="1" dirty="0">
                <a:solidFill>
                  <a:srgbClr val="101141"/>
                </a:solidFill>
              </a:rPr>
              <a:t>E.g.</a:t>
            </a:r>
            <a:r>
              <a:rPr lang="en-US" sz="1800" dirty="0">
                <a:solidFill>
                  <a:srgbClr val="101141"/>
                </a:solidFill>
              </a:rPr>
              <a:t>  Legal department may need an IT service to retrieve records that have been stored some months previously. </a:t>
            </a:r>
          </a:p>
          <a:p>
            <a:pPr marL="400050" lvl="1" indent="0">
              <a:lnSpc>
                <a:spcPct val="120000"/>
              </a:lnSpc>
              <a:spcBef>
                <a:spcPts val="600"/>
              </a:spcBef>
              <a:spcAft>
                <a:spcPts val="600"/>
              </a:spcAft>
              <a:buClr>
                <a:srgbClr val="0070C0"/>
              </a:buClr>
              <a:buNone/>
            </a:pPr>
            <a:r>
              <a:rPr lang="en-US" sz="1800" dirty="0">
                <a:solidFill>
                  <a:srgbClr val="101141"/>
                </a:solidFill>
              </a:rPr>
              <a:t>The activities involved with this would be </a:t>
            </a:r>
          </a:p>
          <a:p>
            <a:pPr marL="685800" lvl="1">
              <a:lnSpc>
                <a:spcPct val="120000"/>
              </a:lnSpc>
              <a:spcBef>
                <a:spcPts val="600"/>
              </a:spcBef>
              <a:spcAft>
                <a:spcPts val="600"/>
              </a:spcAft>
              <a:buClr>
                <a:srgbClr val="0070C0"/>
              </a:buClr>
            </a:pPr>
            <a:r>
              <a:rPr lang="en-US" sz="1800" dirty="0">
                <a:solidFill>
                  <a:srgbClr val="101141"/>
                </a:solidFill>
              </a:rPr>
              <a:t>Backing up the data</a:t>
            </a:r>
          </a:p>
          <a:p>
            <a:pPr marL="685800" lvl="1">
              <a:lnSpc>
                <a:spcPct val="120000"/>
              </a:lnSpc>
              <a:spcBef>
                <a:spcPts val="600"/>
              </a:spcBef>
              <a:spcAft>
                <a:spcPts val="600"/>
              </a:spcAft>
              <a:buClr>
                <a:srgbClr val="0070C0"/>
              </a:buClr>
            </a:pPr>
            <a:r>
              <a:rPr lang="en-US" sz="1800" dirty="0">
                <a:solidFill>
                  <a:srgbClr val="101141"/>
                </a:solidFill>
              </a:rPr>
              <a:t>Archiving and storing it offsite</a:t>
            </a:r>
          </a:p>
          <a:p>
            <a:pPr marL="685800" lvl="1">
              <a:lnSpc>
                <a:spcPct val="120000"/>
              </a:lnSpc>
              <a:spcBef>
                <a:spcPts val="600"/>
              </a:spcBef>
              <a:spcAft>
                <a:spcPts val="600"/>
              </a:spcAft>
              <a:buClr>
                <a:srgbClr val="0070C0"/>
              </a:buClr>
            </a:pPr>
            <a:r>
              <a:rPr lang="en-US" sz="1800" dirty="0">
                <a:solidFill>
                  <a:srgbClr val="101141"/>
                </a:solidFill>
              </a:rPr>
              <a:t>Retrieving it quickly for customer access. </a:t>
            </a:r>
          </a:p>
          <a:p>
            <a:pPr marL="400050" lvl="1" indent="0">
              <a:lnSpc>
                <a:spcPct val="120000"/>
              </a:lnSpc>
              <a:spcBef>
                <a:spcPts val="600"/>
              </a:spcBef>
              <a:spcAft>
                <a:spcPts val="600"/>
              </a:spcAft>
              <a:buClr>
                <a:srgbClr val="0070C0"/>
              </a:buClr>
              <a:buNone/>
            </a:pPr>
            <a:r>
              <a:rPr lang="en-US" sz="1800" b="1" dirty="0">
                <a:solidFill>
                  <a:srgbClr val="101141"/>
                </a:solidFill>
              </a:rPr>
              <a:t>E.g.  </a:t>
            </a:r>
            <a:r>
              <a:rPr lang="en-US" sz="1800" dirty="0">
                <a:solidFill>
                  <a:srgbClr val="101141"/>
                </a:solidFill>
              </a:rPr>
              <a:t>HR department may need activity/processes for providing safeguards towards the confidentiality and security of payroll and personnel data. </a:t>
            </a:r>
          </a:p>
        </p:txBody>
      </p:sp>
      <p:sp>
        <p:nvSpPr>
          <p:cNvPr id="3" name="Content Placeholder 2"/>
          <p:cNvSpPr>
            <a:spLocks noGrp="1"/>
          </p:cNvSpPr>
          <p:nvPr>
            <p:ph sz="quarter" idx="10"/>
          </p:nvPr>
        </p:nvSpPr>
        <p:spPr>
          <a:xfrm>
            <a:off x="152400" y="0"/>
            <a:ext cx="6629400" cy="1295400"/>
          </a:xfrm>
        </p:spPr>
        <p:txBody>
          <a:bodyPr>
            <a:normAutofit/>
          </a:bodyPr>
          <a:lstStyle/>
          <a:p>
            <a:r>
              <a:rPr lang="en-IN" sz="2800" dirty="0">
                <a:solidFill>
                  <a:srgbClr val="C00000"/>
                </a:solidFill>
              </a:rPr>
              <a:t>Key Elements of good Customer Service</a:t>
            </a:r>
            <a:endParaRPr lang="en-GB" sz="28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1815508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399"/>
            <a:ext cx="8686800" cy="5238523"/>
          </a:xfrm>
        </p:spPr>
        <p:txBody>
          <a:bodyPr>
            <a:normAutofit fontScale="92500"/>
          </a:bodyPr>
          <a:lstStyle/>
          <a:p>
            <a:pPr marL="0" indent="0"/>
            <a:endParaRPr lang="en-US" sz="400" dirty="0">
              <a:solidFill>
                <a:srgbClr val="C00000"/>
              </a:solidFill>
            </a:endParaRPr>
          </a:p>
          <a:p>
            <a:pPr marL="457200" indent="-457200">
              <a:buClr>
                <a:srgbClr val="0070C0"/>
              </a:buClr>
              <a:buFont typeface="+mj-lt"/>
              <a:buAutoNum type="alphaUcPeriod" startAt="4"/>
            </a:pPr>
            <a:r>
              <a:rPr lang="en-US" sz="2200" b="1" dirty="0">
                <a:solidFill>
                  <a:srgbClr val="C00000"/>
                </a:solidFill>
              </a:rPr>
              <a:t>Identifying key Suppliers that Support Key Processes</a:t>
            </a:r>
          </a:p>
          <a:p>
            <a:pPr marL="400050" lvl="1" indent="0" algn="just">
              <a:lnSpc>
                <a:spcPct val="120000"/>
              </a:lnSpc>
              <a:spcBef>
                <a:spcPts val="600"/>
              </a:spcBef>
              <a:spcAft>
                <a:spcPts val="600"/>
              </a:spcAft>
              <a:buClr>
                <a:srgbClr val="0070C0"/>
              </a:buClr>
              <a:buNone/>
            </a:pPr>
            <a:r>
              <a:rPr lang="en-US" sz="1800" dirty="0">
                <a:solidFill>
                  <a:srgbClr val="101141"/>
                </a:solidFill>
              </a:rPr>
              <a:t>Once the key customers are identified along with their key IT services, and the activities that provide the support are identified, then key suppliers of these activities would need to be identified. </a:t>
            </a:r>
          </a:p>
          <a:p>
            <a:pPr marL="400050" lvl="1" indent="0" algn="just">
              <a:lnSpc>
                <a:spcPct val="120000"/>
              </a:lnSpc>
              <a:spcBef>
                <a:spcPts val="600"/>
              </a:spcBef>
              <a:spcAft>
                <a:spcPts val="600"/>
              </a:spcAft>
              <a:buClr>
                <a:srgbClr val="0070C0"/>
              </a:buClr>
              <a:buNone/>
            </a:pPr>
            <a:r>
              <a:rPr lang="en-US" sz="1800" dirty="0">
                <a:solidFill>
                  <a:srgbClr val="101141"/>
                </a:solidFill>
              </a:rPr>
              <a:t>Key suppliers provide direct input </a:t>
            </a:r>
            <a:r>
              <a:rPr lang="en-US" dirty="0"/>
              <a:t>in terms of products or support </a:t>
            </a:r>
            <a:r>
              <a:rPr lang="en-US" sz="1800" dirty="0">
                <a:solidFill>
                  <a:srgbClr val="101141"/>
                </a:solidFill>
              </a:rPr>
              <a:t>to the key processes</a:t>
            </a:r>
          </a:p>
          <a:p>
            <a:pPr marL="400050" lvl="1" indent="0" algn="just">
              <a:lnSpc>
                <a:spcPct val="120000"/>
              </a:lnSpc>
              <a:spcBef>
                <a:spcPts val="600"/>
              </a:spcBef>
              <a:spcAft>
                <a:spcPts val="600"/>
              </a:spcAft>
              <a:buClr>
                <a:srgbClr val="0070C0"/>
              </a:buClr>
              <a:buNone/>
            </a:pPr>
            <a:r>
              <a:rPr lang="en-US" sz="1800" b="1" dirty="0">
                <a:solidFill>
                  <a:srgbClr val="101141"/>
                </a:solidFill>
              </a:rPr>
              <a:t>E.g. </a:t>
            </a:r>
            <a:r>
              <a:rPr lang="en-US" sz="1800" dirty="0">
                <a:solidFill>
                  <a:srgbClr val="101141"/>
                </a:solidFill>
              </a:rPr>
              <a:t>In the earlier example of the Legal department needing the IT service to retrieve records that have been archived some of the key suppliers would be </a:t>
            </a:r>
          </a:p>
          <a:p>
            <a:pPr marL="685800" lvl="1" algn="just">
              <a:lnSpc>
                <a:spcPct val="120000"/>
              </a:lnSpc>
              <a:spcBef>
                <a:spcPts val="600"/>
              </a:spcBef>
              <a:spcAft>
                <a:spcPts val="600"/>
              </a:spcAft>
              <a:buClr>
                <a:srgbClr val="0070C0"/>
              </a:buClr>
              <a:buFont typeface="Arial" panose="020B0604020202020204" pitchFamily="34" charset="0"/>
              <a:buChar char="•"/>
            </a:pPr>
            <a:r>
              <a:rPr lang="en-US" sz="1800" dirty="0">
                <a:solidFill>
                  <a:srgbClr val="101141"/>
                </a:solidFill>
              </a:rPr>
              <a:t>Individuals responsible for storing the data offsite and for retrieving it back to make it accessible for users. </a:t>
            </a:r>
          </a:p>
          <a:p>
            <a:pPr marL="400050" lvl="1" indent="0" algn="just">
              <a:lnSpc>
                <a:spcPct val="120000"/>
              </a:lnSpc>
              <a:spcBef>
                <a:spcPts val="600"/>
              </a:spcBef>
              <a:spcAft>
                <a:spcPts val="600"/>
              </a:spcAft>
              <a:buClr>
                <a:srgbClr val="0070C0"/>
              </a:buClr>
              <a:buNone/>
            </a:pPr>
            <a:r>
              <a:rPr lang="en-US" sz="1800" b="1" dirty="0">
                <a:solidFill>
                  <a:srgbClr val="101141"/>
                </a:solidFill>
              </a:rPr>
              <a:t>E.g.</a:t>
            </a:r>
            <a:r>
              <a:rPr lang="en-US" sz="1800" dirty="0">
                <a:solidFill>
                  <a:srgbClr val="101141"/>
                </a:solidFill>
              </a:rPr>
              <a:t> In the earlier Human resources example to provide data- security process, </a:t>
            </a:r>
          </a:p>
          <a:p>
            <a:pPr marL="685800" lvl="1" algn="just">
              <a:lnSpc>
                <a:spcPct val="120000"/>
              </a:lnSpc>
              <a:spcBef>
                <a:spcPts val="600"/>
              </a:spcBef>
              <a:spcAft>
                <a:spcPts val="600"/>
              </a:spcAft>
              <a:buClr>
                <a:srgbClr val="0070C0"/>
              </a:buClr>
              <a:buFont typeface="Arial" panose="020B0604020202020204" pitchFamily="34" charset="0"/>
              <a:buChar char="•"/>
            </a:pPr>
            <a:r>
              <a:rPr lang="en-US" sz="1800" dirty="0">
                <a:solidFill>
                  <a:srgbClr val="101141"/>
                </a:solidFill>
              </a:rPr>
              <a:t>Developers of the commercial software security products and the individuals responsible for installing and administering the products would be key suppliers. </a:t>
            </a:r>
          </a:p>
        </p:txBody>
      </p:sp>
      <p:sp>
        <p:nvSpPr>
          <p:cNvPr id="3" name="Content Placeholder 2"/>
          <p:cNvSpPr>
            <a:spLocks noGrp="1"/>
          </p:cNvSpPr>
          <p:nvPr>
            <p:ph sz="quarter" idx="10"/>
          </p:nvPr>
        </p:nvSpPr>
        <p:spPr>
          <a:xfrm>
            <a:off x="152400" y="0"/>
            <a:ext cx="6629400" cy="1295400"/>
          </a:xfrm>
        </p:spPr>
        <p:txBody>
          <a:bodyPr>
            <a:normAutofit/>
          </a:bodyPr>
          <a:lstStyle/>
          <a:p>
            <a:r>
              <a:rPr lang="en-IN" sz="2400" dirty="0">
                <a:solidFill>
                  <a:srgbClr val="C00000"/>
                </a:solidFill>
              </a:rPr>
              <a:t>Key Elements of good Customer Service</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2837341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6629400" cy="1295400"/>
          </a:xfrm>
        </p:spPr>
        <p:txBody>
          <a:bodyPr>
            <a:normAutofit/>
          </a:bodyPr>
          <a:lstStyle/>
          <a:p>
            <a:r>
              <a:rPr lang="en-IN" sz="2800" dirty="0">
                <a:solidFill>
                  <a:srgbClr val="C00000"/>
                </a:solidFill>
              </a:rPr>
              <a:t>Key things to not overlook</a:t>
            </a:r>
            <a:endParaRPr lang="en-GB" sz="2800" dirty="0">
              <a:solidFill>
                <a:srgbClr val="C00000"/>
              </a:solidFill>
            </a:endParaRPr>
          </a:p>
        </p:txBody>
      </p:sp>
      <p:sp>
        <p:nvSpPr>
          <p:cNvPr id="32" name="Content Placeholder 1">
            <a:extLst>
              <a:ext uri="{FF2B5EF4-FFF2-40B4-BE49-F238E27FC236}">
                <a16:creationId xmlns:a16="http://schemas.microsoft.com/office/drawing/2014/main" id="{30936043-A0F6-4E08-A1AA-796AB535F48D}"/>
              </a:ext>
            </a:extLst>
          </p:cNvPr>
          <p:cNvSpPr>
            <a:spLocks noGrp="1"/>
          </p:cNvSpPr>
          <p:nvPr>
            <p:ph idx="1"/>
          </p:nvPr>
        </p:nvSpPr>
        <p:spPr>
          <a:xfrm>
            <a:off x="228600" y="1295399"/>
            <a:ext cx="8686800" cy="5238523"/>
          </a:xfrm>
        </p:spPr>
        <p:txBody>
          <a:bodyPr>
            <a:normAutofit/>
          </a:bodyPr>
          <a:lstStyle/>
          <a:p>
            <a:pPr marL="0" indent="0"/>
            <a:endParaRPr lang="en-US" sz="400" dirty="0">
              <a:solidFill>
                <a:srgbClr val="C00000"/>
              </a:solidFill>
            </a:endParaRPr>
          </a:p>
          <a:p>
            <a:pPr marL="685800" lvl="1" algn="just">
              <a:lnSpc>
                <a:spcPct val="120000"/>
              </a:lnSpc>
              <a:spcBef>
                <a:spcPts val="600"/>
              </a:spcBef>
              <a:spcAft>
                <a:spcPts val="600"/>
              </a:spcAft>
              <a:buClr>
                <a:srgbClr val="0070C0"/>
              </a:buClr>
              <a:buFont typeface="Wingdings" panose="05000000000000000000" pitchFamily="2" charset="2"/>
              <a:buChar char="§"/>
            </a:pPr>
            <a:r>
              <a:rPr lang="en-US" sz="1800" dirty="0">
                <a:solidFill>
                  <a:srgbClr val="101141"/>
                </a:solidFill>
              </a:rPr>
              <a:t>Presuming customers are satisfied because they are not complaining</a:t>
            </a:r>
          </a:p>
          <a:p>
            <a:pPr marL="685800" lvl="1" algn="just">
              <a:lnSpc>
                <a:spcPct val="120000"/>
              </a:lnSpc>
              <a:spcBef>
                <a:spcPts val="600"/>
              </a:spcBef>
              <a:spcAft>
                <a:spcPts val="600"/>
              </a:spcAft>
              <a:buClr>
                <a:srgbClr val="0070C0"/>
              </a:buClr>
              <a:buFont typeface="Wingdings" panose="05000000000000000000" pitchFamily="2" charset="2"/>
              <a:buChar char="§"/>
            </a:pPr>
            <a:r>
              <a:rPr lang="en-US" sz="1800" dirty="0">
                <a:solidFill>
                  <a:srgbClr val="101141"/>
                </a:solidFill>
              </a:rPr>
              <a:t>Presuming there are not customers</a:t>
            </a:r>
          </a:p>
          <a:p>
            <a:pPr marL="685800" lvl="1" algn="just">
              <a:lnSpc>
                <a:spcPct val="120000"/>
              </a:lnSpc>
              <a:spcBef>
                <a:spcPts val="600"/>
              </a:spcBef>
              <a:spcAft>
                <a:spcPts val="600"/>
              </a:spcAft>
              <a:buClr>
                <a:srgbClr val="0070C0"/>
              </a:buClr>
              <a:buFont typeface="Wingdings" panose="05000000000000000000" pitchFamily="2" charset="2"/>
              <a:buChar char="§"/>
            </a:pPr>
            <a:r>
              <a:rPr lang="en-US" sz="1800" dirty="0">
                <a:solidFill>
                  <a:srgbClr val="101141"/>
                </a:solidFill>
              </a:rPr>
              <a:t>Measuring what you want to measure for determining customer satisfaction</a:t>
            </a:r>
          </a:p>
          <a:p>
            <a:pPr marL="685800" lvl="1" algn="just">
              <a:lnSpc>
                <a:spcPct val="120000"/>
              </a:lnSpc>
              <a:spcBef>
                <a:spcPts val="600"/>
              </a:spcBef>
              <a:spcAft>
                <a:spcPts val="600"/>
              </a:spcAft>
              <a:buClr>
                <a:srgbClr val="0070C0"/>
              </a:buClr>
              <a:buFont typeface="Wingdings" panose="05000000000000000000" pitchFamily="2" charset="2"/>
              <a:buChar char="§"/>
            </a:pPr>
            <a:r>
              <a:rPr lang="en-US" sz="1800" dirty="0">
                <a:solidFill>
                  <a:srgbClr val="101141"/>
                </a:solidFill>
              </a:rPr>
              <a:t>Presuming SLAs will solve all problems which prevent Customer satisfaction</a:t>
            </a:r>
          </a:p>
        </p:txBody>
      </p:sp>
      <p:sp>
        <p:nvSpPr>
          <p:cNvPr id="4" name="Footer Placeholder 3">
            <a:extLst>
              <a:ext uri="{FF2B5EF4-FFF2-40B4-BE49-F238E27FC236}">
                <a16:creationId xmlns:a16="http://schemas.microsoft.com/office/drawing/2014/main" id="{63870FAE-416E-4AA4-A7DD-65FAC94FA499}"/>
              </a:ext>
            </a:extLst>
          </p:cNvPr>
          <p:cNvSpPr>
            <a:spLocks noGrp="1"/>
          </p:cNvSpPr>
          <p:nvPr>
            <p:ph type="ftr" sz="quarter" idx="12"/>
          </p:nvPr>
        </p:nvSpPr>
        <p:spPr>
          <a:xfrm>
            <a:off x="3581400" y="6548058"/>
            <a:ext cx="2954076" cy="365125"/>
          </a:xfrm>
        </p:spPr>
        <p:txBody>
          <a:bodyPr/>
          <a:lstStyle/>
          <a:p>
            <a:r>
              <a:rPr lang="en-US" dirty="0"/>
              <a:t>SS ZG538 Infrastructure Management</a:t>
            </a:r>
          </a:p>
        </p:txBody>
      </p:sp>
      <p:sp>
        <p:nvSpPr>
          <p:cNvPr id="5" name="Slide Number Placeholder 9">
            <a:extLst>
              <a:ext uri="{FF2B5EF4-FFF2-40B4-BE49-F238E27FC236}">
                <a16:creationId xmlns:a16="http://schemas.microsoft.com/office/drawing/2014/main" id="{91949E47-6F35-41F1-B5A6-5353B03ED4D4}"/>
              </a:ext>
            </a:extLst>
          </p:cNvPr>
          <p:cNvSpPr>
            <a:spLocks noGrp="1"/>
          </p:cNvSpPr>
          <p:nvPr>
            <p:ph type="sldNum" sz="quarter" idx="13"/>
          </p:nvPr>
        </p:nvSpPr>
        <p:spPr>
          <a:xfrm>
            <a:off x="8681368" y="6541413"/>
            <a:ext cx="419085" cy="316588"/>
          </a:xfrm>
        </p:spPr>
        <p:txBody>
          <a:bodyPr/>
          <a:lstStyle>
            <a:lvl1pPr>
              <a:defRPr sz="1100" b="1"/>
            </a:lvl1p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4225483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302" y="1287694"/>
            <a:ext cx="8763000" cy="5345767"/>
          </a:xfrm>
        </p:spPr>
        <p:txBody>
          <a:bodyPr>
            <a:normAutofit/>
          </a:bodyPr>
          <a:lstStyle/>
          <a:p>
            <a:pPr marL="360000" indent="-274320" algn="just">
              <a:lnSpc>
                <a:spcPct val="130000"/>
              </a:lnSpc>
              <a:spcBef>
                <a:spcPts val="600"/>
              </a:spcBef>
              <a:buFont typeface="Arial" panose="020B0604020202020204" pitchFamily="34" charset="0"/>
              <a:buChar char="•"/>
            </a:pPr>
            <a:r>
              <a:rPr lang="en-US" sz="1800" dirty="0"/>
              <a:t>Stop Trying to Delight Your Customers</a:t>
            </a:r>
          </a:p>
          <a:p>
            <a:pPr marL="360000" indent="-274320" algn="just">
              <a:lnSpc>
                <a:spcPct val="130000"/>
              </a:lnSpc>
              <a:spcBef>
                <a:spcPts val="600"/>
              </a:spcBef>
              <a:buFont typeface="Arial" panose="020B0604020202020204" pitchFamily="34" charset="0"/>
              <a:buChar char="•"/>
            </a:pPr>
            <a:r>
              <a:rPr lang="en-US" sz="1800" dirty="0"/>
              <a:t>Make it easy ..</a:t>
            </a:r>
          </a:p>
          <a:p>
            <a:pPr marL="360000" indent="-274320" algn="just">
              <a:lnSpc>
                <a:spcPct val="130000"/>
              </a:lnSpc>
              <a:spcBef>
                <a:spcPts val="600"/>
              </a:spcBef>
              <a:buFont typeface="Arial" panose="020B0604020202020204" pitchFamily="34" charset="0"/>
              <a:buChar char="•"/>
            </a:pPr>
            <a:r>
              <a:rPr lang="en-US" sz="1800" dirty="0"/>
              <a:t>Don’t just resolve the current issue—head off the next one.</a:t>
            </a:r>
          </a:p>
          <a:p>
            <a:pPr marL="360000" indent="-274320" algn="just">
              <a:lnSpc>
                <a:spcPct val="130000"/>
              </a:lnSpc>
              <a:spcBef>
                <a:spcPts val="600"/>
              </a:spcBef>
              <a:buFont typeface="Arial" panose="020B0604020202020204" pitchFamily="34" charset="0"/>
              <a:buChar char="•"/>
            </a:pPr>
            <a:r>
              <a:rPr lang="en-US" sz="1800" dirty="0"/>
              <a:t>Low </a:t>
            </a:r>
            <a:r>
              <a:rPr lang="en-US" sz="1800"/>
              <a:t>effort experience </a:t>
            </a:r>
          </a:p>
          <a:p>
            <a:pPr marL="360000" indent="-274320" algn="just">
              <a:lnSpc>
                <a:spcPct val="130000"/>
              </a:lnSpc>
              <a:spcBef>
                <a:spcPts val="600"/>
              </a:spcBef>
              <a:buFont typeface="Arial" panose="020B0604020202020204" pitchFamily="34" charset="0"/>
              <a:buChar char="•"/>
            </a:pPr>
            <a:r>
              <a:rPr lang="en-US" sz="1800"/>
              <a:t>Customer </a:t>
            </a:r>
            <a:r>
              <a:rPr lang="en-US" sz="1800" dirty="0"/>
              <a:t>Effort Score</a:t>
            </a:r>
          </a:p>
          <a:p>
            <a:pPr marL="360000" indent="-274320" algn="just">
              <a:lnSpc>
                <a:spcPct val="130000"/>
              </a:lnSpc>
              <a:spcBef>
                <a:spcPts val="600"/>
              </a:spcBef>
              <a:buFont typeface="Arial" panose="020B0604020202020204" pitchFamily="34" charset="0"/>
              <a:buChar char="•"/>
            </a:pPr>
            <a:r>
              <a:rPr lang="en-US" sz="1800" dirty="0"/>
              <a:t>Doing self-support should be as easy—or easier—than not doing self-support.</a:t>
            </a:r>
          </a:p>
          <a:p>
            <a:pPr marL="1160100" lvl="2" indent="-274320" algn="just">
              <a:lnSpc>
                <a:spcPct val="130000"/>
              </a:lnSpc>
              <a:spcBef>
                <a:spcPts val="600"/>
              </a:spcBef>
            </a:pPr>
            <a:endParaRPr lang="en-US" sz="1600" dirty="0"/>
          </a:p>
          <a:p>
            <a:pPr marL="360000" indent="-274320" algn="just">
              <a:lnSpc>
                <a:spcPct val="130000"/>
              </a:lnSpc>
              <a:spcBef>
                <a:spcPts val="600"/>
              </a:spcBef>
              <a:buFont typeface="Arial" panose="020B0604020202020204" pitchFamily="34" charset="0"/>
              <a:buChar char="•"/>
            </a:pPr>
            <a:endParaRPr lang="en-US" sz="1600" dirty="0"/>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Customer Service</a:t>
            </a:r>
          </a:p>
          <a:p>
            <a:r>
              <a:rPr lang="en-IN" sz="2400" dirty="0">
                <a:solidFill>
                  <a:srgbClr val="C00000"/>
                </a:solidFill>
              </a:rPr>
              <a:t>Challenges in mindsets</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26</a:t>
            </a:fld>
            <a:endParaRPr lang="en-US" dirty="0"/>
          </a:p>
        </p:txBody>
      </p:sp>
    </p:spTree>
    <p:extLst>
      <p:ext uri="{BB962C8B-B14F-4D97-AF65-F5344CB8AC3E}">
        <p14:creationId xmlns:p14="http://schemas.microsoft.com/office/powerpoint/2010/main" val="3445998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782" y="1295400"/>
            <a:ext cx="8789894" cy="5432517"/>
          </a:xfrm>
        </p:spPr>
        <p:txBody>
          <a:bodyPr>
            <a:normAutofit/>
          </a:bodyPr>
          <a:lstStyle/>
          <a:p>
            <a:pPr marL="342900" marR="0" lvl="0" indent="-342900">
              <a:lnSpc>
                <a:spcPct val="107000"/>
              </a:lnSpc>
              <a:spcBef>
                <a:spcPts val="0"/>
              </a:spcBef>
              <a:spcAft>
                <a:spcPts val="800"/>
              </a:spcAft>
              <a:buFont typeface="Calibri" panose="020F0502020204030204" pitchFamily="34" charset="0"/>
              <a:buChar char="-"/>
            </a:pPr>
            <a:r>
              <a:rPr lang="en-US" dirty="0">
                <a:solidFill>
                  <a:schemeClr val="accent6">
                    <a:lumMod val="50000"/>
                  </a:schemeClr>
                </a:solidFill>
              </a:rPr>
              <a:t>Do IT users in an organization need to be delighted? or is it OK as long as they can use the services offered .. in other words what in your opinion would change with a satisfied and happy IT Service consumer.</a:t>
            </a:r>
          </a:p>
          <a:p>
            <a:pPr marL="342900" marR="0" lvl="0" indent="-342900">
              <a:lnSpc>
                <a:spcPct val="107000"/>
              </a:lnSpc>
              <a:spcBef>
                <a:spcPts val="0"/>
              </a:spcBef>
              <a:spcAft>
                <a:spcPts val="800"/>
              </a:spcAft>
              <a:buFont typeface="Calibri" panose="020F0502020204030204" pitchFamily="34" charset="0"/>
              <a:buChar char="-"/>
            </a:pPr>
            <a:r>
              <a:rPr lang="en-US" dirty="0">
                <a:solidFill>
                  <a:schemeClr val="accent6">
                    <a:lumMod val="50000"/>
                  </a:schemeClr>
                </a:solidFill>
              </a:rPr>
              <a:t>What would make you to be satisfied with the IT services offered by your organization</a:t>
            </a:r>
          </a:p>
          <a:p>
            <a:pPr marL="342900" marR="0" lvl="0" indent="-342900">
              <a:lnSpc>
                <a:spcPct val="107000"/>
              </a:lnSpc>
              <a:spcBef>
                <a:spcPts val="0"/>
              </a:spcBef>
              <a:spcAft>
                <a:spcPts val="800"/>
              </a:spcAft>
              <a:buFont typeface="Calibri" panose="020F0502020204030204" pitchFamily="34" charset="0"/>
              <a:buChar char="-"/>
            </a:pPr>
            <a:r>
              <a:rPr lang="en-US" dirty="0">
                <a:solidFill>
                  <a:schemeClr val="accent6">
                    <a:lumMod val="50000"/>
                  </a:schemeClr>
                </a:solidFill>
              </a:rPr>
              <a:t>If you believe users need to be satisfied and happy, say given the organizations you are working could you share your thoughts on how you(assuming you will be empowered) would drive the IT organization to be more customer oriented. </a:t>
            </a:r>
          </a:p>
        </p:txBody>
      </p:sp>
      <p:sp>
        <p:nvSpPr>
          <p:cNvPr id="3" name="Content Placeholder 2"/>
          <p:cNvSpPr>
            <a:spLocks noGrp="1"/>
          </p:cNvSpPr>
          <p:nvPr>
            <p:ph sz="quarter" idx="10"/>
          </p:nvPr>
        </p:nvSpPr>
        <p:spPr>
          <a:xfrm>
            <a:off x="152400" y="0"/>
            <a:ext cx="6629400" cy="1295400"/>
          </a:xfrm>
        </p:spPr>
        <p:txBody>
          <a:bodyPr>
            <a:normAutofit fontScale="92500"/>
          </a:bodyPr>
          <a:lstStyle/>
          <a:p>
            <a:r>
              <a:rPr lang="en-US" sz="3200" dirty="0"/>
              <a:t>IT Systems Management </a:t>
            </a:r>
          </a:p>
          <a:p>
            <a:r>
              <a:rPr lang="en-IN" sz="2800" dirty="0">
                <a:solidFill>
                  <a:srgbClr val="C00000"/>
                </a:solidFill>
              </a:rPr>
              <a:t>IT Services - Customer Service … Orientation </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27</a:t>
            </a:fld>
            <a:endParaRPr lang="en-US" dirty="0"/>
          </a:p>
        </p:txBody>
      </p:sp>
    </p:spTree>
    <p:extLst>
      <p:ext uri="{BB962C8B-B14F-4D97-AF65-F5344CB8AC3E}">
        <p14:creationId xmlns:p14="http://schemas.microsoft.com/office/powerpoint/2010/main" val="81021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782" y="1295400"/>
            <a:ext cx="8789894" cy="5432517"/>
          </a:xfrm>
        </p:spPr>
        <p:txBody>
          <a:bodyPr>
            <a:normAutofit/>
          </a:bodyPr>
          <a:lstStyle/>
          <a:p>
            <a:pPr marL="182880" indent="-182880" algn="just">
              <a:lnSpc>
                <a:spcPct val="120000"/>
              </a:lnSpc>
              <a:spcBef>
                <a:spcPts val="600"/>
              </a:spcBef>
              <a:buFont typeface="Arial" panose="020B0604020202020204" pitchFamily="34" charset="0"/>
              <a:buChar char="•"/>
            </a:pPr>
            <a:r>
              <a:rPr lang="en-US" sz="1800" dirty="0"/>
              <a:t>One of the critical success factors for ITSM are also people. These could be in terms of process owners and the people who form the process teams.  We discussed on mechanisms which are typically used for getting the people who have the right skills and skill level. These people could have different personal and Business ethics which could breach the commonly accepted values and behaviors leading to corporate frauds and abuse like the Enron, Tyco etc. and looked at the legislations (like Sarbanes-Oxley Act) which have come into being to address some of these. In India we looked at the Satyam experiences etc. </a:t>
            </a:r>
          </a:p>
          <a:p>
            <a:pPr marL="182880" indent="-182880" algn="just">
              <a:lnSpc>
                <a:spcPct val="120000"/>
              </a:lnSpc>
              <a:spcBef>
                <a:spcPts val="600"/>
              </a:spcBef>
              <a:buFont typeface="Arial" panose="020B0604020202020204" pitchFamily="34" charset="0"/>
              <a:buChar char="•"/>
            </a:pPr>
            <a:r>
              <a:rPr lang="en-US" sz="1800" dirty="0"/>
              <a:t>We also looked at how this has a relationship to IT executive behaviors</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a:t>
            </a:r>
          </a:p>
          <a:p>
            <a:r>
              <a:rPr lang="en-IN" sz="2800" dirty="0">
                <a:solidFill>
                  <a:srgbClr val="C00000"/>
                </a:solidFill>
              </a:rPr>
              <a:t>Recap</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403608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a:xfrm>
            <a:off x="304800" y="4648200"/>
            <a:ext cx="8458200" cy="990600"/>
          </a:xfrm>
        </p:spPr>
        <p:txBody>
          <a:bodyPr/>
          <a:lstStyle/>
          <a:p>
            <a:pPr algn="ctr"/>
            <a:r>
              <a:rPr lang="en-US" dirty="0"/>
              <a:t>ITIL</a:t>
            </a:r>
          </a:p>
          <a:p>
            <a:pPr algn="ctr"/>
            <a:r>
              <a:rPr lang="en-US" sz="3100" b="0" dirty="0">
                <a:solidFill>
                  <a:srgbClr val="C00000"/>
                </a:solidFill>
              </a:rPr>
              <a:t>(</a:t>
            </a:r>
            <a:r>
              <a:rPr lang="en-US" sz="3100" dirty="0">
                <a:solidFill>
                  <a:srgbClr val="C00000"/>
                </a:solidFill>
              </a:rPr>
              <a:t>Information Technology Infrastructure Library)</a:t>
            </a:r>
          </a:p>
        </p:txBody>
      </p:sp>
      <p:sp>
        <p:nvSpPr>
          <p:cNvPr id="4" name="Footer Placeholder 3">
            <a:extLst>
              <a:ext uri="{FF2B5EF4-FFF2-40B4-BE49-F238E27FC236}">
                <a16:creationId xmlns:a16="http://schemas.microsoft.com/office/drawing/2014/main" id="{F4C213E8-0782-4AEA-A43E-BD0E88C2AF65}"/>
              </a:ext>
            </a:extLst>
          </p:cNvPr>
          <p:cNvSpPr>
            <a:spLocks noGrp="1"/>
          </p:cNvSpPr>
          <p:nvPr>
            <p:ph type="ftr" sz="quarter" idx="12"/>
          </p:nvPr>
        </p:nvSpPr>
        <p:spPr>
          <a:xfrm>
            <a:off x="152400" y="6269423"/>
            <a:ext cx="3048000" cy="365125"/>
          </a:xfrm>
        </p:spPr>
        <p:txBody>
          <a:bodyPr/>
          <a:lstStyle/>
          <a:p>
            <a:r>
              <a:rPr lang="en-US" b="1" dirty="0">
                <a:solidFill>
                  <a:schemeClr val="tx1"/>
                </a:solidFill>
                <a:latin typeface="Arial"/>
                <a:cs typeface="Arial"/>
              </a:rPr>
              <a:t>SS ZG538 Infrastructure Management</a:t>
            </a:r>
          </a:p>
        </p:txBody>
      </p:sp>
      <p:sp>
        <p:nvSpPr>
          <p:cNvPr id="5" name="Slide Number Placeholder 4">
            <a:extLst>
              <a:ext uri="{FF2B5EF4-FFF2-40B4-BE49-F238E27FC236}">
                <a16:creationId xmlns:a16="http://schemas.microsoft.com/office/drawing/2014/main" id="{57972957-4051-41D2-A475-11144975E0FF}"/>
              </a:ext>
            </a:extLst>
          </p:cNvPr>
          <p:cNvSpPr>
            <a:spLocks noGrp="1"/>
          </p:cNvSpPr>
          <p:nvPr>
            <p:ph type="sldNum" sz="quarter" idx="13"/>
          </p:nvPr>
        </p:nvSpPr>
        <p:spPr>
          <a:xfrm>
            <a:off x="7010400" y="6248400"/>
            <a:ext cx="2133600" cy="365125"/>
          </a:xfrm>
        </p:spPr>
        <p:txBody>
          <a:bodyPr/>
          <a:lstStyle/>
          <a:p>
            <a:fld id="{BC8D7E44-7D4F-4942-A8C9-2DF6BF8399E8}" type="slidenum">
              <a:rPr lang="en-US" b="1">
                <a:solidFill>
                  <a:schemeClr val="tx1"/>
                </a:solidFill>
                <a:latin typeface="Arial"/>
                <a:cs typeface="Arial"/>
              </a:rPr>
              <a:pPr/>
              <a:t>4</a:t>
            </a:fld>
            <a:endParaRPr lang="en-US" b="1" dirty="0">
              <a:solidFill>
                <a:schemeClr val="tx1"/>
              </a:solidFill>
              <a:latin typeface="Arial"/>
              <a:cs typeface="Arial"/>
            </a:endParaRPr>
          </a:p>
        </p:txBody>
      </p:sp>
      <p:sp>
        <p:nvSpPr>
          <p:cNvPr id="7" name="TextBox 6">
            <a:extLst>
              <a:ext uri="{FF2B5EF4-FFF2-40B4-BE49-F238E27FC236}">
                <a16:creationId xmlns:a16="http://schemas.microsoft.com/office/drawing/2014/main" id="{997587DC-7902-4DB6-AF85-E0F9306CC737}"/>
              </a:ext>
            </a:extLst>
          </p:cNvPr>
          <p:cNvSpPr txBox="1"/>
          <p:nvPr/>
        </p:nvSpPr>
        <p:spPr>
          <a:xfrm>
            <a:off x="2871281" y="6313487"/>
            <a:ext cx="5867400" cy="276999"/>
          </a:xfrm>
          <a:prstGeom prst="rect">
            <a:avLst/>
          </a:prstGeom>
          <a:noFill/>
        </p:spPr>
        <p:txBody>
          <a:bodyPr wrap="square" rtlCol="0">
            <a:spAutoFit/>
          </a:bodyPr>
          <a:lstStyle/>
          <a:p>
            <a:pPr algn="r"/>
            <a:r>
              <a:rPr lang="en-US" sz="1200" b="1" dirty="0">
                <a:solidFill>
                  <a:schemeClr val="tx1"/>
                </a:solidFill>
                <a:latin typeface="Arial"/>
                <a:cs typeface="Arial"/>
              </a:rPr>
              <a:t>BITS Pilani, Deemed</a:t>
            </a:r>
            <a:r>
              <a:rPr lang="en-US" sz="1200" b="1" baseline="0" dirty="0">
                <a:solidFill>
                  <a:schemeClr val="tx1"/>
                </a:solidFill>
                <a:latin typeface="Arial"/>
                <a:cs typeface="Arial"/>
              </a:rPr>
              <a:t> to be University under Section 3 of UGC Act, 1956</a:t>
            </a:r>
            <a:endParaRPr lang="en-US" sz="1200" b="1" dirty="0">
              <a:solidFill>
                <a:schemeClr val="tx1"/>
              </a:solidFill>
              <a:latin typeface="Arial"/>
              <a:cs typeface="Arial"/>
            </a:endParaRPr>
          </a:p>
        </p:txBody>
      </p:sp>
    </p:spTree>
    <p:extLst>
      <p:ext uri="{BB962C8B-B14F-4D97-AF65-F5344CB8AC3E}">
        <p14:creationId xmlns:p14="http://schemas.microsoft.com/office/powerpoint/2010/main" val="414811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9419" y="1447800"/>
            <a:ext cx="8865162" cy="4751447"/>
          </a:xfrm>
        </p:spPr>
        <p:txBody>
          <a:bodyPr>
            <a:normAutofit fontScale="85000" lnSpcReduction="10000"/>
          </a:bodyPr>
          <a:lstStyle/>
          <a:p>
            <a:pPr algn="just">
              <a:lnSpc>
                <a:spcPct val="130000"/>
              </a:lnSpc>
              <a:spcBef>
                <a:spcPts val="600"/>
              </a:spcBef>
              <a:spcAft>
                <a:spcPts val="600"/>
              </a:spcAft>
              <a:buFont typeface="Arial" panose="020B0604020202020204" pitchFamily="34" charset="0"/>
              <a:buChar char="•"/>
            </a:pPr>
            <a:r>
              <a:rPr lang="en-US" sz="2000" dirty="0"/>
              <a:t>ITIL is a framework and is a set of IT service management (ITSM) best practices that focuses on aligning IT services with the needs of business and also provides approaches which have worked on some scenarios, for selection, planning, delivery, maintenance and overall lifecycle of IT services within a Business</a:t>
            </a:r>
          </a:p>
          <a:p>
            <a:pPr algn="just">
              <a:lnSpc>
                <a:spcPct val="130000"/>
              </a:lnSpc>
              <a:spcBef>
                <a:spcPts val="600"/>
              </a:spcBef>
              <a:spcAft>
                <a:spcPts val="600"/>
              </a:spcAft>
              <a:buFont typeface="Arial" panose="020B0604020202020204" pitchFamily="34" charset="0"/>
              <a:buChar char="•"/>
            </a:pPr>
            <a:r>
              <a:rPr lang="en-US" sz="2000" dirty="0"/>
              <a:t>ITIL describes best practices are not organization-specific or technology-specific and can be applied by any organization looking to use IT Services. </a:t>
            </a:r>
          </a:p>
          <a:p>
            <a:pPr algn="just">
              <a:lnSpc>
                <a:spcPct val="130000"/>
              </a:lnSpc>
              <a:spcBef>
                <a:spcPts val="600"/>
              </a:spcBef>
              <a:spcAft>
                <a:spcPts val="600"/>
              </a:spcAft>
              <a:buFont typeface="Arial" panose="020B0604020202020204" pitchFamily="34" charset="0"/>
              <a:buChar char="•"/>
            </a:pPr>
            <a:r>
              <a:rPr lang="en-US" sz="2000" dirty="0"/>
              <a:t>It allows the organization to establish a baseline from which it can plan, implement, and measure. It is used to demonstrate compliance and to measure improvement.</a:t>
            </a:r>
          </a:p>
          <a:p>
            <a:pPr algn="just">
              <a:lnSpc>
                <a:spcPct val="130000"/>
              </a:lnSpc>
              <a:spcBef>
                <a:spcPts val="600"/>
              </a:spcBef>
              <a:spcAft>
                <a:spcPts val="600"/>
              </a:spcAft>
              <a:buFont typeface="Arial" panose="020B0604020202020204" pitchFamily="34" charset="0"/>
              <a:buChar char="•"/>
            </a:pPr>
            <a:r>
              <a:rPr lang="en-US" sz="2000" dirty="0"/>
              <a:t>It is a public domain framework for practitioners</a:t>
            </a:r>
          </a:p>
          <a:p>
            <a:pPr algn="just">
              <a:lnSpc>
                <a:spcPct val="130000"/>
              </a:lnSpc>
              <a:spcBef>
                <a:spcPts val="600"/>
              </a:spcBef>
              <a:spcAft>
                <a:spcPts val="600"/>
              </a:spcAft>
              <a:buFont typeface="Arial" panose="020B0604020202020204" pitchFamily="34" charset="0"/>
              <a:buChar char="•"/>
            </a:pPr>
            <a:r>
              <a:rPr lang="en-US" sz="2000" dirty="0"/>
              <a:t>ITIL has experienced a number of refinements over the years but is a set of publications that provides guidance for service management. It has emerged as the international de facto standard framework of best practices for IT service management.</a:t>
            </a:r>
          </a:p>
          <a:p>
            <a:pPr algn="just">
              <a:lnSpc>
                <a:spcPct val="130000"/>
              </a:lnSpc>
              <a:spcBef>
                <a:spcPts val="600"/>
              </a:spcBef>
              <a:spcAft>
                <a:spcPts val="600"/>
              </a:spcAft>
              <a:buFont typeface="Arial" panose="020B0604020202020204" pitchFamily="34" charset="0"/>
              <a:buChar char="•"/>
            </a:pPr>
            <a:endParaRPr lang="en-US" sz="2000" dirty="0"/>
          </a:p>
        </p:txBody>
      </p:sp>
      <p:sp>
        <p:nvSpPr>
          <p:cNvPr id="3" name="Content Placeholder 2"/>
          <p:cNvSpPr>
            <a:spLocks noGrp="1"/>
          </p:cNvSpPr>
          <p:nvPr>
            <p:ph sz="quarter" idx="10"/>
          </p:nvPr>
        </p:nvSpPr>
        <p:spPr>
          <a:xfrm>
            <a:off x="161190" y="76200"/>
            <a:ext cx="7332728" cy="1117979"/>
          </a:xfrm>
        </p:spPr>
        <p:txBody>
          <a:bodyPr>
            <a:normAutofit/>
          </a:bodyPr>
          <a:lstStyle/>
          <a:p>
            <a:r>
              <a:rPr lang="en-US" sz="3100" dirty="0">
                <a:solidFill>
                  <a:srgbClr val="C00000"/>
                </a:solidFill>
              </a:rPr>
              <a:t>I T I L :</a:t>
            </a:r>
            <a:endParaRPr lang="en-GB" sz="3200" dirty="0">
              <a:solidFill>
                <a:srgbClr val="C00000"/>
              </a:solidFill>
            </a:endParaRPr>
          </a:p>
        </p:txBody>
      </p:sp>
      <p:sp>
        <p:nvSpPr>
          <p:cNvPr id="4" name="Footer Placeholder 3"/>
          <p:cNvSpPr>
            <a:spLocks noGrp="1"/>
          </p:cNvSpPr>
          <p:nvPr>
            <p:ph type="ftr" sz="quarter" idx="12"/>
          </p:nvPr>
        </p:nvSpPr>
        <p:spPr>
          <a:xfrm>
            <a:off x="3581400" y="6548058"/>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51304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150" y="1295399"/>
            <a:ext cx="8834250" cy="5426075"/>
          </a:xfrm>
        </p:spPr>
        <p:txBody>
          <a:bodyPr>
            <a:normAutofit/>
          </a:bodyPr>
          <a:lstStyle/>
          <a:p>
            <a:pPr algn="just">
              <a:lnSpc>
                <a:spcPct val="130000"/>
              </a:lnSpc>
              <a:spcBef>
                <a:spcPts val="600"/>
              </a:spcBef>
              <a:buFont typeface="Arial" panose="020B0604020202020204" pitchFamily="34" charset="0"/>
              <a:buChar char="•"/>
            </a:pPr>
            <a:r>
              <a:rPr lang="en-US" sz="1600" dirty="0"/>
              <a:t>ITIL constitutes codes of practice for quality management of IT services and infrastructure processes in which the services are matched to business needs. Some of these are</a:t>
            </a:r>
          </a:p>
          <a:p>
            <a:pPr marL="640080" indent="-274320" algn="just">
              <a:lnSpc>
                <a:spcPct val="110000"/>
              </a:lnSpc>
              <a:spcBef>
                <a:spcPts val="600"/>
              </a:spcBef>
              <a:buFont typeface="Wingdings" panose="05000000000000000000" pitchFamily="2" charset="2"/>
              <a:buChar char="§"/>
            </a:pPr>
            <a:r>
              <a:rPr lang="en-US" sz="1600" dirty="0"/>
              <a:t>Best practice guidance: it is a methodology of what works in actual practice derived from what practitioners around the world have indicated as it truly works</a:t>
            </a:r>
          </a:p>
          <a:p>
            <a:pPr marL="640080" indent="-274320" algn="just">
              <a:lnSpc>
                <a:spcPct val="110000"/>
              </a:lnSpc>
              <a:spcBef>
                <a:spcPts val="600"/>
              </a:spcBef>
              <a:buFont typeface="Wingdings" panose="05000000000000000000" pitchFamily="2" charset="2"/>
              <a:buChar char="§"/>
            </a:pPr>
            <a:r>
              <a:rPr lang="en-US" sz="1600" dirty="0"/>
              <a:t>Non-Proprietary: ITIL is not a single vendor view of IT processes and you don’t have to pay to apply it in your organization</a:t>
            </a:r>
          </a:p>
          <a:p>
            <a:pPr marL="640080" indent="-274320" algn="just">
              <a:lnSpc>
                <a:spcPct val="110000"/>
              </a:lnSpc>
              <a:spcBef>
                <a:spcPts val="600"/>
              </a:spcBef>
              <a:buFont typeface="Wingdings" panose="05000000000000000000" pitchFamily="2" charset="2"/>
              <a:buChar char="§"/>
            </a:pPr>
            <a:r>
              <a:rPr lang="en-US" sz="1600" dirty="0"/>
              <a:t>Comprehensive: ITIL captures all of the essential service support and services delivery processes, and integrates them to work together. E.g. Incident, Error, Issue, Problem, Fault</a:t>
            </a:r>
          </a:p>
        </p:txBody>
      </p:sp>
      <p:sp>
        <p:nvSpPr>
          <p:cNvPr id="3" name="Content Placeholder 2"/>
          <p:cNvSpPr>
            <a:spLocks noGrp="1"/>
          </p:cNvSpPr>
          <p:nvPr>
            <p:ph sz="quarter" idx="10"/>
          </p:nvPr>
        </p:nvSpPr>
        <p:spPr>
          <a:xfrm>
            <a:off x="50240" y="0"/>
            <a:ext cx="6321144" cy="1295400"/>
          </a:xfrm>
        </p:spPr>
        <p:txBody>
          <a:bodyPr>
            <a:normAutofit/>
          </a:bodyPr>
          <a:lstStyle/>
          <a:p>
            <a:r>
              <a:rPr lang="en-US" sz="2800" dirty="0">
                <a:solidFill>
                  <a:srgbClr val="C00000"/>
                </a:solidFill>
              </a:rPr>
              <a:t>Quality Approach and Standards</a:t>
            </a:r>
            <a:endParaRPr lang="en-GB" sz="2800" dirty="0">
              <a:solidFill>
                <a:srgbClr val="C00000"/>
              </a:solidFill>
            </a:endParaRPr>
          </a:p>
        </p:txBody>
      </p:sp>
      <p:sp>
        <p:nvSpPr>
          <p:cNvPr id="4" name="Footer Placeholder 3"/>
          <p:cNvSpPr>
            <a:spLocks noGrp="1"/>
          </p:cNvSpPr>
          <p:nvPr>
            <p:ph type="ftr" sz="quarter" idx="12"/>
          </p:nvPr>
        </p:nvSpPr>
        <p:spPr>
          <a:xfrm>
            <a:off x="3608960" y="6543338"/>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2365678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618" y="1280159"/>
            <a:ext cx="9050215" cy="5260285"/>
          </a:xfrm>
        </p:spPr>
        <p:txBody>
          <a:bodyPr>
            <a:noAutofit/>
          </a:bodyPr>
          <a:lstStyle/>
          <a:p>
            <a:pPr>
              <a:lnSpc>
                <a:spcPct val="130000"/>
              </a:lnSpc>
              <a:spcBef>
                <a:spcPts val="600"/>
              </a:spcBef>
              <a:buFont typeface="Arial" panose="020B0604020202020204" pitchFamily="34" charset="0"/>
              <a:buChar char="•"/>
            </a:pPr>
            <a:r>
              <a:rPr lang="en-US" sz="1450" dirty="0"/>
              <a:t>ITIL started as a process-improvement initiative in mid 1980’s in Great Britain, to improve the quality of products and services provided by IT infrastructure, which at that time was not providing reliable and responsive services to the bureaucracy and various agencies which were dependent on these services. </a:t>
            </a:r>
          </a:p>
          <a:p>
            <a:pPr algn="just">
              <a:lnSpc>
                <a:spcPct val="130000"/>
              </a:lnSpc>
              <a:spcBef>
                <a:spcPts val="600"/>
              </a:spcBef>
              <a:buFont typeface="Arial" panose="020B0604020202020204" pitchFamily="34" charset="0"/>
              <a:buChar char="•"/>
            </a:pPr>
            <a:r>
              <a:rPr lang="en-US" sz="1450" dirty="0"/>
              <a:t>In 1986, the British government’s Centralized Telecommunications and Computing Agency (CTCA) formally sponsored a program to promote improved management of IT services. As part of this around 40 IT experts from the public, private, and academic sectors to establish a framework of best practices for managing the IT environment. In 1989 this team came out initially with a set of 42 books that comprised first version of ITIL</a:t>
            </a:r>
          </a:p>
          <a:p>
            <a:pPr algn="just">
              <a:lnSpc>
                <a:spcPct val="140000"/>
              </a:lnSpc>
              <a:spcBef>
                <a:spcPts val="600"/>
              </a:spcBef>
              <a:buFont typeface="Arial" panose="020B0604020202020204" pitchFamily="34" charset="0"/>
              <a:buChar char="•"/>
            </a:pPr>
            <a:r>
              <a:rPr lang="en-US" sz="1450" dirty="0"/>
              <a:t>1995, the total number of ITIL books had grown to &gt;60 volume and had become unwieldy.</a:t>
            </a:r>
          </a:p>
          <a:p>
            <a:pPr algn="just">
              <a:lnSpc>
                <a:spcPct val="140000"/>
              </a:lnSpc>
              <a:spcBef>
                <a:spcPts val="600"/>
              </a:spcBef>
              <a:buFont typeface="Arial" panose="020B0604020202020204" pitchFamily="34" charset="0"/>
              <a:buChar char="•"/>
            </a:pPr>
            <a:r>
              <a:rPr lang="en-US" sz="1450" dirty="0"/>
              <a:t>In 2000 a more condensed ITIL Version 2 came in. This reduced the list of available books to ~7 in which </a:t>
            </a:r>
            <a:r>
              <a:rPr lang="en-US" sz="1450" dirty="0">
                <a:solidFill>
                  <a:srgbClr val="0070C0"/>
                </a:solidFill>
              </a:rPr>
              <a:t>Service Support </a:t>
            </a:r>
            <a:r>
              <a:rPr lang="en-US" sz="1450" dirty="0"/>
              <a:t>and </a:t>
            </a:r>
            <a:r>
              <a:rPr lang="en-US" sz="1450" dirty="0">
                <a:solidFill>
                  <a:srgbClr val="0070C0"/>
                </a:solidFill>
              </a:rPr>
              <a:t>Service Delivery </a:t>
            </a:r>
            <a:r>
              <a:rPr lang="en-US" sz="1450" dirty="0"/>
              <a:t>were the most prominent.</a:t>
            </a:r>
          </a:p>
          <a:p>
            <a:pPr algn="just">
              <a:lnSpc>
                <a:spcPct val="140000"/>
              </a:lnSpc>
              <a:spcBef>
                <a:spcPts val="600"/>
              </a:spcBef>
              <a:buFont typeface="Arial" panose="020B0604020202020204" pitchFamily="34" charset="0"/>
              <a:buChar char="•"/>
            </a:pPr>
            <a:r>
              <a:rPr lang="en-US" sz="1450" dirty="0"/>
              <a:t>In 2007 ITIL V3 consisting of 26 processes and functions were grouped into 5 volumes around the concept of a Service Lifecycle. </a:t>
            </a:r>
          </a:p>
        </p:txBody>
      </p:sp>
      <p:sp>
        <p:nvSpPr>
          <p:cNvPr id="3" name="Content Placeholder 2"/>
          <p:cNvSpPr>
            <a:spLocks noGrp="1"/>
          </p:cNvSpPr>
          <p:nvPr>
            <p:ph sz="quarter" idx="10"/>
          </p:nvPr>
        </p:nvSpPr>
        <p:spPr>
          <a:xfrm>
            <a:off x="50240" y="0"/>
            <a:ext cx="6321144" cy="1295400"/>
          </a:xfrm>
        </p:spPr>
        <p:txBody>
          <a:bodyPr>
            <a:normAutofit/>
          </a:bodyPr>
          <a:lstStyle/>
          <a:p>
            <a:r>
              <a:rPr lang="en-US" sz="2800" dirty="0">
                <a:solidFill>
                  <a:srgbClr val="C00000"/>
                </a:solidFill>
              </a:rPr>
              <a:t>The Origins of ITIL</a:t>
            </a:r>
            <a:endParaRPr lang="en-GB" sz="2800" dirty="0">
              <a:solidFill>
                <a:srgbClr val="C00000"/>
              </a:solidFill>
            </a:endParaRPr>
          </a:p>
        </p:txBody>
      </p:sp>
      <p:sp>
        <p:nvSpPr>
          <p:cNvPr id="4" name="Footer Placeholder 3"/>
          <p:cNvSpPr>
            <a:spLocks noGrp="1"/>
          </p:cNvSpPr>
          <p:nvPr>
            <p:ph type="ftr" sz="quarter" idx="12"/>
          </p:nvPr>
        </p:nvSpPr>
        <p:spPr>
          <a:xfrm>
            <a:off x="3589504" y="6543900"/>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108973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150" y="1295399"/>
            <a:ext cx="9019304" cy="5426075"/>
          </a:xfrm>
        </p:spPr>
        <p:txBody>
          <a:bodyPr>
            <a:normAutofit/>
          </a:bodyPr>
          <a:lstStyle/>
          <a:p>
            <a:pPr>
              <a:lnSpc>
                <a:spcPct val="110000"/>
              </a:lnSpc>
              <a:spcBef>
                <a:spcPts val="600"/>
              </a:spcBef>
              <a:buFont typeface="Arial" panose="020B0604020202020204" pitchFamily="34" charset="0"/>
              <a:buChar char="•"/>
            </a:pPr>
            <a:r>
              <a:rPr lang="en-US" sz="1600" dirty="0"/>
              <a:t>Service life cycle management (SLM) refers to a strategy that supports service organizations in examining the service opportunities proactively as a life cycle instead of a solitary event or set of discrete events.</a:t>
            </a:r>
          </a:p>
          <a:p>
            <a:pPr>
              <a:lnSpc>
                <a:spcPct val="110000"/>
              </a:lnSpc>
              <a:spcBef>
                <a:spcPts val="600"/>
              </a:spcBef>
              <a:buFont typeface="Arial" panose="020B0604020202020204" pitchFamily="34" charset="0"/>
              <a:buChar char="•"/>
            </a:pPr>
            <a:r>
              <a:rPr lang="en-US" sz="1600" dirty="0"/>
              <a:t>Then for each of the phases in the Lifecycle, it provides best practice guidance as a set of processes which can be followed for IT Service Management.</a:t>
            </a:r>
          </a:p>
        </p:txBody>
      </p:sp>
      <p:sp>
        <p:nvSpPr>
          <p:cNvPr id="3" name="Content Placeholder 2"/>
          <p:cNvSpPr>
            <a:spLocks noGrp="1"/>
          </p:cNvSpPr>
          <p:nvPr>
            <p:ph sz="quarter" idx="10"/>
          </p:nvPr>
        </p:nvSpPr>
        <p:spPr>
          <a:xfrm>
            <a:off x="50240" y="0"/>
            <a:ext cx="6321144" cy="1295400"/>
          </a:xfrm>
        </p:spPr>
        <p:txBody>
          <a:bodyPr>
            <a:normAutofit/>
          </a:bodyPr>
          <a:lstStyle/>
          <a:p>
            <a:r>
              <a:rPr lang="en-US" sz="2800" dirty="0">
                <a:solidFill>
                  <a:srgbClr val="C00000"/>
                </a:solidFill>
              </a:rPr>
              <a:t>ITIL V3 - Service Lifecycle</a:t>
            </a:r>
            <a:endParaRPr lang="en-GB" sz="2800" dirty="0">
              <a:solidFill>
                <a:srgbClr val="C00000"/>
              </a:solidFill>
            </a:endParaRPr>
          </a:p>
        </p:txBody>
      </p:sp>
      <p:sp>
        <p:nvSpPr>
          <p:cNvPr id="4" name="Footer Placeholder 3"/>
          <p:cNvSpPr>
            <a:spLocks noGrp="1"/>
          </p:cNvSpPr>
          <p:nvPr>
            <p:ph type="ftr" sz="quarter" idx="12"/>
          </p:nvPr>
        </p:nvSpPr>
        <p:spPr>
          <a:xfrm>
            <a:off x="3619886" y="6534992"/>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8</a:t>
            </a:fld>
            <a:endParaRPr lang="en-US" dirty="0"/>
          </a:p>
        </p:txBody>
      </p:sp>
      <p:pic>
        <p:nvPicPr>
          <p:cNvPr id="6" name="Picture 5">
            <a:extLst>
              <a:ext uri="{FF2B5EF4-FFF2-40B4-BE49-F238E27FC236}">
                <a16:creationId xmlns:a16="http://schemas.microsoft.com/office/drawing/2014/main" id="{BB023D59-203C-4D35-9A16-3B3D01B40986}"/>
              </a:ext>
            </a:extLst>
          </p:cNvPr>
          <p:cNvPicPr>
            <a:picLocks noChangeAspect="1"/>
          </p:cNvPicPr>
          <p:nvPr/>
        </p:nvPicPr>
        <p:blipFill>
          <a:blip r:embed="rId3"/>
          <a:stretch>
            <a:fillRect/>
          </a:stretch>
        </p:blipFill>
        <p:spPr>
          <a:xfrm>
            <a:off x="465448" y="2805256"/>
            <a:ext cx="3725552" cy="3571875"/>
          </a:xfrm>
          <a:prstGeom prst="rect">
            <a:avLst/>
          </a:prstGeom>
        </p:spPr>
      </p:pic>
      <p:sp>
        <p:nvSpPr>
          <p:cNvPr id="7" name="Rectangle 6">
            <a:extLst>
              <a:ext uri="{FF2B5EF4-FFF2-40B4-BE49-F238E27FC236}">
                <a16:creationId xmlns:a16="http://schemas.microsoft.com/office/drawing/2014/main" id="{D8C3ED2D-271C-4624-8082-97B97A8BB62D}"/>
              </a:ext>
            </a:extLst>
          </p:cNvPr>
          <p:cNvSpPr/>
          <p:nvPr/>
        </p:nvSpPr>
        <p:spPr>
          <a:xfrm>
            <a:off x="4283527" y="3200400"/>
            <a:ext cx="4724400" cy="1600438"/>
          </a:xfrm>
          <a:prstGeom prst="rect">
            <a:avLst/>
          </a:prstGeom>
        </p:spPr>
        <p:txBody>
          <a:bodyPr wrap="square">
            <a:spAutoFit/>
          </a:bodyPr>
          <a:lstStyle/>
          <a:p>
            <a:r>
              <a:rPr lang="en-US" sz="1400" dirty="0">
                <a:solidFill>
                  <a:srgbClr val="0070C0"/>
                </a:solidFill>
              </a:rPr>
              <a:t>These sites have a lot of description of these concepts</a:t>
            </a:r>
          </a:p>
          <a:p>
            <a:r>
              <a:rPr lang="en-US" sz="1400" dirty="0">
                <a:solidFill>
                  <a:srgbClr val="0070C0"/>
                </a:solidFill>
                <a:hlinkClick r:id="rId4"/>
              </a:rPr>
              <a:t>https://www.greycampus.com/opencampus/itil-foundation/</a:t>
            </a:r>
            <a:endParaRPr lang="en-US" sz="1400" dirty="0">
              <a:solidFill>
                <a:srgbClr val="0070C0"/>
              </a:solidFill>
            </a:endParaRPr>
          </a:p>
          <a:p>
            <a:endParaRPr lang="en-US" sz="1400" dirty="0">
              <a:solidFill>
                <a:srgbClr val="0070C0"/>
              </a:solidFill>
            </a:endParaRPr>
          </a:p>
          <a:p>
            <a:r>
              <a:rPr lang="en-US" sz="1400" dirty="0">
                <a:solidFill>
                  <a:srgbClr val="0070C0"/>
                </a:solidFill>
                <a:hlinkClick r:id="rId5"/>
              </a:rPr>
              <a:t>https://wiki.en.it-processmaps.com/index.php/ITIL_Processes</a:t>
            </a:r>
            <a:endParaRPr lang="en-US" sz="1400" dirty="0">
              <a:solidFill>
                <a:srgbClr val="0070C0"/>
              </a:solidFill>
            </a:endParaRPr>
          </a:p>
          <a:p>
            <a:endParaRPr lang="en-US" sz="1400" dirty="0">
              <a:solidFill>
                <a:srgbClr val="0070C0"/>
              </a:solidFill>
            </a:endParaRPr>
          </a:p>
          <a:p>
            <a:r>
              <a:rPr lang="en-US" sz="1400" dirty="0">
                <a:solidFill>
                  <a:srgbClr val="0070C0"/>
                </a:solidFill>
              </a:rPr>
              <a:t>https://www.cio.com/article/2439501/infrastructure-it-infrastructure-library-itil-definition-and-solutions.html</a:t>
            </a:r>
          </a:p>
        </p:txBody>
      </p:sp>
    </p:spTree>
    <p:extLst>
      <p:ext uri="{BB962C8B-B14F-4D97-AF65-F5344CB8AC3E}">
        <p14:creationId xmlns:p14="http://schemas.microsoft.com/office/powerpoint/2010/main" val="65509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0240" y="0"/>
            <a:ext cx="6321144" cy="1295400"/>
          </a:xfrm>
        </p:spPr>
        <p:txBody>
          <a:bodyPr>
            <a:normAutofit/>
          </a:bodyPr>
          <a:lstStyle/>
          <a:p>
            <a:r>
              <a:rPr lang="en-US" sz="2800" dirty="0">
                <a:solidFill>
                  <a:srgbClr val="C00000"/>
                </a:solidFill>
              </a:rPr>
              <a:t>ITIL V3 - Service Lifecycle</a:t>
            </a:r>
            <a:endParaRPr lang="en-GB" sz="2800" dirty="0">
              <a:solidFill>
                <a:srgbClr val="C00000"/>
              </a:solidFill>
            </a:endParaRPr>
          </a:p>
        </p:txBody>
      </p:sp>
      <p:sp>
        <p:nvSpPr>
          <p:cNvPr id="4" name="Footer Placeholder 3"/>
          <p:cNvSpPr>
            <a:spLocks noGrp="1"/>
          </p:cNvSpPr>
          <p:nvPr>
            <p:ph type="ftr" sz="quarter" idx="12"/>
          </p:nvPr>
        </p:nvSpPr>
        <p:spPr>
          <a:xfrm>
            <a:off x="3619886" y="6534992"/>
            <a:ext cx="2954076" cy="365125"/>
          </a:xfrm>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9</a:t>
            </a:fld>
            <a:endParaRPr lang="en-US" dirty="0"/>
          </a:p>
        </p:txBody>
      </p:sp>
      <p:pic>
        <p:nvPicPr>
          <p:cNvPr id="6" name="Picture 5">
            <a:extLst>
              <a:ext uri="{FF2B5EF4-FFF2-40B4-BE49-F238E27FC236}">
                <a16:creationId xmlns:a16="http://schemas.microsoft.com/office/drawing/2014/main" id="{BB023D59-203C-4D35-9A16-3B3D01B40986}"/>
              </a:ext>
            </a:extLst>
          </p:cNvPr>
          <p:cNvPicPr>
            <a:picLocks noChangeAspect="1"/>
          </p:cNvPicPr>
          <p:nvPr/>
        </p:nvPicPr>
        <p:blipFill>
          <a:blip r:embed="rId3"/>
          <a:stretch>
            <a:fillRect/>
          </a:stretch>
        </p:blipFill>
        <p:spPr>
          <a:xfrm>
            <a:off x="6065196" y="2245953"/>
            <a:ext cx="3048000" cy="2850006"/>
          </a:xfrm>
          <a:prstGeom prst="rect">
            <a:avLst/>
          </a:prstGeom>
        </p:spPr>
      </p:pic>
      <p:sp>
        <p:nvSpPr>
          <p:cNvPr id="8" name="Rectangle 7">
            <a:extLst>
              <a:ext uri="{FF2B5EF4-FFF2-40B4-BE49-F238E27FC236}">
                <a16:creationId xmlns:a16="http://schemas.microsoft.com/office/drawing/2014/main" id="{2738AC26-1ED3-42EC-955F-4E0D2FAF86EB}"/>
              </a:ext>
            </a:extLst>
          </p:cNvPr>
          <p:cNvSpPr/>
          <p:nvPr/>
        </p:nvSpPr>
        <p:spPr>
          <a:xfrm>
            <a:off x="19437" y="1311613"/>
            <a:ext cx="9093759" cy="5093446"/>
          </a:xfrm>
          <a:prstGeom prst="rect">
            <a:avLst/>
          </a:prstGeom>
        </p:spPr>
        <p:txBody>
          <a:bodyPr wrap="square">
            <a:spAutoFit/>
          </a:bodyPr>
          <a:lstStyle/>
          <a:p>
            <a:pPr marL="182880" lvl="1" indent="-171450" algn="just">
              <a:lnSpc>
                <a:spcPct val="110000"/>
              </a:lnSpc>
              <a:spcBef>
                <a:spcPts val="400"/>
              </a:spcBef>
              <a:buFont typeface="Wingdings" panose="05000000000000000000" pitchFamily="2" charset="2"/>
              <a:buChar char="§"/>
            </a:pPr>
            <a:r>
              <a:rPr lang="en-US" sz="1600" b="1" dirty="0">
                <a:solidFill>
                  <a:srgbClr val="0070C0"/>
                </a:solidFill>
              </a:rPr>
              <a:t>Service strategy: </a:t>
            </a:r>
            <a:r>
              <a:rPr lang="en-US" sz="1600" dirty="0"/>
              <a:t>Understand organizational objectives &amp; customer needs and provides strategic guidance for investments in services. Includes service value definition, business-case development, service assets, market analysis, and service provider types</a:t>
            </a:r>
          </a:p>
          <a:p>
            <a:pPr marL="11430" lvl="1" algn="just">
              <a:lnSpc>
                <a:spcPct val="110000"/>
              </a:lnSpc>
              <a:spcBef>
                <a:spcPts val="400"/>
              </a:spcBef>
            </a:pPr>
            <a:r>
              <a:rPr lang="en-US" sz="1600" dirty="0"/>
              <a:t>    </a:t>
            </a:r>
            <a:r>
              <a:rPr lang="en-US" sz="1600" dirty="0">
                <a:solidFill>
                  <a:srgbClr val="C00000"/>
                </a:solidFill>
              </a:rPr>
              <a:t>Processes involved : </a:t>
            </a:r>
            <a:r>
              <a:rPr lang="en-US" sz="1600" dirty="0"/>
              <a:t>Strategy Mgmt, Portfolio Mgmt ..</a:t>
            </a:r>
          </a:p>
          <a:p>
            <a:pPr marL="182880" lvl="1" indent="-171450">
              <a:lnSpc>
                <a:spcPct val="110000"/>
              </a:lnSpc>
              <a:spcBef>
                <a:spcPts val="400"/>
              </a:spcBef>
              <a:buFont typeface="Wingdings" panose="05000000000000000000" pitchFamily="2" charset="2"/>
              <a:buChar char="§"/>
            </a:pPr>
            <a:r>
              <a:rPr lang="en-US" sz="1600" b="1" dirty="0">
                <a:solidFill>
                  <a:srgbClr val="0070C0"/>
                </a:solidFill>
              </a:rPr>
              <a:t>Service design: </a:t>
            </a:r>
            <a:r>
              <a:rPr lang="en-US" sz="1600" dirty="0"/>
              <a:t>Involves turning the service strategy into a plan for </a:t>
            </a:r>
            <a:br>
              <a:rPr lang="en-US" sz="1600" dirty="0"/>
            </a:br>
            <a:r>
              <a:rPr lang="en-US" sz="1600" dirty="0"/>
              <a:t>delivering the business objectives, technology service </a:t>
            </a:r>
            <a:br>
              <a:rPr lang="en-US" sz="1600" dirty="0"/>
            </a:br>
            <a:r>
              <a:rPr lang="en-US" sz="1600" dirty="0"/>
              <a:t>delivery</a:t>
            </a:r>
          </a:p>
          <a:p>
            <a:pPr marL="0" lvl="1" algn="just">
              <a:lnSpc>
                <a:spcPct val="110000"/>
              </a:lnSpc>
              <a:spcBef>
                <a:spcPts val="400"/>
              </a:spcBef>
            </a:pPr>
            <a:r>
              <a:rPr lang="en-US" sz="1600" dirty="0"/>
              <a:t>    </a:t>
            </a:r>
            <a:r>
              <a:rPr lang="en-US" sz="1600" dirty="0">
                <a:solidFill>
                  <a:srgbClr val="C00000"/>
                </a:solidFill>
              </a:rPr>
              <a:t>Processes involved : </a:t>
            </a:r>
            <a:r>
              <a:rPr lang="en-US" sz="1600" dirty="0"/>
              <a:t>Service Level Mgmt, Availability Mgmt</a:t>
            </a:r>
          </a:p>
          <a:p>
            <a:pPr marL="182880" lvl="1" indent="-171450">
              <a:lnSpc>
                <a:spcPct val="110000"/>
              </a:lnSpc>
              <a:spcBef>
                <a:spcPts val="400"/>
              </a:spcBef>
              <a:buFont typeface="Wingdings" panose="05000000000000000000" pitchFamily="2" charset="2"/>
              <a:buChar char="§"/>
            </a:pPr>
            <a:r>
              <a:rPr lang="en-US" sz="1600" b="1" dirty="0">
                <a:solidFill>
                  <a:srgbClr val="0070C0"/>
                </a:solidFill>
              </a:rPr>
              <a:t>Service transition: </a:t>
            </a:r>
            <a:r>
              <a:rPr lang="en-US" sz="1600" dirty="0"/>
              <a:t>Developing and improving capabilities for </a:t>
            </a:r>
            <a:br>
              <a:rPr lang="en-US" sz="1600" dirty="0"/>
            </a:br>
            <a:r>
              <a:rPr lang="en-US" sz="1600" dirty="0"/>
              <a:t>introducing new services into supported environments.  It </a:t>
            </a:r>
            <a:br>
              <a:rPr lang="en-US" sz="1600" dirty="0"/>
            </a:br>
            <a:r>
              <a:rPr lang="en-US" sz="1600" dirty="0"/>
              <a:t>relates to the delivery of services required by a business into </a:t>
            </a:r>
            <a:br>
              <a:rPr lang="en-US" sz="1600" dirty="0"/>
            </a:br>
            <a:r>
              <a:rPr lang="en-US" sz="1600" dirty="0"/>
              <a:t>live/operational use and encompasses the "project" side of IT</a:t>
            </a:r>
          </a:p>
          <a:p>
            <a:pPr marL="11430" lvl="1">
              <a:lnSpc>
                <a:spcPct val="110000"/>
              </a:lnSpc>
              <a:spcBef>
                <a:spcPts val="400"/>
              </a:spcBef>
            </a:pPr>
            <a:r>
              <a:rPr lang="en-US" sz="1600" dirty="0"/>
              <a:t>    </a:t>
            </a:r>
            <a:r>
              <a:rPr lang="en-US" sz="1600" dirty="0">
                <a:solidFill>
                  <a:srgbClr val="C00000"/>
                </a:solidFill>
              </a:rPr>
              <a:t>Processes involved : </a:t>
            </a:r>
            <a:r>
              <a:rPr lang="en-US" sz="1600" dirty="0"/>
              <a:t>Transition Planning &amp; Support, Change Mgmt</a:t>
            </a:r>
          </a:p>
          <a:p>
            <a:pPr marL="182880" lvl="1" indent="-171450">
              <a:lnSpc>
                <a:spcPct val="110000"/>
              </a:lnSpc>
              <a:spcBef>
                <a:spcPts val="400"/>
              </a:spcBef>
              <a:buFont typeface="Wingdings" panose="05000000000000000000" pitchFamily="2" charset="2"/>
              <a:buChar char="§"/>
            </a:pPr>
            <a:r>
              <a:rPr lang="en-US" sz="1600" b="1" dirty="0">
                <a:solidFill>
                  <a:srgbClr val="0070C0"/>
                </a:solidFill>
              </a:rPr>
              <a:t>Service operation: </a:t>
            </a:r>
            <a:r>
              <a:rPr lang="en-US" sz="1600" dirty="0"/>
              <a:t>Involves managing services in supported environments. Aims to provide best practice for achieving the delivery of agreed levels of services both to end-users and the customers. </a:t>
            </a:r>
          </a:p>
          <a:p>
            <a:pPr marL="11430" lvl="1">
              <a:lnSpc>
                <a:spcPct val="110000"/>
              </a:lnSpc>
              <a:spcBef>
                <a:spcPts val="400"/>
              </a:spcBef>
            </a:pPr>
            <a:r>
              <a:rPr lang="en-US" sz="1600" dirty="0">
                <a:solidFill>
                  <a:srgbClr val="C00000"/>
                </a:solidFill>
              </a:rPr>
              <a:t>    Processes involved: </a:t>
            </a:r>
            <a:r>
              <a:rPr lang="en-US" sz="1600" dirty="0"/>
              <a:t>incident mgmt., Ops management, Service management, Service desks etc.</a:t>
            </a:r>
          </a:p>
          <a:p>
            <a:pPr marL="182880" lvl="1" indent="-171450">
              <a:lnSpc>
                <a:spcPct val="110000"/>
              </a:lnSpc>
              <a:spcBef>
                <a:spcPts val="400"/>
              </a:spcBef>
              <a:buFont typeface="Wingdings" panose="05000000000000000000" pitchFamily="2" charset="2"/>
              <a:buChar char="§"/>
            </a:pPr>
            <a:r>
              <a:rPr lang="en-US" sz="1600" b="1" dirty="0">
                <a:solidFill>
                  <a:srgbClr val="0070C0"/>
                </a:solidFill>
              </a:rPr>
              <a:t>Continual service improvement: </a:t>
            </a:r>
            <a:r>
              <a:rPr lang="en-US" sz="1600" dirty="0"/>
              <a:t>Includes incremental and large-scale improvements to services</a:t>
            </a:r>
          </a:p>
        </p:txBody>
      </p:sp>
    </p:spTree>
    <p:extLst>
      <p:ext uri="{BB962C8B-B14F-4D97-AF65-F5344CB8AC3E}">
        <p14:creationId xmlns:p14="http://schemas.microsoft.com/office/powerpoint/2010/main" val="296840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9127</TotalTime>
  <Words>4559</Words>
  <Application>Microsoft Office PowerPoint</Application>
  <PresentationFormat>On-screen Show (4:3)</PresentationFormat>
  <Paragraphs>424</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vt:lpstr>
      <vt:lpstr>Wingdings</vt:lpstr>
      <vt:lpstr>Office Theme</vt:lpstr>
      <vt:lpstr>IT Systems Management – Session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Phalachandra HL</cp:lastModifiedBy>
  <cp:revision>461</cp:revision>
  <dcterms:created xsi:type="dcterms:W3CDTF">2011-09-14T09:42:05Z</dcterms:created>
  <dcterms:modified xsi:type="dcterms:W3CDTF">2021-01-17T04:24:34Z</dcterms:modified>
</cp:coreProperties>
</file>