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60" r:id="rId2"/>
    <p:sldId id="300" r:id="rId3"/>
    <p:sldId id="293" r:id="rId4"/>
    <p:sldId id="292" r:id="rId5"/>
    <p:sldId id="308" r:id="rId6"/>
    <p:sldId id="309" r:id="rId7"/>
    <p:sldId id="291" r:id="rId8"/>
    <p:sldId id="311" r:id="rId9"/>
    <p:sldId id="295" r:id="rId10"/>
    <p:sldId id="312" r:id="rId11"/>
    <p:sldId id="296" r:id="rId12"/>
    <p:sldId id="275" r:id="rId13"/>
    <p:sldId id="302" r:id="rId14"/>
    <p:sldId id="303" r:id="rId15"/>
    <p:sldId id="276" r:id="rId16"/>
    <p:sldId id="297" r:id="rId17"/>
    <p:sldId id="277" r:id="rId18"/>
    <p:sldId id="278" r:id="rId19"/>
    <p:sldId id="279" r:id="rId20"/>
    <p:sldId id="280" r:id="rId21"/>
    <p:sldId id="310" r:id="rId22"/>
    <p:sldId id="294" r:id="rId23"/>
    <p:sldId id="281" r:id="rId24"/>
    <p:sldId id="282" r:id="rId25"/>
    <p:sldId id="284" r:id="rId26"/>
    <p:sldId id="285" r:id="rId27"/>
    <p:sldId id="283" r:id="rId28"/>
    <p:sldId id="286" r:id="rId29"/>
    <p:sldId id="305" r:id="rId30"/>
    <p:sldId id="306" r:id="rId31"/>
    <p:sldId id="287" r:id="rId32"/>
    <p:sldId id="304" r:id="rId33"/>
    <p:sldId id="288" r:id="rId34"/>
    <p:sldId id="289" r:id="rId35"/>
    <p:sldId id="290" r:id="rId36"/>
    <p:sldId id="298" r:id="rId37"/>
    <p:sldId id="307" r:id="rId38"/>
    <p:sldId id="31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91" autoAdjust="0"/>
    <p:restoredTop sz="86773" autoAdjust="0"/>
  </p:normalViewPr>
  <p:slideViewPr>
    <p:cSldViewPr>
      <p:cViewPr varScale="1">
        <p:scale>
          <a:sx n="80" d="100"/>
          <a:sy n="80" d="100"/>
        </p:scale>
        <p:origin x="128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99D41-F811-4C54-ACE8-2447FA8AE2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F0AC38-30CA-481C-B56B-E74963372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endParaRPr lang="en-US"/>
          </a:p>
        </p:txBody>
      </p:sp>
      <p:sp>
        <p:nvSpPr>
          <p:cNvPr id="4" name="Footer Placeholder 3">
            <a:extLst>
              <a:ext uri="{FF2B5EF4-FFF2-40B4-BE49-F238E27FC236}">
                <a16:creationId xmlns:a16="http://schemas.microsoft.com/office/drawing/2014/main" id="{DD1EC386-6557-49C4-8805-92CC6C6A86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269A4-9CD5-4885-A17A-B2E4160D9D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DABA7-53A9-4870-9A06-7871FA8E0B43}" type="slidenum">
              <a:rPr lang="en-US" smtClean="0"/>
              <a:t>‹#›</a:t>
            </a:fld>
            <a:endParaRPr lang="en-US"/>
          </a:p>
        </p:txBody>
      </p:sp>
    </p:spTree>
    <p:extLst>
      <p:ext uri="{BB962C8B-B14F-4D97-AF65-F5344CB8AC3E}">
        <p14:creationId xmlns:p14="http://schemas.microsoft.com/office/powerpoint/2010/main" val="38323762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your mail server running, DB server, Router, Switches .. All IT services covered in SLA is available .. Lot more .. Guarantee all of the services </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4656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64609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783925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870426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691834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110238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Percent availability (sometimes looked as percent uptime from a service provider perspective) started with expectations of being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90</a:t>
            </a:r>
            <a:r>
              <a:rPr lang="en-US" dirty="0"/>
              <a:t>    </a:t>
            </a:r>
            <a:r>
              <a:rPr lang="en-US" sz="1200" b="0" i="0" u="none" strike="noStrike" kern="1200" dirty="0">
                <a:solidFill>
                  <a:schemeClr val="tx1"/>
                </a:solidFill>
                <a:effectLst/>
                <a:latin typeface="+mn-lt"/>
                <a:ea typeface="+mn-ea"/>
                <a:cs typeface="+mn-cs"/>
              </a:rPr>
              <a:t>99</a:t>
            </a:r>
            <a:r>
              <a:rPr lang="en-US" dirty="0"/>
              <a:t>    </a:t>
            </a:r>
            <a:r>
              <a:rPr lang="en-US" sz="1200" b="0" i="0" u="none" strike="noStrike" kern="1200" dirty="0">
                <a:solidFill>
                  <a:schemeClr val="tx1"/>
                </a:solidFill>
                <a:effectLst/>
                <a:latin typeface="+mn-lt"/>
                <a:ea typeface="+mn-ea"/>
                <a:cs typeface="+mn-cs"/>
              </a:rPr>
              <a:t>99.9</a:t>
            </a:r>
            <a:r>
              <a:rPr lang="en-US" dirty="0"/>
              <a:t>   </a:t>
            </a:r>
            <a:r>
              <a:rPr lang="en-US" sz="1200" b="0" i="0" u="none" strike="noStrike" kern="1200" dirty="0">
                <a:solidFill>
                  <a:schemeClr val="tx1"/>
                </a:solidFill>
                <a:effectLst/>
                <a:latin typeface="+mn-lt"/>
                <a:ea typeface="+mn-ea"/>
                <a:cs typeface="+mn-cs"/>
              </a:rPr>
              <a:t>99.99</a:t>
            </a:r>
            <a:r>
              <a:rPr lang="en-US" dirty="0"/>
              <a:t>    </a:t>
            </a:r>
            <a:r>
              <a:rPr lang="en-US" sz="1200" b="0" i="0" u="none" strike="noStrike" kern="1200" dirty="0">
                <a:solidFill>
                  <a:schemeClr val="tx1"/>
                </a:solidFill>
                <a:effectLst/>
                <a:latin typeface="+mn-lt"/>
                <a:ea typeface="+mn-ea"/>
                <a:cs typeface="+mn-cs"/>
              </a:rPr>
              <a:t>99.999</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Per Week in </a:t>
            </a:r>
            <a:r>
              <a:rPr lang="en-US" sz="1200" b="0" i="0" u="none" strike="noStrike" kern="1200" dirty="0" err="1">
                <a:solidFill>
                  <a:schemeClr val="tx1"/>
                </a:solidFill>
                <a:effectLst/>
                <a:latin typeface="+mn-lt"/>
                <a:ea typeface="+mn-ea"/>
                <a:cs typeface="+mn-cs"/>
              </a:rPr>
              <a:t>Hrs</a:t>
            </a:r>
            <a:r>
              <a:rPr lang="en-US" dirty="0"/>
              <a:t>  </a:t>
            </a:r>
            <a:r>
              <a:rPr lang="en-US" sz="1200" b="0" i="0" u="none" strike="noStrike" kern="1200" dirty="0">
                <a:solidFill>
                  <a:schemeClr val="tx1"/>
                </a:solidFill>
                <a:effectLst/>
                <a:latin typeface="+mn-lt"/>
                <a:ea typeface="+mn-ea"/>
                <a:cs typeface="+mn-cs"/>
              </a:rPr>
              <a:t>16.8</a:t>
            </a:r>
            <a:r>
              <a:rPr lang="en-US" dirty="0"/>
              <a:t> </a:t>
            </a:r>
            <a:r>
              <a:rPr lang="en-US" sz="1200" b="0" i="0" u="none" strike="noStrike" kern="1200" dirty="0">
                <a:solidFill>
                  <a:schemeClr val="tx1"/>
                </a:solidFill>
                <a:effectLst/>
                <a:latin typeface="+mn-lt"/>
                <a:ea typeface="+mn-ea"/>
                <a:cs typeface="+mn-cs"/>
              </a:rPr>
              <a:t>1.68</a:t>
            </a:r>
            <a:r>
              <a:rPr lang="en-US" dirty="0"/>
              <a:t> </a:t>
            </a:r>
            <a:r>
              <a:rPr lang="en-US" sz="1200" b="0" i="0" u="none" strike="noStrike" kern="1200" dirty="0">
                <a:solidFill>
                  <a:schemeClr val="tx1"/>
                </a:solidFill>
                <a:effectLst/>
                <a:latin typeface="+mn-lt"/>
                <a:ea typeface="+mn-ea"/>
                <a:cs typeface="+mn-cs"/>
              </a:rPr>
              <a:t>0.168</a:t>
            </a:r>
            <a:r>
              <a:rPr lang="en-US" dirty="0"/>
              <a:t>   </a:t>
            </a:r>
            <a:r>
              <a:rPr lang="en-US" sz="1200" b="0" i="0" u="none" strike="noStrike" kern="1200" dirty="0">
                <a:solidFill>
                  <a:schemeClr val="tx1"/>
                </a:solidFill>
                <a:effectLst/>
                <a:latin typeface="+mn-lt"/>
                <a:ea typeface="+mn-ea"/>
                <a:cs typeface="+mn-cs"/>
              </a:rPr>
              <a:t>0.0168</a:t>
            </a:r>
            <a:r>
              <a:rPr lang="en-US" dirty="0"/>
              <a:t>   </a:t>
            </a:r>
            <a:r>
              <a:rPr lang="en-US" sz="1200" b="0" i="0" u="none" strike="noStrike" kern="1200" dirty="0">
                <a:solidFill>
                  <a:schemeClr val="tx1"/>
                </a:solidFill>
                <a:effectLst/>
                <a:latin typeface="+mn-lt"/>
                <a:ea typeface="+mn-ea"/>
                <a:cs typeface="+mn-cs"/>
              </a:rPr>
              <a:t>0.00168</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Per Week in Secs</a:t>
            </a:r>
            <a:r>
              <a:rPr lang="en-US" dirty="0"/>
              <a:t>        </a:t>
            </a:r>
            <a:r>
              <a:rPr lang="en-US" sz="1200" b="0" i="0" u="none" strike="noStrike" kern="1200" dirty="0">
                <a:solidFill>
                  <a:schemeClr val="tx1"/>
                </a:solidFill>
                <a:effectLst/>
                <a:latin typeface="+mn-lt"/>
                <a:ea typeface="+mn-ea"/>
                <a:cs typeface="+mn-cs"/>
              </a:rPr>
              <a:t>100.8</a:t>
            </a:r>
            <a:r>
              <a:rPr lang="en-US" dirty="0"/>
              <a:t> </a:t>
            </a:r>
            <a:r>
              <a:rPr lang="en-US" sz="1200" b="0" i="0" u="none" strike="noStrike" kern="1200" dirty="0">
                <a:solidFill>
                  <a:schemeClr val="tx1"/>
                </a:solidFill>
                <a:effectLst/>
                <a:latin typeface="+mn-lt"/>
                <a:ea typeface="+mn-ea"/>
                <a:cs typeface="+mn-cs"/>
              </a:rPr>
              <a:t>10.08</a:t>
            </a:r>
            <a:r>
              <a:rPr lang="en-US" dirty="0"/>
              <a:t> </a:t>
            </a:r>
            <a:r>
              <a:rPr lang="en-US" sz="1200" b="0" i="0" u="none" strike="noStrike" kern="1200" dirty="0">
                <a:solidFill>
                  <a:schemeClr val="tx1"/>
                </a:solidFill>
                <a:effectLst/>
                <a:latin typeface="+mn-lt"/>
                <a:ea typeface="+mn-ea"/>
                <a:cs typeface="+mn-cs"/>
              </a:rPr>
              <a:t>1.008</a:t>
            </a:r>
            <a:r>
              <a:rPr lang="en-US" dirty="0"/>
              <a:t>     </a:t>
            </a:r>
            <a:r>
              <a:rPr lang="en-US" sz="1200" b="0" i="0" u="none" strike="noStrike" kern="1200" dirty="0">
                <a:solidFill>
                  <a:schemeClr val="tx1"/>
                </a:solidFill>
                <a:effectLst/>
                <a:latin typeface="+mn-lt"/>
                <a:ea typeface="+mn-ea"/>
                <a:cs typeface="+mn-cs"/>
              </a:rPr>
              <a:t>0.1008</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Per Day</a:t>
            </a:r>
            <a:r>
              <a:rPr lang="en-US" dirty="0"/>
              <a:t>                </a:t>
            </a:r>
            <a:r>
              <a:rPr lang="en-US" sz="1200" b="0" i="0" u="none" strike="noStrike" kern="1200" dirty="0">
                <a:solidFill>
                  <a:schemeClr val="tx1"/>
                </a:solidFill>
                <a:effectLst/>
                <a:latin typeface="+mn-lt"/>
                <a:ea typeface="+mn-ea"/>
                <a:cs typeface="+mn-cs"/>
              </a:rPr>
              <a:t>2.4</a:t>
            </a:r>
            <a:r>
              <a:rPr lang="en-US" dirty="0"/>
              <a:t>   </a:t>
            </a:r>
            <a:r>
              <a:rPr lang="en-US" sz="1200" b="0" i="0" u="none" strike="noStrike" kern="1200" dirty="0">
                <a:solidFill>
                  <a:schemeClr val="tx1"/>
                </a:solidFill>
                <a:effectLst/>
                <a:latin typeface="+mn-lt"/>
                <a:ea typeface="+mn-ea"/>
                <a:cs typeface="+mn-cs"/>
              </a:rPr>
              <a:t>14.4</a:t>
            </a:r>
            <a:r>
              <a:rPr lang="en-US" dirty="0"/>
              <a:t>   </a:t>
            </a:r>
            <a:r>
              <a:rPr lang="en-US" sz="1200" b="0" i="0" u="none" strike="noStrike" kern="1200" dirty="0">
                <a:solidFill>
                  <a:schemeClr val="tx1"/>
                </a:solidFill>
                <a:effectLst/>
                <a:latin typeface="+mn-lt"/>
                <a:ea typeface="+mn-ea"/>
                <a:cs typeface="+mn-cs"/>
              </a:rPr>
              <a:t>1.44</a:t>
            </a:r>
            <a:r>
              <a:rPr lang="en-US" dirty="0"/>
              <a:t>   </a:t>
            </a:r>
            <a:r>
              <a:rPr lang="en-US" sz="1200" b="0" i="0" u="none" strike="noStrike" kern="1200" dirty="0">
                <a:solidFill>
                  <a:schemeClr val="tx1"/>
                </a:solidFill>
                <a:effectLst/>
                <a:latin typeface="+mn-lt"/>
                <a:ea typeface="+mn-ea"/>
                <a:cs typeface="+mn-cs"/>
              </a:rPr>
              <a:t>0.144</a:t>
            </a:r>
            <a:r>
              <a:rPr lang="en-US" dirty="0"/>
              <a:t>    </a:t>
            </a:r>
            <a:r>
              <a:rPr lang="en-US" sz="1200" b="0" i="0" u="none" strike="noStrike" kern="1200" dirty="0">
                <a:solidFill>
                  <a:schemeClr val="tx1"/>
                </a:solidFill>
                <a:effectLst/>
                <a:latin typeface="+mn-lt"/>
                <a:ea typeface="+mn-ea"/>
                <a:cs typeface="+mn-cs"/>
              </a:rPr>
              <a:t>0.0144</a:t>
            </a:r>
            <a:r>
              <a:rPr lang="en-US" dirty="0"/>
              <a:t> </a:t>
            </a:r>
            <a:endParaRPr lang="en-US" sz="1200" dirty="0"/>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026871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3290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49691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3312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452957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943891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62870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222213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052152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706187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718571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906089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41815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423389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Executive Support           - 2</a:t>
            </a:r>
          </a:p>
          <a:p>
            <a:r>
              <a:rPr lang="en-US" dirty="0"/>
              <a:t>Process Owner                - 4</a:t>
            </a:r>
          </a:p>
          <a:p>
            <a:r>
              <a:rPr lang="en-US" dirty="0"/>
              <a:t>Process Documentation – 1</a:t>
            </a:r>
          </a:p>
          <a:p>
            <a:r>
              <a:rPr lang="en-US" dirty="0"/>
              <a:t>Quality of Availability Process  -7</a:t>
            </a:r>
          </a:p>
          <a:p>
            <a:endParaRPr lang="en-US" dirty="0"/>
          </a:p>
          <a:p>
            <a:r>
              <a:rPr lang="en-US" dirty="0"/>
              <a:t>Efficiency – 3 + 3 + 2 + 1 = 9</a:t>
            </a:r>
          </a:p>
          <a:p>
            <a:r>
              <a:rPr lang="en-US" dirty="0"/>
              <a:t>Effectiveness = 4+4+ 2= 10</a:t>
            </a:r>
          </a:p>
        </p:txBody>
      </p:sp>
      <p:sp>
        <p:nvSpPr>
          <p:cNvPr id="4" name="Slide Number Placeholder 3"/>
          <p:cNvSpPr>
            <a:spLocks noGrp="1"/>
          </p:cNvSpPr>
          <p:nvPr>
            <p:ph type="sldNum" sz="quarter" idx="10"/>
          </p:nvPr>
        </p:nvSpPr>
        <p:spPr/>
        <p:txBody>
          <a:bodyPr/>
          <a:lstStyle/>
          <a:p>
            <a:fld id="{C7BC08CD-08CE-4BE9-82DB-405CF9CCA283}" type="slidenum">
              <a:rPr lang="en-IN" smtClean="0"/>
              <a:t>31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3857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797135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Executive Support           - 2</a:t>
            </a:r>
          </a:p>
          <a:p>
            <a:r>
              <a:rPr lang="en-US" dirty="0"/>
              <a:t>Process Owner                - 4</a:t>
            </a:r>
          </a:p>
          <a:p>
            <a:r>
              <a:rPr lang="en-US" dirty="0"/>
              <a:t>Process Documentation – 1</a:t>
            </a:r>
          </a:p>
          <a:p>
            <a:r>
              <a:rPr lang="en-US" dirty="0"/>
              <a:t>Quality of Availability Process  -7</a:t>
            </a:r>
          </a:p>
          <a:p>
            <a:endParaRPr lang="en-US" dirty="0"/>
          </a:p>
          <a:p>
            <a:r>
              <a:rPr lang="en-US" dirty="0"/>
              <a:t>Efficiency – 3 + 3 + 2 + 1 = 9</a:t>
            </a:r>
          </a:p>
          <a:p>
            <a:r>
              <a:rPr lang="en-US" dirty="0"/>
              <a:t>Effectiveness = 4+4+ 2= 10</a:t>
            </a:r>
          </a:p>
        </p:txBody>
      </p:sp>
      <p:sp>
        <p:nvSpPr>
          <p:cNvPr id="4" name="Slide Number Placeholder 3"/>
          <p:cNvSpPr>
            <a:spLocks noGrp="1"/>
          </p:cNvSpPr>
          <p:nvPr>
            <p:ph type="sldNum" sz="quarter" idx="10"/>
          </p:nvPr>
        </p:nvSpPr>
        <p:spPr/>
        <p:txBody>
          <a:bodyPr/>
          <a:lstStyle/>
          <a:p>
            <a:fld id="{C7BC08CD-08CE-4BE9-82DB-405CF9CCA283}" type="slidenum">
              <a:rPr lang="en-IN" smtClean="0"/>
              <a:t>32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519245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615398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 Failure Impact Analysis (CFIA)</a:t>
            </a:r>
          </a:p>
          <a:p>
            <a:r>
              <a:rPr lang="en-US" dirty="0"/>
              <a:t>Fault Tree Analysis (FTA)</a:t>
            </a:r>
          </a:p>
          <a:p>
            <a:r>
              <a:rPr lang="en-US" dirty="0"/>
              <a:t>CCTA Risk Analysis and Management Method (CRAMM)</a:t>
            </a:r>
          </a:p>
          <a:p>
            <a:r>
              <a:rPr lang="en-US" dirty="0"/>
              <a:t>Service Outage Analysis (SOA)</a:t>
            </a:r>
          </a:p>
        </p:txBody>
      </p:sp>
      <p:sp>
        <p:nvSpPr>
          <p:cNvPr id="4" name="Slide Number Placeholder 3"/>
          <p:cNvSpPr>
            <a:spLocks noGrp="1"/>
          </p:cNvSpPr>
          <p:nvPr>
            <p:ph type="sldNum" sz="quarter" idx="10"/>
          </p:nvPr>
        </p:nvSpPr>
        <p:spPr/>
        <p:txBody>
          <a:bodyPr/>
          <a:lstStyle/>
          <a:p>
            <a:fld id="{C7BC08CD-08CE-4BE9-82DB-405CF9CCA283}" type="slidenum">
              <a:rPr lang="en-IN" smtClean="0"/>
              <a:t>34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573940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38100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141511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Critical Success Factors (CSF)s and Key Performance Indicators (KPIs)</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232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Critical Success Factors (CSF)s and Key Performance Indicators (KPIs)</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0742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08957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50958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03904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Professional response to outages</a:t>
            </a:r>
          </a:p>
          <a:p>
            <a:r>
              <a:rPr lang="en-US" dirty="0"/>
              <a:t>Mission critical Business </a:t>
            </a:r>
          </a:p>
          <a:p>
            <a:endParaRPr lang="en-US" dirty="0"/>
          </a:p>
          <a:p>
            <a:pPr marL="0" indent="0" algn="just">
              <a:lnSpc>
                <a:spcPct val="120000"/>
              </a:lnSpc>
              <a:spcBef>
                <a:spcPts val="600"/>
              </a:spcBef>
            </a:pPr>
            <a:r>
              <a:rPr lang="en-US" sz="1200" b="1" dirty="0" err="1">
                <a:solidFill>
                  <a:srgbClr val="C00000"/>
                </a:solidFill>
              </a:rPr>
              <a:t>Defn</a:t>
            </a:r>
            <a:r>
              <a:rPr lang="en-US" sz="1200" b="1" dirty="0">
                <a:solidFill>
                  <a:srgbClr val="C00000"/>
                </a:solidFill>
              </a:rPr>
              <a:t> Uptime:</a:t>
            </a:r>
          </a:p>
          <a:p>
            <a:pPr marL="360000" indent="-360000" algn="just">
              <a:lnSpc>
                <a:spcPct val="120000"/>
              </a:lnSpc>
              <a:spcBef>
                <a:spcPts val="600"/>
              </a:spcBef>
              <a:buFont typeface="Arial" panose="020B0604020202020204" pitchFamily="34" charset="0"/>
              <a:buChar char="•"/>
            </a:pPr>
            <a:r>
              <a:rPr lang="en-US" sz="1200" dirty="0"/>
              <a:t>Is a measure of the time that the individual components within a production system are functionally operating</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689529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37654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9709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
        <p:nvSpPr>
          <p:cNvPr id="14" name="TextBox 13">
            <a:extLst>
              <a:ext uri="{FF2B5EF4-FFF2-40B4-BE49-F238E27FC236}">
                <a16:creationId xmlns:a16="http://schemas.microsoft.com/office/drawing/2014/main" id="{66213D15-4D4D-4F41-BEB4-DDF6E157FE6D}"/>
              </a:ext>
            </a:extLst>
          </p:cNvPr>
          <p:cNvSpPr txBox="1"/>
          <p:nvPr userDrawn="1"/>
        </p:nvSpPr>
        <p:spPr>
          <a:xfrm>
            <a:off x="176679" y="6558112"/>
            <a:ext cx="1015021"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28 July 2019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4" name="Footer Placeholder 8">
            <a:extLst>
              <a:ext uri="{FF2B5EF4-FFF2-40B4-BE49-F238E27FC236}">
                <a16:creationId xmlns:a16="http://schemas.microsoft.com/office/drawing/2014/main" id="{7CF054C3-63C0-41A1-977B-39783B468E5A}"/>
              </a:ext>
            </a:extLst>
          </p:cNvPr>
          <p:cNvSpPr>
            <a:spLocks noGrp="1"/>
          </p:cNvSpPr>
          <p:nvPr>
            <p:ph type="ftr" sz="quarter" idx="12"/>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15" name="Slide Number Placeholder 9">
            <a:extLst>
              <a:ext uri="{FF2B5EF4-FFF2-40B4-BE49-F238E27FC236}">
                <a16:creationId xmlns:a16="http://schemas.microsoft.com/office/drawing/2014/main" id="{11845580-4074-4C6C-A2C1-E81399E17C1C}"/>
              </a:ext>
            </a:extLst>
          </p:cNvPr>
          <p:cNvSpPr>
            <a:spLocks noGrp="1"/>
          </p:cNvSpPr>
          <p:nvPr>
            <p:ph type="sldNum" sz="quarter" idx="13"/>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16" name="TextBox 15">
            <a:extLst>
              <a:ext uri="{FF2B5EF4-FFF2-40B4-BE49-F238E27FC236}">
                <a16:creationId xmlns:a16="http://schemas.microsoft.com/office/drawing/2014/main" id="{71298E08-29E8-44CD-923A-AAEE3BAF6964}"/>
              </a:ext>
            </a:extLst>
          </p:cNvPr>
          <p:cNvSpPr txBox="1"/>
          <p:nvPr userDrawn="1"/>
        </p:nvSpPr>
        <p:spPr>
          <a:xfrm>
            <a:off x="176679" y="6558112"/>
            <a:ext cx="1015021"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28 July 2019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2" name="Footer Placeholder 8">
            <a:extLst>
              <a:ext uri="{FF2B5EF4-FFF2-40B4-BE49-F238E27FC236}">
                <a16:creationId xmlns:a16="http://schemas.microsoft.com/office/drawing/2014/main" id="{285C48ED-E557-4B54-AB30-A29AA221683F}"/>
              </a:ext>
            </a:extLst>
          </p:cNvPr>
          <p:cNvSpPr>
            <a:spLocks noGrp="1"/>
          </p:cNvSpPr>
          <p:nvPr>
            <p:ph type="ftr" sz="quarter" idx="12"/>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13" name="Slide Number Placeholder 9">
            <a:extLst>
              <a:ext uri="{FF2B5EF4-FFF2-40B4-BE49-F238E27FC236}">
                <a16:creationId xmlns:a16="http://schemas.microsoft.com/office/drawing/2014/main" id="{68016A15-8260-44AB-978E-7EA91A3BD42B}"/>
              </a:ext>
            </a:extLst>
          </p:cNvPr>
          <p:cNvSpPr>
            <a:spLocks noGrp="1"/>
          </p:cNvSpPr>
          <p:nvPr>
            <p:ph type="sldNum" sz="quarter" idx="13"/>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14" name="TextBox 13">
            <a:extLst>
              <a:ext uri="{FF2B5EF4-FFF2-40B4-BE49-F238E27FC236}">
                <a16:creationId xmlns:a16="http://schemas.microsoft.com/office/drawing/2014/main" id="{F8AF52CA-0528-4AEA-9419-50D7F8806B37}"/>
              </a:ext>
            </a:extLst>
          </p:cNvPr>
          <p:cNvSpPr txBox="1"/>
          <p:nvPr userDrawn="1"/>
        </p:nvSpPr>
        <p:spPr>
          <a:xfrm>
            <a:off x="176679" y="6558112"/>
            <a:ext cx="1015021"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28 July 2019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8">
            <a:extLst>
              <a:ext uri="{FF2B5EF4-FFF2-40B4-BE49-F238E27FC236}">
                <a16:creationId xmlns:a16="http://schemas.microsoft.com/office/drawing/2014/main" id="{A5D49951-BF40-452A-8808-01901817713C}"/>
              </a:ext>
            </a:extLst>
          </p:cNvPr>
          <p:cNvSpPr>
            <a:spLocks noGrp="1"/>
          </p:cNvSpPr>
          <p:nvPr>
            <p:ph type="ftr" sz="quarter" idx="12"/>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8" name="Slide Number Placeholder 9">
            <a:extLst>
              <a:ext uri="{FF2B5EF4-FFF2-40B4-BE49-F238E27FC236}">
                <a16:creationId xmlns:a16="http://schemas.microsoft.com/office/drawing/2014/main" id="{21F48B6A-D660-4173-9594-C9BAEEE1537F}"/>
              </a:ext>
            </a:extLst>
          </p:cNvPr>
          <p:cNvSpPr>
            <a:spLocks noGrp="1"/>
          </p:cNvSpPr>
          <p:nvPr>
            <p:ph type="sldNum" sz="quarter" idx="13"/>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9" name="TextBox 8">
            <a:extLst>
              <a:ext uri="{FF2B5EF4-FFF2-40B4-BE49-F238E27FC236}">
                <a16:creationId xmlns:a16="http://schemas.microsoft.com/office/drawing/2014/main" id="{D5CB6FD0-C5F8-4DFC-BCA1-9832ED447EC1}"/>
              </a:ext>
            </a:extLst>
          </p:cNvPr>
          <p:cNvSpPr txBox="1"/>
          <p:nvPr userDrawn="1"/>
        </p:nvSpPr>
        <p:spPr>
          <a:xfrm>
            <a:off x="176679" y="6558112"/>
            <a:ext cx="1015021"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28 July 2019</a:t>
            </a:r>
          </a:p>
        </p:txBody>
      </p:sp>
    </p:spTree>
    <p:extLst>
      <p:ext uri="{BB962C8B-B14F-4D97-AF65-F5344CB8AC3E}">
        <p14:creationId xmlns:p14="http://schemas.microsoft.com/office/powerpoint/2010/main" val="166717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endPar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9" name="Footer Placeholder 8">
            <a:extLst>
              <a:ext uri="{FF2B5EF4-FFF2-40B4-BE49-F238E27FC236}">
                <a16:creationId xmlns:a16="http://schemas.microsoft.com/office/drawing/2014/main" id="{A69F1D48-E22A-4E00-805C-D22E8981A30D}"/>
              </a:ext>
            </a:extLst>
          </p:cNvPr>
          <p:cNvSpPr>
            <a:spLocks noGrp="1"/>
          </p:cNvSpPr>
          <p:nvPr>
            <p:ph type="ftr" sz="quarter" idx="13"/>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656459E1-2FC5-41AF-8D52-394A897C9C8A}"/>
              </a:ext>
            </a:extLst>
          </p:cNvPr>
          <p:cNvSpPr>
            <a:spLocks noGrp="1"/>
          </p:cNvSpPr>
          <p:nvPr>
            <p:ph type="sldNum" sz="quarter" idx="14"/>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11" name="TextBox 10">
            <a:extLst>
              <a:ext uri="{FF2B5EF4-FFF2-40B4-BE49-F238E27FC236}">
                <a16:creationId xmlns:a16="http://schemas.microsoft.com/office/drawing/2014/main" id="{174B17DE-2AE8-4922-8F2F-DA0213B1A2FD}"/>
              </a:ext>
            </a:extLst>
          </p:cNvPr>
          <p:cNvSpPr txBox="1"/>
          <p:nvPr userDrawn="1"/>
        </p:nvSpPr>
        <p:spPr>
          <a:xfrm>
            <a:off x="176679" y="6558112"/>
            <a:ext cx="1015021"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28 July 2019</a:t>
            </a:r>
          </a:p>
        </p:txBody>
      </p:sp>
    </p:spTree>
    <p:extLst>
      <p:ext uri="{BB962C8B-B14F-4D97-AF65-F5344CB8AC3E}">
        <p14:creationId xmlns:p14="http://schemas.microsoft.com/office/powerpoint/2010/main" val="212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15" name="TextBox 14">
            <a:extLst>
              <a:ext uri="{FF2B5EF4-FFF2-40B4-BE49-F238E27FC236}">
                <a16:creationId xmlns:a16="http://schemas.microsoft.com/office/drawing/2014/main" id="{7B712EBD-CBA5-46D7-AE67-3D36EF1F0AAB}"/>
              </a:ext>
            </a:extLst>
          </p:cNvPr>
          <p:cNvSpPr txBox="1"/>
          <p:nvPr userDrawn="1"/>
        </p:nvSpPr>
        <p:spPr>
          <a:xfrm>
            <a:off x="176679" y="6558112"/>
            <a:ext cx="976549"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23 Jan 2021</a:t>
            </a: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176679" y="6558112"/>
            <a:ext cx="976549"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23 Jan 2021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Footer Placeholder 8">
            <a:extLst>
              <a:ext uri="{FF2B5EF4-FFF2-40B4-BE49-F238E27FC236}">
                <a16:creationId xmlns:a16="http://schemas.microsoft.com/office/drawing/2014/main" id="{361821A5-5120-441F-9B91-B080D3BB7090}"/>
              </a:ext>
            </a:extLst>
          </p:cNvPr>
          <p:cNvSpPr>
            <a:spLocks noGrp="1"/>
          </p:cNvSpPr>
          <p:nvPr>
            <p:ph type="ftr" sz="quarter" idx="12"/>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24" name="Slide Number Placeholder 9">
            <a:extLst>
              <a:ext uri="{FF2B5EF4-FFF2-40B4-BE49-F238E27FC236}">
                <a16:creationId xmlns:a16="http://schemas.microsoft.com/office/drawing/2014/main" id="{B9C2FC3F-27A8-41E1-B70A-CBA7B5DAA29D}"/>
              </a:ext>
            </a:extLst>
          </p:cNvPr>
          <p:cNvSpPr>
            <a:spLocks noGrp="1"/>
          </p:cNvSpPr>
          <p:nvPr>
            <p:ph type="sldNum" sz="quarter" idx="13"/>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25" name="TextBox 24">
            <a:extLst>
              <a:ext uri="{FF2B5EF4-FFF2-40B4-BE49-F238E27FC236}">
                <a16:creationId xmlns:a16="http://schemas.microsoft.com/office/drawing/2014/main" id="{610BA0A4-850A-4DDE-A639-708CF280B7A6}"/>
              </a:ext>
            </a:extLst>
          </p:cNvPr>
          <p:cNvSpPr txBox="1"/>
          <p:nvPr userDrawn="1"/>
        </p:nvSpPr>
        <p:spPr>
          <a:xfrm>
            <a:off x="176679" y="6558112"/>
            <a:ext cx="976549"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23 Jan 2021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Footer Placeholder 8">
            <a:extLst>
              <a:ext uri="{FF2B5EF4-FFF2-40B4-BE49-F238E27FC236}">
                <a16:creationId xmlns:a16="http://schemas.microsoft.com/office/drawing/2014/main" id="{052E8369-FBC0-4705-B978-B35AADEF5117}"/>
              </a:ext>
            </a:extLst>
          </p:cNvPr>
          <p:cNvSpPr>
            <a:spLocks noGrp="1"/>
          </p:cNvSpPr>
          <p:nvPr>
            <p:ph type="ftr" sz="quarter" idx="12"/>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23" name="Slide Number Placeholder 9">
            <a:extLst>
              <a:ext uri="{FF2B5EF4-FFF2-40B4-BE49-F238E27FC236}">
                <a16:creationId xmlns:a16="http://schemas.microsoft.com/office/drawing/2014/main" id="{0C93BA75-69B7-4719-9ED0-40EF815EBC8B}"/>
              </a:ext>
            </a:extLst>
          </p:cNvPr>
          <p:cNvSpPr>
            <a:spLocks noGrp="1"/>
          </p:cNvSpPr>
          <p:nvPr>
            <p:ph type="sldNum" sz="quarter" idx="13"/>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24" name="TextBox 23">
            <a:extLst>
              <a:ext uri="{FF2B5EF4-FFF2-40B4-BE49-F238E27FC236}">
                <a16:creationId xmlns:a16="http://schemas.microsoft.com/office/drawing/2014/main" id="{0FB865B5-CABF-4324-9BAA-F371E3FF9D14}"/>
              </a:ext>
            </a:extLst>
          </p:cNvPr>
          <p:cNvSpPr txBox="1"/>
          <p:nvPr userDrawn="1"/>
        </p:nvSpPr>
        <p:spPr>
          <a:xfrm>
            <a:off x="176679" y="6558112"/>
            <a:ext cx="1015021"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20 Aug 2020</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Footer Placeholder 8">
            <a:extLst>
              <a:ext uri="{FF2B5EF4-FFF2-40B4-BE49-F238E27FC236}">
                <a16:creationId xmlns:a16="http://schemas.microsoft.com/office/drawing/2014/main" id="{05FF1D72-8334-4E02-B53E-61DA7BA1E35D}"/>
              </a:ext>
            </a:extLst>
          </p:cNvPr>
          <p:cNvSpPr>
            <a:spLocks noGrp="1"/>
          </p:cNvSpPr>
          <p:nvPr>
            <p:ph type="ftr" sz="quarter" idx="12"/>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18" name="Slide Number Placeholder 9">
            <a:extLst>
              <a:ext uri="{FF2B5EF4-FFF2-40B4-BE49-F238E27FC236}">
                <a16:creationId xmlns:a16="http://schemas.microsoft.com/office/drawing/2014/main" id="{D6F1C647-4B68-41F0-BC84-CD34DD152100}"/>
              </a:ext>
            </a:extLst>
          </p:cNvPr>
          <p:cNvSpPr>
            <a:spLocks noGrp="1"/>
          </p:cNvSpPr>
          <p:nvPr>
            <p:ph type="sldNum" sz="quarter" idx="13"/>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19" name="TextBox 18">
            <a:extLst>
              <a:ext uri="{FF2B5EF4-FFF2-40B4-BE49-F238E27FC236}">
                <a16:creationId xmlns:a16="http://schemas.microsoft.com/office/drawing/2014/main" id="{77EF7397-E8B2-44DE-9967-ABDC4F763632}"/>
              </a:ext>
            </a:extLst>
          </p:cNvPr>
          <p:cNvSpPr txBox="1"/>
          <p:nvPr userDrawn="1"/>
        </p:nvSpPr>
        <p:spPr>
          <a:xfrm>
            <a:off x="176679" y="6558112"/>
            <a:ext cx="1015021"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20 Aug 2020</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Footer Placeholder 8">
            <a:extLst>
              <a:ext uri="{FF2B5EF4-FFF2-40B4-BE49-F238E27FC236}">
                <a16:creationId xmlns:a16="http://schemas.microsoft.com/office/drawing/2014/main" id="{FE57364D-C915-48DB-864A-4A6B18790D31}"/>
              </a:ext>
            </a:extLst>
          </p:cNvPr>
          <p:cNvSpPr>
            <a:spLocks noGrp="1"/>
          </p:cNvSpPr>
          <p:nvPr>
            <p:ph type="ftr" sz="quarter" idx="12"/>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21" name="Slide Number Placeholder 9">
            <a:extLst>
              <a:ext uri="{FF2B5EF4-FFF2-40B4-BE49-F238E27FC236}">
                <a16:creationId xmlns:a16="http://schemas.microsoft.com/office/drawing/2014/main" id="{FA1B6742-44EA-4F0C-8D2F-FF0E00C83D3C}"/>
              </a:ext>
            </a:extLst>
          </p:cNvPr>
          <p:cNvSpPr>
            <a:spLocks noGrp="1"/>
          </p:cNvSpPr>
          <p:nvPr>
            <p:ph type="sldNum" sz="quarter" idx="14"/>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22" name="TextBox 21">
            <a:extLst>
              <a:ext uri="{FF2B5EF4-FFF2-40B4-BE49-F238E27FC236}">
                <a16:creationId xmlns:a16="http://schemas.microsoft.com/office/drawing/2014/main" id="{4F179C21-954C-4F78-9BE2-E745A6640625}"/>
              </a:ext>
            </a:extLst>
          </p:cNvPr>
          <p:cNvSpPr txBox="1"/>
          <p:nvPr userDrawn="1"/>
        </p:nvSpPr>
        <p:spPr>
          <a:xfrm>
            <a:off x="176679" y="6558112"/>
            <a:ext cx="1015021"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20 Aug 2020</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Footer Placeholder 8">
            <a:extLst>
              <a:ext uri="{FF2B5EF4-FFF2-40B4-BE49-F238E27FC236}">
                <a16:creationId xmlns:a16="http://schemas.microsoft.com/office/drawing/2014/main" id="{DBAD8858-4D75-4503-AD23-81CBDEEB9199}"/>
              </a:ext>
            </a:extLst>
          </p:cNvPr>
          <p:cNvSpPr>
            <a:spLocks noGrp="1"/>
          </p:cNvSpPr>
          <p:nvPr>
            <p:ph type="ftr" sz="quarter" idx="12"/>
          </p:nvPr>
        </p:nvSpPr>
        <p:spPr>
          <a:xfrm>
            <a:off x="3605872" y="6540479"/>
            <a:ext cx="2954076" cy="365125"/>
          </a:xfrm>
        </p:spPr>
        <p:txBody>
          <a:bodyPr/>
          <a:lstStyle>
            <a:lvl1pPr>
              <a:defRPr sz="1100" b="1">
                <a:solidFill>
                  <a:schemeClr val="tx1"/>
                </a:solidFill>
              </a:defRPr>
            </a:lvl1pPr>
          </a:lstStyle>
          <a:p>
            <a:r>
              <a:rPr lang="en-US" dirty="0"/>
              <a:t>SS ZG538 Infrastructure Management</a:t>
            </a:r>
          </a:p>
        </p:txBody>
      </p:sp>
      <p:sp>
        <p:nvSpPr>
          <p:cNvPr id="20" name="Slide Number Placeholder 9">
            <a:extLst>
              <a:ext uri="{FF2B5EF4-FFF2-40B4-BE49-F238E27FC236}">
                <a16:creationId xmlns:a16="http://schemas.microsoft.com/office/drawing/2014/main" id="{0E750207-8384-442F-9067-01839648DC50}"/>
              </a:ext>
            </a:extLst>
          </p:cNvPr>
          <p:cNvSpPr>
            <a:spLocks noGrp="1"/>
          </p:cNvSpPr>
          <p:nvPr>
            <p:ph type="sldNum" sz="quarter" idx="13"/>
          </p:nvPr>
        </p:nvSpPr>
        <p:spPr>
          <a:xfrm>
            <a:off x="8545945" y="6540478"/>
            <a:ext cx="501892" cy="365125"/>
          </a:xfrm>
        </p:spPr>
        <p:txBody>
          <a:bodyPr/>
          <a:lstStyle>
            <a:lvl1pPr>
              <a:defRPr sz="1100" b="1">
                <a:solidFill>
                  <a:schemeClr val="tx1"/>
                </a:solidFill>
              </a:defRPr>
            </a:lvl1pPr>
          </a:lstStyle>
          <a:p>
            <a:fld id="{BC8D7E44-7D4F-4942-A8C9-2DF6BF8399E8}" type="slidenum">
              <a:rPr lang="en-US" smtClean="0"/>
              <a:pPr/>
              <a:t>‹#›</a:t>
            </a:fld>
            <a:endParaRPr lang="en-US" dirty="0"/>
          </a:p>
        </p:txBody>
      </p:sp>
      <p:sp>
        <p:nvSpPr>
          <p:cNvPr id="21" name="TextBox 20">
            <a:extLst>
              <a:ext uri="{FF2B5EF4-FFF2-40B4-BE49-F238E27FC236}">
                <a16:creationId xmlns:a16="http://schemas.microsoft.com/office/drawing/2014/main" id="{D4082D09-D412-4C47-9F62-96EAAD6FB3DE}"/>
              </a:ext>
            </a:extLst>
          </p:cNvPr>
          <p:cNvSpPr txBox="1"/>
          <p:nvPr userDrawn="1"/>
        </p:nvSpPr>
        <p:spPr>
          <a:xfrm>
            <a:off x="176679" y="6558112"/>
            <a:ext cx="1015021" cy="261610"/>
          </a:xfrm>
          <a:prstGeom prst="rect">
            <a:avLst/>
          </a:prstGeom>
          <a:noFill/>
        </p:spPr>
        <p:txBody>
          <a:bodyPr wrap="none" rtlCol="0">
            <a:spAutoFit/>
          </a:bodyPr>
          <a:lstStyle/>
          <a:p>
            <a:r>
              <a:rPr lang="en-US" sz="1100" b="1" dirty="0">
                <a:solidFill>
                  <a:schemeClr val="tx1"/>
                </a:solidFill>
                <a:latin typeface="Arial" panose="020B0604020202020204" pitchFamily="34" charset="0"/>
                <a:cs typeface="Arial" panose="020B0604020202020204" pitchFamily="34" charset="0"/>
              </a:rPr>
              <a:t>20 Aug 2020</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12 Aug 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SS ZG538 Infrastructure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76" y="3622957"/>
            <a:ext cx="6400800" cy="1098550"/>
          </a:xfrm>
        </p:spPr>
        <p:txBody>
          <a:bodyPr/>
          <a:lstStyle/>
          <a:p>
            <a:r>
              <a:rPr lang="en-US" sz="4000" dirty="0"/>
              <a:t>ITSM – Session 4</a:t>
            </a:r>
          </a:p>
        </p:txBody>
      </p:sp>
      <p:sp>
        <p:nvSpPr>
          <p:cNvPr id="6" name="Content Placeholder 5"/>
          <p:cNvSpPr>
            <a:spLocks noGrp="1"/>
          </p:cNvSpPr>
          <p:nvPr>
            <p:ph sz="quarter" idx="13"/>
          </p:nvPr>
        </p:nvSpPr>
        <p:spPr>
          <a:xfrm>
            <a:off x="2627376" y="4305300"/>
            <a:ext cx="6019800" cy="533400"/>
          </a:xfrm>
        </p:spPr>
        <p:txBody>
          <a:bodyPr/>
          <a:lstStyle/>
          <a:p>
            <a:r>
              <a:rPr lang="en-US" dirty="0">
                <a:solidFill>
                  <a:srgbClr val="FFC000"/>
                </a:solidFill>
              </a:rPr>
              <a:t>Dr. 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4294967295"/>
          </p:nvPr>
        </p:nvSpPr>
        <p:spPr>
          <a:xfrm>
            <a:off x="7315200" y="6340475"/>
            <a:ext cx="1828800" cy="365125"/>
          </a:xfrm>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4294967295"/>
          </p:nvPr>
        </p:nvSpPr>
        <p:spPr>
          <a:xfrm>
            <a:off x="3124200" y="6356350"/>
            <a:ext cx="2895600" cy="365125"/>
          </a:xfrm>
        </p:spPr>
        <p:txBody>
          <a:bodyPr/>
          <a:lstStyle/>
          <a:p>
            <a:r>
              <a:rPr lang="en-US"/>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3733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a:t>
            </a:r>
            <a:r>
              <a:rPr lang="en-IN" sz="1100" dirty="0" err="1">
                <a:solidFill>
                  <a:schemeClr val="bg1"/>
                </a:solidFill>
              </a:rPr>
              <a:t>Schiesser</a:t>
            </a:r>
            <a:r>
              <a:rPr lang="en-IN" sz="1100" dirty="0">
                <a:solidFill>
                  <a:schemeClr val="bg1"/>
                </a:solidFill>
              </a:rPr>
              <a:t>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
        <p:nvSpPr>
          <p:cNvPr id="3" name="Date Placeholder 2">
            <a:extLst>
              <a:ext uri="{FF2B5EF4-FFF2-40B4-BE49-F238E27FC236}">
                <a16:creationId xmlns:a16="http://schemas.microsoft.com/office/drawing/2014/main" id="{9DFA7A4E-28B6-457B-897B-ABD58188B093}"/>
              </a:ext>
            </a:extLst>
          </p:cNvPr>
          <p:cNvSpPr>
            <a:spLocks noGrp="1"/>
          </p:cNvSpPr>
          <p:nvPr>
            <p:ph type="dt" sz="half" idx="4294967295"/>
          </p:nvPr>
        </p:nvSpPr>
        <p:spPr>
          <a:xfrm>
            <a:off x="457200" y="6356350"/>
            <a:ext cx="2133600" cy="365125"/>
          </a:xfrm>
        </p:spPr>
        <p:txBody>
          <a:bodyPr/>
          <a:lstStyle/>
          <a:p>
            <a:r>
              <a:rPr lang="en-US" dirty="0"/>
              <a:t>12 Aug 2018</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25484"/>
            <a:ext cx="8789894" cy="4930866"/>
          </a:xfrm>
        </p:spPr>
        <p:style>
          <a:lnRef idx="1">
            <a:schemeClr val="accent2"/>
          </a:lnRef>
          <a:fillRef idx="2">
            <a:schemeClr val="accent2"/>
          </a:fillRef>
          <a:effectRef idx="1">
            <a:schemeClr val="accent2"/>
          </a:effectRef>
          <a:fontRef idx="minor">
            <a:schemeClr val="dk1"/>
          </a:fontRef>
        </p:style>
        <p:txBody>
          <a:bodyPr anchor="ctr">
            <a:normAutofit/>
          </a:bodyPr>
          <a:lstStyle/>
          <a:p>
            <a:pPr marL="0" indent="0" algn="ctr">
              <a:lnSpc>
                <a:spcPct val="120000"/>
              </a:lnSpc>
              <a:spcBef>
                <a:spcPts val="600"/>
              </a:spcBef>
            </a:pPr>
            <a:r>
              <a:rPr lang="en-US" sz="2800" dirty="0">
                <a:effectLst>
                  <a:outerShdw blurRad="38100" dist="38100" dir="2700000" algn="tl">
                    <a:srgbClr val="000000">
                      <a:alpha val="43137"/>
                    </a:srgbClr>
                  </a:outerShdw>
                </a:effectLst>
              </a:rPr>
              <a:t>What does IT Infrastructure Availability Management mean to you?</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15762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6629400" cy="1295400"/>
          </a:xfrm>
        </p:spPr>
        <p:txBody>
          <a:bodyPr>
            <a:normAutofit/>
          </a:bodyPr>
          <a:lstStyle/>
          <a:p>
            <a:r>
              <a:rPr lang="en-GB" sz="2800" dirty="0">
                <a:solidFill>
                  <a:srgbClr val="C00000"/>
                </a:solidFill>
                <a:latin typeface="+mn-lt"/>
              </a:rPr>
              <a:t>Goal of IT Infrastructure Availability Management could be</a:t>
            </a:r>
            <a:endParaRPr lang="en-GB" sz="2000" dirty="0">
              <a:solidFill>
                <a:srgbClr val="C00000"/>
              </a:solidFill>
              <a:latin typeface="+mn-lt"/>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11</a:t>
            </a:fld>
            <a:endParaRPr lang="en-US" dirty="0"/>
          </a:p>
        </p:txBody>
      </p:sp>
      <p:sp>
        <p:nvSpPr>
          <p:cNvPr id="10" name="TextBox 9">
            <a:extLst>
              <a:ext uri="{FF2B5EF4-FFF2-40B4-BE49-F238E27FC236}">
                <a16:creationId xmlns:a16="http://schemas.microsoft.com/office/drawing/2014/main" id="{C78A8DBD-9ADE-4C29-9CD2-F9E5DC2101C3}"/>
              </a:ext>
            </a:extLst>
          </p:cNvPr>
          <p:cNvSpPr txBox="1"/>
          <p:nvPr/>
        </p:nvSpPr>
        <p:spPr>
          <a:xfrm>
            <a:off x="218610" y="1526341"/>
            <a:ext cx="8544389" cy="4430444"/>
          </a:xfrm>
          <a:prstGeom prst="rect">
            <a:avLst/>
          </a:prstGeom>
          <a:noFill/>
        </p:spPr>
        <p:txBody>
          <a:bodyPr wrap="square" rtlCol="0">
            <a:spAutoFit/>
          </a:bodyPr>
          <a:lstStyle/>
          <a:p>
            <a:pPr>
              <a:lnSpc>
                <a:spcPct val="130000"/>
              </a:lnSpc>
              <a:spcBef>
                <a:spcPts val="600"/>
              </a:spcBef>
              <a:spcAft>
                <a:spcPts val="600"/>
              </a:spcAft>
            </a:pPr>
            <a:r>
              <a:rPr lang="en-US" sz="2000" dirty="0"/>
              <a:t>To meet/exceed the expected/agreed/guaranteed levels of functioning of the Services and Systems :</a:t>
            </a:r>
          </a:p>
          <a:p>
            <a:pPr marL="285750" indent="-285750">
              <a:lnSpc>
                <a:spcPct val="130000"/>
              </a:lnSpc>
              <a:spcBef>
                <a:spcPts val="600"/>
              </a:spcBef>
              <a:spcAft>
                <a:spcPts val="600"/>
              </a:spcAft>
              <a:buFont typeface="Arial" panose="020B0604020202020204" pitchFamily="34" charset="0"/>
              <a:buChar char="•"/>
            </a:pPr>
            <a:r>
              <a:rPr lang="en-US" sz="2000" dirty="0"/>
              <a:t>In a cost-effective manner</a:t>
            </a:r>
          </a:p>
          <a:p>
            <a:pPr marL="285750" indent="-285750">
              <a:lnSpc>
                <a:spcPct val="130000"/>
              </a:lnSpc>
              <a:spcBef>
                <a:spcPts val="600"/>
              </a:spcBef>
              <a:spcAft>
                <a:spcPts val="600"/>
              </a:spcAft>
              <a:buFont typeface="Arial" panose="020B0604020202020204" pitchFamily="34" charset="0"/>
              <a:buChar char="•"/>
            </a:pPr>
            <a:r>
              <a:rPr lang="en-US" sz="2000" dirty="0"/>
              <a:t>In a consistent manner</a:t>
            </a:r>
          </a:p>
          <a:p>
            <a:pPr marL="285750" indent="-285750">
              <a:lnSpc>
                <a:spcPct val="130000"/>
              </a:lnSpc>
              <a:spcBef>
                <a:spcPts val="600"/>
              </a:spcBef>
              <a:spcAft>
                <a:spcPts val="600"/>
              </a:spcAft>
              <a:buFont typeface="Arial" panose="020B0604020202020204" pitchFamily="34" charset="0"/>
              <a:buChar char="•"/>
            </a:pPr>
            <a:r>
              <a:rPr lang="en-US" sz="2000" dirty="0"/>
              <a:t>In a timely manner</a:t>
            </a:r>
          </a:p>
          <a:p>
            <a:pPr marL="285750" indent="-285750">
              <a:lnSpc>
                <a:spcPct val="130000"/>
              </a:lnSpc>
              <a:spcBef>
                <a:spcPts val="600"/>
              </a:spcBef>
              <a:spcAft>
                <a:spcPts val="600"/>
              </a:spcAft>
              <a:buFont typeface="Arial" panose="020B0604020202020204" pitchFamily="34" charset="0"/>
              <a:buChar char="•"/>
            </a:pPr>
            <a:r>
              <a:rPr lang="en-US" sz="2000" dirty="0"/>
              <a:t>Providing a single point of contact for all of the systems and processes which have a play towards Availability</a:t>
            </a:r>
          </a:p>
          <a:p>
            <a:pPr marL="285750" indent="-285750">
              <a:lnSpc>
                <a:spcPct val="130000"/>
              </a:lnSpc>
              <a:spcBef>
                <a:spcPts val="600"/>
              </a:spcBef>
              <a:spcAft>
                <a:spcPts val="600"/>
              </a:spcAft>
              <a:buFont typeface="Arial" panose="020B0604020202020204" pitchFamily="34" charset="0"/>
              <a:buChar char="•"/>
            </a:pPr>
            <a:r>
              <a:rPr lang="en-US" sz="2000" dirty="0"/>
              <a:t>Supporting the meeting of both the current and future availability needs of the business</a:t>
            </a:r>
          </a:p>
        </p:txBody>
      </p:sp>
    </p:spTree>
    <p:extLst>
      <p:ext uri="{BB962C8B-B14F-4D97-AF65-F5344CB8AC3E}">
        <p14:creationId xmlns:p14="http://schemas.microsoft.com/office/powerpoint/2010/main" val="365138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Availability Management</a:t>
            </a:r>
          </a:p>
          <a:p>
            <a:r>
              <a:rPr lang="en-IN" sz="2400" dirty="0">
                <a:solidFill>
                  <a:srgbClr val="C00000"/>
                </a:solidFill>
              </a:rPr>
              <a:t>Summarily the challenge here is to ensure</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12</a:t>
            </a:fld>
            <a:endParaRPr lang="en-US" dirty="0"/>
          </a:p>
        </p:txBody>
      </p:sp>
      <p:pic>
        <p:nvPicPr>
          <p:cNvPr id="6" name="Picture 5">
            <a:extLst>
              <a:ext uri="{FF2B5EF4-FFF2-40B4-BE49-F238E27FC236}">
                <a16:creationId xmlns:a16="http://schemas.microsoft.com/office/drawing/2014/main" id="{1496200B-B998-4AC8-855E-2E79EA09D3E6}"/>
              </a:ext>
            </a:extLst>
          </p:cNvPr>
          <p:cNvPicPr>
            <a:picLocks noChangeAspect="1"/>
          </p:cNvPicPr>
          <p:nvPr/>
        </p:nvPicPr>
        <p:blipFill>
          <a:blip r:embed="rId3"/>
          <a:stretch>
            <a:fillRect/>
          </a:stretch>
        </p:blipFill>
        <p:spPr>
          <a:xfrm>
            <a:off x="228600" y="1524000"/>
            <a:ext cx="8610600" cy="4364097"/>
          </a:xfrm>
          <a:prstGeom prst="rect">
            <a:avLst/>
          </a:prstGeom>
        </p:spPr>
      </p:pic>
    </p:spTree>
    <p:extLst>
      <p:ext uri="{BB962C8B-B14F-4D97-AF65-F5344CB8AC3E}">
        <p14:creationId xmlns:p14="http://schemas.microsoft.com/office/powerpoint/2010/main" val="215517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054" y="1295400"/>
            <a:ext cx="8960092" cy="5486400"/>
          </a:xfrm>
        </p:spPr>
        <p:txBody>
          <a:bodyPr>
            <a:noAutofit/>
          </a:bodyPr>
          <a:lstStyle/>
          <a:p>
            <a:pPr algn="just">
              <a:spcBef>
                <a:spcPts val="300"/>
              </a:spcBef>
              <a:buFont typeface="Arial" panose="020B0604020202020204" pitchFamily="34" charset="0"/>
              <a:buChar char="•"/>
            </a:pPr>
            <a:r>
              <a:rPr lang="en-US" sz="1800" b="1" i="1" dirty="0">
                <a:solidFill>
                  <a:srgbClr val="C00000"/>
                </a:solidFill>
                <a:latin typeface="+mn-lt"/>
              </a:rPr>
              <a:t>Availability,</a:t>
            </a:r>
            <a:r>
              <a:rPr lang="en-US" sz="1800" b="1" dirty="0">
                <a:solidFill>
                  <a:srgbClr val="C00000"/>
                </a:solidFill>
                <a:latin typeface="+mn-lt"/>
              </a:rPr>
              <a:t> </a:t>
            </a:r>
            <a:r>
              <a:rPr lang="en-US" sz="1800" dirty="0">
                <a:latin typeface="+mn-lt"/>
              </a:rPr>
              <a:t>is </a:t>
            </a:r>
            <a:r>
              <a:rPr lang="en-US" sz="1800" b="1" i="1" dirty="0">
                <a:solidFill>
                  <a:srgbClr val="0070C0"/>
                </a:solidFill>
                <a:latin typeface="+mn-lt"/>
              </a:rPr>
              <a:t>oriented towards the users </a:t>
            </a:r>
            <a:r>
              <a:rPr lang="en-US" sz="1800" dirty="0">
                <a:latin typeface="+mn-lt"/>
              </a:rPr>
              <a:t>(customers of an IT Infrastructure management system), and is the assurance that, the application system which the users need for their job, is available to them when they need it.</a:t>
            </a:r>
          </a:p>
          <a:p>
            <a:pPr algn="just">
              <a:spcBef>
                <a:spcPts val="300"/>
              </a:spcBef>
              <a:buFont typeface="Arial" panose="020B0604020202020204" pitchFamily="34" charset="0"/>
              <a:buChar char="•"/>
            </a:pPr>
            <a:r>
              <a:rPr lang="en-US" sz="1800" b="1" i="1" dirty="0">
                <a:solidFill>
                  <a:srgbClr val="C00000"/>
                </a:solidFill>
                <a:latin typeface="+mn-lt"/>
              </a:rPr>
              <a:t>Uptime</a:t>
            </a:r>
            <a:r>
              <a:rPr lang="en-US" sz="1800" dirty="0">
                <a:latin typeface="+mn-lt"/>
              </a:rPr>
              <a:t> is </a:t>
            </a:r>
            <a:r>
              <a:rPr lang="en-US" sz="1800" b="1" i="1" dirty="0">
                <a:solidFill>
                  <a:srgbClr val="0070C0"/>
                </a:solidFill>
                <a:latin typeface="+mn-lt"/>
              </a:rPr>
              <a:t>oriented towards the Service provider </a:t>
            </a:r>
            <a:r>
              <a:rPr lang="en-US" sz="1800" dirty="0">
                <a:latin typeface="+mn-lt"/>
              </a:rPr>
              <a:t>(Supplier of the IT Infrastructure management system or the IT organization) and is the assurance or the measure of the time that the individual components of the system which make up the IT Infrastructure are functionally operating</a:t>
            </a:r>
          </a:p>
          <a:p>
            <a:pPr algn="just">
              <a:spcBef>
                <a:spcPts val="300"/>
              </a:spcBef>
              <a:buFont typeface="Arial" panose="020B0604020202020204" pitchFamily="34" charset="0"/>
              <a:buChar char="•"/>
            </a:pPr>
            <a:r>
              <a:rPr lang="en-US" sz="1800" dirty="0">
                <a:latin typeface="+mn-lt"/>
              </a:rPr>
              <a:t>There can be a lot of components like Datacenter facility, Server H/W components, Server System SW components, Application S/W, Disks Subsystems HW, DB or Network HW, Network  SW, Desktop HW, Desktop SW which can potentially fail and reduce Availability</a:t>
            </a:r>
          </a:p>
          <a:p>
            <a:pPr algn="just">
              <a:spcBef>
                <a:spcPts val="300"/>
              </a:spcBef>
              <a:buFont typeface="Arial" panose="020B0604020202020204" pitchFamily="34" charset="0"/>
              <a:buChar char="•"/>
            </a:pPr>
            <a:r>
              <a:rPr lang="en-US" sz="1800" dirty="0">
                <a:latin typeface="+mn-lt"/>
              </a:rPr>
              <a:t>IT Systems management folks face two dilemmas/challenges while managing Availability in terms of</a:t>
            </a:r>
          </a:p>
          <a:p>
            <a:pPr lvl="1" algn="just">
              <a:spcBef>
                <a:spcPts val="300"/>
              </a:spcBef>
              <a:buFont typeface="Arial" panose="020B0604020202020204" pitchFamily="34" charset="0"/>
              <a:buChar char="•"/>
            </a:pPr>
            <a:r>
              <a:rPr lang="en-US" sz="1800" dirty="0">
                <a:latin typeface="+mn-lt"/>
              </a:rPr>
              <a:t>Trading the costs of outages of components (and system) against the costs of total redundancy</a:t>
            </a:r>
          </a:p>
          <a:p>
            <a:pPr lvl="1" algn="just">
              <a:spcBef>
                <a:spcPts val="300"/>
              </a:spcBef>
              <a:buFont typeface="Arial" panose="020B0604020202020204" pitchFamily="34" charset="0"/>
              <a:buChar char="•"/>
            </a:pPr>
            <a:r>
              <a:rPr lang="en-US" sz="1800" dirty="0">
                <a:latin typeface="+mn-lt"/>
              </a:rPr>
              <a:t>Accountability challenges due to having multiple components corresponding to multiple process owners</a:t>
            </a:r>
          </a:p>
          <a:p>
            <a:pPr marL="731520" lvl="1" indent="0" algn="just">
              <a:spcBef>
                <a:spcPts val="300"/>
              </a:spcBef>
              <a:buNone/>
            </a:pPr>
            <a:r>
              <a:rPr lang="en-US" sz="1800" dirty="0">
                <a:latin typeface="+mn-lt"/>
              </a:rPr>
              <a:t>Identifying a process owner responsible for overall availability across different components of the Datacenter would be ideal for effective Availability management</a:t>
            </a:r>
          </a:p>
        </p:txBody>
      </p:sp>
      <p:sp>
        <p:nvSpPr>
          <p:cNvPr id="3" name="Content Placeholder 2"/>
          <p:cNvSpPr>
            <a:spLocks noGrp="1"/>
          </p:cNvSpPr>
          <p:nvPr>
            <p:ph sz="quarter" idx="10"/>
          </p:nvPr>
        </p:nvSpPr>
        <p:spPr>
          <a:xfrm>
            <a:off x="152400" y="0"/>
            <a:ext cx="6629400" cy="1295400"/>
          </a:xfrm>
        </p:spPr>
        <p:txBody>
          <a:bodyPr>
            <a:normAutofit/>
          </a:bodyPr>
          <a:lstStyle/>
          <a:p>
            <a:r>
              <a:rPr lang="en-US" sz="2400" dirty="0">
                <a:solidFill>
                  <a:srgbClr val="C00000"/>
                </a:solidFill>
              </a:rPr>
              <a:t>Differentiating Availability from Uptime</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83039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091" y="1524000"/>
            <a:ext cx="8686800" cy="5486400"/>
          </a:xfrm>
        </p:spPr>
        <p:txBody>
          <a:bodyPr>
            <a:normAutofit/>
          </a:bodyPr>
          <a:lstStyle/>
          <a:p>
            <a:pPr marL="342900" lvl="1" indent="-342900" algn="just">
              <a:lnSpc>
                <a:spcPct val="110000"/>
              </a:lnSpc>
              <a:spcBef>
                <a:spcPts val="600"/>
              </a:spcBef>
              <a:spcAft>
                <a:spcPts val="600"/>
              </a:spcAft>
              <a:buClr>
                <a:srgbClr val="101141"/>
              </a:buClr>
              <a:buFont typeface="Arial" panose="020B0604020202020204" pitchFamily="34" charset="0"/>
              <a:buChar char="•"/>
            </a:pPr>
            <a:r>
              <a:rPr lang="en-US" sz="2000" b="1" i="1" dirty="0">
                <a:solidFill>
                  <a:srgbClr val="0070C0"/>
                </a:solidFill>
              </a:rPr>
              <a:t>Downtime</a:t>
            </a:r>
            <a:r>
              <a:rPr lang="en-US" sz="2000" dirty="0"/>
              <a:t> refers to the total inoperability of a hardware device, a software routine, or some other critical component of a system that results in the outage of a production application</a:t>
            </a:r>
            <a:endParaRPr lang="en-US" sz="2000" b="1" i="1" dirty="0">
              <a:solidFill>
                <a:srgbClr val="0070C0"/>
              </a:solidFill>
            </a:endParaRPr>
          </a:p>
          <a:p>
            <a:pPr marL="342900" lvl="1" indent="-342900" algn="just">
              <a:lnSpc>
                <a:spcPct val="110000"/>
              </a:lnSpc>
              <a:spcBef>
                <a:spcPts val="600"/>
              </a:spcBef>
              <a:spcAft>
                <a:spcPts val="600"/>
              </a:spcAft>
              <a:buClr>
                <a:srgbClr val="101141"/>
              </a:buClr>
              <a:buFont typeface="Arial" panose="020B0604020202020204" pitchFamily="34" charset="0"/>
              <a:buChar char="•"/>
            </a:pPr>
            <a:r>
              <a:rPr lang="en-US" sz="2000" b="1" i="1" dirty="0">
                <a:solidFill>
                  <a:srgbClr val="0070C0"/>
                </a:solidFill>
              </a:rPr>
              <a:t>Slow or non-responsiveness </a:t>
            </a:r>
            <a:r>
              <a:rPr lang="en-US" sz="2000" dirty="0"/>
              <a:t>refers to a service e.g. a transaction taking unacceptably long periods of time for processing and returning the response to the user (depending on the transaction)</a:t>
            </a:r>
          </a:p>
          <a:p>
            <a:pPr marL="365760" lvl="1" indent="0" algn="just">
              <a:lnSpc>
                <a:spcPct val="110000"/>
              </a:lnSpc>
              <a:spcBef>
                <a:spcPts val="600"/>
              </a:spcBef>
              <a:spcAft>
                <a:spcPts val="600"/>
              </a:spcAft>
              <a:buClr>
                <a:srgbClr val="101141"/>
              </a:buClr>
              <a:buNone/>
            </a:pPr>
            <a:r>
              <a:rPr lang="en-US" sz="2000" dirty="0"/>
              <a:t>Slow response is usually a performance and tuning problem, or a capacity planning problem requiring specialized expertise to look at.</a:t>
            </a:r>
          </a:p>
          <a:p>
            <a:pPr marL="365760" lvl="1" indent="0" algn="just">
              <a:lnSpc>
                <a:spcPct val="110000"/>
              </a:lnSpc>
              <a:spcBef>
                <a:spcPts val="600"/>
              </a:spcBef>
              <a:spcAft>
                <a:spcPts val="600"/>
              </a:spcAft>
              <a:buClr>
                <a:srgbClr val="101141"/>
              </a:buClr>
              <a:buNone/>
            </a:pPr>
            <a:r>
              <a:rPr lang="en-US" sz="2000" dirty="0"/>
              <a:t>Typically occurs due to growth of DB, traffic on the Network, Contention of Disk volumes, Disabling of processors etc.</a:t>
            </a:r>
          </a:p>
          <a:p>
            <a:pPr marL="365760" lvl="1" indent="0" algn="just">
              <a:lnSpc>
                <a:spcPct val="110000"/>
              </a:lnSpc>
              <a:spcBef>
                <a:spcPts val="600"/>
              </a:spcBef>
              <a:spcAft>
                <a:spcPts val="600"/>
              </a:spcAft>
              <a:buClr>
                <a:srgbClr val="101141"/>
              </a:buClr>
              <a:buNone/>
            </a:pPr>
            <a:r>
              <a:rPr lang="en-US" sz="2000" dirty="0"/>
              <a:t>Slow responses can infuriate users and frustrate infrastructure specialists.</a:t>
            </a:r>
          </a:p>
          <a:p>
            <a:pPr marL="0" lvl="1" indent="0" algn="just">
              <a:lnSpc>
                <a:spcPct val="90000"/>
              </a:lnSpc>
              <a:spcBef>
                <a:spcPts val="600"/>
              </a:spcBef>
              <a:buClr>
                <a:srgbClr val="101141"/>
              </a:buClr>
              <a:buNone/>
            </a:pPr>
            <a:endParaRPr lang="en-US" sz="1900" b="1" dirty="0">
              <a:solidFill>
                <a:srgbClr val="C00000"/>
              </a:solidFill>
            </a:endParaRPr>
          </a:p>
        </p:txBody>
      </p:sp>
      <p:sp>
        <p:nvSpPr>
          <p:cNvPr id="3" name="Content Placeholder 2"/>
          <p:cNvSpPr>
            <a:spLocks noGrp="1"/>
          </p:cNvSpPr>
          <p:nvPr>
            <p:ph sz="quarter" idx="10"/>
          </p:nvPr>
        </p:nvSpPr>
        <p:spPr>
          <a:xfrm>
            <a:off x="0" y="0"/>
            <a:ext cx="7543800" cy="1295400"/>
          </a:xfrm>
        </p:spPr>
        <p:txBody>
          <a:bodyPr>
            <a:normAutofit/>
          </a:bodyPr>
          <a:lstStyle/>
          <a:p>
            <a:r>
              <a:rPr lang="en-US" sz="2500" dirty="0"/>
              <a:t> </a:t>
            </a:r>
            <a:r>
              <a:rPr lang="en-US" sz="2500" dirty="0">
                <a:solidFill>
                  <a:srgbClr val="C00000"/>
                </a:solidFill>
              </a:rPr>
              <a:t>Differentiating Slow Responses from Downtime </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397914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4"/>
            <a:ext cx="8686800" cy="4862513"/>
          </a:xfrm>
        </p:spPr>
        <p:txBody>
          <a:bodyPr>
            <a:normAutofit/>
          </a:bodyPr>
          <a:lstStyle/>
          <a:p>
            <a:pPr marL="0" lvl="1" indent="0" algn="just">
              <a:lnSpc>
                <a:spcPct val="120000"/>
              </a:lnSpc>
              <a:spcBef>
                <a:spcPts val="600"/>
              </a:spcBef>
              <a:spcAft>
                <a:spcPts val="600"/>
              </a:spcAft>
              <a:buClr>
                <a:srgbClr val="101141"/>
              </a:buClr>
              <a:buNone/>
            </a:pPr>
            <a:r>
              <a:rPr lang="en-US" sz="1800" b="1" dirty="0">
                <a:solidFill>
                  <a:srgbClr val="C00000"/>
                </a:solidFill>
              </a:rPr>
              <a:t>High Availability:</a:t>
            </a:r>
          </a:p>
          <a:p>
            <a:pPr marL="68580" lvl="1" indent="0" algn="just">
              <a:lnSpc>
                <a:spcPct val="120000"/>
              </a:lnSpc>
              <a:spcBef>
                <a:spcPts val="600"/>
              </a:spcBef>
              <a:spcAft>
                <a:spcPts val="600"/>
              </a:spcAft>
              <a:buClr>
                <a:srgbClr val="101141"/>
              </a:buClr>
              <a:buNone/>
            </a:pPr>
            <a:r>
              <a:rPr lang="en-US" sz="1800" dirty="0"/>
              <a:t>High availability refers to the design of a production environment such that all single points of failure are removed through redundancy, to eliminate production outages. </a:t>
            </a:r>
          </a:p>
          <a:p>
            <a:pPr marL="68580" lvl="1" indent="0" algn="just">
              <a:lnSpc>
                <a:spcPct val="120000"/>
              </a:lnSpc>
              <a:spcBef>
                <a:spcPts val="600"/>
              </a:spcBef>
              <a:spcAft>
                <a:spcPts val="600"/>
              </a:spcAft>
              <a:buClr>
                <a:srgbClr val="101141"/>
              </a:buClr>
              <a:buNone/>
            </a:pPr>
            <a:r>
              <a:rPr lang="en-US" sz="1800" dirty="0"/>
              <a:t>This involves designing the IT Infrastructure to have virtually no downtime</a:t>
            </a:r>
          </a:p>
          <a:p>
            <a:pPr marL="68580" lvl="1" indent="0" algn="just">
              <a:lnSpc>
                <a:spcPct val="120000"/>
              </a:lnSpc>
              <a:spcBef>
                <a:spcPts val="600"/>
              </a:spcBef>
              <a:spcAft>
                <a:spcPts val="600"/>
              </a:spcAft>
              <a:buClr>
                <a:srgbClr val="101141"/>
              </a:buClr>
              <a:buNone/>
            </a:pPr>
            <a:r>
              <a:rPr lang="en-US" sz="1800" b="1" dirty="0">
                <a:solidFill>
                  <a:srgbClr val="C00000"/>
                </a:solidFill>
              </a:rPr>
              <a:t>Fault Tolerance:</a:t>
            </a:r>
          </a:p>
          <a:p>
            <a:pPr marL="68580" lvl="1" indent="0" algn="just">
              <a:lnSpc>
                <a:spcPct val="120000"/>
              </a:lnSpc>
              <a:spcBef>
                <a:spcPts val="600"/>
              </a:spcBef>
              <a:spcAft>
                <a:spcPts val="600"/>
              </a:spcAft>
              <a:buClr>
                <a:srgbClr val="101141"/>
              </a:buClr>
              <a:buNone/>
            </a:pPr>
            <a:r>
              <a:rPr lang="en-US" sz="1800" dirty="0"/>
              <a:t>Fault tolerance refers to a production environment in which all hardware and software components are duplicated such that they can automatically fail-over to their backup component in the event of a fault. This is to support High Availability as above</a:t>
            </a:r>
          </a:p>
        </p:txBody>
      </p:sp>
      <p:sp>
        <p:nvSpPr>
          <p:cNvPr id="3" name="Content Placeholder 2"/>
          <p:cNvSpPr>
            <a:spLocks noGrp="1"/>
          </p:cNvSpPr>
          <p:nvPr>
            <p:ph sz="quarter" idx="10"/>
          </p:nvPr>
        </p:nvSpPr>
        <p:spPr>
          <a:xfrm>
            <a:off x="152400" y="0"/>
            <a:ext cx="6629400" cy="1295400"/>
          </a:xfrm>
        </p:spPr>
        <p:txBody>
          <a:bodyPr>
            <a:normAutofit/>
          </a:bodyPr>
          <a:lstStyle/>
          <a:p>
            <a:r>
              <a:rPr lang="en-US" sz="2400" dirty="0">
                <a:solidFill>
                  <a:srgbClr val="C00000"/>
                </a:solidFill>
              </a:rPr>
              <a:t>High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93631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4"/>
            <a:ext cx="8686800" cy="4862513"/>
          </a:xfrm>
        </p:spPr>
        <p:txBody>
          <a:bodyPr>
            <a:normAutofit/>
          </a:bodyPr>
          <a:lstStyle/>
          <a:p>
            <a:pPr marL="0" lvl="1" indent="0" algn="just">
              <a:spcBef>
                <a:spcPts val="600"/>
              </a:spcBef>
              <a:buClr>
                <a:srgbClr val="101141"/>
              </a:buClr>
              <a:buNone/>
            </a:pPr>
            <a:r>
              <a:rPr lang="en-US" sz="1800" b="1" dirty="0">
                <a:solidFill>
                  <a:srgbClr val="C00000"/>
                </a:solidFill>
              </a:rPr>
              <a:t>Proactive approach of Availability Management:</a:t>
            </a:r>
          </a:p>
          <a:p>
            <a:pPr marL="354330" lvl="1" algn="just">
              <a:lnSpc>
                <a:spcPct val="120000"/>
              </a:lnSpc>
              <a:spcBef>
                <a:spcPts val="600"/>
              </a:spcBef>
              <a:spcAft>
                <a:spcPts val="600"/>
              </a:spcAft>
              <a:buClr>
                <a:srgbClr val="101141"/>
              </a:buClr>
              <a:buFont typeface="Wingdings" panose="05000000000000000000" pitchFamily="2" charset="2"/>
              <a:buChar char="§"/>
            </a:pPr>
            <a:r>
              <a:rPr lang="en-US" sz="1800" dirty="0"/>
              <a:t>Involves proactive planning, design and activities/work necessary to ensure the new or changed services can and will deliver the agreed levels of availability and appropriate measurements are in place.</a:t>
            </a:r>
          </a:p>
          <a:p>
            <a:pPr marL="354330" lvl="1" algn="just">
              <a:lnSpc>
                <a:spcPct val="120000"/>
              </a:lnSpc>
              <a:spcBef>
                <a:spcPts val="600"/>
              </a:spcBef>
              <a:spcAft>
                <a:spcPts val="600"/>
              </a:spcAft>
              <a:buClr>
                <a:srgbClr val="101141"/>
              </a:buClr>
              <a:buFont typeface="Wingdings" panose="05000000000000000000" pitchFamily="2" charset="2"/>
              <a:buChar char="§"/>
            </a:pPr>
            <a:r>
              <a:rPr lang="en-US" sz="1800" dirty="0"/>
              <a:t>Performing risk assessment and management activities to ensure the prevention and or recovery from service and component unavailability</a:t>
            </a:r>
          </a:p>
          <a:p>
            <a:pPr marL="68580" lvl="1" indent="0" algn="just">
              <a:lnSpc>
                <a:spcPct val="120000"/>
              </a:lnSpc>
              <a:spcBef>
                <a:spcPts val="600"/>
              </a:spcBef>
              <a:spcAft>
                <a:spcPts val="600"/>
              </a:spcAft>
              <a:buClr>
                <a:srgbClr val="101141"/>
              </a:buClr>
              <a:buNone/>
            </a:pPr>
            <a:r>
              <a:rPr lang="en-US" sz="1800" b="1" dirty="0">
                <a:solidFill>
                  <a:srgbClr val="C00000"/>
                </a:solidFill>
              </a:rPr>
              <a:t>Reactive approach of Availability Management:</a:t>
            </a:r>
          </a:p>
          <a:p>
            <a:pPr marL="354330" lvl="1" algn="just">
              <a:lnSpc>
                <a:spcPct val="120000"/>
              </a:lnSpc>
              <a:spcBef>
                <a:spcPts val="600"/>
              </a:spcBef>
              <a:spcAft>
                <a:spcPts val="600"/>
              </a:spcAft>
              <a:buClr>
                <a:srgbClr val="101141"/>
              </a:buClr>
              <a:buFont typeface="Wingdings" panose="05000000000000000000" pitchFamily="2" charset="2"/>
              <a:buChar char="§"/>
            </a:pPr>
            <a:r>
              <a:rPr lang="en-US" sz="1800" dirty="0"/>
              <a:t>Work to ensure that current operational services and components deliver the agreed levels of availability and to respond appropriately when they do not</a:t>
            </a:r>
          </a:p>
          <a:p>
            <a:pPr marL="354330" lvl="1" algn="just">
              <a:lnSpc>
                <a:spcPct val="120000"/>
              </a:lnSpc>
              <a:spcBef>
                <a:spcPts val="600"/>
              </a:spcBef>
              <a:spcAft>
                <a:spcPts val="600"/>
              </a:spcAft>
              <a:buClr>
                <a:srgbClr val="101141"/>
              </a:buClr>
              <a:buFont typeface="Wingdings" panose="05000000000000000000" pitchFamily="2" charset="2"/>
              <a:buChar char="§"/>
            </a:pPr>
            <a:r>
              <a:rPr lang="en-US" sz="1800" dirty="0"/>
              <a:t>Involves monitoring, measuring and investigating and analyzing all events, incidents, service and component unavailability etc. for availability and instigating remedial action. </a:t>
            </a:r>
          </a:p>
        </p:txBody>
      </p:sp>
      <p:sp>
        <p:nvSpPr>
          <p:cNvPr id="3" name="Content Placeholder 2"/>
          <p:cNvSpPr>
            <a:spLocks noGrp="1"/>
          </p:cNvSpPr>
          <p:nvPr>
            <p:ph sz="quarter" idx="10"/>
          </p:nvPr>
        </p:nvSpPr>
        <p:spPr>
          <a:xfrm>
            <a:off x="28832" y="130084"/>
            <a:ext cx="7543800" cy="1295400"/>
          </a:xfrm>
        </p:spPr>
        <p:txBody>
          <a:bodyPr>
            <a:normAutofit/>
          </a:bodyPr>
          <a:lstStyle/>
          <a:p>
            <a:r>
              <a:rPr lang="en-US" sz="2400" dirty="0">
                <a:solidFill>
                  <a:srgbClr val="C00000"/>
                </a:solidFill>
              </a:rPr>
              <a:t>Different Approaches towards Availability Management</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252499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FB0370-C119-4C90-A56B-2CD731754969}"/>
              </a:ext>
            </a:extLst>
          </p:cNvPr>
          <p:cNvPicPr>
            <a:picLocks noChangeAspect="1"/>
          </p:cNvPicPr>
          <p:nvPr/>
        </p:nvPicPr>
        <p:blipFill>
          <a:blip r:embed="rId3"/>
          <a:stretch>
            <a:fillRect/>
          </a:stretch>
        </p:blipFill>
        <p:spPr>
          <a:xfrm>
            <a:off x="1546507" y="2362200"/>
            <a:ext cx="7292693" cy="4178277"/>
          </a:xfrm>
          <a:prstGeom prst="rect">
            <a:avLst/>
          </a:prstGeom>
        </p:spPr>
      </p:pic>
      <p:sp>
        <p:nvSpPr>
          <p:cNvPr id="2" name="Content Placeholder 1"/>
          <p:cNvSpPr>
            <a:spLocks noGrp="1"/>
          </p:cNvSpPr>
          <p:nvPr>
            <p:ph idx="1"/>
          </p:nvPr>
        </p:nvSpPr>
        <p:spPr>
          <a:xfrm>
            <a:off x="152400" y="1363754"/>
            <a:ext cx="8686800" cy="4862513"/>
          </a:xfrm>
        </p:spPr>
        <p:txBody>
          <a:bodyPr>
            <a:normAutofit/>
          </a:bodyPr>
          <a:lstStyle/>
          <a:p>
            <a:pPr marL="0" lvl="1" indent="0" algn="just">
              <a:lnSpc>
                <a:spcPct val="110000"/>
              </a:lnSpc>
              <a:spcBef>
                <a:spcPts val="600"/>
              </a:spcBef>
              <a:buClr>
                <a:srgbClr val="101141"/>
              </a:buClr>
              <a:buNone/>
            </a:pPr>
            <a:r>
              <a:rPr lang="en-US" sz="1800" dirty="0"/>
              <a:t>IT organizations with focus on availability, should choose a single individual (could be called availability process owner or operations manager or technical lead) to own the overall availability process. Some of the sample characteristics of such a role would be</a:t>
            </a:r>
          </a:p>
        </p:txBody>
      </p:sp>
      <p:sp>
        <p:nvSpPr>
          <p:cNvPr id="3" name="Content Placeholder 2"/>
          <p:cNvSpPr>
            <a:spLocks noGrp="1"/>
          </p:cNvSpPr>
          <p:nvPr>
            <p:ph sz="quarter" idx="10"/>
          </p:nvPr>
        </p:nvSpPr>
        <p:spPr>
          <a:xfrm>
            <a:off x="152400" y="381000"/>
            <a:ext cx="6934200" cy="914400"/>
          </a:xfrm>
        </p:spPr>
        <p:txBody>
          <a:bodyPr>
            <a:normAutofit/>
          </a:bodyPr>
          <a:lstStyle/>
          <a:p>
            <a:r>
              <a:rPr lang="en-US" sz="2800" dirty="0">
                <a:solidFill>
                  <a:srgbClr val="C00000"/>
                </a:solidFill>
              </a:rPr>
              <a:t>Desired Traits of  Availability Process Owner</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89120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839200" cy="5113246"/>
          </a:xfrm>
        </p:spPr>
        <p:txBody>
          <a:bodyPr>
            <a:normAutofit/>
          </a:bodyPr>
          <a:lstStyle/>
          <a:p>
            <a:pPr marL="342900" lvl="1" indent="-342900">
              <a:lnSpc>
                <a:spcPct val="110000"/>
              </a:lnSpc>
              <a:spcBef>
                <a:spcPts val="600"/>
              </a:spcBef>
              <a:buClr>
                <a:srgbClr val="101141"/>
              </a:buClr>
              <a:buFont typeface="+mj-lt"/>
              <a:buAutoNum type="arabicPeriod"/>
            </a:pPr>
            <a:r>
              <a:rPr lang="en-US" sz="2000" b="1" dirty="0">
                <a:solidFill>
                  <a:srgbClr val="0070C0"/>
                </a:solidFill>
              </a:rPr>
              <a:t>Percentage of system availability</a:t>
            </a:r>
          </a:p>
          <a:p>
            <a:pPr marL="742950" lvl="2" indent="-342900">
              <a:lnSpc>
                <a:spcPct val="110000"/>
              </a:lnSpc>
              <a:spcBef>
                <a:spcPts val="600"/>
              </a:spcBef>
              <a:buClr>
                <a:srgbClr val="101141"/>
              </a:buClr>
              <a:buFont typeface="Wingdings" panose="05000000000000000000" pitchFamily="2" charset="2"/>
              <a:buChar char="§"/>
            </a:pPr>
            <a:r>
              <a:rPr lang="en-US" sz="1800" dirty="0"/>
              <a:t>Common approach to measure Availability which is found in SLAs (Service-level agreements)</a:t>
            </a:r>
          </a:p>
          <a:p>
            <a:pPr marL="742950" lvl="2" indent="-342900">
              <a:lnSpc>
                <a:spcPct val="120000"/>
              </a:lnSpc>
              <a:spcBef>
                <a:spcPts val="600"/>
              </a:spcBef>
              <a:buClr>
                <a:srgbClr val="101141"/>
              </a:buClr>
              <a:buFont typeface="Wingdings" panose="05000000000000000000" pitchFamily="2" charset="2"/>
              <a:buChar char="§"/>
            </a:pPr>
            <a:r>
              <a:rPr lang="en-US" sz="1800" dirty="0"/>
              <a:t>It’s got by dividing the amount of actual time a system was available by the total time it was scheduled to be up.</a:t>
            </a:r>
            <a:br>
              <a:rPr lang="en-US" sz="1800" dirty="0"/>
            </a:br>
            <a:br>
              <a:rPr lang="en-US" sz="100" dirty="0"/>
            </a:br>
            <a:r>
              <a:rPr lang="en-US" sz="1600" dirty="0">
                <a:solidFill>
                  <a:srgbClr val="0070C0"/>
                </a:solidFill>
              </a:rPr>
              <a:t>Percent Availability (Uptime) = (Hours Agreed Up - Hours Down)/Hours Agreed Up</a:t>
            </a:r>
          </a:p>
          <a:p>
            <a:pPr marL="457200" lvl="2" indent="0">
              <a:lnSpc>
                <a:spcPct val="110000"/>
              </a:lnSpc>
              <a:spcBef>
                <a:spcPts val="600"/>
              </a:spcBef>
              <a:buClr>
                <a:srgbClr val="101141"/>
              </a:buClr>
              <a:buNone/>
            </a:pPr>
            <a:endParaRPr lang="en-US" sz="1800" dirty="0"/>
          </a:p>
          <a:p>
            <a:pPr marL="457200" lvl="2" indent="0">
              <a:lnSpc>
                <a:spcPct val="110000"/>
              </a:lnSpc>
              <a:spcBef>
                <a:spcPts val="600"/>
              </a:spcBef>
              <a:buClr>
                <a:srgbClr val="101141"/>
              </a:buClr>
              <a:buNone/>
            </a:pPr>
            <a:endParaRPr lang="en-US" sz="1800" dirty="0"/>
          </a:p>
          <a:p>
            <a:pPr marL="457200" lvl="2" indent="0">
              <a:lnSpc>
                <a:spcPct val="110000"/>
              </a:lnSpc>
              <a:spcBef>
                <a:spcPts val="600"/>
              </a:spcBef>
              <a:buClr>
                <a:srgbClr val="101141"/>
              </a:buClr>
              <a:buNone/>
            </a:pPr>
            <a:endParaRPr lang="en-US" sz="1800" dirty="0"/>
          </a:p>
          <a:p>
            <a:pPr marL="457200" lvl="2" indent="0">
              <a:lnSpc>
                <a:spcPct val="110000"/>
              </a:lnSpc>
              <a:spcBef>
                <a:spcPts val="600"/>
              </a:spcBef>
              <a:buClr>
                <a:srgbClr val="101141"/>
              </a:buClr>
              <a:buNone/>
            </a:pPr>
            <a:endParaRPr lang="en-US" sz="1800" dirty="0"/>
          </a:p>
          <a:p>
            <a:pPr marL="742950" lvl="2" indent="-342900">
              <a:lnSpc>
                <a:spcPct val="110000"/>
              </a:lnSpc>
              <a:spcBef>
                <a:spcPts val="600"/>
              </a:spcBef>
              <a:buClr>
                <a:srgbClr val="101141"/>
              </a:buClr>
              <a:buFont typeface="Wingdings" panose="05000000000000000000" pitchFamily="2" charset="2"/>
              <a:buChar char="§"/>
            </a:pPr>
            <a:r>
              <a:rPr lang="en-US" sz="1800" dirty="0"/>
              <a:t>Customers started with expectations of availability in terms of percentage at 90% say for 24/7 operations and moved to …   </a:t>
            </a:r>
          </a:p>
          <a:p>
            <a:pPr marL="742950" lvl="2" indent="-342900">
              <a:lnSpc>
                <a:spcPct val="110000"/>
              </a:lnSpc>
              <a:spcBef>
                <a:spcPts val="600"/>
              </a:spcBef>
              <a:buClr>
                <a:srgbClr val="101141"/>
              </a:buClr>
              <a:buFont typeface="Wingdings" panose="05000000000000000000" pitchFamily="2" charset="2"/>
              <a:buChar char="§"/>
            </a:pPr>
            <a:endParaRPr lang="en-US" sz="1800" dirty="0"/>
          </a:p>
          <a:p>
            <a:pPr marL="0" lvl="1" indent="0">
              <a:lnSpc>
                <a:spcPct val="110000"/>
              </a:lnSpc>
              <a:spcBef>
                <a:spcPts val="600"/>
              </a:spcBef>
              <a:buClr>
                <a:srgbClr val="101141"/>
              </a:buClr>
              <a:buNone/>
            </a:pPr>
            <a:endParaRPr lang="en-US"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Methods of Measuring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18</a:t>
            </a:fld>
            <a:endParaRPr lang="en-US" dirty="0"/>
          </a:p>
        </p:txBody>
      </p:sp>
      <p:pic>
        <p:nvPicPr>
          <p:cNvPr id="7" name="Picture 6">
            <a:extLst>
              <a:ext uri="{FF2B5EF4-FFF2-40B4-BE49-F238E27FC236}">
                <a16:creationId xmlns:a16="http://schemas.microsoft.com/office/drawing/2014/main" id="{9D32B666-0399-4311-B6FD-8586AA2464BA}"/>
              </a:ext>
            </a:extLst>
          </p:cNvPr>
          <p:cNvPicPr>
            <a:picLocks noChangeAspect="1"/>
          </p:cNvPicPr>
          <p:nvPr/>
        </p:nvPicPr>
        <p:blipFill>
          <a:blip r:embed="rId3"/>
          <a:stretch>
            <a:fillRect/>
          </a:stretch>
        </p:blipFill>
        <p:spPr>
          <a:xfrm>
            <a:off x="1491874" y="3398874"/>
            <a:ext cx="6160252" cy="1746808"/>
          </a:xfrm>
          <a:prstGeom prst="rect">
            <a:avLst/>
          </a:prstGeom>
        </p:spPr>
      </p:pic>
      <p:graphicFrame>
        <p:nvGraphicFramePr>
          <p:cNvPr id="8" name="Table 7">
            <a:extLst>
              <a:ext uri="{FF2B5EF4-FFF2-40B4-BE49-F238E27FC236}">
                <a16:creationId xmlns:a16="http://schemas.microsoft.com/office/drawing/2014/main" id="{799005D2-68F7-4BA7-BF3A-0B0AFA21936A}"/>
              </a:ext>
            </a:extLst>
          </p:cNvPr>
          <p:cNvGraphicFramePr>
            <a:graphicFrameLocks noGrp="1"/>
          </p:cNvGraphicFramePr>
          <p:nvPr>
            <p:extLst>
              <p:ext uri="{D42A27DB-BD31-4B8C-83A1-F6EECF244321}">
                <p14:modId xmlns:p14="http://schemas.microsoft.com/office/powerpoint/2010/main" val="1943398568"/>
              </p:ext>
            </p:extLst>
          </p:nvPr>
        </p:nvGraphicFramePr>
        <p:xfrm>
          <a:off x="2057400" y="5692665"/>
          <a:ext cx="4330700" cy="762000"/>
        </p:xfrm>
        <a:graphic>
          <a:graphicData uri="http://schemas.openxmlformats.org/drawingml/2006/table">
            <a:tbl>
              <a:tblPr>
                <a:tableStyleId>{5C22544A-7EE6-4342-B048-85BDC9FD1C3A}</a:tableStyleId>
              </a:tblPr>
              <a:tblGrid>
                <a:gridCol w="1282700">
                  <a:extLst>
                    <a:ext uri="{9D8B030D-6E8A-4147-A177-3AD203B41FA5}">
                      <a16:colId xmlns:a16="http://schemas.microsoft.com/office/drawing/2014/main" val="2980831939"/>
                    </a:ext>
                  </a:extLst>
                </a:gridCol>
                <a:gridCol w="609600">
                  <a:extLst>
                    <a:ext uri="{9D8B030D-6E8A-4147-A177-3AD203B41FA5}">
                      <a16:colId xmlns:a16="http://schemas.microsoft.com/office/drawing/2014/main" val="61710487"/>
                    </a:ext>
                  </a:extLst>
                </a:gridCol>
                <a:gridCol w="609600">
                  <a:extLst>
                    <a:ext uri="{9D8B030D-6E8A-4147-A177-3AD203B41FA5}">
                      <a16:colId xmlns:a16="http://schemas.microsoft.com/office/drawing/2014/main" val="97964992"/>
                    </a:ext>
                  </a:extLst>
                </a:gridCol>
                <a:gridCol w="609600">
                  <a:extLst>
                    <a:ext uri="{9D8B030D-6E8A-4147-A177-3AD203B41FA5}">
                      <a16:colId xmlns:a16="http://schemas.microsoft.com/office/drawing/2014/main" val="2417673280"/>
                    </a:ext>
                  </a:extLst>
                </a:gridCol>
                <a:gridCol w="609600">
                  <a:extLst>
                    <a:ext uri="{9D8B030D-6E8A-4147-A177-3AD203B41FA5}">
                      <a16:colId xmlns:a16="http://schemas.microsoft.com/office/drawing/2014/main" val="1945875312"/>
                    </a:ext>
                  </a:extLst>
                </a:gridCol>
                <a:gridCol w="609600">
                  <a:extLst>
                    <a:ext uri="{9D8B030D-6E8A-4147-A177-3AD203B41FA5}">
                      <a16:colId xmlns:a16="http://schemas.microsoft.com/office/drawing/2014/main" val="3003409028"/>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99.999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4288931"/>
                  </a:ext>
                </a:extLst>
              </a:tr>
              <a:tr h="190500">
                <a:tc>
                  <a:txBody>
                    <a:bodyPr/>
                    <a:lstStyle/>
                    <a:p>
                      <a:pPr algn="l" fontAlgn="b"/>
                      <a:r>
                        <a:rPr lang="en-US" sz="1100" u="none" strike="noStrike">
                          <a:effectLst/>
                        </a:rPr>
                        <a:t>Per Week in Hrs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0.00168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439210"/>
                  </a:ext>
                </a:extLst>
              </a:tr>
              <a:tr h="190500">
                <a:tc>
                  <a:txBody>
                    <a:bodyPr/>
                    <a:lstStyle/>
                    <a:p>
                      <a:pPr algn="l" fontAlgn="b"/>
                      <a:r>
                        <a:rPr lang="en-US" sz="1100" u="none" strike="noStrike">
                          <a:effectLst/>
                        </a:rPr>
                        <a:t>Per Week in Secs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0.1008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8427836"/>
                  </a:ext>
                </a:extLst>
              </a:tr>
              <a:tr h="190500">
                <a:tc>
                  <a:txBody>
                    <a:bodyPr/>
                    <a:lstStyle/>
                    <a:p>
                      <a:pPr algn="l" fontAlgn="b"/>
                      <a:r>
                        <a:rPr lang="en-US" sz="1100" u="none" strike="noStrike">
                          <a:effectLst/>
                        </a:rPr>
                        <a:t>Per Day in Sec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0.0144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8822685"/>
                  </a:ext>
                </a:extLst>
              </a:tr>
            </a:tbl>
          </a:graphicData>
        </a:graphic>
      </p:graphicFrame>
    </p:spTree>
    <p:extLst>
      <p:ext uri="{BB962C8B-B14F-4D97-AF65-F5344CB8AC3E}">
        <p14:creationId xmlns:p14="http://schemas.microsoft.com/office/powerpoint/2010/main" val="1281635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960092" cy="4862513"/>
          </a:xfrm>
        </p:spPr>
        <p:txBody>
          <a:bodyPr>
            <a:normAutofit/>
          </a:bodyPr>
          <a:lstStyle/>
          <a:p>
            <a:pPr marL="342900" lvl="1" indent="-342900">
              <a:lnSpc>
                <a:spcPct val="110000"/>
              </a:lnSpc>
              <a:spcBef>
                <a:spcPts val="600"/>
              </a:spcBef>
              <a:buClr>
                <a:srgbClr val="101141"/>
              </a:buClr>
              <a:buFont typeface="+mj-lt"/>
              <a:buAutoNum type="arabicPeriod" startAt="2"/>
            </a:pPr>
            <a:r>
              <a:rPr lang="en-US" sz="1800" b="1" dirty="0">
                <a:solidFill>
                  <a:srgbClr val="0070C0"/>
                </a:solidFill>
              </a:rPr>
              <a:t>The Rolling average</a:t>
            </a:r>
            <a:br>
              <a:rPr lang="en-US" sz="1800" dirty="0"/>
            </a:br>
            <a:r>
              <a:rPr lang="en-US" sz="1800" dirty="0"/>
              <a:t>In this approach instead of calculating for a week, the goal is rolled across a few weeks period and then looked to see if it met the Availability criteria and using the same expression</a:t>
            </a:r>
          </a:p>
          <a:p>
            <a:pPr marL="365760" lvl="2" indent="0">
              <a:lnSpc>
                <a:spcPct val="110000"/>
              </a:lnSpc>
              <a:spcBef>
                <a:spcPts val="600"/>
              </a:spcBef>
              <a:buClr>
                <a:srgbClr val="101141"/>
              </a:buClr>
              <a:buNone/>
            </a:pPr>
            <a:r>
              <a:rPr lang="en-US" sz="1800" dirty="0">
                <a:solidFill>
                  <a:srgbClr val="0070C0"/>
                </a:solidFill>
              </a:rPr>
              <a:t>Percent Availability (Uptime) = (Hours Agreed Up - Hours Down)/Hours Agreed Up</a:t>
            </a:r>
          </a:p>
          <a:p>
            <a:pPr marL="0" lvl="1" indent="0">
              <a:lnSpc>
                <a:spcPct val="110000"/>
              </a:lnSpc>
              <a:spcBef>
                <a:spcPts val="600"/>
              </a:spcBef>
              <a:buClr>
                <a:srgbClr val="101141"/>
              </a:buClr>
              <a:buNone/>
            </a:pPr>
            <a:r>
              <a:rPr lang="en-US" sz="1800" dirty="0"/>
              <a:t>     </a:t>
            </a:r>
          </a:p>
          <a:p>
            <a:pPr marL="285750" lvl="1">
              <a:lnSpc>
                <a:spcPct val="110000"/>
              </a:lnSpc>
              <a:spcBef>
                <a:spcPts val="600"/>
              </a:spcBef>
              <a:buClr>
                <a:srgbClr val="101141"/>
              </a:buClr>
              <a:buFont typeface="Wingdings" panose="05000000000000000000" pitchFamily="2" charset="2"/>
              <a:buChar char="§"/>
            </a:pPr>
            <a:endParaRPr lang="en-US"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Methods of Measuring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19</a:t>
            </a:fld>
            <a:endParaRPr lang="en-US" dirty="0"/>
          </a:p>
        </p:txBody>
      </p:sp>
      <p:pic>
        <p:nvPicPr>
          <p:cNvPr id="6" name="Picture 5">
            <a:extLst>
              <a:ext uri="{FF2B5EF4-FFF2-40B4-BE49-F238E27FC236}">
                <a16:creationId xmlns:a16="http://schemas.microsoft.com/office/drawing/2014/main" id="{A77BB47E-C899-4D81-88C9-8DCBEB55171D}"/>
              </a:ext>
            </a:extLst>
          </p:cNvPr>
          <p:cNvPicPr>
            <a:picLocks noChangeAspect="1"/>
          </p:cNvPicPr>
          <p:nvPr/>
        </p:nvPicPr>
        <p:blipFill>
          <a:blip r:embed="rId3"/>
          <a:stretch>
            <a:fillRect/>
          </a:stretch>
        </p:blipFill>
        <p:spPr>
          <a:xfrm>
            <a:off x="1141929" y="3200400"/>
            <a:ext cx="6981034" cy="2531905"/>
          </a:xfrm>
          <a:prstGeom prst="rect">
            <a:avLst/>
          </a:prstGeom>
        </p:spPr>
      </p:pic>
    </p:spTree>
    <p:extLst>
      <p:ext uri="{BB962C8B-B14F-4D97-AF65-F5344CB8AC3E}">
        <p14:creationId xmlns:p14="http://schemas.microsoft.com/office/powerpoint/2010/main" val="284810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p:txBody>
          <a:bodyPr/>
          <a:lstStyle/>
          <a:p>
            <a:r>
              <a:rPr lang="en-US" dirty="0"/>
              <a:t>Availability Management</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4294967295"/>
          </p:nvPr>
        </p:nvSpPr>
        <p:spPr>
          <a:xfrm>
            <a:off x="152400" y="6269423"/>
            <a:ext cx="3048000" cy="365125"/>
          </a:xfrm>
        </p:spPr>
        <p:txBody>
          <a:bodyPr/>
          <a:lstStyle/>
          <a:p>
            <a:r>
              <a:rPr lang="en-US" b="1" dirty="0">
                <a:solidFill>
                  <a:schemeClr val="tx1"/>
                </a:solidFill>
                <a:latin typeface="Arial"/>
                <a:cs typeface="Arial"/>
              </a:rPr>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4294967295"/>
          </p:nvPr>
        </p:nvSpPr>
        <p:spPr>
          <a:xfrm>
            <a:off x="7010400" y="6248400"/>
            <a:ext cx="2133600" cy="365125"/>
          </a:xfrm>
        </p:spPr>
        <p:txBody>
          <a:bodyPr/>
          <a:lstStyle/>
          <a:p>
            <a:fld id="{BC8D7E44-7D4F-4942-A8C9-2DF6BF8399E8}" type="slidenum">
              <a:rPr lang="en-US" b="1">
                <a:solidFill>
                  <a:schemeClr val="tx1"/>
                </a:solidFill>
                <a:latin typeface="Arial"/>
                <a:cs typeface="Arial"/>
              </a:rPr>
              <a:pPr/>
              <a:t>2</a:t>
            </a:fld>
            <a:endParaRPr lang="en-US" b="1" dirty="0">
              <a:solidFill>
                <a:schemeClr val="tx1"/>
              </a:solidFill>
              <a:latin typeface="Arial"/>
              <a:cs typeface="Arial"/>
            </a:endParaRPr>
          </a:p>
        </p:txBody>
      </p:sp>
      <p:sp>
        <p:nvSpPr>
          <p:cNvPr id="7" name="TextBox 6">
            <a:extLst>
              <a:ext uri="{FF2B5EF4-FFF2-40B4-BE49-F238E27FC236}">
                <a16:creationId xmlns:a16="http://schemas.microsoft.com/office/drawing/2014/main" id="{997587DC-7902-4DB6-AF85-E0F9306CC737}"/>
              </a:ext>
            </a:extLst>
          </p:cNvPr>
          <p:cNvSpPr txBox="1"/>
          <p:nvPr/>
        </p:nvSpPr>
        <p:spPr>
          <a:xfrm>
            <a:off x="2871281" y="6313487"/>
            <a:ext cx="5867400" cy="276999"/>
          </a:xfrm>
          <a:prstGeom prst="rect">
            <a:avLst/>
          </a:prstGeom>
          <a:noFill/>
        </p:spPr>
        <p:txBody>
          <a:bodyPr wrap="square" rtlCol="0">
            <a:spAutoFit/>
          </a:bodyPr>
          <a:lstStyle/>
          <a:p>
            <a:pPr algn="r"/>
            <a:r>
              <a:rPr lang="en-US" sz="1200" b="1" dirty="0">
                <a:solidFill>
                  <a:schemeClr val="tx1"/>
                </a:solidFill>
                <a:latin typeface="Arial"/>
                <a:cs typeface="Arial"/>
              </a:rPr>
              <a:t>BITS Pilani, Deemed</a:t>
            </a:r>
            <a:r>
              <a:rPr lang="en-US" sz="1200" b="1" baseline="0" dirty="0">
                <a:solidFill>
                  <a:schemeClr val="tx1"/>
                </a:solidFill>
                <a:latin typeface="Arial"/>
                <a:cs typeface="Arial"/>
              </a:rPr>
              <a:t> to be University under Section 3 of UGC Act, 1956</a:t>
            </a:r>
            <a:endParaRPr lang="en-US" sz="1200" b="1" dirty="0">
              <a:solidFill>
                <a:schemeClr val="tx1"/>
              </a:solidFill>
              <a:latin typeface="Arial"/>
              <a:cs typeface="Arial"/>
            </a:endParaRPr>
          </a:p>
        </p:txBody>
      </p:sp>
    </p:spTree>
    <p:extLst>
      <p:ext uri="{BB962C8B-B14F-4D97-AF65-F5344CB8AC3E}">
        <p14:creationId xmlns:p14="http://schemas.microsoft.com/office/powerpoint/2010/main" val="393395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862513"/>
          </a:xfrm>
        </p:spPr>
        <p:txBody>
          <a:bodyPr>
            <a:normAutofit/>
          </a:bodyPr>
          <a:lstStyle/>
          <a:p>
            <a:pPr marL="342900" lvl="1" indent="-342900">
              <a:lnSpc>
                <a:spcPct val="110000"/>
              </a:lnSpc>
              <a:spcBef>
                <a:spcPts val="600"/>
              </a:spcBef>
              <a:buClr>
                <a:srgbClr val="101141"/>
              </a:buClr>
              <a:buFont typeface="+mj-lt"/>
              <a:buAutoNum type="arabicPeriod" startAt="3"/>
            </a:pPr>
            <a:r>
              <a:rPr lang="en-US" sz="1800" b="1" dirty="0">
                <a:solidFill>
                  <a:srgbClr val="0070C0"/>
                </a:solidFill>
              </a:rPr>
              <a:t>Downtime</a:t>
            </a:r>
          </a:p>
          <a:p>
            <a:pPr marL="594360" lvl="1" indent="-228600" algn="just">
              <a:lnSpc>
                <a:spcPct val="110000"/>
              </a:lnSpc>
              <a:spcBef>
                <a:spcPts val="600"/>
              </a:spcBef>
              <a:buClr>
                <a:srgbClr val="101141"/>
              </a:buClr>
              <a:buFont typeface="Wingdings" panose="05000000000000000000" pitchFamily="2" charset="2"/>
              <a:buChar char="§"/>
            </a:pPr>
            <a:r>
              <a:rPr lang="en-US" sz="1800" dirty="0"/>
              <a:t>Another approach is to track the quantum of downtime and hence the Availability occurring on a daily, weekly, and monthly basis.</a:t>
            </a:r>
          </a:p>
          <a:p>
            <a:pPr marL="594360" lvl="1" indent="-228600" algn="just">
              <a:lnSpc>
                <a:spcPct val="110000"/>
              </a:lnSpc>
              <a:spcBef>
                <a:spcPts val="600"/>
              </a:spcBef>
              <a:buClr>
                <a:srgbClr val="101141"/>
              </a:buClr>
              <a:buFont typeface="Wingdings" panose="05000000000000000000" pitchFamily="2" charset="2"/>
              <a:buChar char="§"/>
            </a:pPr>
            <a:r>
              <a:rPr lang="en-US" sz="1800" dirty="0"/>
              <a:t>Infrastructure personnel can pinpoint and proactively correct problem areas by analyzing the trends, patterns, and relationships of these downtimes</a:t>
            </a:r>
          </a:p>
          <a:p>
            <a:pPr marL="594360" lvl="1" indent="-228600" algn="just">
              <a:lnSpc>
                <a:spcPct val="110000"/>
              </a:lnSpc>
              <a:spcBef>
                <a:spcPts val="600"/>
              </a:spcBef>
              <a:buClr>
                <a:srgbClr val="101141"/>
              </a:buClr>
              <a:buFont typeface="Wingdings" panose="05000000000000000000" pitchFamily="2" charset="2"/>
              <a:buChar char="§"/>
            </a:pPr>
            <a:r>
              <a:rPr lang="en-US" sz="1800" dirty="0"/>
              <a:t>Infrastructure personnel can also track several of the major components like the server environment, the disk storage environment, databases and networks</a:t>
            </a:r>
          </a:p>
          <a:p>
            <a:pPr marL="285750" lvl="1">
              <a:lnSpc>
                <a:spcPct val="110000"/>
              </a:lnSpc>
              <a:spcBef>
                <a:spcPts val="600"/>
              </a:spcBef>
              <a:buClr>
                <a:srgbClr val="101141"/>
              </a:buClr>
              <a:buFont typeface="Wingdings" panose="05000000000000000000" pitchFamily="2" charset="2"/>
              <a:buChar char="§"/>
            </a:pPr>
            <a:r>
              <a:rPr lang="en-US" sz="1800" dirty="0"/>
              <a:t>Improving levels of availability often involves capital expenditures which most companies are reluctant to invest in unless a strong, convincing business justification is offered like the cost of downtime below</a:t>
            </a:r>
          </a:p>
          <a:p>
            <a:pPr marL="285750" lvl="1">
              <a:lnSpc>
                <a:spcPct val="110000"/>
              </a:lnSpc>
              <a:spcBef>
                <a:spcPts val="600"/>
              </a:spcBef>
              <a:buClr>
                <a:srgbClr val="101141"/>
              </a:buClr>
              <a:buFont typeface="Wingdings" panose="05000000000000000000" pitchFamily="2" charset="2"/>
              <a:buChar char="§"/>
            </a:pPr>
            <a:endParaRPr lang="en-US"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Methods of Measuring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20</a:t>
            </a:fld>
            <a:endParaRPr lang="en-US" dirty="0"/>
          </a:p>
        </p:txBody>
      </p:sp>
      <p:pic>
        <p:nvPicPr>
          <p:cNvPr id="8" name="Picture 7">
            <a:extLst>
              <a:ext uri="{FF2B5EF4-FFF2-40B4-BE49-F238E27FC236}">
                <a16:creationId xmlns:a16="http://schemas.microsoft.com/office/drawing/2014/main" id="{F4836680-3C97-4AB9-8106-3F670C90EA6B}"/>
              </a:ext>
            </a:extLst>
          </p:cNvPr>
          <p:cNvPicPr>
            <a:picLocks noChangeAspect="1"/>
          </p:cNvPicPr>
          <p:nvPr/>
        </p:nvPicPr>
        <p:blipFill>
          <a:blip r:embed="rId3"/>
          <a:stretch>
            <a:fillRect/>
          </a:stretch>
        </p:blipFill>
        <p:spPr>
          <a:xfrm>
            <a:off x="2228850" y="5031997"/>
            <a:ext cx="4533900" cy="1343025"/>
          </a:xfrm>
          <a:prstGeom prst="rect">
            <a:avLst/>
          </a:prstGeom>
        </p:spPr>
      </p:pic>
    </p:spTree>
    <p:extLst>
      <p:ext uri="{BB962C8B-B14F-4D97-AF65-F5344CB8AC3E}">
        <p14:creationId xmlns:p14="http://schemas.microsoft.com/office/powerpoint/2010/main" val="909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862513"/>
          </a:xfrm>
        </p:spPr>
        <p:txBody>
          <a:bodyPr>
            <a:normAutofit/>
          </a:bodyPr>
          <a:lstStyle/>
          <a:p>
            <a:pPr marL="342900" lvl="1" indent="-342900">
              <a:lnSpc>
                <a:spcPct val="110000"/>
              </a:lnSpc>
              <a:spcBef>
                <a:spcPts val="600"/>
              </a:spcBef>
              <a:buClr>
                <a:srgbClr val="101141"/>
              </a:buClr>
              <a:buFont typeface="+mj-lt"/>
              <a:buAutoNum type="arabicPeriod" startAt="4"/>
            </a:pPr>
            <a:r>
              <a:rPr lang="en-US" sz="1800" b="1" dirty="0">
                <a:solidFill>
                  <a:srgbClr val="0070C0"/>
                </a:solidFill>
              </a:rPr>
              <a:t>Rule of Nine</a:t>
            </a:r>
          </a:p>
          <a:p>
            <a:pPr marL="594360" lvl="1" indent="-228600" algn="just">
              <a:lnSpc>
                <a:spcPct val="110000"/>
              </a:lnSpc>
              <a:spcBef>
                <a:spcPts val="600"/>
              </a:spcBef>
              <a:buClr>
                <a:srgbClr val="101141"/>
              </a:buClr>
              <a:buFont typeface="Wingdings" panose="05000000000000000000" pitchFamily="2" charset="2"/>
              <a:buChar char="§"/>
            </a:pPr>
            <a:r>
              <a:rPr lang="en-US" sz="1800" dirty="0"/>
              <a:t>Significant number of service suppliers measure their availability in percentages of uptime as the rule of 9s. If you have a working week of 100 hours or working hours of 24x7</a:t>
            </a:r>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r>
              <a:rPr lang="en-US" sz="1800" dirty="0"/>
              <a:t>This is the percentage of System Availability time but specified in 9s.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Methods of Measuring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21</a:t>
            </a:fld>
            <a:endParaRPr lang="en-US" dirty="0"/>
          </a:p>
        </p:txBody>
      </p:sp>
      <p:pic>
        <p:nvPicPr>
          <p:cNvPr id="6" name="Picture 5">
            <a:extLst>
              <a:ext uri="{FF2B5EF4-FFF2-40B4-BE49-F238E27FC236}">
                <a16:creationId xmlns:a16="http://schemas.microsoft.com/office/drawing/2014/main" id="{F4CA9508-CE0C-4A22-86AB-40144EBBB82F}"/>
              </a:ext>
            </a:extLst>
          </p:cNvPr>
          <p:cNvPicPr>
            <a:picLocks noChangeAspect="1"/>
          </p:cNvPicPr>
          <p:nvPr/>
        </p:nvPicPr>
        <p:blipFill>
          <a:blip r:embed="rId3"/>
          <a:stretch>
            <a:fillRect/>
          </a:stretch>
        </p:blipFill>
        <p:spPr>
          <a:xfrm>
            <a:off x="152400" y="2909185"/>
            <a:ext cx="3810000" cy="2432736"/>
          </a:xfrm>
          <a:prstGeom prst="rect">
            <a:avLst/>
          </a:prstGeom>
        </p:spPr>
      </p:pic>
      <p:graphicFrame>
        <p:nvGraphicFramePr>
          <p:cNvPr id="9" name="Table 8">
            <a:extLst>
              <a:ext uri="{FF2B5EF4-FFF2-40B4-BE49-F238E27FC236}">
                <a16:creationId xmlns:a16="http://schemas.microsoft.com/office/drawing/2014/main" id="{2DF6C2CF-C1A9-4BD9-A9D8-7B3899DF4C76}"/>
              </a:ext>
            </a:extLst>
          </p:cNvPr>
          <p:cNvGraphicFramePr>
            <a:graphicFrameLocks noGrp="1"/>
          </p:cNvGraphicFramePr>
          <p:nvPr/>
        </p:nvGraphicFramePr>
        <p:xfrm>
          <a:off x="3962400" y="2909185"/>
          <a:ext cx="5045740" cy="1771650"/>
        </p:xfrm>
        <a:graphic>
          <a:graphicData uri="http://schemas.openxmlformats.org/drawingml/2006/table">
            <a:tbl>
              <a:tblPr>
                <a:tableStyleId>{5C22544A-7EE6-4342-B048-85BDC9FD1C3A}</a:tableStyleId>
              </a:tblPr>
              <a:tblGrid>
                <a:gridCol w="717460">
                  <a:extLst>
                    <a:ext uri="{9D8B030D-6E8A-4147-A177-3AD203B41FA5}">
                      <a16:colId xmlns:a16="http://schemas.microsoft.com/office/drawing/2014/main" val="1159369975"/>
                    </a:ext>
                  </a:extLst>
                </a:gridCol>
                <a:gridCol w="1470204">
                  <a:extLst>
                    <a:ext uri="{9D8B030D-6E8A-4147-A177-3AD203B41FA5}">
                      <a16:colId xmlns:a16="http://schemas.microsoft.com/office/drawing/2014/main" val="2298416406"/>
                    </a:ext>
                  </a:extLst>
                </a:gridCol>
                <a:gridCol w="1552535">
                  <a:extLst>
                    <a:ext uri="{9D8B030D-6E8A-4147-A177-3AD203B41FA5}">
                      <a16:colId xmlns:a16="http://schemas.microsoft.com/office/drawing/2014/main" val="1056419052"/>
                    </a:ext>
                  </a:extLst>
                </a:gridCol>
                <a:gridCol w="1305541">
                  <a:extLst>
                    <a:ext uri="{9D8B030D-6E8A-4147-A177-3AD203B41FA5}">
                      <a16:colId xmlns:a16="http://schemas.microsoft.com/office/drawing/2014/main" val="2523403407"/>
                    </a:ext>
                  </a:extLst>
                </a:gridCol>
              </a:tblGrid>
              <a:tr h="295275">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Per Week in </a:t>
                      </a:r>
                      <a:r>
                        <a:rPr lang="en-US" sz="1600" u="none" strike="noStrike" dirty="0" err="1">
                          <a:effectLst/>
                        </a:rPr>
                        <a:t>Hrs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Per Week in Secs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Per Day in Sec</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7560688"/>
                  </a:ext>
                </a:extLst>
              </a:tr>
              <a:tr h="295275">
                <a:tc>
                  <a:txBody>
                    <a:bodyPr/>
                    <a:lstStyle/>
                    <a:p>
                      <a:pPr algn="ctr" fontAlgn="b"/>
                      <a:r>
                        <a:rPr lang="en-US" sz="1800" u="none" strike="noStrike">
                          <a:effectLst/>
                        </a:rPr>
                        <a:t>90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16.8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1008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144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1838222"/>
                  </a:ext>
                </a:extLst>
              </a:tr>
              <a:tr h="295275">
                <a:tc>
                  <a:txBody>
                    <a:bodyPr/>
                    <a:lstStyle/>
                    <a:p>
                      <a:pPr algn="ctr" fontAlgn="b"/>
                      <a:r>
                        <a:rPr lang="en-US" sz="1800" u="none" strike="noStrike">
                          <a:effectLst/>
                        </a:rPr>
                        <a:t>99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1.68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100.8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14.4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0849059"/>
                  </a:ext>
                </a:extLst>
              </a:tr>
              <a:tr h="295275">
                <a:tc>
                  <a:txBody>
                    <a:bodyPr/>
                    <a:lstStyle/>
                    <a:p>
                      <a:pPr algn="ctr" fontAlgn="b"/>
                      <a:r>
                        <a:rPr lang="en-US" sz="1800" u="none" strike="noStrike">
                          <a:effectLst/>
                        </a:rPr>
                        <a:t>99.9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0.168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10.08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1.44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7464741"/>
                  </a:ext>
                </a:extLst>
              </a:tr>
              <a:tr h="295275">
                <a:tc>
                  <a:txBody>
                    <a:bodyPr/>
                    <a:lstStyle/>
                    <a:p>
                      <a:pPr algn="ctr" fontAlgn="b"/>
                      <a:r>
                        <a:rPr lang="en-US" sz="1800" u="none" strike="noStrike">
                          <a:effectLst/>
                        </a:rPr>
                        <a:t>99.99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0.0168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1.008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0.144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5160893"/>
                  </a:ext>
                </a:extLst>
              </a:tr>
              <a:tr h="295275">
                <a:tc>
                  <a:txBody>
                    <a:bodyPr/>
                    <a:lstStyle/>
                    <a:p>
                      <a:pPr algn="ctr" fontAlgn="b"/>
                      <a:r>
                        <a:rPr lang="en-US" sz="1800" u="none" strike="noStrike">
                          <a:effectLst/>
                        </a:rPr>
                        <a:t>99.999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0.00168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0.1008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0.0144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6901310"/>
                  </a:ext>
                </a:extLst>
              </a:tr>
            </a:tbl>
          </a:graphicData>
        </a:graphic>
      </p:graphicFrame>
    </p:spTree>
    <p:extLst>
      <p:ext uri="{BB962C8B-B14F-4D97-AF65-F5344CB8AC3E}">
        <p14:creationId xmlns:p14="http://schemas.microsoft.com/office/powerpoint/2010/main" val="126039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86" y="1486682"/>
            <a:ext cx="9106813" cy="4862513"/>
          </a:xfrm>
        </p:spPr>
        <p:txBody>
          <a:bodyPr>
            <a:normAutofit/>
          </a:bodyPr>
          <a:lstStyle/>
          <a:p>
            <a:pPr marL="342900" lvl="1" indent="-342900">
              <a:lnSpc>
                <a:spcPct val="110000"/>
              </a:lnSpc>
              <a:spcBef>
                <a:spcPts val="600"/>
              </a:spcBef>
              <a:buClr>
                <a:srgbClr val="101141"/>
              </a:buClr>
              <a:buFont typeface="+mj-lt"/>
              <a:buAutoNum type="arabicPeriod" startAt="5"/>
            </a:pPr>
            <a:r>
              <a:rPr lang="en-US" sz="1800" b="1" dirty="0">
                <a:solidFill>
                  <a:srgbClr val="0070C0"/>
                </a:solidFill>
              </a:rPr>
              <a:t>Approaches used by some of the cloud service providers to measure availability</a:t>
            </a:r>
          </a:p>
          <a:p>
            <a:pPr marL="640080" lvl="1" indent="-228600" algn="just">
              <a:lnSpc>
                <a:spcPct val="120000"/>
              </a:lnSpc>
              <a:spcBef>
                <a:spcPts val="600"/>
              </a:spcBef>
              <a:spcAft>
                <a:spcPts val="400"/>
              </a:spcAft>
              <a:buFont typeface="Wingdings" panose="05000000000000000000" pitchFamily="2" charset="2"/>
              <a:buChar char="§"/>
            </a:pPr>
            <a:r>
              <a:rPr lang="en-IN" sz="1900" dirty="0">
                <a:latin typeface="+mn-lt"/>
              </a:rPr>
              <a:t>Microsoft cloud services : time when the overall service is up, divided by total time. </a:t>
            </a:r>
          </a:p>
          <a:p>
            <a:pPr marL="640080" lvl="1" indent="-228600">
              <a:lnSpc>
                <a:spcPct val="120000"/>
              </a:lnSpc>
              <a:spcBef>
                <a:spcPts val="600"/>
              </a:spcBef>
              <a:spcAft>
                <a:spcPts val="400"/>
              </a:spcAft>
              <a:buFont typeface="Wingdings" panose="05000000000000000000" pitchFamily="2" charset="2"/>
              <a:buChar char="§"/>
            </a:pPr>
            <a:r>
              <a:rPr lang="en-IN" sz="1900" dirty="0">
                <a:latin typeface="+mn-lt"/>
              </a:rPr>
              <a:t>Gmail :  percentage of successful interactive user requests for uptime</a:t>
            </a:r>
            <a:br>
              <a:rPr lang="en-IN" sz="1900" dirty="0">
                <a:latin typeface="+mn-lt"/>
              </a:rPr>
            </a:br>
            <a:r>
              <a:rPr lang="en-IN" sz="1900" dirty="0">
                <a:latin typeface="+mn-lt"/>
              </a:rPr>
              <a:t>               error rate &amp; consecutive minutes of downtime for downtime.</a:t>
            </a:r>
          </a:p>
          <a:p>
            <a:pPr marL="640080" lvl="1" indent="-228600" algn="just">
              <a:lnSpc>
                <a:spcPct val="120000"/>
              </a:lnSpc>
              <a:spcBef>
                <a:spcPts val="600"/>
              </a:spcBef>
              <a:spcAft>
                <a:spcPts val="400"/>
              </a:spcAft>
              <a:buFont typeface="Wingdings" panose="05000000000000000000" pitchFamily="2" charset="2"/>
              <a:buChar char="§"/>
            </a:pPr>
            <a:r>
              <a:rPr lang="en-IN" sz="1900" dirty="0">
                <a:latin typeface="+mn-lt"/>
              </a:rPr>
              <a:t>Amazon Web Services : error rate - average percentage of requests that result in errors in a 5-minute interval.</a:t>
            </a:r>
          </a:p>
          <a:p>
            <a:pPr marL="640080" lvl="1" indent="-228600" algn="just">
              <a:lnSpc>
                <a:spcPct val="120000"/>
              </a:lnSpc>
              <a:spcBef>
                <a:spcPts val="600"/>
              </a:spcBef>
              <a:spcAft>
                <a:spcPts val="400"/>
              </a:spcAft>
              <a:buFont typeface="Wingdings" panose="05000000000000000000" pitchFamily="2" charset="2"/>
              <a:buChar char="§"/>
            </a:pPr>
            <a:r>
              <a:rPr lang="en-IN" sz="1900" dirty="0">
                <a:latin typeface="+mn-lt"/>
              </a:rPr>
              <a:t>Recent published work also use approaches as “Windowed user-uptime”</a:t>
            </a:r>
            <a:r>
              <a:rPr lang="en-IN" sz="1900" baseline="30000" dirty="0">
                <a:latin typeface="+mn-lt"/>
              </a:rPr>
              <a:t>1</a:t>
            </a:r>
            <a:r>
              <a:rPr lang="en-IN" sz="1900" dirty="0">
                <a:latin typeface="+mn-lt"/>
              </a:rPr>
              <a:t> factoring in user perceived availability over many windows to distinguish between many short periods of unavailability and fewer longer periods of unavailability.</a:t>
            </a: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a:p>
            <a:pPr marL="285750" lvl="1">
              <a:lnSpc>
                <a:spcPct val="110000"/>
              </a:lnSpc>
              <a:spcBef>
                <a:spcPts val="600"/>
              </a:spcBef>
              <a:buClr>
                <a:srgbClr val="101141"/>
              </a:buClr>
              <a:buFont typeface="Wingdings" panose="05000000000000000000" pitchFamily="2" charset="2"/>
              <a:buChar char="§"/>
            </a:pPr>
            <a:endParaRPr lang="en-US"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Methods of Measuring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80460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992596"/>
          </a:xfrm>
        </p:spPr>
        <p:txBody>
          <a:bodyPr>
            <a:normAutofit fontScale="85000" lnSpcReduction="10000"/>
          </a:bodyPr>
          <a:lstStyle/>
          <a:p>
            <a:pPr marL="285750" lvl="1" indent="-228600" algn="just">
              <a:lnSpc>
                <a:spcPct val="130000"/>
              </a:lnSpc>
              <a:spcBef>
                <a:spcPts val="600"/>
              </a:spcBef>
              <a:buClr>
                <a:srgbClr val="101141"/>
              </a:buClr>
              <a:buFont typeface="Wingdings" panose="05000000000000000000" pitchFamily="2" charset="2"/>
              <a:buChar char="§"/>
            </a:pPr>
            <a:r>
              <a:rPr lang="en-US" sz="1800" dirty="0"/>
              <a:t>Goal of availability process owners will be to maximize the uptime of the various online systems for which they are responsible and make them fault tolerant with minimal impact to the budget</a:t>
            </a:r>
          </a:p>
          <a:p>
            <a:pPr marL="285750" lvl="1" indent="-228600" algn="just">
              <a:lnSpc>
                <a:spcPct val="130000"/>
              </a:lnSpc>
              <a:spcBef>
                <a:spcPts val="600"/>
              </a:spcBef>
              <a:buClr>
                <a:srgbClr val="101141"/>
              </a:buClr>
              <a:buFont typeface="Wingdings" panose="05000000000000000000" pitchFamily="2" charset="2"/>
              <a:buChar char="§"/>
            </a:pPr>
            <a:r>
              <a:rPr lang="en-US" sz="1800" dirty="0"/>
              <a:t>The challenges towards a 100% Available system are the Budget, Component failures, Faulty code, Human error, Flawed design, Natural disasters, Unforeseen business shifts like mergers, downturns, political changes</a:t>
            </a:r>
          </a:p>
          <a:p>
            <a:pPr marL="285750" lvl="1" indent="-228600" algn="just">
              <a:lnSpc>
                <a:spcPct val="130000"/>
              </a:lnSpc>
              <a:spcBef>
                <a:spcPts val="600"/>
              </a:spcBef>
              <a:buClr>
                <a:srgbClr val="101141"/>
              </a:buClr>
              <a:buFont typeface="Wingdings" panose="05000000000000000000" pitchFamily="2" charset="2"/>
              <a:buChar char="§"/>
            </a:pPr>
            <a:r>
              <a:rPr lang="en-US" sz="1800" dirty="0"/>
              <a:t>There are several approaches which has been taken to maximize availability for </a:t>
            </a:r>
            <a:r>
              <a:rPr lang="en-US" sz="1800" b="1" dirty="0">
                <a:solidFill>
                  <a:srgbClr val="0070C0"/>
                </a:solidFill>
              </a:rPr>
              <a:t>extending uptime, minimizing downtime, </a:t>
            </a:r>
            <a:r>
              <a:rPr lang="en-US" sz="1800" dirty="0"/>
              <a:t>and</a:t>
            </a:r>
            <a:r>
              <a:rPr lang="en-US" sz="1800" b="1" dirty="0">
                <a:solidFill>
                  <a:srgbClr val="0070C0"/>
                </a:solidFill>
              </a:rPr>
              <a:t> improving the overall level of service.</a:t>
            </a:r>
            <a:r>
              <a:rPr lang="en-US" sz="1800" dirty="0"/>
              <a:t> These are referred to as 7 Rs</a:t>
            </a:r>
          </a:p>
          <a:p>
            <a:pPr marL="742950" lvl="2" indent="-342900">
              <a:lnSpc>
                <a:spcPct val="120000"/>
              </a:lnSpc>
              <a:spcBef>
                <a:spcPts val="600"/>
              </a:spcBef>
              <a:buClr>
                <a:srgbClr val="101141"/>
              </a:buClr>
              <a:buFont typeface="+mj-lt"/>
              <a:buAutoNum type="arabicPeriod"/>
            </a:pPr>
            <a:r>
              <a:rPr lang="en-US" sz="1800" dirty="0"/>
              <a:t>Redundancy</a:t>
            </a:r>
          </a:p>
          <a:p>
            <a:pPr marL="742950" lvl="2" indent="-342900">
              <a:lnSpc>
                <a:spcPct val="120000"/>
              </a:lnSpc>
              <a:spcBef>
                <a:spcPts val="600"/>
              </a:spcBef>
              <a:buClr>
                <a:srgbClr val="101141"/>
              </a:buClr>
              <a:buFont typeface="+mj-lt"/>
              <a:buAutoNum type="arabicPeriod"/>
            </a:pPr>
            <a:r>
              <a:rPr lang="en-US" sz="1800" dirty="0"/>
              <a:t>Reputation</a:t>
            </a:r>
          </a:p>
          <a:p>
            <a:pPr marL="742950" lvl="2" indent="-342900">
              <a:lnSpc>
                <a:spcPct val="120000"/>
              </a:lnSpc>
              <a:spcBef>
                <a:spcPts val="600"/>
              </a:spcBef>
              <a:buClr>
                <a:srgbClr val="101141"/>
              </a:buClr>
              <a:buFont typeface="+mj-lt"/>
              <a:buAutoNum type="arabicPeriod"/>
            </a:pPr>
            <a:r>
              <a:rPr lang="en-US" sz="1800" dirty="0"/>
              <a:t>Reliability</a:t>
            </a:r>
          </a:p>
          <a:p>
            <a:pPr marL="742950" lvl="2" indent="-342900">
              <a:lnSpc>
                <a:spcPct val="120000"/>
              </a:lnSpc>
              <a:spcBef>
                <a:spcPts val="600"/>
              </a:spcBef>
              <a:buClr>
                <a:srgbClr val="101141"/>
              </a:buClr>
              <a:buFont typeface="+mj-lt"/>
              <a:buAutoNum type="arabicPeriod"/>
            </a:pPr>
            <a:r>
              <a:rPr lang="en-US" sz="1800" dirty="0"/>
              <a:t>Repairability</a:t>
            </a:r>
          </a:p>
          <a:p>
            <a:pPr marL="742950" lvl="2" indent="-342900">
              <a:lnSpc>
                <a:spcPct val="120000"/>
              </a:lnSpc>
              <a:spcBef>
                <a:spcPts val="600"/>
              </a:spcBef>
              <a:buClr>
                <a:srgbClr val="101141"/>
              </a:buClr>
              <a:buFont typeface="+mj-lt"/>
              <a:buAutoNum type="arabicPeriod"/>
            </a:pPr>
            <a:r>
              <a:rPr lang="en-US" sz="1800" dirty="0"/>
              <a:t>Recoverability</a:t>
            </a:r>
          </a:p>
          <a:p>
            <a:pPr marL="742950" lvl="2" indent="-342900">
              <a:lnSpc>
                <a:spcPct val="120000"/>
              </a:lnSpc>
              <a:spcBef>
                <a:spcPts val="600"/>
              </a:spcBef>
              <a:buClr>
                <a:srgbClr val="101141"/>
              </a:buClr>
              <a:buFont typeface="+mj-lt"/>
              <a:buAutoNum type="arabicPeriod"/>
            </a:pPr>
            <a:r>
              <a:rPr lang="en-US" sz="1800" dirty="0"/>
              <a:t>Responsiveness</a:t>
            </a:r>
          </a:p>
          <a:p>
            <a:pPr marL="742950" lvl="2" indent="-342900">
              <a:lnSpc>
                <a:spcPct val="120000"/>
              </a:lnSpc>
              <a:spcBef>
                <a:spcPts val="600"/>
              </a:spcBef>
              <a:buClr>
                <a:srgbClr val="101141"/>
              </a:buClr>
              <a:buFont typeface="+mj-lt"/>
              <a:buAutoNum type="arabicPeriod"/>
            </a:pPr>
            <a:r>
              <a:rPr lang="en-US" sz="1800" dirty="0"/>
              <a:t>Robustness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The Seven Rs of High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3967709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992596"/>
          </a:xfrm>
        </p:spPr>
        <p:txBody>
          <a:bodyPr>
            <a:normAutofit fontScale="70000" lnSpcReduction="20000"/>
          </a:bodyPr>
          <a:lstStyle/>
          <a:p>
            <a:pPr marL="342900" lvl="1" indent="-342900">
              <a:lnSpc>
                <a:spcPct val="130000"/>
              </a:lnSpc>
              <a:spcBef>
                <a:spcPts val="600"/>
              </a:spcBef>
              <a:buClr>
                <a:srgbClr val="101141"/>
              </a:buClr>
              <a:buFont typeface="+mj-lt"/>
              <a:buAutoNum type="arabicPeriod"/>
            </a:pPr>
            <a:r>
              <a:rPr lang="en-US" sz="2100" b="1" dirty="0">
                <a:solidFill>
                  <a:srgbClr val="0070C0"/>
                </a:solidFill>
              </a:rPr>
              <a:t>Redundancy</a:t>
            </a:r>
          </a:p>
          <a:p>
            <a:pPr marL="640080" lvl="2" indent="-274320">
              <a:lnSpc>
                <a:spcPct val="140000"/>
              </a:lnSpc>
              <a:spcBef>
                <a:spcPts val="600"/>
              </a:spcBef>
              <a:buClr>
                <a:srgbClr val="101141"/>
              </a:buClr>
              <a:buFont typeface="Wingdings" panose="05000000000000000000" pitchFamily="2" charset="2"/>
              <a:buChar char="§"/>
            </a:pPr>
            <a:r>
              <a:rPr lang="en-US" sz="1800" dirty="0"/>
              <a:t>This is practiced by Manufacturers by designing this into products. E.g. Power supplies, Multiple processors, Segmented memory, Redundant disks etc. </a:t>
            </a:r>
          </a:p>
          <a:p>
            <a:pPr marL="640080" lvl="2" indent="-274320">
              <a:lnSpc>
                <a:spcPct val="140000"/>
              </a:lnSpc>
              <a:spcBef>
                <a:spcPts val="600"/>
              </a:spcBef>
              <a:buClr>
                <a:srgbClr val="101141"/>
              </a:buClr>
              <a:buFont typeface="Wingdings" panose="05000000000000000000" pitchFamily="2" charset="2"/>
              <a:buChar char="§"/>
            </a:pPr>
            <a:r>
              <a:rPr lang="en-US" sz="1800" dirty="0"/>
              <a:t>This can also refer to entire server systems running in a hot standby mode. Infrastructure analysts can take a similar approach by configuring disk and tape controllers, and servers with dual paths, splitting network loads over dual lines, and providing alternate control consoles—in short, eliminate as much as possible any single points of failure that could disrupt service availability</a:t>
            </a:r>
          </a:p>
          <a:p>
            <a:pPr marL="342900" lvl="1" indent="-342900">
              <a:lnSpc>
                <a:spcPct val="130000"/>
              </a:lnSpc>
              <a:spcBef>
                <a:spcPts val="600"/>
              </a:spcBef>
              <a:buClr>
                <a:srgbClr val="101141"/>
              </a:buClr>
              <a:buFont typeface="+mj-lt"/>
              <a:buAutoNum type="arabicPeriod"/>
            </a:pPr>
            <a:r>
              <a:rPr lang="en-US" sz="2100" b="1" dirty="0">
                <a:solidFill>
                  <a:srgbClr val="0070C0"/>
                </a:solidFill>
              </a:rPr>
              <a:t>Reputation</a:t>
            </a:r>
          </a:p>
          <a:p>
            <a:pPr marL="640080" lvl="2" indent="-274320">
              <a:lnSpc>
                <a:spcPct val="140000"/>
              </a:lnSpc>
              <a:spcBef>
                <a:spcPts val="600"/>
              </a:spcBef>
              <a:buClr>
                <a:srgbClr val="101141"/>
              </a:buClr>
              <a:buFont typeface="Wingdings" panose="05000000000000000000" pitchFamily="2" charset="2"/>
              <a:buChar char="§"/>
            </a:pPr>
            <a:r>
              <a:rPr lang="en-US" sz="1800" dirty="0"/>
              <a:t>To build IT environment using products like Servers, disk storage systems, network hardware </a:t>
            </a:r>
            <a:r>
              <a:rPr lang="en-US" sz="1800" dirty="0" err="1"/>
              <a:t>etc</a:t>
            </a:r>
            <a:r>
              <a:rPr lang="en-US" sz="1800" dirty="0"/>
              <a:t> from suppliers of repute. Reputation refers to the track record of key suppliers</a:t>
            </a:r>
          </a:p>
          <a:p>
            <a:pPr marL="640080" lvl="2" indent="-274320">
              <a:lnSpc>
                <a:spcPct val="140000"/>
              </a:lnSpc>
              <a:spcBef>
                <a:spcPts val="600"/>
              </a:spcBef>
              <a:buClr>
                <a:srgbClr val="101141"/>
              </a:buClr>
              <a:buFont typeface="Wingdings" panose="05000000000000000000" pitchFamily="2" charset="2"/>
              <a:buChar char="§"/>
            </a:pPr>
            <a:r>
              <a:rPr lang="en-US" sz="1800" dirty="0"/>
              <a:t>Reputation can be validated with percent of Market share, Industry analyst reports, Track record of reliability, customer references (which can also confirm factors as cost, service, quality of the product, training of service personnel, and trustworthiness)</a:t>
            </a:r>
          </a:p>
          <a:p>
            <a:pPr marL="342900" lvl="1" indent="-342900">
              <a:lnSpc>
                <a:spcPct val="130000"/>
              </a:lnSpc>
              <a:spcBef>
                <a:spcPts val="600"/>
              </a:spcBef>
              <a:buClr>
                <a:srgbClr val="101141"/>
              </a:buClr>
              <a:buFont typeface="+mj-lt"/>
              <a:buAutoNum type="arabicPeriod"/>
            </a:pPr>
            <a:r>
              <a:rPr lang="en-US" sz="2100" b="1" dirty="0">
                <a:solidFill>
                  <a:srgbClr val="0070C0"/>
                </a:solidFill>
              </a:rPr>
              <a:t>Reliability</a:t>
            </a:r>
          </a:p>
          <a:p>
            <a:pPr marL="640080" lvl="2" indent="-274320">
              <a:lnSpc>
                <a:spcPct val="130000"/>
              </a:lnSpc>
              <a:spcBef>
                <a:spcPts val="600"/>
              </a:spcBef>
              <a:buClr>
                <a:srgbClr val="101141"/>
              </a:buClr>
              <a:buFont typeface="Wingdings" panose="05000000000000000000" pitchFamily="2" charset="2"/>
              <a:buChar char="§"/>
            </a:pPr>
            <a:r>
              <a:rPr lang="en-US" sz="1800" dirty="0"/>
              <a:t>Reliability pertains to the dependability of the components to function under the stated conditions. </a:t>
            </a:r>
          </a:p>
          <a:p>
            <a:pPr marL="640080" lvl="2" indent="-274320">
              <a:lnSpc>
                <a:spcPct val="130000"/>
              </a:lnSpc>
              <a:spcBef>
                <a:spcPts val="600"/>
              </a:spcBef>
              <a:buClr>
                <a:srgbClr val="101141"/>
              </a:buClr>
              <a:buFont typeface="Wingdings" panose="05000000000000000000" pitchFamily="2" charset="2"/>
              <a:buChar char="§"/>
            </a:pPr>
            <a:r>
              <a:rPr lang="en-US" sz="1800" dirty="0"/>
              <a:t>It depends on the process which has gone into building the same ..</a:t>
            </a:r>
          </a:p>
          <a:p>
            <a:pPr marL="640080" lvl="2" indent="-274320">
              <a:lnSpc>
                <a:spcPct val="130000"/>
              </a:lnSpc>
              <a:spcBef>
                <a:spcPts val="600"/>
              </a:spcBef>
              <a:buClr>
                <a:srgbClr val="101141"/>
              </a:buClr>
              <a:buFont typeface="Wingdings" panose="05000000000000000000" pitchFamily="2" charset="2"/>
              <a:buChar char="§"/>
            </a:pPr>
            <a:r>
              <a:rPr lang="en-US" sz="1800" dirty="0"/>
              <a:t>This can be verified from customer references and industry analysts.   (cont.)</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The Seven Rs of High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1457374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29577"/>
            <a:ext cx="8915400" cy="5209335"/>
          </a:xfrm>
        </p:spPr>
        <p:txBody>
          <a:bodyPr>
            <a:normAutofit fontScale="85000" lnSpcReduction="10000"/>
          </a:bodyPr>
          <a:lstStyle/>
          <a:p>
            <a:pPr marL="342900" lvl="1" indent="-342900">
              <a:lnSpc>
                <a:spcPct val="110000"/>
              </a:lnSpc>
              <a:spcBef>
                <a:spcPts val="600"/>
              </a:spcBef>
              <a:buClr>
                <a:srgbClr val="101141"/>
              </a:buClr>
              <a:buFont typeface="+mj-lt"/>
              <a:buAutoNum type="arabicPeriod" startAt="3"/>
            </a:pPr>
            <a:r>
              <a:rPr lang="en-US" sz="1900" b="1" dirty="0">
                <a:solidFill>
                  <a:srgbClr val="0070C0"/>
                </a:solidFill>
              </a:rPr>
              <a:t>Reliability (Contd.)</a:t>
            </a:r>
          </a:p>
          <a:p>
            <a:pPr marL="640080" lvl="2" indent="-274320">
              <a:lnSpc>
                <a:spcPct val="120000"/>
              </a:lnSpc>
              <a:spcBef>
                <a:spcPts val="600"/>
              </a:spcBef>
              <a:buClr>
                <a:srgbClr val="101141"/>
              </a:buClr>
              <a:buFont typeface="Wingdings" panose="05000000000000000000" pitchFamily="2" charset="2"/>
              <a:buChar char="§"/>
            </a:pPr>
            <a:r>
              <a:rPr lang="en-US" sz="1800" dirty="0"/>
              <a:t>Reliability can also be verified using the empirical component reliability analysis by following the 7 steps</a:t>
            </a:r>
          </a:p>
          <a:p>
            <a:pPr marL="1097280" lvl="3" indent="-274320">
              <a:lnSpc>
                <a:spcPct val="120000"/>
              </a:lnSpc>
              <a:spcBef>
                <a:spcPts val="600"/>
              </a:spcBef>
              <a:buClr>
                <a:srgbClr val="101141"/>
              </a:buClr>
              <a:buFont typeface="Wingdings" panose="05000000000000000000" pitchFamily="2" charset="2"/>
              <a:buChar char="§"/>
            </a:pPr>
            <a:r>
              <a:rPr lang="en-US" sz="1700" dirty="0"/>
              <a:t>Review and analyze problem management logs.</a:t>
            </a:r>
          </a:p>
          <a:p>
            <a:pPr marL="1097280" lvl="3" indent="-274320">
              <a:lnSpc>
                <a:spcPct val="120000"/>
              </a:lnSpc>
              <a:spcBef>
                <a:spcPts val="600"/>
              </a:spcBef>
              <a:buClr>
                <a:srgbClr val="101141"/>
              </a:buClr>
              <a:buFont typeface="Wingdings" panose="05000000000000000000" pitchFamily="2" charset="2"/>
              <a:buChar char="§"/>
            </a:pPr>
            <a:r>
              <a:rPr lang="en-US" sz="1700" dirty="0"/>
              <a:t>Review and analyze supplier logs.</a:t>
            </a:r>
          </a:p>
          <a:p>
            <a:pPr marL="1097280" lvl="3" indent="-274320">
              <a:lnSpc>
                <a:spcPct val="120000"/>
              </a:lnSpc>
              <a:spcBef>
                <a:spcPts val="600"/>
              </a:spcBef>
              <a:buClr>
                <a:srgbClr val="101141"/>
              </a:buClr>
              <a:buFont typeface="Wingdings" panose="05000000000000000000" pitchFamily="2" charset="2"/>
              <a:buChar char="§"/>
            </a:pPr>
            <a:r>
              <a:rPr lang="en-US" sz="1700" dirty="0"/>
              <a:t>Acquire feedback from operations personnel.</a:t>
            </a:r>
          </a:p>
          <a:p>
            <a:pPr marL="1097280" lvl="3" indent="-274320">
              <a:lnSpc>
                <a:spcPct val="120000"/>
              </a:lnSpc>
              <a:spcBef>
                <a:spcPts val="600"/>
              </a:spcBef>
              <a:buClr>
                <a:srgbClr val="101141"/>
              </a:buClr>
              <a:buFont typeface="Wingdings" panose="05000000000000000000" pitchFamily="2" charset="2"/>
              <a:buChar char="§"/>
            </a:pPr>
            <a:r>
              <a:rPr lang="en-US" sz="1700" dirty="0"/>
              <a:t>Acquire feedback from support personnel.</a:t>
            </a:r>
          </a:p>
          <a:p>
            <a:pPr marL="1097280" lvl="3" indent="-274320">
              <a:lnSpc>
                <a:spcPct val="120000"/>
              </a:lnSpc>
              <a:spcBef>
                <a:spcPts val="600"/>
              </a:spcBef>
              <a:buClr>
                <a:srgbClr val="101141"/>
              </a:buClr>
              <a:buFont typeface="Wingdings" panose="05000000000000000000" pitchFamily="2" charset="2"/>
              <a:buChar char="§"/>
            </a:pPr>
            <a:r>
              <a:rPr lang="en-US" sz="1700" dirty="0"/>
              <a:t>Acquire feedback from supplier repair personnel.</a:t>
            </a:r>
          </a:p>
          <a:p>
            <a:pPr marL="1097280" lvl="3" indent="-274320">
              <a:lnSpc>
                <a:spcPct val="120000"/>
              </a:lnSpc>
              <a:spcBef>
                <a:spcPts val="600"/>
              </a:spcBef>
              <a:buClr>
                <a:srgbClr val="101141"/>
              </a:buClr>
              <a:buFont typeface="Wingdings" panose="05000000000000000000" pitchFamily="2" charset="2"/>
              <a:buChar char="§"/>
            </a:pPr>
            <a:r>
              <a:rPr lang="en-US" sz="1700" dirty="0"/>
              <a:t>Compare experiences with other shops.</a:t>
            </a:r>
          </a:p>
          <a:p>
            <a:pPr marL="1097280" lvl="3" indent="-274320">
              <a:lnSpc>
                <a:spcPct val="120000"/>
              </a:lnSpc>
              <a:spcBef>
                <a:spcPts val="600"/>
              </a:spcBef>
              <a:buClr>
                <a:srgbClr val="101141"/>
              </a:buClr>
              <a:buFont typeface="Wingdings" panose="05000000000000000000" pitchFamily="2" charset="2"/>
              <a:buChar char="§"/>
            </a:pPr>
            <a:r>
              <a:rPr lang="en-US" sz="1700" dirty="0"/>
              <a:t>Study reports from industry analysts.</a:t>
            </a:r>
          </a:p>
          <a:p>
            <a:pPr marL="640080" lvl="2" indent="-274320">
              <a:lnSpc>
                <a:spcPct val="130000"/>
              </a:lnSpc>
              <a:spcBef>
                <a:spcPts val="600"/>
              </a:spcBef>
              <a:buClr>
                <a:srgbClr val="101141"/>
              </a:buClr>
              <a:buFont typeface="Wingdings" panose="05000000000000000000" pitchFamily="2" charset="2"/>
              <a:buChar char="§"/>
            </a:pPr>
            <a:r>
              <a:rPr lang="en-US" sz="1600" dirty="0"/>
              <a:t>An analysis of problem logs should reveal any unusual patterns of failure and should be studied by supplier, product, using department, time and day of failures, frequency of failures, and time to repair.</a:t>
            </a:r>
          </a:p>
          <a:p>
            <a:pPr marL="640080" lvl="2" indent="-274320">
              <a:lnSpc>
                <a:spcPct val="130000"/>
              </a:lnSpc>
              <a:spcBef>
                <a:spcPts val="600"/>
              </a:spcBef>
              <a:buClr>
                <a:srgbClr val="101141"/>
              </a:buClr>
              <a:buFont typeface="Wingdings" panose="05000000000000000000" pitchFamily="2" charset="2"/>
              <a:buChar char="§"/>
            </a:pPr>
            <a:r>
              <a:rPr lang="en-US" sz="1600" dirty="0"/>
              <a:t>A common metric for reliability of components, applications or systems is the average or mean time between failures (MTBF). This is a measure of the average length of time an entity is expected to stay up and operational over a given period of time; this timeframe is often a year and it’s known as the sampling interval. The formula used to compute MTBF is:</a:t>
            </a:r>
          </a:p>
          <a:p>
            <a:pPr marL="1280160" lvl="4" indent="0">
              <a:lnSpc>
                <a:spcPct val="130000"/>
              </a:lnSpc>
              <a:spcBef>
                <a:spcPts val="600"/>
              </a:spcBef>
              <a:buClr>
                <a:srgbClr val="101141"/>
              </a:buClr>
              <a:buNone/>
            </a:pPr>
            <a:r>
              <a:rPr lang="en-US" sz="1600" dirty="0"/>
              <a:t>MTBF = sampling interval / # of failures during sampling interval</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The Seven Rs of High Availability</a:t>
            </a:r>
          </a:p>
        </p:txBody>
      </p:sp>
      <p:sp>
        <p:nvSpPr>
          <p:cNvPr id="4" name="Footer Placeholder 3"/>
          <p:cNvSpPr>
            <a:spLocks noGrp="1"/>
          </p:cNvSpPr>
          <p:nvPr>
            <p:ph type="ftr" sz="quarter" idx="12"/>
          </p:nvPr>
        </p:nvSpPr>
        <p:spPr>
          <a:xfrm>
            <a:off x="3581400" y="6538912"/>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1988831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992596"/>
          </a:xfrm>
        </p:spPr>
        <p:txBody>
          <a:bodyPr>
            <a:normAutofit/>
          </a:bodyPr>
          <a:lstStyle/>
          <a:p>
            <a:pPr marL="342900" lvl="1" indent="-342900">
              <a:lnSpc>
                <a:spcPct val="110000"/>
              </a:lnSpc>
              <a:spcBef>
                <a:spcPts val="600"/>
              </a:spcBef>
              <a:buClr>
                <a:srgbClr val="101141"/>
              </a:buClr>
              <a:buFont typeface="+mj-lt"/>
              <a:buAutoNum type="arabicPeriod" startAt="4"/>
            </a:pPr>
            <a:r>
              <a:rPr lang="en-US" sz="1800" b="1" dirty="0">
                <a:solidFill>
                  <a:srgbClr val="0070C0"/>
                </a:solidFill>
              </a:rPr>
              <a:t>Repairability </a:t>
            </a:r>
          </a:p>
          <a:p>
            <a:pPr marL="742950" lvl="2" indent="-342900">
              <a:lnSpc>
                <a:spcPct val="110000"/>
              </a:lnSpc>
              <a:spcBef>
                <a:spcPts val="600"/>
              </a:spcBef>
              <a:buClr>
                <a:srgbClr val="101141"/>
              </a:buClr>
              <a:buFont typeface="Wingdings" panose="05000000000000000000" pitchFamily="2" charset="2"/>
              <a:buChar char="§"/>
            </a:pPr>
            <a:r>
              <a:rPr lang="en-US" sz="1600" dirty="0"/>
              <a:t>It’s a measure of how quickly and easily suppliers can fix or replace failing parts </a:t>
            </a:r>
          </a:p>
          <a:p>
            <a:pPr marL="742950" lvl="2" indent="-342900">
              <a:lnSpc>
                <a:spcPct val="110000"/>
              </a:lnSpc>
              <a:spcBef>
                <a:spcPts val="600"/>
              </a:spcBef>
              <a:buClr>
                <a:srgbClr val="101141"/>
              </a:buClr>
              <a:buFont typeface="Wingdings" panose="05000000000000000000" pitchFamily="2" charset="2"/>
              <a:buChar char="§"/>
            </a:pPr>
            <a:r>
              <a:rPr lang="en-US" sz="1600" dirty="0"/>
              <a:t>Availability could be increased by planning for increased repairability or reducing MTTR</a:t>
            </a:r>
          </a:p>
          <a:p>
            <a:pPr marL="742950" lvl="2" indent="-342900">
              <a:lnSpc>
                <a:spcPct val="110000"/>
              </a:lnSpc>
              <a:spcBef>
                <a:spcPts val="600"/>
              </a:spcBef>
              <a:buClr>
                <a:srgbClr val="101141"/>
              </a:buClr>
              <a:buFont typeface="Wingdings" panose="05000000000000000000" pitchFamily="2" charset="2"/>
              <a:buChar char="§"/>
            </a:pPr>
            <a:r>
              <a:rPr lang="en-US" sz="1600" dirty="0"/>
              <a:t>MTTR (Mean time to Repair or Recover or Restore or Resolve)  is a common metric used to evaluate this trait and measures the average time it takes to do the actual repair</a:t>
            </a:r>
          </a:p>
          <a:p>
            <a:pPr marL="742950" lvl="2" indent="-342900">
              <a:lnSpc>
                <a:spcPct val="110000"/>
              </a:lnSpc>
              <a:spcBef>
                <a:spcPts val="600"/>
              </a:spcBef>
              <a:buClr>
                <a:srgbClr val="101141"/>
              </a:buClr>
              <a:buFont typeface="Wingdings" panose="05000000000000000000" pitchFamily="2" charset="2"/>
              <a:buChar char="§"/>
            </a:pPr>
            <a:r>
              <a:rPr lang="en-US" sz="1600" dirty="0"/>
              <a:t>Its computed as: MTTR = sum of repair times / # of failures</a:t>
            </a:r>
          </a:p>
          <a:p>
            <a:pPr marL="400050" lvl="2" indent="0">
              <a:lnSpc>
                <a:spcPct val="110000"/>
              </a:lnSpc>
              <a:spcBef>
                <a:spcPts val="600"/>
              </a:spcBef>
              <a:buClr>
                <a:srgbClr val="101141"/>
              </a:buClr>
              <a:buNone/>
            </a:pPr>
            <a:endParaRPr lang="en-US"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The Seven Rs of High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26</a:t>
            </a:fld>
            <a:endParaRPr lang="en-US" dirty="0"/>
          </a:p>
        </p:txBody>
      </p:sp>
      <p:pic>
        <p:nvPicPr>
          <p:cNvPr id="6" name="Picture 5">
            <a:extLst>
              <a:ext uri="{FF2B5EF4-FFF2-40B4-BE49-F238E27FC236}">
                <a16:creationId xmlns:a16="http://schemas.microsoft.com/office/drawing/2014/main" id="{92CD6DAD-9314-455A-9AF2-509BAA7A6984}"/>
              </a:ext>
            </a:extLst>
          </p:cNvPr>
          <p:cNvPicPr>
            <a:picLocks noChangeAspect="1"/>
          </p:cNvPicPr>
          <p:nvPr/>
        </p:nvPicPr>
        <p:blipFill>
          <a:blip r:embed="rId3"/>
          <a:stretch>
            <a:fillRect/>
          </a:stretch>
        </p:blipFill>
        <p:spPr>
          <a:xfrm>
            <a:off x="1678899" y="3938457"/>
            <a:ext cx="5786202" cy="2505740"/>
          </a:xfrm>
          <a:prstGeom prst="rect">
            <a:avLst/>
          </a:prstGeom>
        </p:spPr>
      </p:pic>
    </p:spTree>
    <p:extLst>
      <p:ext uri="{BB962C8B-B14F-4D97-AF65-F5344CB8AC3E}">
        <p14:creationId xmlns:p14="http://schemas.microsoft.com/office/powerpoint/2010/main" val="627977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992596"/>
          </a:xfrm>
        </p:spPr>
        <p:txBody>
          <a:bodyPr>
            <a:normAutofit fontScale="92500" lnSpcReduction="10000"/>
          </a:bodyPr>
          <a:lstStyle/>
          <a:p>
            <a:pPr marL="342900" lvl="1" indent="-342900">
              <a:lnSpc>
                <a:spcPct val="110000"/>
              </a:lnSpc>
              <a:spcBef>
                <a:spcPts val="600"/>
              </a:spcBef>
              <a:buClr>
                <a:srgbClr val="101141"/>
              </a:buClr>
              <a:buFont typeface="+mj-lt"/>
              <a:buAutoNum type="arabicPeriod" startAt="5"/>
            </a:pPr>
            <a:r>
              <a:rPr lang="en-US" sz="1800" b="1" dirty="0">
                <a:solidFill>
                  <a:srgbClr val="0070C0"/>
                </a:solidFill>
              </a:rPr>
              <a:t>Recoverability</a:t>
            </a:r>
          </a:p>
          <a:p>
            <a:pPr marL="742950" lvl="2">
              <a:lnSpc>
                <a:spcPct val="120000"/>
              </a:lnSpc>
              <a:spcBef>
                <a:spcPts val="600"/>
              </a:spcBef>
              <a:buClr>
                <a:srgbClr val="101141"/>
              </a:buClr>
              <a:buFont typeface="Wingdings" panose="05000000000000000000" pitchFamily="2" charset="2"/>
              <a:buChar char="§"/>
            </a:pPr>
            <a:r>
              <a:rPr lang="en-US" sz="1800" dirty="0"/>
              <a:t>This refers to the ability to overcome a momentary failure in such a way that there is no impact on end-user availability.</a:t>
            </a:r>
          </a:p>
          <a:p>
            <a:pPr marL="742950" lvl="2">
              <a:lnSpc>
                <a:spcPct val="120000"/>
              </a:lnSpc>
              <a:spcBef>
                <a:spcPts val="600"/>
              </a:spcBef>
              <a:buClr>
                <a:srgbClr val="101141"/>
              </a:buClr>
              <a:buFont typeface="Wingdings" panose="05000000000000000000" pitchFamily="2" charset="2"/>
              <a:buChar char="§"/>
            </a:pPr>
            <a:r>
              <a:rPr lang="en-US" sz="1800" dirty="0"/>
              <a:t>It could be across the spectrum from a single bit error recovery to a having an entire server system switch over to its standby system with no loss of data or transactions. </a:t>
            </a:r>
          </a:p>
          <a:p>
            <a:pPr marL="742950" lvl="2">
              <a:lnSpc>
                <a:spcPct val="120000"/>
              </a:lnSpc>
              <a:spcBef>
                <a:spcPts val="600"/>
              </a:spcBef>
              <a:buClr>
                <a:srgbClr val="101141"/>
              </a:buClr>
              <a:buFont typeface="Wingdings" panose="05000000000000000000" pitchFamily="2" charset="2"/>
              <a:buChar char="§"/>
            </a:pPr>
            <a:r>
              <a:rPr lang="en-US" sz="1800" dirty="0"/>
              <a:t>Recoverability also includes retries of attempted reads and writes out to disk or tape, as well as the retrying of transmissions down network lines. </a:t>
            </a:r>
          </a:p>
          <a:p>
            <a:pPr marL="742950" lvl="2">
              <a:lnSpc>
                <a:spcPct val="120000"/>
              </a:lnSpc>
              <a:spcBef>
                <a:spcPts val="600"/>
              </a:spcBef>
              <a:buClr>
                <a:srgbClr val="101141"/>
              </a:buClr>
              <a:buFont typeface="Wingdings" panose="05000000000000000000" pitchFamily="2" charset="2"/>
              <a:buChar char="§"/>
            </a:pPr>
            <a:r>
              <a:rPr lang="en-US" sz="1800" dirty="0"/>
              <a:t>This could also includes mechanisms of acknowledgements used to ensure missing or non-ordered delivery of sequence of data in protocols like TCP</a:t>
            </a:r>
          </a:p>
          <a:p>
            <a:pPr marL="342900" lvl="1" indent="-342900">
              <a:lnSpc>
                <a:spcPct val="120000"/>
              </a:lnSpc>
              <a:spcBef>
                <a:spcPts val="600"/>
              </a:spcBef>
              <a:buClr>
                <a:srgbClr val="101141"/>
              </a:buClr>
              <a:buFont typeface="+mj-lt"/>
              <a:buAutoNum type="arabicPeriod" startAt="5"/>
            </a:pPr>
            <a:r>
              <a:rPr lang="en-US" sz="1800" b="1" dirty="0">
                <a:solidFill>
                  <a:srgbClr val="0070C0"/>
                </a:solidFill>
              </a:rPr>
              <a:t>Responsiveness</a:t>
            </a:r>
          </a:p>
          <a:p>
            <a:pPr marL="742950" lvl="2" indent="-342900">
              <a:lnSpc>
                <a:spcPct val="120000"/>
              </a:lnSpc>
              <a:spcBef>
                <a:spcPts val="600"/>
              </a:spcBef>
              <a:buClr>
                <a:srgbClr val="101141"/>
              </a:buClr>
              <a:buFont typeface="Wingdings" panose="05000000000000000000" pitchFamily="2" charset="2"/>
              <a:buChar char="§"/>
            </a:pPr>
            <a:r>
              <a:rPr lang="en-US" sz="1800" dirty="0"/>
              <a:t>Its the sense of urgency all people involved with high availability need to exhibit in terms of quickness and efficiency when needing to respond to problems</a:t>
            </a:r>
          </a:p>
          <a:p>
            <a:pPr marL="742950" lvl="2" indent="-342900">
              <a:lnSpc>
                <a:spcPct val="120000"/>
              </a:lnSpc>
              <a:spcBef>
                <a:spcPts val="600"/>
              </a:spcBef>
              <a:buClr>
                <a:srgbClr val="101141"/>
              </a:buClr>
              <a:buFont typeface="Wingdings" panose="05000000000000000000" pitchFamily="2" charset="2"/>
              <a:buChar char="§"/>
            </a:pPr>
            <a:r>
              <a:rPr lang="en-US" sz="1800" dirty="0"/>
              <a:t>This could also be how quickly automated recovery systems get triggered for action to restore availability</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The Seven Rs of High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983141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992596"/>
          </a:xfrm>
        </p:spPr>
        <p:txBody>
          <a:bodyPr>
            <a:normAutofit/>
          </a:bodyPr>
          <a:lstStyle/>
          <a:p>
            <a:pPr marL="342900" lvl="1" indent="-342900">
              <a:lnSpc>
                <a:spcPct val="110000"/>
              </a:lnSpc>
              <a:spcBef>
                <a:spcPts val="600"/>
              </a:spcBef>
              <a:buClr>
                <a:srgbClr val="101141"/>
              </a:buClr>
              <a:buFont typeface="+mj-lt"/>
              <a:buAutoNum type="arabicPeriod" startAt="7"/>
            </a:pPr>
            <a:r>
              <a:rPr lang="en-US" sz="1800" b="1" dirty="0">
                <a:solidFill>
                  <a:srgbClr val="0070C0"/>
                </a:solidFill>
              </a:rPr>
              <a:t>Robustness</a:t>
            </a:r>
          </a:p>
          <a:p>
            <a:pPr marL="742950" lvl="2" indent="-342900" algn="just">
              <a:lnSpc>
                <a:spcPct val="110000"/>
              </a:lnSpc>
              <a:spcBef>
                <a:spcPts val="600"/>
              </a:spcBef>
              <a:buClr>
                <a:srgbClr val="101141"/>
              </a:buClr>
              <a:buFont typeface="Wingdings" panose="05000000000000000000" pitchFamily="2" charset="2"/>
              <a:buChar char="§"/>
            </a:pPr>
            <a:r>
              <a:rPr lang="en-US" sz="1800" dirty="0"/>
              <a:t>It describes the overall design of the availability process to withstand a variety of forces—both internal and external—that could easily disrupt and undermine availability in a weaker environment</a:t>
            </a:r>
          </a:p>
          <a:p>
            <a:pPr marL="742950" lvl="2" indent="-342900" algn="just">
              <a:lnSpc>
                <a:spcPct val="110000"/>
              </a:lnSpc>
              <a:spcBef>
                <a:spcPts val="600"/>
              </a:spcBef>
              <a:buClr>
                <a:srgbClr val="101141"/>
              </a:buClr>
              <a:buFont typeface="Wingdings" panose="05000000000000000000" pitchFamily="2" charset="2"/>
              <a:buChar char="§"/>
            </a:pPr>
            <a:r>
              <a:rPr lang="en-US" sz="1800" dirty="0"/>
              <a:t>Robustness is achieved through documentation and training to withstand</a:t>
            </a:r>
          </a:p>
          <a:p>
            <a:pPr marL="1200150" lvl="3" indent="-342900" algn="just">
              <a:lnSpc>
                <a:spcPct val="110000"/>
              </a:lnSpc>
              <a:spcBef>
                <a:spcPts val="600"/>
              </a:spcBef>
              <a:buClr>
                <a:srgbClr val="101141"/>
              </a:buClr>
              <a:buFont typeface="Wingdings" panose="05000000000000000000" pitchFamily="2" charset="2"/>
              <a:buChar char="§"/>
            </a:pPr>
            <a:r>
              <a:rPr lang="en-US" sz="1800" dirty="0"/>
              <a:t>Technical challenges related to Platforms, Products, Services, Customers</a:t>
            </a:r>
          </a:p>
          <a:p>
            <a:pPr marL="1200150" lvl="3" indent="-342900" algn="just">
              <a:lnSpc>
                <a:spcPct val="110000"/>
              </a:lnSpc>
              <a:spcBef>
                <a:spcPts val="600"/>
              </a:spcBef>
              <a:buClr>
                <a:srgbClr val="101141"/>
              </a:buClr>
              <a:buFont typeface="Wingdings" panose="05000000000000000000" pitchFamily="2" charset="2"/>
              <a:buChar char="§"/>
            </a:pPr>
            <a:r>
              <a:rPr lang="en-US" sz="1800" dirty="0"/>
              <a:t>Personnel changes as they relate to turnover, expansion and Rotation</a:t>
            </a:r>
          </a:p>
          <a:p>
            <a:pPr marL="1200150" lvl="3" indent="-342900" algn="just">
              <a:lnSpc>
                <a:spcPct val="110000"/>
              </a:lnSpc>
              <a:spcBef>
                <a:spcPts val="600"/>
              </a:spcBef>
              <a:buClr>
                <a:srgbClr val="101141"/>
              </a:buClr>
              <a:buFont typeface="Wingdings" panose="05000000000000000000" pitchFamily="2" charset="2"/>
              <a:buChar char="§"/>
            </a:pPr>
            <a:r>
              <a:rPr lang="en-US" sz="1800" dirty="0"/>
              <a:t>Business changes as they relate to New direction, Acquisitions, Mergers</a:t>
            </a:r>
          </a:p>
          <a:p>
            <a:pPr marL="342900" lvl="1" indent="-342900">
              <a:lnSpc>
                <a:spcPct val="110000"/>
              </a:lnSpc>
              <a:spcBef>
                <a:spcPts val="600"/>
              </a:spcBef>
              <a:buClr>
                <a:srgbClr val="101141"/>
              </a:buClr>
              <a:buFont typeface="+mj-lt"/>
              <a:buAutoNum type="arabicPeriod" startAt="7"/>
            </a:pPr>
            <a:r>
              <a:rPr lang="en-US" sz="1800" b="1" dirty="0">
                <a:solidFill>
                  <a:srgbClr val="C00000"/>
                </a:solidFill>
              </a:rPr>
              <a:t>Resilience : </a:t>
            </a:r>
          </a:p>
          <a:p>
            <a:pPr marL="742950" lvl="2" indent="-342900" algn="just">
              <a:lnSpc>
                <a:spcPct val="110000"/>
              </a:lnSpc>
              <a:spcBef>
                <a:spcPts val="600"/>
              </a:spcBef>
              <a:buClr>
                <a:srgbClr val="101141"/>
              </a:buClr>
              <a:buFont typeface="Wingdings" panose="05000000000000000000" pitchFamily="2" charset="2"/>
              <a:buChar char="§"/>
            </a:pPr>
            <a:r>
              <a:rPr lang="en-US" sz="1800" dirty="0"/>
              <a:t>If the system has some of the ML capabilities to learn based on patterns and adapt to the changes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The Seven Rs of High Availability</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1248134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5176724"/>
          </a:xfrm>
        </p:spPr>
        <p:txBody>
          <a:bodyPr>
            <a:normAutofit lnSpcReduction="10000"/>
          </a:bodyPr>
          <a:lstStyle/>
          <a:p>
            <a:pPr marL="0" lvl="1" indent="0">
              <a:lnSpc>
                <a:spcPct val="110000"/>
              </a:lnSpc>
              <a:spcBef>
                <a:spcPts val="600"/>
              </a:spcBef>
              <a:buClr>
                <a:srgbClr val="101141"/>
              </a:buClr>
              <a:buNone/>
            </a:pPr>
            <a:r>
              <a:rPr lang="en-US" sz="1800" b="1" dirty="0"/>
              <a:t>Techniques that have being used to understand the reason for the disruption of availability</a:t>
            </a:r>
          </a:p>
          <a:p>
            <a:pPr marL="342900" lvl="1" indent="-342900">
              <a:lnSpc>
                <a:spcPct val="110000"/>
              </a:lnSpc>
              <a:spcBef>
                <a:spcPts val="600"/>
              </a:spcBef>
              <a:buClr>
                <a:srgbClr val="101141"/>
              </a:buClr>
              <a:buFont typeface="+mj-lt"/>
              <a:buAutoNum type="arabicPeriod"/>
            </a:pPr>
            <a:r>
              <a:rPr lang="en-US" sz="1800" b="1" dirty="0">
                <a:solidFill>
                  <a:srgbClr val="C00000"/>
                </a:solidFill>
              </a:rPr>
              <a:t>Component Failure Impact Analysis :</a:t>
            </a:r>
          </a:p>
          <a:p>
            <a:pPr marL="400050" lvl="2" indent="0" algn="just">
              <a:lnSpc>
                <a:spcPct val="110000"/>
              </a:lnSpc>
              <a:spcBef>
                <a:spcPts val="600"/>
              </a:spcBef>
              <a:buClr>
                <a:srgbClr val="101141"/>
              </a:buClr>
              <a:buNone/>
            </a:pPr>
            <a:r>
              <a:rPr lang="en-US" sz="1800" dirty="0"/>
              <a:t>Component Failure Impact Analysis (</a:t>
            </a:r>
            <a:r>
              <a:rPr lang="en-US" sz="1800" dirty="0" err="1"/>
              <a:t>CFIA</a:t>
            </a:r>
            <a:r>
              <a:rPr lang="en-US" sz="1800" dirty="0"/>
              <a:t>) can be used to predict and evaluate the impact on IT service arising from component failures within the technology. The output from a </a:t>
            </a:r>
            <a:r>
              <a:rPr lang="en-US" sz="1800" dirty="0" err="1"/>
              <a:t>CFIA</a:t>
            </a:r>
            <a:r>
              <a:rPr lang="en-US" sz="1800" dirty="0"/>
              <a:t> can be used to identify where additional resilience should be considered to prevent or minimize the impact of component failure to the business operation and users</a:t>
            </a:r>
          </a:p>
          <a:p>
            <a:pPr marL="342900" lvl="1" indent="-342900">
              <a:lnSpc>
                <a:spcPct val="120000"/>
              </a:lnSpc>
              <a:spcBef>
                <a:spcPts val="600"/>
              </a:spcBef>
              <a:buClr>
                <a:srgbClr val="101141"/>
              </a:buClr>
              <a:buFont typeface="+mj-lt"/>
              <a:buAutoNum type="arabicPeriod"/>
            </a:pPr>
            <a:r>
              <a:rPr lang="en-US" sz="1800" b="1" dirty="0">
                <a:solidFill>
                  <a:srgbClr val="C00000"/>
                </a:solidFill>
              </a:rPr>
              <a:t>Single Point of Failure analysis</a:t>
            </a:r>
          </a:p>
          <a:p>
            <a:pPr marL="400050" lvl="2" indent="0" algn="just">
              <a:lnSpc>
                <a:spcPct val="120000"/>
              </a:lnSpc>
              <a:spcBef>
                <a:spcPts val="600"/>
              </a:spcBef>
              <a:buClr>
                <a:srgbClr val="101141"/>
              </a:buClr>
              <a:buNone/>
            </a:pPr>
            <a:r>
              <a:rPr lang="en-US" sz="1800" dirty="0"/>
              <a:t>A Single Point of Failure (</a:t>
            </a:r>
            <a:r>
              <a:rPr lang="en-US" sz="1800" dirty="0" err="1"/>
              <a:t>SPoF</a:t>
            </a:r>
            <a:r>
              <a:rPr lang="en-US" sz="1800" dirty="0"/>
              <a:t>) in any component within the IT infrastructure that has no backup or fail-over capability, has the potential to cause disruption to the business, customers or users when it fails. It is important that no unrecognized </a:t>
            </a:r>
            <a:r>
              <a:rPr lang="en-US" sz="1800" dirty="0" err="1"/>
              <a:t>SPoF’s</a:t>
            </a:r>
            <a:r>
              <a:rPr lang="en-US" sz="1800" dirty="0"/>
              <a:t> exist within the IT infrastructure design or the actual technology, and that they are avoided wherever possible. If the system has some of the ML capabilities to learn based on patterns and adapt to the changes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Availability Management Techniques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29</a:t>
            </a:fld>
            <a:endParaRPr lang="en-US" dirty="0"/>
          </a:p>
        </p:txBody>
      </p:sp>
    </p:spTree>
    <p:extLst>
      <p:ext uri="{BB962C8B-B14F-4D97-AF65-F5344CB8AC3E}">
        <p14:creationId xmlns:p14="http://schemas.microsoft.com/office/powerpoint/2010/main" val="77350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30" y="1391364"/>
            <a:ext cx="8789894" cy="5132413"/>
          </a:xfrm>
        </p:spPr>
        <p:txBody>
          <a:bodyPr>
            <a:normAutofit/>
          </a:bodyPr>
          <a:lstStyle/>
          <a:p>
            <a:pPr marL="182880" indent="-182880" algn="just">
              <a:lnSpc>
                <a:spcPct val="130000"/>
              </a:lnSpc>
              <a:spcBef>
                <a:spcPts val="600"/>
              </a:spcBef>
              <a:buFont typeface="Arial" panose="020B0604020202020204" pitchFamily="34" charset="0"/>
              <a:buChar char="•"/>
            </a:pPr>
            <a:r>
              <a:rPr lang="en-IN" sz="2000" dirty="0"/>
              <a:t>IT infrastructure includes all of </a:t>
            </a:r>
            <a:r>
              <a:rPr lang="en-US" altLang="en-US" sz="2000" dirty="0">
                <a:ea typeface="ＭＳ Ｐゴシック" panose="020B0600070205080204" pitchFamily="34" charset="-128"/>
              </a:rPr>
              <a:t>Physical devices and software in an IT environment required to operate an enterprise, like the Servers, Disk Storage, DBs, Networks and Desktop environments</a:t>
            </a:r>
          </a:p>
          <a:p>
            <a:pPr marL="182880" lvl="1" indent="-182880" algn="just">
              <a:lnSpc>
                <a:spcPct val="130000"/>
              </a:lnSpc>
              <a:spcBef>
                <a:spcPts val="600"/>
              </a:spcBef>
              <a:buClr>
                <a:srgbClr val="101141"/>
              </a:buClr>
              <a:buFont typeface="Arial" panose="020B0604020202020204" pitchFamily="34" charset="0"/>
              <a:buChar char="•"/>
            </a:pPr>
            <a:r>
              <a:rPr lang="en-US" sz="2000" dirty="0"/>
              <a:t>IT Infrastructure Systems Management involves building processes which can manage the IT Services running on these IT environment components (for its customers), and </a:t>
            </a:r>
            <a:r>
              <a:rPr lang="en-IN" sz="2000" dirty="0"/>
              <a:t>providing a stable and responsive IT environment, which supports or furthers the Business of the organization,</a:t>
            </a:r>
            <a:r>
              <a:rPr lang="en-US" sz="2000" dirty="0"/>
              <a:t> while being Available, Responsive, Cost efficient, Secure, Scalable,… </a:t>
            </a:r>
            <a:endParaRPr lang="en-IN" sz="2000" dirty="0"/>
          </a:p>
          <a:p>
            <a:pPr marL="182880" lvl="1" indent="-182880" algn="just">
              <a:lnSpc>
                <a:spcPct val="130000"/>
              </a:lnSpc>
              <a:spcBef>
                <a:spcPts val="600"/>
              </a:spcBef>
              <a:buClr>
                <a:srgbClr val="101141"/>
              </a:buClr>
              <a:buFont typeface="Arial" panose="020B0604020202020204" pitchFamily="34" charset="0"/>
              <a:buChar char="•"/>
            </a:pPr>
            <a:r>
              <a:rPr lang="en-US" sz="2000" dirty="0"/>
              <a:t>ITSM would need support from executives in-terms of IT budget, resources, mindshare etc. Support is obtained through business case and then structuring the organization well, and positioning the processes in the organization for efficient and effective execution</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 - 1</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2212085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992596"/>
          </a:xfrm>
        </p:spPr>
        <p:txBody>
          <a:bodyPr>
            <a:normAutofit/>
          </a:bodyPr>
          <a:lstStyle/>
          <a:p>
            <a:pPr marL="0" lvl="1" indent="0">
              <a:lnSpc>
                <a:spcPct val="110000"/>
              </a:lnSpc>
              <a:spcBef>
                <a:spcPts val="600"/>
              </a:spcBef>
              <a:buClr>
                <a:srgbClr val="101141"/>
              </a:buClr>
              <a:buNone/>
            </a:pPr>
            <a:r>
              <a:rPr lang="en-US" sz="1800" b="1" dirty="0"/>
              <a:t>Techniques that have being used to understand the reason for the disruption of availability (</a:t>
            </a:r>
            <a:r>
              <a:rPr lang="en-US" sz="1800" b="1" dirty="0" err="1"/>
              <a:t>Contd</a:t>
            </a:r>
            <a:r>
              <a:rPr lang="en-US" sz="1800" b="1" dirty="0"/>
              <a:t>)</a:t>
            </a:r>
          </a:p>
          <a:p>
            <a:pPr marL="342900" lvl="1" indent="-342900">
              <a:lnSpc>
                <a:spcPct val="110000"/>
              </a:lnSpc>
              <a:spcBef>
                <a:spcPts val="600"/>
              </a:spcBef>
              <a:buClr>
                <a:srgbClr val="101141"/>
              </a:buClr>
              <a:buFont typeface="+mj-lt"/>
              <a:buAutoNum type="arabicPeriod" startAt="3"/>
            </a:pPr>
            <a:r>
              <a:rPr lang="en-US" sz="1800" b="1" dirty="0">
                <a:solidFill>
                  <a:srgbClr val="C00000"/>
                </a:solidFill>
              </a:rPr>
              <a:t>Fault Tree Analysis Fault Tree Analysis (FTA) :</a:t>
            </a:r>
          </a:p>
          <a:p>
            <a:pPr marL="400050" lvl="2" indent="0">
              <a:lnSpc>
                <a:spcPct val="110000"/>
              </a:lnSpc>
              <a:spcBef>
                <a:spcPts val="600"/>
              </a:spcBef>
              <a:buClr>
                <a:srgbClr val="101141"/>
              </a:buClr>
              <a:buNone/>
            </a:pPr>
            <a:r>
              <a:rPr lang="en-US" sz="1800" dirty="0"/>
              <a:t>Its a technique that can be used to determine the chain of events that causes a disruption to IT services. FTA, in conjunction with calculation methods, can offer detailed models of availability.</a:t>
            </a:r>
          </a:p>
          <a:p>
            <a:pPr marL="400050" lvl="2" indent="0">
              <a:lnSpc>
                <a:spcPct val="110000"/>
              </a:lnSpc>
              <a:spcBef>
                <a:spcPts val="600"/>
              </a:spcBef>
              <a:buClr>
                <a:srgbClr val="101141"/>
              </a:buClr>
              <a:buNone/>
            </a:pPr>
            <a:r>
              <a:rPr lang="en-US" sz="1800" dirty="0"/>
              <a:t>Operations can be performed on the resulting fault tree; these operations correspond with design options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solidFill>
                  <a:srgbClr val="C00000"/>
                </a:solidFill>
              </a:rPr>
              <a:t>Availability Management Techniques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800650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299" y="1371600"/>
            <a:ext cx="8933537" cy="5052921"/>
          </a:xfrm>
        </p:spPr>
        <p:txBody>
          <a:bodyPr>
            <a:normAutofit fontScale="77500" lnSpcReduction="20000"/>
          </a:bodyPr>
          <a:lstStyle/>
          <a:p>
            <a:pPr marL="285750" lvl="2" indent="-285750" algn="just">
              <a:lnSpc>
                <a:spcPct val="140000"/>
              </a:lnSpc>
              <a:spcBef>
                <a:spcPts val="1200"/>
              </a:spcBef>
              <a:spcAft>
                <a:spcPts val="600"/>
              </a:spcAft>
              <a:buClr>
                <a:srgbClr val="101141"/>
              </a:buClr>
            </a:pPr>
            <a:r>
              <a:rPr lang="en-US" sz="2000" dirty="0"/>
              <a:t>One of the simple methods which has been used to asses and evaluate the quality, efficiency and effectiveness of the Availability processes is through a worksheet, which is filled up by appropriate individuals in collaboration with the process owners and their managers.</a:t>
            </a:r>
          </a:p>
          <a:p>
            <a:pPr algn="just">
              <a:lnSpc>
                <a:spcPct val="150000"/>
              </a:lnSpc>
              <a:spcBef>
                <a:spcPts val="800"/>
              </a:spcBef>
              <a:spcAft>
                <a:spcPts val="600"/>
              </a:spcAft>
              <a:buFont typeface="Arial" panose="020B0604020202020204" pitchFamily="34" charset="0"/>
              <a:buChar char="•"/>
            </a:pPr>
            <a:r>
              <a:rPr lang="en-GB" altLang="en-US" sz="2000" dirty="0"/>
              <a:t>There are 10 categories or key measures or characteristics about a Process. These could be categorized into the three objectives of Quality, Efficiency and Effectiveness</a:t>
            </a:r>
            <a:endParaRPr lang="en-GB" altLang="en-US" dirty="0"/>
          </a:p>
          <a:p>
            <a:pPr marL="0" lvl="0" indent="0"/>
            <a:r>
              <a:rPr lang="en-US" b="1" dirty="0">
                <a:solidFill>
                  <a:srgbClr val="C00000"/>
                </a:solidFill>
              </a:rPr>
              <a:t>    </a:t>
            </a:r>
            <a:r>
              <a:rPr lang="en-US" sz="2000" b="1" dirty="0">
                <a:solidFill>
                  <a:srgbClr val="C00000"/>
                </a:solidFill>
              </a:rPr>
              <a:t>Quality</a:t>
            </a:r>
            <a:endParaRPr lang="en-US" sz="2000" dirty="0">
              <a:solidFill>
                <a:srgbClr val="C00000"/>
              </a:solidFill>
            </a:endParaRPr>
          </a:p>
          <a:p>
            <a:pPr marL="622800" lvl="2" indent="-342900">
              <a:lnSpc>
                <a:spcPct val="120000"/>
              </a:lnSpc>
              <a:spcBef>
                <a:spcPts val="1200"/>
              </a:spcBef>
              <a:buFont typeface="+mj-lt"/>
              <a:buAutoNum type="arabicPeriod"/>
            </a:pPr>
            <a:r>
              <a:rPr lang="en-US" sz="2200" dirty="0"/>
              <a:t>Executive support</a:t>
            </a:r>
          </a:p>
          <a:p>
            <a:pPr marL="622800" lvl="2" indent="-342900">
              <a:lnSpc>
                <a:spcPct val="120000"/>
              </a:lnSpc>
              <a:spcBef>
                <a:spcPts val="1200"/>
              </a:spcBef>
              <a:buFont typeface="+mj-lt"/>
              <a:buAutoNum type="arabicPeriod"/>
            </a:pPr>
            <a:r>
              <a:rPr lang="en-US" sz="2200" dirty="0"/>
              <a:t>Process owner</a:t>
            </a:r>
          </a:p>
          <a:p>
            <a:pPr marL="622800" lvl="2" indent="-342900">
              <a:lnSpc>
                <a:spcPct val="120000"/>
              </a:lnSpc>
              <a:spcBef>
                <a:spcPts val="1200"/>
              </a:spcBef>
              <a:buFont typeface="+mj-lt"/>
              <a:buAutoNum type="arabicPeriod"/>
            </a:pPr>
            <a:r>
              <a:rPr lang="en-US" sz="2200" dirty="0"/>
              <a:t>Process documentation</a:t>
            </a:r>
          </a:p>
          <a:p>
            <a:pPr marL="285750" lvl="2" indent="-285750">
              <a:lnSpc>
                <a:spcPct val="140000"/>
              </a:lnSpc>
              <a:spcBef>
                <a:spcPts val="1200"/>
              </a:spcBef>
              <a:spcAft>
                <a:spcPts val="600"/>
              </a:spcAft>
              <a:buClr>
                <a:srgbClr val="101141"/>
              </a:buClr>
            </a:pPr>
            <a:endParaRPr lang="en-GB" sz="2100" dirty="0"/>
          </a:p>
          <a:p>
            <a:pPr marL="285750" lvl="2" indent="-285750">
              <a:lnSpc>
                <a:spcPct val="140000"/>
              </a:lnSpc>
              <a:spcBef>
                <a:spcPts val="1200"/>
              </a:spcBef>
              <a:spcAft>
                <a:spcPts val="600"/>
              </a:spcAft>
              <a:buClr>
                <a:srgbClr val="101141"/>
              </a:buClr>
            </a:pPr>
            <a:r>
              <a:rPr lang="en-GB" sz="2000" dirty="0"/>
              <a:t>The degree to which each characteristic is put to use in designing and managing a process is a good measure of its relative robustness</a:t>
            </a:r>
            <a:endParaRPr lang="en-US" sz="2000" dirty="0"/>
          </a:p>
          <a:p>
            <a:pPr marL="0" lvl="2" indent="0">
              <a:spcBef>
                <a:spcPts val="600"/>
              </a:spcBef>
              <a:buClr>
                <a:srgbClr val="101141"/>
              </a:buClr>
              <a:buNone/>
            </a:pPr>
            <a:endParaRPr lang="en-US" sz="1400" i="1" dirty="0">
              <a:solidFill>
                <a:srgbClr val="C00000"/>
              </a:solidFill>
            </a:endParaRPr>
          </a:p>
        </p:txBody>
      </p:sp>
      <p:sp>
        <p:nvSpPr>
          <p:cNvPr id="3" name="Content Placeholder 2"/>
          <p:cNvSpPr>
            <a:spLocks noGrp="1"/>
          </p:cNvSpPr>
          <p:nvPr>
            <p:ph sz="quarter" idx="10"/>
          </p:nvPr>
        </p:nvSpPr>
        <p:spPr>
          <a:xfrm>
            <a:off x="70764" y="247208"/>
            <a:ext cx="7696200" cy="1295400"/>
          </a:xfrm>
        </p:spPr>
        <p:txBody>
          <a:bodyPr>
            <a:normAutofit/>
          </a:bodyPr>
          <a:lstStyle/>
          <a:p>
            <a:r>
              <a:rPr lang="en-US" sz="2800" dirty="0">
                <a:solidFill>
                  <a:srgbClr val="C00000"/>
                </a:solidFill>
              </a:rPr>
              <a:t>Assessing an Infrastructure’s Availability Process</a:t>
            </a:r>
          </a:p>
        </p:txBody>
      </p:sp>
      <p:sp>
        <p:nvSpPr>
          <p:cNvPr id="4" name="Footer Placeholder 3"/>
          <p:cNvSpPr>
            <a:spLocks noGrp="1"/>
          </p:cNvSpPr>
          <p:nvPr>
            <p:ph type="ftr" sz="quarter" idx="12"/>
          </p:nvPr>
        </p:nvSpPr>
        <p:spPr>
          <a:xfrm>
            <a:off x="3553164" y="6520742"/>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31</a:t>
            </a:fld>
            <a:endParaRPr lang="en-US" dirty="0"/>
          </a:p>
        </p:txBody>
      </p:sp>
      <p:sp>
        <p:nvSpPr>
          <p:cNvPr id="22" name="TextBox 21">
            <a:extLst>
              <a:ext uri="{FF2B5EF4-FFF2-40B4-BE49-F238E27FC236}">
                <a16:creationId xmlns:a16="http://schemas.microsoft.com/office/drawing/2014/main" id="{34BFD5EE-1BB3-4626-825B-2E148FC9FD99}"/>
              </a:ext>
            </a:extLst>
          </p:cNvPr>
          <p:cNvSpPr txBox="1"/>
          <p:nvPr/>
        </p:nvSpPr>
        <p:spPr>
          <a:xfrm>
            <a:off x="5828028" y="3185633"/>
            <a:ext cx="3192541" cy="1975926"/>
          </a:xfrm>
          <a:prstGeom prst="rect">
            <a:avLst/>
          </a:prstGeom>
          <a:noFill/>
        </p:spPr>
        <p:txBody>
          <a:bodyPr wrap="none" rtlCol="0">
            <a:spAutoFit/>
          </a:bodyPr>
          <a:lstStyle/>
          <a:p>
            <a:pPr marL="400050" lvl="2">
              <a:lnSpc>
                <a:spcPct val="120000"/>
              </a:lnSpc>
              <a:spcBef>
                <a:spcPts val="600"/>
              </a:spcBef>
              <a:buClr>
                <a:srgbClr val="101141"/>
              </a:buClr>
            </a:pPr>
            <a:r>
              <a:rPr lang="en-GB" sz="1700" b="1" dirty="0">
                <a:solidFill>
                  <a:srgbClr val="C00000"/>
                </a:solidFill>
                <a:latin typeface="Arial" panose="020B0604020202020204" pitchFamily="34" charset="0"/>
                <a:cs typeface="Arial" panose="020B0604020202020204" pitchFamily="34" charset="0"/>
              </a:rPr>
              <a:t>     Effectiveness</a:t>
            </a:r>
          </a:p>
          <a:p>
            <a:pPr marL="1080000" lvl="2" indent="-342900">
              <a:lnSpc>
                <a:spcPct val="120000"/>
              </a:lnSpc>
              <a:spcBef>
                <a:spcPts val="1200"/>
              </a:spcBef>
              <a:buClr>
                <a:srgbClr val="101141"/>
              </a:buClr>
              <a:buFont typeface="+mj-lt"/>
              <a:buAutoNum type="arabicPeriod" startAt="8"/>
            </a:pPr>
            <a:r>
              <a:rPr lang="en-US" sz="1500" dirty="0">
                <a:latin typeface="Arial" panose="020B0604020202020204" pitchFamily="34" charset="0"/>
                <a:cs typeface="Arial" panose="020B0604020202020204" pitchFamily="34" charset="0"/>
              </a:rPr>
              <a:t>Customer involvement</a:t>
            </a:r>
            <a:endParaRPr lang="en-GB" sz="1500" dirty="0">
              <a:latin typeface="Arial" panose="020B0604020202020204" pitchFamily="34" charset="0"/>
              <a:cs typeface="Arial" panose="020B0604020202020204" pitchFamily="34" charset="0"/>
            </a:endParaRPr>
          </a:p>
          <a:p>
            <a:pPr marL="1080000" lvl="2" indent="-342900">
              <a:lnSpc>
                <a:spcPct val="120000"/>
              </a:lnSpc>
              <a:spcBef>
                <a:spcPts val="1200"/>
              </a:spcBef>
              <a:buClr>
                <a:srgbClr val="101141"/>
              </a:buClr>
              <a:buFont typeface="+mj-lt"/>
              <a:buAutoNum type="arabicPeriod" startAt="8"/>
            </a:pPr>
            <a:r>
              <a:rPr lang="en-GB" sz="1500" dirty="0">
                <a:latin typeface="Arial" panose="020B0604020202020204" pitchFamily="34" charset="0"/>
                <a:cs typeface="Arial" panose="020B0604020202020204" pitchFamily="34" charset="0"/>
              </a:rPr>
              <a:t>Service metrics</a:t>
            </a:r>
          </a:p>
          <a:p>
            <a:pPr marL="1080000" lvl="2" indent="-342900">
              <a:lnSpc>
                <a:spcPct val="120000"/>
              </a:lnSpc>
              <a:spcBef>
                <a:spcPts val="1200"/>
              </a:spcBef>
              <a:buClr>
                <a:srgbClr val="101141"/>
              </a:buClr>
              <a:buFont typeface="+mj-lt"/>
              <a:buAutoNum type="arabicPeriod" startAt="8"/>
            </a:pPr>
            <a:r>
              <a:rPr lang="en-GB" sz="1500" dirty="0">
                <a:latin typeface="Arial" panose="020B0604020202020204" pitchFamily="34" charset="0"/>
                <a:cs typeface="Arial" panose="020B0604020202020204" pitchFamily="34" charset="0"/>
              </a:rPr>
              <a:t>The training of staff</a:t>
            </a:r>
          </a:p>
          <a:p>
            <a:endParaRPr lang="en-IN" dirty="0"/>
          </a:p>
        </p:txBody>
      </p:sp>
      <p:sp>
        <p:nvSpPr>
          <p:cNvPr id="23" name="Rectangle 22">
            <a:extLst>
              <a:ext uri="{FF2B5EF4-FFF2-40B4-BE49-F238E27FC236}">
                <a16:creationId xmlns:a16="http://schemas.microsoft.com/office/drawing/2014/main" id="{5BDC3972-587F-4714-8CFB-B5AA8BC1C58F}"/>
              </a:ext>
            </a:extLst>
          </p:cNvPr>
          <p:cNvSpPr/>
          <p:nvPr/>
        </p:nvSpPr>
        <p:spPr>
          <a:xfrm>
            <a:off x="3612293" y="3121416"/>
            <a:ext cx="3812005" cy="2104359"/>
          </a:xfrm>
          <a:prstGeom prst="rect">
            <a:avLst/>
          </a:prstGeom>
        </p:spPr>
        <p:txBody>
          <a:bodyPr wrap="square">
            <a:spAutoFit/>
          </a:bodyPr>
          <a:lstStyle/>
          <a:p>
            <a:pPr>
              <a:lnSpc>
                <a:spcPct val="120000"/>
              </a:lnSpc>
              <a:spcBef>
                <a:spcPts val="600"/>
              </a:spcBef>
            </a:pPr>
            <a:r>
              <a:rPr lang="en-US" sz="1700" b="1" dirty="0">
                <a:solidFill>
                  <a:srgbClr val="C00000"/>
                </a:solidFill>
                <a:latin typeface="Helvetica" panose="020B0604020202020204" pitchFamily="34" charset="0"/>
                <a:cs typeface="Helvetica" panose="020B0604020202020204" pitchFamily="34" charset="0"/>
              </a:rPr>
              <a:t>Efficiency</a:t>
            </a:r>
            <a:endParaRPr lang="en-US" sz="1700" dirty="0">
              <a:solidFill>
                <a:srgbClr val="C00000"/>
              </a:solidFill>
              <a:latin typeface="Helvetica" panose="020B0604020202020204" pitchFamily="34" charset="0"/>
              <a:cs typeface="Helvetica" panose="020B0604020202020204" pitchFamily="34" charset="0"/>
            </a:endParaRPr>
          </a:p>
          <a:p>
            <a:pPr marL="165600" lvl="1" indent="-342900">
              <a:lnSpc>
                <a:spcPct val="120000"/>
              </a:lnSpc>
              <a:spcBef>
                <a:spcPts val="1200"/>
              </a:spcBef>
              <a:buFont typeface="+mj-lt"/>
              <a:buAutoNum type="arabicPeriod" startAt="4"/>
            </a:pPr>
            <a:r>
              <a:rPr lang="en-US" sz="1500" dirty="0">
                <a:latin typeface="Arial" panose="020B0604020202020204" pitchFamily="34" charset="0"/>
                <a:cs typeface="Arial" panose="020B0604020202020204" pitchFamily="34" charset="0"/>
              </a:rPr>
              <a:t>Supplier Involvement</a:t>
            </a:r>
          </a:p>
          <a:p>
            <a:pPr marL="165600" lvl="1" indent="-342900">
              <a:lnSpc>
                <a:spcPct val="120000"/>
              </a:lnSpc>
              <a:spcBef>
                <a:spcPts val="1200"/>
              </a:spcBef>
              <a:buFont typeface="+mj-lt"/>
              <a:buAutoNum type="arabicPeriod" startAt="4"/>
            </a:pPr>
            <a:r>
              <a:rPr lang="en-US" sz="1500" dirty="0">
                <a:latin typeface="Arial" panose="020B0604020202020204" pitchFamily="34" charset="0"/>
                <a:cs typeface="Arial" panose="020B0604020202020204" pitchFamily="34" charset="0"/>
              </a:rPr>
              <a:t>Process metrics</a:t>
            </a:r>
          </a:p>
          <a:p>
            <a:pPr marL="165600" lvl="1" indent="-342900">
              <a:lnSpc>
                <a:spcPct val="120000"/>
              </a:lnSpc>
              <a:spcBef>
                <a:spcPts val="1200"/>
              </a:spcBef>
              <a:buFont typeface="+mj-lt"/>
              <a:buAutoNum type="arabicPeriod" startAt="4"/>
            </a:pPr>
            <a:r>
              <a:rPr lang="en-US" sz="1500" dirty="0">
                <a:latin typeface="Arial" panose="020B0604020202020204" pitchFamily="34" charset="0"/>
                <a:cs typeface="Arial" panose="020B0604020202020204" pitchFamily="34" charset="0"/>
              </a:rPr>
              <a:t>Process integration</a:t>
            </a:r>
          </a:p>
          <a:p>
            <a:pPr marL="165600" lvl="1" indent="-342900">
              <a:lnSpc>
                <a:spcPct val="120000"/>
              </a:lnSpc>
              <a:spcBef>
                <a:spcPts val="1200"/>
              </a:spcBef>
              <a:buFont typeface="+mj-lt"/>
              <a:buAutoNum type="arabicPeriod" startAt="4"/>
            </a:pPr>
            <a:r>
              <a:rPr lang="en-US" sz="1500" dirty="0">
                <a:latin typeface="Arial" panose="020B0604020202020204" pitchFamily="34" charset="0"/>
                <a:cs typeface="Arial" panose="020B0604020202020204" pitchFamily="34" charset="0"/>
              </a:rPr>
              <a:t>Streamlining/automation</a:t>
            </a:r>
          </a:p>
        </p:txBody>
      </p:sp>
    </p:spTree>
    <p:extLst>
      <p:ext uri="{BB962C8B-B14F-4D97-AF65-F5344CB8AC3E}">
        <p14:creationId xmlns:p14="http://schemas.microsoft.com/office/powerpoint/2010/main" val="1954315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3"/>
            <a:ext cx="8686800" cy="5357721"/>
          </a:xfrm>
        </p:spPr>
        <p:txBody>
          <a:bodyPr>
            <a:normAutofit/>
          </a:bodyPr>
          <a:lstStyle/>
          <a:p>
            <a:pPr marL="0" lvl="2" indent="0">
              <a:spcBef>
                <a:spcPts val="600"/>
              </a:spcBef>
              <a:buClr>
                <a:srgbClr val="101141"/>
              </a:buClr>
              <a:buNone/>
            </a:pPr>
            <a:r>
              <a:rPr lang="en-US" sz="1400" b="1" dirty="0">
                <a:solidFill>
                  <a:srgbClr val="0070C0"/>
                </a:solidFill>
              </a:rPr>
              <a:t>Quality</a:t>
            </a:r>
          </a:p>
          <a:p>
            <a:pPr marL="285750" lvl="2" indent="-285750">
              <a:spcBef>
                <a:spcPts val="600"/>
              </a:spcBef>
              <a:buClr>
                <a:srgbClr val="101141"/>
              </a:buClr>
            </a:pPr>
            <a:r>
              <a:rPr lang="en-US" sz="1400" dirty="0">
                <a:solidFill>
                  <a:srgbClr val="0070C0"/>
                </a:solidFill>
              </a:rPr>
              <a:t>Executive support</a:t>
            </a:r>
          </a:p>
          <a:p>
            <a:pPr marL="285750" lvl="2" indent="-285750">
              <a:spcBef>
                <a:spcPts val="600"/>
              </a:spcBef>
              <a:buClr>
                <a:srgbClr val="101141"/>
              </a:buClr>
            </a:pPr>
            <a:r>
              <a:rPr lang="en-US" sz="1400" dirty="0">
                <a:solidFill>
                  <a:srgbClr val="0070C0"/>
                </a:solidFill>
              </a:rPr>
              <a:t>Process owner</a:t>
            </a:r>
          </a:p>
          <a:p>
            <a:pPr marL="285750" lvl="2" indent="-285750">
              <a:spcBef>
                <a:spcPts val="600"/>
              </a:spcBef>
              <a:buClr>
                <a:srgbClr val="101141"/>
              </a:buClr>
            </a:pPr>
            <a:r>
              <a:rPr lang="en-US" sz="1400" dirty="0">
                <a:solidFill>
                  <a:srgbClr val="0070C0"/>
                </a:solidFill>
              </a:rPr>
              <a:t>Process documentation</a:t>
            </a:r>
          </a:p>
          <a:p>
            <a:pPr marL="0" lvl="2" indent="0">
              <a:spcBef>
                <a:spcPts val="600"/>
              </a:spcBef>
              <a:buClr>
                <a:srgbClr val="101141"/>
              </a:buClr>
              <a:buNone/>
            </a:pPr>
            <a:r>
              <a:rPr lang="en-US" sz="1400" b="1" dirty="0">
                <a:solidFill>
                  <a:schemeClr val="accent6"/>
                </a:solidFill>
              </a:rPr>
              <a:t>Efficiency</a:t>
            </a:r>
          </a:p>
          <a:p>
            <a:pPr marL="285750" lvl="2" indent="-285750">
              <a:spcBef>
                <a:spcPts val="600"/>
              </a:spcBef>
              <a:buClr>
                <a:srgbClr val="101141"/>
              </a:buClr>
            </a:pPr>
            <a:r>
              <a:rPr lang="en-US" sz="1400" dirty="0">
                <a:solidFill>
                  <a:schemeClr val="accent6"/>
                </a:solidFill>
              </a:rPr>
              <a:t>Supplier involvement</a:t>
            </a:r>
          </a:p>
          <a:p>
            <a:pPr marL="285750" lvl="2" indent="-285750">
              <a:spcBef>
                <a:spcPts val="600"/>
              </a:spcBef>
              <a:buClr>
                <a:srgbClr val="101141"/>
              </a:buClr>
            </a:pPr>
            <a:r>
              <a:rPr lang="en-US" sz="1400" dirty="0">
                <a:solidFill>
                  <a:schemeClr val="accent6"/>
                </a:solidFill>
              </a:rPr>
              <a:t>Process metrics</a:t>
            </a:r>
          </a:p>
          <a:p>
            <a:pPr marL="285750" lvl="2" indent="-285750">
              <a:spcBef>
                <a:spcPts val="600"/>
              </a:spcBef>
              <a:buClr>
                <a:srgbClr val="101141"/>
              </a:buClr>
            </a:pPr>
            <a:r>
              <a:rPr lang="en-US" sz="1400" dirty="0">
                <a:solidFill>
                  <a:schemeClr val="accent6"/>
                </a:solidFill>
              </a:rPr>
              <a:t>Process integration</a:t>
            </a:r>
          </a:p>
          <a:p>
            <a:pPr marL="285750" lvl="2" indent="-285750">
              <a:spcBef>
                <a:spcPts val="600"/>
              </a:spcBef>
              <a:buClr>
                <a:srgbClr val="101141"/>
              </a:buClr>
            </a:pPr>
            <a:r>
              <a:rPr lang="en-US" sz="1400" dirty="0">
                <a:solidFill>
                  <a:schemeClr val="accent6"/>
                </a:solidFill>
              </a:rPr>
              <a:t>Streamlining/automation</a:t>
            </a:r>
          </a:p>
          <a:p>
            <a:pPr marL="0" lvl="2" indent="0">
              <a:spcBef>
                <a:spcPts val="600"/>
              </a:spcBef>
              <a:buClr>
                <a:srgbClr val="101141"/>
              </a:buClr>
              <a:buNone/>
            </a:pPr>
            <a:r>
              <a:rPr lang="en-US" sz="1400" b="1" dirty="0">
                <a:solidFill>
                  <a:srgbClr val="7030A0"/>
                </a:solidFill>
              </a:rPr>
              <a:t>Effectiveness</a:t>
            </a:r>
          </a:p>
          <a:p>
            <a:pPr marL="285750" lvl="2" indent="-285750">
              <a:spcBef>
                <a:spcPts val="600"/>
              </a:spcBef>
              <a:buClr>
                <a:srgbClr val="101141"/>
              </a:buClr>
            </a:pPr>
            <a:r>
              <a:rPr lang="en-US" sz="1400" dirty="0">
                <a:solidFill>
                  <a:srgbClr val="7030A0"/>
                </a:solidFill>
              </a:rPr>
              <a:t>Customer involvement</a:t>
            </a:r>
          </a:p>
          <a:p>
            <a:pPr marL="285750" lvl="2" indent="-285750">
              <a:spcBef>
                <a:spcPts val="600"/>
              </a:spcBef>
              <a:buClr>
                <a:srgbClr val="101141"/>
              </a:buClr>
            </a:pPr>
            <a:r>
              <a:rPr lang="en-US" sz="1400" dirty="0">
                <a:solidFill>
                  <a:srgbClr val="7030A0"/>
                </a:solidFill>
              </a:rPr>
              <a:t>Service metrics</a:t>
            </a:r>
          </a:p>
          <a:p>
            <a:pPr marL="285750" lvl="2" indent="-285750">
              <a:spcBef>
                <a:spcPts val="600"/>
              </a:spcBef>
              <a:buClr>
                <a:srgbClr val="101141"/>
              </a:buClr>
            </a:pPr>
            <a:r>
              <a:rPr lang="en-US" sz="1400" dirty="0">
                <a:solidFill>
                  <a:srgbClr val="7030A0"/>
                </a:solidFill>
              </a:rPr>
              <a:t>The training of staff</a:t>
            </a:r>
          </a:p>
          <a:p>
            <a:pPr marL="0" lvl="2" indent="0">
              <a:spcBef>
                <a:spcPts val="600"/>
              </a:spcBef>
              <a:buClr>
                <a:srgbClr val="101141"/>
              </a:buClr>
              <a:buNone/>
            </a:pPr>
            <a:r>
              <a:rPr lang="en-US" sz="1400" i="1" dirty="0">
                <a:solidFill>
                  <a:srgbClr val="C00000"/>
                </a:solidFill>
              </a:rPr>
              <a:t>Characteristics within each category is rated</a:t>
            </a:r>
            <a:br>
              <a:rPr lang="en-US" sz="1400" i="1" dirty="0">
                <a:solidFill>
                  <a:srgbClr val="C00000"/>
                </a:solidFill>
              </a:rPr>
            </a:br>
            <a:r>
              <a:rPr lang="en-US" sz="1400" i="1" dirty="0">
                <a:solidFill>
                  <a:srgbClr val="C00000"/>
                </a:solidFill>
              </a:rPr>
              <a:t>on a scale of 1 to 4 with 1 indicating no </a:t>
            </a:r>
            <a:br>
              <a:rPr lang="en-US" sz="1400" i="1" dirty="0">
                <a:solidFill>
                  <a:srgbClr val="C00000"/>
                </a:solidFill>
              </a:rPr>
            </a:br>
            <a:r>
              <a:rPr lang="en-US" sz="1400" i="1" dirty="0">
                <a:solidFill>
                  <a:srgbClr val="C00000"/>
                </a:solidFill>
              </a:rPr>
              <a:t>presence and 4 indicating a large presence </a:t>
            </a:r>
            <a:br>
              <a:rPr lang="en-US" sz="1400" i="1" dirty="0">
                <a:solidFill>
                  <a:srgbClr val="C00000"/>
                </a:solidFill>
              </a:rPr>
            </a:br>
            <a:r>
              <a:rPr lang="en-US" sz="1400" i="1" dirty="0">
                <a:solidFill>
                  <a:srgbClr val="C00000"/>
                </a:solidFill>
              </a:rPr>
              <a:t>of the characteristic.</a:t>
            </a:r>
          </a:p>
        </p:txBody>
      </p:sp>
      <p:sp>
        <p:nvSpPr>
          <p:cNvPr id="3" name="Content Placeholder 2"/>
          <p:cNvSpPr>
            <a:spLocks noGrp="1"/>
          </p:cNvSpPr>
          <p:nvPr>
            <p:ph sz="quarter" idx="10"/>
          </p:nvPr>
        </p:nvSpPr>
        <p:spPr>
          <a:xfrm>
            <a:off x="152400" y="0"/>
            <a:ext cx="6629400" cy="1295400"/>
          </a:xfrm>
        </p:spPr>
        <p:txBody>
          <a:bodyPr>
            <a:normAutofit/>
          </a:bodyPr>
          <a:lstStyle/>
          <a:p>
            <a:r>
              <a:rPr lang="en-US" sz="2400" dirty="0">
                <a:solidFill>
                  <a:srgbClr val="C00000"/>
                </a:solidFill>
              </a:rPr>
              <a:t>Assessing an Infrastructure’s Availability Process</a:t>
            </a:r>
          </a:p>
        </p:txBody>
      </p:sp>
      <p:sp>
        <p:nvSpPr>
          <p:cNvPr id="4" name="Footer Placeholder 3"/>
          <p:cNvSpPr>
            <a:spLocks noGrp="1"/>
          </p:cNvSpPr>
          <p:nvPr>
            <p:ph type="ftr" sz="quarter" idx="12"/>
          </p:nvPr>
        </p:nvSpPr>
        <p:spPr>
          <a:xfrm>
            <a:off x="3094962" y="6562970"/>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32</a:t>
            </a:fld>
            <a:endParaRPr lang="en-US" dirty="0"/>
          </a:p>
        </p:txBody>
      </p:sp>
      <p:grpSp>
        <p:nvGrpSpPr>
          <p:cNvPr id="6" name="Group 5">
            <a:extLst>
              <a:ext uri="{FF2B5EF4-FFF2-40B4-BE49-F238E27FC236}">
                <a16:creationId xmlns:a16="http://schemas.microsoft.com/office/drawing/2014/main" id="{431F8000-E794-4D5D-9DA9-2C7541EC744D}"/>
              </a:ext>
            </a:extLst>
          </p:cNvPr>
          <p:cNvGrpSpPr/>
          <p:nvPr/>
        </p:nvGrpSpPr>
        <p:grpSpPr>
          <a:xfrm>
            <a:off x="3742574" y="1375784"/>
            <a:ext cx="5249026" cy="5477682"/>
            <a:chOff x="3742574" y="1117064"/>
            <a:chExt cx="5379840" cy="5724371"/>
          </a:xfrm>
        </p:grpSpPr>
        <p:pic>
          <p:nvPicPr>
            <p:cNvPr id="14" name="Picture 13">
              <a:extLst>
                <a:ext uri="{FF2B5EF4-FFF2-40B4-BE49-F238E27FC236}">
                  <a16:creationId xmlns:a16="http://schemas.microsoft.com/office/drawing/2014/main" id="{F6A2B938-943D-420D-9B56-3C42E032BE8B}"/>
                </a:ext>
              </a:extLst>
            </p:cNvPr>
            <p:cNvPicPr>
              <a:picLocks noChangeAspect="1"/>
            </p:cNvPicPr>
            <p:nvPr/>
          </p:nvPicPr>
          <p:blipFill>
            <a:blip r:embed="rId3"/>
            <a:stretch>
              <a:fillRect/>
            </a:stretch>
          </p:blipFill>
          <p:spPr>
            <a:xfrm>
              <a:off x="3742574" y="1117064"/>
              <a:ext cx="5379840" cy="5724371"/>
            </a:xfrm>
            <a:prstGeom prst="rect">
              <a:avLst/>
            </a:prstGeom>
          </p:spPr>
        </p:pic>
        <p:sp>
          <p:nvSpPr>
            <p:cNvPr id="15" name="Rectangle 14">
              <a:extLst>
                <a:ext uri="{FF2B5EF4-FFF2-40B4-BE49-F238E27FC236}">
                  <a16:creationId xmlns:a16="http://schemas.microsoft.com/office/drawing/2014/main" id="{A82C3790-82A1-4046-B2BC-C1BD74D35983}"/>
                </a:ext>
              </a:extLst>
            </p:cNvPr>
            <p:cNvSpPr/>
            <p:nvPr/>
          </p:nvSpPr>
          <p:spPr>
            <a:xfrm>
              <a:off x="3768279" y="1363753"/>
              <a:ext cx="914400" cy="1065276"/>
            </a:xfrm>
            <a:prstGeom prst="rect">
              <a:avLst/>
            </a:prstGeom>
            <a:solidFill>
              <a:srgbClr val="0070C0">
                <a:alpha val="36000"/>
              </a:srgb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FC007A-4478-46C7-97B7-06BC70338D73}"/>
                </a:ext>
              </a:extLst>
            </p:cNvPr>
            <p:cNvSpPr/>
            <p:nvPr/>
          </p:nvSpPr>
          <p:spPr>
            <a:xfrm>
              <a:off x="3800317" y="5849139"/>
              <a:ext cx="882362" cy="365125"/>
            </a:xfrm>
            <a:prstGeom prst="rect">
              <a:avLst/>
            </a:prstGeom>
            <a:solidFill>
              <a:srgbClr val="0070C0">
                <a:alpha val="36000"/>
              </a:srgb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38707CB-BB4A-4606-B56B-C8AD187ED95F}"/>
                </a:ext>
              </a:extLst>
            </p:cNvPr>
            <p:cNvSpPr/>
            <p:nvPr/>
          </p:nvSpPr>
          <p:spPr>
            <a:xfrm>
              <a:off x="3768279" y="2486784"/>
              <a:ext cx="914399" cy="474418"/>
            </a:xfrm>
            <a:prstGeom prst="rect">
              <a:avLst/>
            </a:prstGeom>
            <a:solidFill>
              <a:srgbClr val="7030A0">
                <a:alpha val="36000"/>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7C76FB-A4AD-4182-A5E6-DF25CF85CD81}"/>
                </a:ext>
              </a:extLst>
            </p:cNvPr>
            <p:cNvSpPr/>
            <p:nvPr/>
          </p:nvSpPr>
          <p:spPr>
            <a:xfrm>
              <a:off x="3800318" y="3466447"/>
              <a:ext cx="882361" cy="430352"/>
            </a:xfrm>
            <a:prstGeom prst="rect">
              <a:avLst/>
            </a:prstGeom>
            <a:solidFill>
              <a:srgbClr val="7030A0">
                <a:alpha val="36000"/>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0E2D915-0A03-4900-BB1C-83E8561E6503}"/>
                </a:ext>
              </a:extLst>
            </p:cNvPr>
            <p:cNvSpPr/>
            <p:nvPr/>
          </p:nvSpPr>
          <p:spPr>
            <a:xfrm>
              <a:off x="3800317" y="5374721"/>
              <a:ext cx="882361" cy="405648"/>
            </a:xfrm>
            <a:prstGeom prst="rect">
              <a:avLst/>
            </a:prstGeom>
            <a:solidFill>
              <a:srgbClr val="7030A0">
                <a:alpha val="36000"/>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43DC0A-FBB0-4010-88ED-0F08A3D3A165}"/>
                </a:ext>
              </a:extLst>
            </p:cNvPr>
            <p:cNvSpPr/>
            <p:nvPr/>
          </p:nvSpPr>
          <p:spPr>
            <a:xfrm>
              <a:off x="3768279" y="3018957"/>
              <a:ext cx="914399" cy="405648"/>
            </a:xfrm>
            <a:prstGeom prst="rect">
              <a:avLst/>
            </a:prstGeom>
            <a:solidFill>
              <a:srgbClr val="FFC000">
                <a:alpha val="36000"/>
              </a:srgbClr>
            </a:solid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8D95E03-FB3E-4E75-8824-DD72F7DEE297}"/>
                </a:ext>
              </a:extLst>
            </p:cNvPr>
            <p:cNvSpPr/>
            <p:nvPr/>
          </p:nvSpPr>
          <p:spPr>
            <a:xfrm>
              <a:off x="3803765" y="3929851"/>
              <a:ext cx="882361" cy="1418438"/>
            </a:xfrm>
            <a:prstGeom prst="rect">
              <a:avLst/>
            </a:prstGeom>
            <a:solidFill>
              <a:srgbClr val="FFC000">
                <a:alpha val="36000"/>
              </a:srgbClr>
            </a:solid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2510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3"/>
            <a:ext cx="8686800" cy="5357721"/>
          </a:xfrm>
        </p:spPr>
        <p:txBody>
          <a:bodyPr>
            <a:normAutofit/>
          </a:bodyPr>
          <a:lstStyle/>
          <a:p>
            <a:pPr marL="285750" lvl="2" indent="-285750" algn="just">
              <a:lnSpc>
                <a:spcPct val="120000"/>
              </a:lnSpc>
              <a:spcBef>
                <a:spcPts val="600"/>
              </a:spcBef>
              <a:spcAft>
                <a:spcPts val="600"/>
              </a:spcAft>
              <a:buClr>
                <a:srgbClr val="101141"/>
              </a:buClr>
            </a:pPr>
            <a:r>
              <a:rPr lang="en-US" sz="1800" dirty="0"/>
              <a:t>Since all categories are rated in the same fashion, a single column could have been used to record the ratings of each category</a:t>
            </a:r>
          </a:p>
          <a:p>
            <a:pPr marL="285750" lvl="2" indent="-285750" algn="just">
              <a:lnSpc>
                <a:spcPct val="120000"/>
              </a:lnSpc>
              <a:spcBef>
                <a:spcPts val="600"/>
              </a:spcBef>
              <a:spcAft>
                <a:spcPts val="600"/>
              </a:spcAft>
              <a:buClr>
                <a:srgbClr val="101141"/>
              </a:buClr>
            </a:pPr>
            <a:r>
              <a:rPr lang="en-US" sz="1800" dirty="0"/>
              <a:t>if we format separate columns for each of the four possible scores, categories scoring the lowest and highest ratings stand out visually and quantifies areas of strength and weakness for a given process</a:t>
            </a:r>
          </a:p>
          <a:p>
            <a:pPr marL="285750" lvl="2" indent="-285750" algn="just">
              <a:lnSpc>
                <a:spcPct val="120000"/>
              </a:lnSpc>
              <a:spcBef>
                <a:spcPts val="600"/>
              </a:spcBef>
              <a:spcAft>
                <a:spcPts val="600"/>
              </a:spcAft>
              <a:buClr>
                <a:srgbClr val="101141"/>
              </a:buClr>
            </a:pPr>
            <a:r>
              <a:rPr lang="en-US" sz="1800" dirty="0"/>
              <a:t>This also acts as a benchmark from where future process refinements can be quantitatively measured and compared</a:t>
            </a:r>
          </a:p>
          <a:p>
            <a:pPr marL="285750" lvl="2" indent="-285750" algn="just">
              <a:lnSpc>
                <a:spcPct val="120000"/>
              </a:lnSpc>
              <a:spcBef>
                <a:spcPts val="600"/>
              </a:spcBef>
              <a:spcAft>
                <a:spcPts val="600"/>
              </a:spcAft>
              <a:buClr>
                <a:srgbClr val="101141"/>
              </a:buClr>
            </a:pPr>
            <a:r>
              <a:rPr lang="en-US" sz="1800" dirty="0"/>
              <a:t>The score of a particular process can be compared to those of other infrastructure processes to determine which ones need most attention</a:t>
            </a:r>
          </a:p>
          <a:p>
            <a:pPr marL="285750" lvl="2" indent="-285750" algn="just">
              <a:lnSpc>
                <a:spcPct val="120000"/>
              </a:lnSpc>
              <a:spcBef>
                <a:spcPts val="600"/>
              </a:spcBef>
              <a:spcAft>
                <a:spcPts val="600"/>
              </a:spcAft>
              <a:buClr>
                <a:srgbClr val="101141"/>
              </a:buClr>
            </a:pPr>
            <a:r>
              <a:rPr lang="en-US" sz="1800" dirty="0"/>
              <a:t>Many infrastructures do not attribute the same amount of importance to each of the 10 categories within a process. This can be introduced as a refinement into the work sheet to account for this uneven distribution of category significance by the introduction of a weightage to each of the categories. </a:t>
            </a:r>
            <a:endParaRPr lang="en-US" sz="1600" dirty="0"/>
          </a:p>
        </p:txBody>
      </p:sp>
      <p:sp>
        <p:nvSpPr>
          <p:cNvPr id="3" name="Content Placeholder 2"/>
          <p:cNvSpPr>
            <a:spLocks noGrp="1"/>
          </p:cNvSpPr>
          <p:nvPr>
            <p:ph sz="quarter" idx="10"/>
          </p:nvPr>
        </p:nvSpPr>
        <p:spPr>
          <a:xfrm>
            <a:off x="152400" y="153393"/>
            <a:ext cx="7543800" cy="1363752"/>
          </a:xfrm>
        </p:spPr>
        <p:txBody>
          <a:bodyPr>
            <a:normAutofit/>
          </a:bodyPr>
          <a:lstStyle/>
          <a:p>
            <a:r>
              <a:rPr lang="en-US" sz="2400" dirty="0">
                <a:solidFill>
                  <a:srgbClr val="C00000"/>
                </a:solidFill>
              </a:rPr>
              <a:t>Assessing an Infrastructure’s Availability Process (Contd.)</a:t>
            </a:r>
          </a:p>
        </p:txBody>
      </p:sp>
      <p:sp>
        <p:nvSpPr>
          <p:cNvPr id="4" name="Footer Placeholder 3"/>
          <p:cNvSpPr>
            <a:spLocks noGrp="1"/>
          </p:cNvSpPr>
          <p:nvPr>
            <p:ph type="ftr" sz="quarter" idx="12"/>
          </p:nvPr>
        </p:nvSpPr>
        <p:spPr>
          <a:xfrm>
            <a:off x="3581400" y="6538911"/>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1328700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3"/>
            <a:ext cx="3609046" cy="5357721"/>
          </a:xfrm>
        </p:spPr>
        <p:txBody>
          <a:bodyPr>
            <a:normAutofit lnSpcReduction="10000"/>
          </a:bodyPr>
          <a:lstStyle/>
          <a:p>
            <a:pPr marL="285750" lvl="2" indent="-285750" algn="just">
              <a:lnSpc>
                <a:spcPct val="110000"/>
              </a:lnSpc>
              <a:spcBef>
                <a:spcPts val="600"/>
              </a:spcBef>
              <a:buClr>
                <a:srgbClr val="101141"/>
              </a:buClr>
            </a:pPr>
            <a:r>
              <a:rPr lang="en-US" sz="1800" dirty="0"/>
              <a:t>Weights are assigned to each of the categories ranging from 1 for least important to 5 for most important, with a default of 3</a:t>
            </a:r>
          </a:p>
          <a:p>
            <a:pPr marL="285750" lvl="2" indent="-285750" algn="just">
              <a:lnSpc>
                <a:spcPct val="110000"/>
              </a:lnSpc>
              <a:spcBef>
                <a:spcPts val="600"/>
              </a:spcBef>
              <a:buClr>
                <a:srgbClr val="101141"/>
              </a:buClr>
            </a:pPr>
            <a:r>
              <a:rPr lang="en-US" sz="1800" dirty="0"/>
              <a:t>The weight for each category is multiplied by its rating to produce a final score</a:t>
            </a:r>
          </a:p>
          <a:p>
            <a:pPr marL="285750" lvl="2" indent="-285750" algn="just">
              <a:lnSpc>
                <a:spcPct val="110000"/>
              </a:lnSpc>
              <a:spcBef>
                <a:spcPts val="600"/>
              </a:spcBef>
              <a:buClr>
                <a:srgbClr val="101141"/>
              </a:buClr>
            </a:pPr>
            <a:r>
              <a:rPr lang="en-US" sz="1800" dirty="0"/>
              <a:t>An example worksheet with </a:t>
            </a:r>
            <a:br>
              <a:rPr lang="en-US" sz="1800" dirty="0"/>
            </a:br>
            <a:r>
              <a:rPr lang="en-US" sz="1800" dirty="0"/>
              <a:t>weightages is as seen below</a:t>
            </a:r>
          </a:p>
          <a:p>
            <a:pPr marL="285750" lvl="2" indent="-285750" algn="just">
              <a:lnSpc>
                <a:spcPct val="110000"/>
              </a:lnSpc>
              <a:spcBef>
                <a:spcPts val="600"/>
              </a:spcBef>
              <a:buClr>
                <a:srgbClr val="101141"/>
              </a:buClr>
            </a:pPr>
            <a:r>
              <a:rPr lang="en-US" sz="1800" dirty="0"/>
              <a:t>The overall weighted assessment score is calculated by dividing this final score of 90 by the Maximum weighted score (MWS).</a:t>
            </a:r>
          </a:p>
          <a:p>
            <a:pPr marL="285750" lvl="2" indent="-285750" algn="just">
              <a:lnSpc>
                <a:spcPct val="110000"/>
              </a:lnSpc>
              <a:spcBef>
                <a:spcPts val="600"/>
              </a:spcBef>
              <a:buClr>
                <a:srgbClr val="101141"/>
              </a:buClr>
            </a:pPr>
            <a:r>
              <a:rPr lang="en-US" sz="1800" dirty="0"/>
              <a:t>Maximum weighted score would be total weight * 4%</a:t>
            </a:r>
          </a:p>
          <a:p>
            <a:pPr marL="0" lvl="2" indent="0">
              <a:spcBef>
                <a:spcPts val="600"/>
              </a:spcBef>
              <a:buClr>
                <a:srgbClr val="101141"/>
              </a:buClr>
              <a:buNone/>
            </a:pPr>
            <a:endParaRPr lang="en-US" sz="1600" dirty="0"/>
          </a:p>
        </p:txBody>
      </p:sp>
      <p:sp>
        <p:nvSpPr>
          <p:cNvPr id="3" name="Content Placeholder 2"/>
          <p:cNvSpPr>
            <a:spLocks noGrp="1"/>
          </p:cNvSpPr>
          <p:nvPr>
            <p:ph sz="quarter" idx="10"/>
          </p:nvPr>
        </p:nvSpPr>
        <p:spPr>
          <a:xfrm>
            <a:off x="115229" y="216668"/>
            <a:ext cx="7543800" cy="1363752"/>
          </a:xfrm>
        </p:spPr>
        <p:txBody>
          <a:bodyPr>
            <a:normAutofit/>
          </a:bodyPr>
          <a:lstStyle/>
          <a:p>
            <a:r>
              <a:rPr lang="en-US" sz="2400" dirty="0">
                <a:solidFill>
                  <a:srgbClr val="C00000"/>
                </a:solidFill>
              </a:rPr>
              <a:t>Assessing an Infrastructure’s Availability Process (Contd.)</a:t>
            </a:r>
          </a:p>
        </p:txBody>
      </p:sp>
      <p:sp>
        <p:nvSpPr>
          <p:cNvPr id="4" name="Footer Placeholder 3"/>
          <p:cNvSpPr>
            <a:spLocks noGrp="1"/>
          </p:cNvSpPr>
          <p:nvPr>
            <p:ph type="ftr" sz="quarter" idx="12"/>
          </p:nvPr>
        </p:nvSpPr>
        <p:spPr>
          <a:xfrm>
            <a:off x="3581400" y="6540478"/>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34</a:t>
            </a:fld>
            <a:endParaRPr lang="en-US" dirty="0"/>
          </a:p>
        </p:txBody>
      </p:sp>
      <p:pic>
        <p:nvPicPr>
          <p:cNvPr id="6" name="Picture 5">
            <a:extLst>
              <a:ext uri="{FF2B5EF4-FFF2-40B4-BE49-F238E27FC236}">
                <a16:creationId xmlns:a16="http://schemas.microsoft.com/office/drawing/2014/main" id="{3530A837-6F10-4678-9959-9D4A6FE4DF9C}"/>
              </a:ext>
            </a:extLst>
          </p:cNvPr>
          <p:cNvPicPr>
            <a:picLocks noChangeAspect="1"/>
          </p:cNvPicPr>
          <p:nvPr/>
        </p:nvPicPr>
        <p:blipFill>
          <a:blip r:embed="rId3"/>
          <a:stretch>
            <a:fillRect/>
          </a:stretch>
        </p:blipFill>
        <p:spPr>
          <a:xfrm>
            <a:off x="3761446" y="1223213"/>
            <a:ext cx="5267325" cy="5357721"/>
          </a:xfrm>
          <a:prstGeom prst="rect">
            <a:avLst/>
          </a:prstGeom>
        </p:spPr>
      </p:pic>
      <p:sp>
        <p:nvSpPr>
          <p:cNvPr id="7" name="Rectangle 6">
            <a:extLst>
              <a:ext uri="{FF2B5EF4-FFF2-40B4-BE49-F238E27FC236}">
                <a16:creationId xmlns:a16="http://schemas.microsoft.com/office/drawing/2014/main" id="{66A9E55B-6D51-40B3-A3A2-D4FA278A9B48}"/>
              </a:ext>
            </a:extLst>
          </p:cNvPr>
          <p:cNvSpPr/>
          <p:nvPr/>
        </p:nvSpPr>
        <p:spPr>
          <a:xfrm>
            <a:off x="3808530" y="1504125"/>
            <a:ext cx="892166" cy="1019368"/>
          </a:xfrm>
          <a:prstGeom prst="rect">
            <a:avLst/>
          </a:prstGeom>
          <a:solidFill>
            <a:srgbClr val="0070C0">
              <a:alpha val="36000"/>
            </a:srgb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D9EC06-ED3B-423E-ACEC-4DD520F772FF}"/>
              </a:ext>
            </a:extLst>
          </p:cNvPr>
          <p:cNvSpPr/>
          <p:nvPr/>
        </p:nvSpPr>
        <p:spPr>
          <a:xfrm>
            <a:off x="3839789" y="5796216"/>
            <a:ext cx="860907" cy="349390"/>
          </a:xfrm>
          <a:prstGeom prst="rect">
            <a:avLst/>
          </a:prstGeom>
          <a:solidFill>
            <a:srgbClr val="0070C0">
              <a:alpha val="36000"/>
            </a:srgb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47689D-FBD9-4F00-A3DA-F2B13FF3E497}"/>
              </a:ext>
            </a:extLst>
          </p:cNvPr>
          <p:cNvSpPr/>
          <p:nvPr/>
        </p:nvSpPr>
        <p:spPr>
          <a:xfrm>
            <a:off x="3808530" y="2578760"/>
            <a:ext cx="892165" cy="453973"/>
          </a:xfrm>
          <a:prstGeom prst="rect">
            <a:avLst/>
          </a:prstGeom>
          <a:solidFill>
            <a:srgbClr val="7030A0">
              <a:alpha val="36000"/>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573690-6474-425D-A63C-8CE9F441054A}"/>
              </a:ext>
            </a:extLst>
          </p:cNvPr>
          <p:cNvSpPr/>
          <p:nvPr/>
        </p:nvSpPr>
        <p:spPr>
          <a:xfrm>
            <a:off x="3839790" y="3516204"/>
            <a:ext cx="860906" cy="411806"/>
          </a:xfrm>
          <a:prstGeom prst="rect">
            <a:avLst/>
          </a:prstGeom>
          <a:solidFill>
            <a:srgbClr val="7030A0">
              <a:alpha val="36000"/>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DC0F462-FA9D-4566-B852-6623F2634778}"/>
              </a:ext>
            </a:extLst>
          </p:cNvPr>
          <p:cNvSpPr/>
          <p:nvPr/>
        </p:nvSpPr>
        <p:spPr>
          <a:xfrm>
            <a:off x="3839789" y="5342242"/>
            <a:ext cx="860906" cy="388167"/>
          </a:xfrm>
          <a:prstGeom prst="rect">
            <a:avLst/>
          </a:prstGeom>
          <a:solidFill>
            <a:srgbClr val="7030A0">
              <a:alpha val="36000"/>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FE6496-4410-4452-B6ED-C36DDE9E0FDE}"/>
              </a:ext>
            </a:extLst>
          </p:cNvPr>
          <p:cNvSpPr/>
          <p:nvPr/>
        </p:nvSpPr>
        <p:spPr>
          <a:xfrm>
            <a:off x="3808530" y="3087999"/>
            <a:ext cx="892165" cy="388167"/>
          </a:xfrm>
          <a:prstGeom prst="rect">
            <a:avLst/>
          </a:prstGeom>
          <a:solidFill>
            <a:srgbClr val="FFC000">
              <a:alpha val="36000"/>
            </a:srgbClr>
          </a:solid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0EB3BC-48BE-425F-9E1F-F7EC981C4A1E}"/>
              </a:ext>
            </a:extLst>
          </p:cNvPr>
          <p:cNvSpPr/>
          <p:nvPr/>
        </p:nvSpPr>
        <p:spPr>
          <a:xfrm>
            <a:off x="3843153" y="3959638"/>
            <a:ext cx="860906" cy="1357311"/>
          </a:xfrm>
          <a:prstGeom prst="rect">
            <a:avLst/>
          </a:prstGeom>
          <a:solidFill>
            <a:srgbClr val="FFC000">
              <a:alpha val="36000"/>
            </a:srgbClr>
          </a:solid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48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3"/>
            <a:ext cx="8534400" cy="5357721"/>
          </a:xfrm>
        </p:spPr>
        <p:txBody>
          <a:bodyPr>
            <a:normAutofit/>
          </a:bodyPr>
          <a:lstStyle/>
          <a:p>
            <a:pPr marL="285750" lvl="2" indent="-285750">
              <a:lnSpc>
                <a:spcPct val="120000"/>
              </a:lnSpc>
              <a:spcBef>
                <a:spcPts val="600"/>
              </a:spcBef>
              <a:buClr>
                <a:srgbClr val="101141"/>
              </a:buClr>
            </a:pPr>
            <a:r>
              <a:rPr lang="en-US" sz="1800" dirty="0"/>
              <a:t>As discussed, we can measure and streamline the availability process with the help of the assessment worksheet</a:t>
            </a:r>
          </a:p>
          <a:p>
            <a:pPr marL="285750" lvl="2" indent="-285750">
              <a:lnSpc>
                <a:spcPct val="120000"/>
              </a:lnSpc>
              <a:spcBef>
                <a:spcPts val="600"/>
              </a:spcBef>
              <a:buClr>
                <a:srgbClr val="101141"/>
              </a:buClr>
            </a:pPr>
            <a:r>
              <a:rPr lang="en-US" sz="1800" dirty="0"/>
              <a:t>We can measure the effectiveness of an availability process with </a:t>
            </a:r>
          </a:p>
          <a:p>
            <a:pPr marL="742950" lvl="3" indent="-285750">
              <a:lnSpc>
                <a:spcPct val="120000"/>
              </a:lnSpc>
              <a:spcBef>
                <a:spcPts val="600"/>
              </a:spcBef>
              <a:buClr>
                <a:srgbClr val="101141"/>
              </a:buClr>
              <a:buFont typeface="Wingdings" panose="05000000000000000000" pitchFamily="2" charset="2"/>
              <a:buChar char="§"/>
            </a:pPr>
            <a:r>
              <a:rPr lang="en-US" sz="1800" dirty="0"/>
              <a:t>Service metrics such as the percentage of downtime to users, dollars lost due to outages </a:t>
            </a:r>
            <a:r>
              <a:rPr lang="en-US" sz="1800" dirty="0" err="1"/>
              <a:t>etc</a:t>
            </a:r>
            <a:endParaRPr lang="en-US" sz="1800" dirty="0"/>
          </a:p>
          <a:p>
            <a:pPr marL="742950" lvl="3" indent="-285750">
              <a:lnSpc>
                <a:spcPct val="120000"/>
              </a:lnSpc>
              <a:spcBef>
                <a:spcPts val="600"/>
              </a:spcBef>
              <a:buClr>
                <a:srgbClr val="101141"/>
              </a:buClr>
              <a:buFont typeface="Wingdings" panose="05000000000000000000" pitchFamily="2" charset="2"/>
              <a:buChar char="§"/>
            </a:pPr>
            <a:r>
              <a:rPr lang="en-US" sz="1800" dirty="0"/>
              <a:t>Process metrics—Degree of automation, Ease and quickness with which servers can be re-booted—help us gauge the efficiency of the process.</a:t>
            </a:r>
          </a:p>
          <a:p>
            <a:pPr marL="285750" lvl="2" indent="-285750">
              <a:lnSpc>
                <a:spcPct val="120000"/>
              </a:lnSpc>
              <a:spcBef>
                <a:spcPts val="600"/>
              </a:spcBef>
              <a:buClr>
                <a:srgbClr val="101141"/>
              </a:buClr>
            </a:pPr>
            <a:r>
              <a:rPr lang="en-US" sz="1800" dirty="0"/>
              <a:t>We can then streamline the availability process by automating actions such as the generation of outage tickets whenever an online system goes down (rather than having service desk staff doing this) and by notifying users with automated voicemails and emails (if email is up) when outages occur.</a:t>
            </a:r>
          </a:p>
          <a:p>
            <a:pPr marL="285750" lvl="2" indent="-285750">
              <a:lnSpc>
                <a:spcPct val="110000"/>
              </a:lnSpc>
              <a:spcBef>
                <a:spcPts val="600"/>
              </a:spcBef>
              <a:buClr>
                <a:srgbClr val="101141"/>
              </a:buClr>
            </a:pPr>
            <a:endParaRPr lang="en-US" sz="1800" dirty="0"/>
          </a:p>
        </p:txBody>
      </p:sp>
      <p:sp>
        <p:nvSpPr>
          <p:cNvPr id="3" name="Content Placeholder 2"/>
          <p:cNvSpPr>
            <a:spLocks noGrp="1"/>
          </p:cNvSpPr>
          <p:nvPr>
            <p:ph sz="quarter" idx="10"/>
          </p:nvPr>
        </p:nvSpPr>
        <p:spPr>
          <a:xfrm>
            <a:off x="135924" y="304800"/>
            <a:ext cx="7543800" cy="1363752"/>
          </a:xfrm>
        </p:spPr>
        <p:txBody>
          <a:bodyPr>
            <a:normAutofit/>
          </a:bodyPr>
          <a:lstStyle/>
          <a:p>
            <a:r>
              <a:rPr lang="en-US" sz="2400" dirty="0">
                <a:solidFill>
                  <a:srgbClr val="C00000"/>
                </a:solidFill>
              </a:rPr>
              <a:t>Measuring and Streamlining the Availability Process</a:t>
            </a:r>
          </a:p>
        </p:txBody>
      </p:sp>
      <p:sp>
        <p:nvSpPr>
          <p:cNvPr id="4" name="Footer Placeholder 3"/>
          <p:cNvSpPr>
            <a:spLocks noGrp="1"/>
          </p:cNvSpPr>
          <p:nvPr>
            <p:ph type="ftr" sz="quarter" idx="12"/>
          </p:nvPr>
        </p:nvSpPr>
        <p:spPr>
          <a:xfrm>
            <a:off x="3581400" y="6540478"/>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35</a:t>
            </a:fld>
            <a:endParaRPr lang="en-US" dirty="0"/>
          </a:p>
        </p:txBody>
      </p:sp>
    </p:spTree>
    <p:extLst>
      <p:ext uri="{BB962C8B-B14F-4D97-AF65-F5344CB8AC3E}">
        <p14:creationId xmlns:p14="http://schemas.microsoft.com/office/powerpoint/2010/main" val="184453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992596"/>
          </a:xfrm>
        </p:spPr>
        <p:txBody>
          <a:bodyPr>
            <a:normAutofit/>
          </a:bodyPr>
          <a:lstStyle/>
          <a:p>
            <a:pPr marL="342900" lvl="1" indent="-342900">
              <a:lnSpc>
                <a:spcPct val="110000"/>
              </a:lnSpc>
              <a:spcBef>
                <a:spcPts val="600"/>
              </a:spcBef>
              <a:buClr>
                <a:srgbClr val="101141"/>
              </a:buClr>
              <a:buFont typeface="+mj-lt"/>
              <a:buAutoNum type="arabicPeriod"/>
            </a:pPr>
            <a:r>
              <a:rPr lang="en-US" sz="1800" b="1" dirty="0"/>
              <a:t>Understand the definitions and terminologies involved in Availability Management</a:t>
            </a:r>
          </a:p>
          <a:p>
            <a:pPr marL="342900" lvl="1" indent="-342900">
              <a:lnSpc>
                <a:spcPct val="110000"/>
              </a:lnSpc>
              <a:spcBef>
                <a:spcPts val="600"/>
              </a:spcBef>
              <a:buClr>
                <a:srgbClr val="101141"/>
              </a:buClr>
              <a:buFont typeface="+mj-lt"/>
              <a:buAutoNum type="arabicPeriod"/>
            </a:pPr>
            <a:r>
              <a:rPr lang="en-US" sz="1800" b="1" dirty="0"/>
              <a:t>Understand the Availability requirements</a:t>
            </a:r>
          </a:p>
          <a:p>
            <a:pPr marL="342900" lvl="1" indent="-342900">
              <a:lnSpc>
                <a:spcPct val="110000"/>
              </a:lnSpc>
              <a:spcBef>
                <a:spcPts val="600"/>
              </a:spcBef>
              <a:buClr>
                <a:srgbClr val="101141"/>
              </a:buClr>
              <a:buFont typeface="+mj-lt"/>
              <a:buAutoNum type="arabicPeriod"/>
            </a:pPr>
            <a:r>
              <a:rPr lang="en-US" sz="1800" b="1" dirty="0"/>
              <a:t>Determine the metrics/measures of Availability</a:t>
            </a:r>
          </a:p>
          <a:p>
            <a:pPr marL="342900" lvl="1" indent="-342900">
              <a:lnSpc>
                <a:spcPct val="110000"/>
              </a:lnSpc>
              <a:spcBef>
                <a:spcPts val="600"/>
              </a:spcBef>
              <a:buClr>
                <a:srgbClr val="101141"/>
              </a:buClr>
              <a:buFont typeface="+mj-lt"/>
              <a:buAutoNum type="arabicPeriod"/>
            </a:pPr>
            <a:r>
              <a:rPr lang="en-US" sz="1800" b="1" dirty="0"/>
              <a:t>Use approaches as with the 7 Rs  for building the process</a:t>
            </a:r>
          </a:p>
          <a:p>
            <a:pPr marL="342900" lvl="1" indent="-342900">
              <a:lnSpc>
                <a:spcPct val="110000"/>
              </a:lnSpc>
              <a:spcBef>
                <a:spcPts val="600"/>
              </a:spcBef>
              <a:buClr>
                <a:srgbClr val="101141"/>
              </a:buClr>
              <a:buFont typeface="+mj-lt"/>
              <a:buAutoNum type="arabicPeriod"/>
            </a:pPr>
            <a:r>
              <a:rPr lang="en-US" sz="1800" b="1" dirty="0"/>
              <a:t>Assessing an Infrastructure’s Availability Process</a:t>
            </a:r>
          </a:p>
          <a:p>
            <a:pPr marL="342900" lvl="1" indent="-342900">
              <a:lnSpc>
                <a:spcPct val="110000"/>
              </a:lnSpc>
              <a:spcBef>
                <a:spcPts val="600"/>
              </a:spcBef>
              <a:buClr>
                <a:srgbClr val="101141"/>
              </a:buClr>
              <a:buFont typeface="+mj-lt"/>
              <a:buAutoNum type="arabicPeriod"/>
            </a:pPr>
            <a:r>
              <a:rPr lang="en-US" sz="1800" b="1" dirty="0"/>
              <a:t>Using the metrics identified Identify approaches for streamlining the Process</a:t>
            </a:r>
          </a:p>
          <a:p>
            <a:pPr marL="342900" lvl="1" indent="-342900">
              <a:lnSpc>
                <a:spcPct val="110000"/>
              </a:lnSpc>
              <a:spcBef>
                <a:spcPts val="600"/>
              </a:spcBef>
              <a:buClr>
                <a:srgbClr val="101141"/>
              </a:buClr>
              <a:buFont typeface="+mj-lt"/>
              <a:buAutoNum type="arabicPeriod"/>
            </a:pPr>
            <a:endParaRPr lang="en-US" sz="1800" b="1" dirty="0">
              <a:solidFill>
                <a:srgbClr val="0070C0"/>
              </a:solidFill>
            </a:endParaRPr>
          </a:p>
        </p:txBody>
      </p:sp>
      <p:sp>
        <p:nvSpPr>
          <p:cNvPr id="3" name="Content Placeholder 2"/>
          <p:cNvSpPr>
            <a:spLocks noGrp="1"/>
          </p:cNvSpPr>
          <p:nvPr>
            <p:ph sz="quarter" idx="10"/>
          </p:nvPr>
        </p:nvSpPr>
        <p:spPr>
          <a:xfrm>
            <a:off x="129746" y="122292"/>
            <a:ext cx="6629400" cy="1295400"/>
          </a:xfrm>
        </p:spPr>
        <p:txBody>
          <a:bodyPr>
            <a:normAutofit/>
          </a:bodyPr>
          <a:lstStyle/>
          <a:p>
            <a:r>
              <a:rPr lang="en-US" sz="2400" dirty="0">
                <a:solidFill>
                  <a:srgbClr val="C00000"/>
                </a:solidFill>
              </a:rPr>
              <a:t>Summary of the Activities Involved</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36</a:t>
            </a:fld>
            <a:endParaRPr lang="en-US" dirty="0"/>
          </a:p>
        </p:txBody>
      </p:sp>
    </p:spTree>
    <p:extLst>
      <p:ext uri="{BB962C8B-B14F-4D97-AF65-F5344CB8AC3E}">
        <p14:creationId xmlns:p14="http://schemas.microsoft.com/office/powerpoint/2010/main" val="4228598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992596"/>
          </a:xfrm>
        </p:spPr>
        <p:txBody>
          <a:bodyPr>
            <a:normAutofit/>
          </a:bodyPr>
          <a:lstStyle/>
          <a:p>
            <a:pPr marL="0" lvl="1" indent="0" algn="just">
              <a:spcBef>
                <a:spcPts val="600"/>
              </a:spcBef>
              <a:buClr>
                <a:srgbClr val="101141"/>
              </a:buClr>
              <a:buNone/>
            </a:pPr>
            <a:r>
              <a:rPr lang="en-US" sz="1800" b="1" dirty="0">
                <a:solidFill>
                  <a:srgbClr val="C00000"/>
                </a:solidFill>
              </a:rPr>
              <a:t>In your organization what do you see as the planning and activities which people do to ensure that new or changed services can support the expected SLAs and what are the kinds of measures which you would use</a:t>
            </a: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r>
              <a:rPr lang="en-US" sz="1800" b="1" dirty="0">
                <a:solidFill>
                  <a:srgbClr val="C00000"/>
                </a:solidFill>
              </a:rPr>
              <a:t>How do you go about assessing the risk of a process .. </a:t>
            </a: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r>
              <a:rPr lang="en-US" sz="1800" b="1" dirty="0">
                <a:solidFill>
                  <a:srgbClr val="C00000"/>
                </a:solidFill>
              </a:rPr>
              <a:t>Can you think about what are those things in the environment which people monitor</a:t>
            </a:r>
          </a:p>
          <a:p>
            <a:pPr marL="0" lvl="1" indent="0" algn="just">
              <a:spcBef>
                <a:spcPts val="600"/>
              </a:spcBef>
              <a:buClr>
                <a:srgbClr val="101141"/>
              </a:buClr>
              <a:buNone/>
            </a:pPr>
            <a:endParaRPr lang="en-US" sz="1800" b="1" dirty="0">
              <a:solidFill>
                <a:srgbClr val="C00000"/>
              </a:solidFill>
            </a:endParaRPr>
          </a:p>
          <a:p>
            <a:pPr marL="342900" lvl="1" indent="-342900">
              <a:lnSpc>
                <a:spcPct val="110000"/>
              </a:lnSpc>
              <a:spcBef>
                <a:spcPts val="600"/>
              </a:spcBef>
              <a:buClr>
                <a:srgbClr val="101141"/>
              </a:buClr>
              <a:buFont typeface="+mj-lt"/>
              <a:buAutoNum type="arabicPeriod"/>
            </a:pPr>
            <a:endParaRPr lang="en-US" sz="1800" b="1" dirty="0">
              <a:solidFill>
                <a:srgbClr val="0070C0"/>
              </a:solidFill>
            </a:endParaRPr>
          </a:p>
        </p:txBody>
      </p:sp>
      <p:sp>
        <p:nvSpPr>
          <p:cNvPr id="3" name="Content Placeholder 2"/>
          <p:cNvSpPr>
            <a:spLocks noGrp="1"/>
          </p:cNvSpPr>
          <p:nvPr>
            <p:ph sz="quarter" idx="10"/>
          </p:nvPr>
        </p:nvSpPr>
        <p:spPr>
          <a:xfrm>
            <a:off x="129746" y="122292"/>
            <a:ext cx="6629400" cy="1295400"/>
          </a:xfrm>
        </p:spPr>
        <p:txBody>
          <a:bodyPr>
            <a:normAutofit/>
          </a:bodyPr>
          <a:lstStyle/>
          <a:p>
            <a:r>
              <a:rPr lang="en-US" sz="2400" dirty="0">
                <a:solidFill>
                  <a:srgbClr val="C00000"/>
                </a:solidFill>
              </a:rPr>
              <a:t>Discussions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19828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63754"/>
            <a:ext cx="8686800" cy="4992596"/>
          </a:xfrm>
        </p:spPr>
        <p:txBody>
          <a:bodyPr>
            <a:normAutofit/>
          </a:bodyPr>
          <a:lstStyle/>
          <a:p>
            <a:pPr marL="0" lvl="1" indent="0" algn="just">
              <a:spcBef>
                <a:spcPts val="600"/>
              </a:spcBef>
              <a:buClr>
                <a:srgbClr val="101141"/>
              </a:buClr>
              <a:buNone/>
            </a:pPr>
            <a:r>
              <a:rPr lang="en-US" sz="1800" b="1" dirty="0">
                <a:solidFill>
                  <a:srgbClr val="0070C0"/>
                </a:solidFill>
              </a:rPr>
              <a:t>What are those performance indicators which will indicate whether your availability of key processes in your organization is supported or not supported .. What kind of indicators which you would use and what are the Key Performance Indicators (KPIs) and CSFs (Critical Success Factors).</a:t>
            </a: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0" lvl="1" indent="0" algn="just">
              <a:spcBef>
                <a:spcPts val="600"/>
              </a:spcBef>
              <a:buClr>
                <a:srgbClr val="101141"/>
              </a:buClr>
              <a:buNone/>
            </a:pPr>
            <a:endParaRPr lang="en-US" sz="1800" b="1" dirty="0">
              <a:solidFill>
                <a:srgbClr val="C00000"/>
              </a:solidFill>
            </a:endParaRPr>
          </a:p>
          <a:p>
            <a:pPr marL="342900" lvl="1" indent="-342900">
              <a:lnSpc>
                <a:spcPct val="110000"/>
              </a:lnSpc>
              <a:spcBef>
                <a:spcPts val="600"/>
              </a:spcBef>
              <a:buClr>
                <a:srgbClr val="101141"/>
              </a:buClr>
              <a:buFont typeface="+mj-lt"/>
              <a:buAutoNum type="arabicPeriod"/>
            </a:pPr>
            <a:endParaRPr lang="en-US" sz="1800" b="1" dirty="0">
              <a:solidFill>
                <a:srgbClr val="0070C0"/>
              </a:solidFill>
            </a:endParaRPr>
          </a:p>
        </p:txBody>
      </p:sp>
      <p:sp>
        <p:nvSpPr>
          <p:cNvPr id="3" name="Content Placeholder 2"/>
          <p:cNvSpPr>
            <a:spLocks noGrp="1"/>
          </p:cNvSpPr>
          <p:nvPr>
            <p:ph sz="quarter" idx="10"/>
          </p:nvPr>
        </p:nvSpPr>
        <p:spPr>
          <a:xfrm>
            <a:off x="129746" y="122292"/>
            <a:ext cx="6629400" cy="1295400"/>
          </a:xfrm>
        </p:spPr>
        <p:txBody>
          <a:bodyPr>
            <a:normAutofit/>
          </a:bodyPr>
          <a:lstStyle/>
          <a:p>
            <a:r>
              <a:rPr lang="en-US" sz="2400" dirty="0">
                <a:solidFill>
                  <a:srgbClr val="C00000"/>
                </a:solidFill>
              </a:rPr>
              <a:t>Discussions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38</a:t>
            </a:fld>
            <a:endParaRPr lang="en-US" dirty="0"/>
          </a:p>
        </p:txBody>
      </p:sp>
    </p:spTree>
    <p:extLst>
      <p:ext uri="{BB962C8B-B14F-4D97-AF65-F5344CB8AC3E}">
        <p14:creationId xmlns:p14="http://schemas.microsoft.com/office/powerpoint/2010/main" val="81443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25484"/>
            <a:ext cx="8789894" cy="5105308"/>
          </a:xfrm>
        </p:spPr>
        <p:txBody>
          <a:bodyPr>
            <a:normAutofit fontScale="92500" lnSpcReduction="10000"/>
          </a:bodyPr>
          <a:lstStyle/>
          <a:p>
            <a:pPr marL="182880" indent="-182880" algn="just">
              <a:lnSpc>
                <a:spcPct val="130000"/>
              </a:lnSpc>
              <a:spcBef>
                <a:spcPts val="600"/>
              </a:spcBef>
              <a:buFont typeface="Arial" panose="020B0604020202020204" pitchFamily="34" charset="0"/>
              <a:buChar char="•"/>
            </a:pPr>
            <a:r>
              <a:rPr lang="en-US" sz="2000" dirty="0"/>
              <a:t>One of the critical success factors for ITSM are people. These could be in terms of process owners and the people who form the process teams.  We discussed on mechanisms for staffing, engaging and retaining people. We also discussed on the fallibility of these senior people due to different personal and Business ethics which could breach the commonly accepted values and behaviors leading to corporate frauds and abuse like the Enron, Tyco etc. and looked at the legislations (like Sarbanes-Oxley Act) which have come into being to address some of these and how this has a relationship to IT executive behaviors and its impact on the IT infrastructure</a:t>
            </a:r>
          </a:p>
          <a:p>
            <a:pPr marL="182880" indent="-182880" algn="just">
              <a:lnSpc>
                <a:spcPct val="130000"/>
              </a:lnSpc>
              <a:spcBef>
                <a:spcPts val="600"/>
              </a:spcBef>
              <a:buFont typeface="Arial" panose="020B0604020202020204" pitchFamily="34" charset="0"/>
              <a:buChar char="•"/>
            </a:pPr>
            <a:r>
              <a:rPr lang="en-IN" sz="2000" dirty="0"/>
              <a:t>We discussed on ITSM best practices shared through de-facto standards like ITIL associated with these processes. </a:t>
            </a:r>
          </a:p>
          <a:p>
            <a:pPr marL="182880" indent="-182880" algn="just">
              <a:lnSpc>
                <a:spcPct val="130000"/>
              </a:lnSpc>
              <a:spcBef>
                <a:spcPts val="600"/>
              </a:spcBef>
              <a:buFont typeface="Arial" panose="020B0604020202020204" pitchFamily="34" charset="0"/>
              <a:buChar char="•"/>
            </a:pPr>
            <a:r>
              <a:rPr lang="en-IN" sz="2000" dirty="0"/>
              <a:t>We also discussed the evolution of ITIL to the Service Lifecycle and the current ITIL 4.</a:t>
            </a:r>
          </a:p>
          <a:p>
            <a:pPr marL="360000" indent="-360000" algn="just">
              <a:lnSpc>
                <a:spcPct val="110000"/>
              </a:lnSpc>
              <a:spcBef>
                <a:spcPts val="600"/>
              </a:spcBef>
              <a:buFont typeface="Arial" panose="020B0604020202020204" pitchFamily="34" charset="0"/>
              <a:buChar char="•"/>
            </a:pPr>
            <a:endParaRPr lang="en-US" sz="1800" dirty="0"/>
          </a:p>
          <a:p>
            <a:pPr marL="360000" indent="-360000" algn="just">
              <a:lnSpc>
                <a:spcPct val="110000"/>
              </a:lnSpc>
              <a:spcBef>
                <a:spcPts val="600"/>
              </a:spcBef>
              <a:buFont typeface="Arial" panose="020B0604020202020204" pitchFamily="34" charset="0"/>
              <a:buChar char="•"/>
            </a:pPr>
            <a:endParaRPr lang="en-IN"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 -2</a:t>
            </a:r>
            <a:endParaRPr lang="en-GB" sz="3200" dirty="0">
              <a:solidFill>
                <a:srgbClr val="C00000"/>
              </a:solidFill>
            </a:endParaRPr>
          </a:p>
        </p:txBody>
      </p:sp>
      <p:sp>
        <p:nvSpPr>
          <p:cNvPr id="4" name="Footer Placeholder 3"/>
          <p:cNvSpPr>
            <a:spLocks noGrp="1"/>
          </p:cNvSpPr>
          <p:nvPr>
            <p:ph type="ftr" sz="quarter" idx="12"/>
          </p:nvPr>
        </p:nvSpPr>
        <p:spPr>
          <a:xfrm>
            <a:off x="3581400" y="6548852"/>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282516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653" y="1295400"/>
            <a:ext cx="8789894" cy="5105308"/>
          </a:xfrm>
        </p:spPr>
        <p:txBody>
          <a:bodyPr>
            <a:normAutofit/>
          </a:bodyPr>
          <a:lstStyle/>
          <a:p>
            <a:pPr marL="182880" indent="-182880" algn="just">
              <a:lnSpc>
                <a:spcPct val="130000"/>
              </a:lnSpc>
              <a:spcBef>
                <a:spcPts val="600"/>
              </a:spcBef>
              <a:buFont typeface="Arial" panose="020B0604020202020204" pitchFamily="34" charset="0"/>
              <a:buChar char="•"/>
            </a:pPr>
            <a:r>
              <a:rPr lang="en-IN" sz="2000" dirty="0"/>
              <a:t>We discussed the Service Life cycle as below</a:t>
            </a:r>
          </a:p>
          <a:p>
            <a:pPr marL="182880" indent="-182880" algn="just">
              <a:lnSpc>
                <a:spcPct val="130000"/>
              </a:lnSpc>
              <a:spcBef>
                <a:spcPts val="600"/>
              </a:spcBef>
              <a:buFont typeface="Arial" panose="020B0604020202020204" pitchFamily="34" charset="0"/>
              <a:buChar char="•"/>
            </a:pPr>
            <a:endParaRPr lang="en-IN" sz="2000" dirty="0"/>
          </a:p>
          <a:p>
            <a:pPr marL="182880" indent="-182880" algn="just">
              <a:lnSpc>
                <a:spcPct val="130000"/>
              </a:lnSpc>
              <a:spcBef>
                <a:spcPts val="600"/>
              </a:spcBef>
              <a:buFont typeface="Arial" panose="020B0604020202020204" pitchFamily="34" charset="0"/>
              <a:buChar char="•"/>
            </a:pPr>
            <a:endParaRPr lang="en-IN" sz="2000" dirty="0"/>
          </a:p>
          <a:p>
            <a:pPr marL="182880" indent="-182880" algn="just">
              <a:lnSpc>
                <a:spcPct val="130000"/>
              </a:lnSpc>
              <a:spcBef>
                <a:spcPts val="600"/>
              </a:spcBef>
              <a:buFont typeface="Arial" panose="020B0604020202020204" pitchFamily="34" charset="0"/>
              <a:buChar char="•"/>
            </a:pPr>
            <a:endParaRPr lang="en-IN" sz="2000" dirty="0"/>
          </a:p>
          <a:p>
            <a:pPr marL="360000" indent="-360000" algn="just">
              <a:lnSpc>
                <a:spcPct val="110000"/>
              </a:lnSpc>
              <a:spcBef>
                <a:spcPts val="600"/>
              </a:spcBef>
              <a:buFont typeface="Arial" panose="020B0604020202020204" pitchFamily="34" charset="0"/>
              <a:buChar char="•"/>
            </a:pPr>
            <a:endParaRPr lang="en-US" sz="1800" dirty="0"/>
          </a:p>
          <a:p>
            <a:pPr marL="360000" indent="-360000" algn="just">
              <a:lnSpc>
                <a:spcPct val="110000"/>
              </a:lnSpc>
              <a:spcBef>
                <a:spcPts val="600"/>
              </a:spcBef>
              <a:buFont typeface="Arial" panose="020B0604020202020204" pitchFamily="34" charset="0"/>
              <a:buChar char="•"/>
            </a:pPr>
            <a:endParaRPr lang="en-IN"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 -3</a:t>
            </a:r>
            <a:endParaRPr lang="en-GB" sz="3200" dirty="0">
              <a:solidFill>
                <a:srgbClr val="C00000"/>
              </a:solidFill>
            </a:endParaRPr>
          </a:p>
        </p:txBody>
      </p:sp>
      <p:sp>
        <p:nvSpPr>
          <p:cNvPr id="4" name="Footer Placeholder 3"/>
          <p:cNvSpPr>
            <a:spLocks noGrp="1"/>
          </p:cNvSpPr>
          <p:nvPr>
            <p:ph type="ftr" sz="quarter" idx="12"/>
          </p:nvPr>
        </p:nvSpPr>
        <p:spPr>
          <a:xfrm>
            <a:off x="5822371" y="6548852"/>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5</a:t>
            </a:fld>
            <a:endParaRPr lang="en-US" dirty="0"/>
          </a:p>
        </p:txBody>
      </p:sp>
      <p:pic>
        <p:nvPicPr>
          <p:cNvPr id="7" name="Picture 6">
            <a:extLst>
              <a:ext uri="{FF2B5EF4-FFF2-40B4-BE49-F238E27FC236}">
                <a16:creationId xmlns:a16="http://schemas.microsoft.com/office/drawing/2014/main" id="{86218C58-5E54-4EB5-9AFD-74556D0F2D26}"/>
              </a:ext>
            </a:extLst>
          </p:cNvPr>
          <p:cNvPicPr>
            <a:picLocks noChangeAspect="1"/>
          </p:cNvPicPr>
          <p:nvPr/>
        </p:nvPicPr>
        <p:blipFill>
          <a:blip r:embed="rId3"/>
          <a:stretch>
            <a:fillRect/>
          </a:stretch>
        </p:blipFill>
        <p:spPr>
          <a:xfrm>
            <a:off x="179328" y="2133600"/>
            <a:ext cx="4291836" cy="3124200"/>
          </a:xfrm>
          <a:prstGeom prst="rect">
            <a:avLst/>
          </a:prstGeom>
        </p:spPr>
      </p:pic>
      <p:sp>
        <p:nvSpPr>
          <p:cNvPr id="9" name="TextBox 8">
            <a:extLst>
              <a:ext uri="{FF2B5EF4-FFF2-40B4-BE49-F238E27FC236}">
                <a16:creationId xmlns:a16="http://schemas.microsoft.com/office/drawing/2014/main" id="{ADD9BE80-C04F-472A-AFBD-790B748DAEFE}"/>
              </a:ext>
            </a:extLst>
          </p:cNvPr>
          <p:cNvSpPr txBox="1"/>
          <p:nvPr/>
        </p:nvSpPr>
        <p:spPr>
          <a:xfrm>
            <a:off x="127747" y="2002205"/>
            <a:ext cx="8991600" cy="4483077"/>
          </a:xfrm>
          <a:prstGeom prst="rect">
            <a:avLst/>
          </a:prstGeom>
          <a:noFill/>
        </p:spPr>
        <p:txBody>
          <a:bodyPr wrap="square" lIns="0" numCol="2" spcCol="182880">
            <a:noAutofit/>
          </a:bodyPr>
          <a:lstStyle/>
          <a:p>
            <a:pPr marL="182880" indent="-182880">
              <a:spcBef>
                <a:spcPts val="600"/>
              </a:spcBef>
              <a:buFont typeface="Wingdings" panose="05000000000000000000" pitchFamily="2" charset="2"/>
              <a:buChar char="§"/>
            </a:pPr>
            <a:endParaRPr lang="en-US" b="1" dirty="0">
              <a:solidFill>
                <a:srgbClr val="0070C0"/>
              </a:solidFill>
            </a:endParaRPr>
          </a:p>
          <a:p>
            <a:pPr marL="182880" indent="-182880">
              <a:spcBef>
                <a:spcPts val="600"/>
              </a:spcBef>
              <a:buFont typeface="Wingdings" panose="05000000000000000000" pitchFamily="2" charset="2"/>
              <a:buChar char="§"/>
            </a:pPr>
            <a:endParaRPr lang="en-US" b="1" dirty="0">
              <a:solidFill>
                <a:srgbClr val="0070C0"/>
              </a:solidFill>
            </a:endParaRPr>
          </a:p>
          <a:p>
            <a:pPr marL="182880" indent="-182880">
              <a:spcBef>
                <a:spcPts val="600"/>
              </a:spcBef>
              <a:buFont typeface="Wingdings" panose="05000000000000000000" pitchFamily="2" charset="2"/>
              <a:buChar char="§"/>
            </a:pPr>
            <a:endParaRPr lang="en-US" b="1" dirty="0">
              <a:solidFill>
                <a:srgbClr val="0070C0"/>
              </a:solidFill>
            </a:endParaRPr>
          </a:p>
          <a:p>
            <a:pPr marL="182880" indent="-182880">
              <a:spcBef>
                <a:spcPts val="600"/>
              </a:spcBef>
              <a:buFont typeface="Wingdings" panose="05000000000000000000" pitchFamily="2" charset="2"/>
              <a:buChar char="§"/>
            </a:pPr>
            <a:endParaRPr lang="en-US" b="1" dirty="0">
              <a:solidFill>
                <a:srgbClr val="0070C0"/>
              </a:solidFill>
            </a:endParaRPr>
          </a:p>
          <a:p>
            <a:pPr marL="182880" indent="-182880">
              <a:spcBef>
                <a:spcPts val="600"/>
              </a:spcBef>
              <a:buFont typeface="Wingdings" panose="05000000000000000000" pitchFamily="2" charset="2"/>
              <a:buChar char="§"/>
            </a:pPr>
            <a:endParaRPr lang="en-US" b="1" dirty="0">
              <a:solidFill>
                <a:srgbClr val="0070C0"/>
              </a:solidFill>
            </a:endParaRPr>
          </a:p>
          <a:p>
            <a:pPr marL="182880" indent="-182880">
              <a:spcBef>
                <a:spcPts val="600"/>
              </a:spcBef>
              <a:buFont typeface="Wingdings" panose="05000000000000000000" pitchFamily="2" charset="2"/>
              <a:buChar char="§"/>
            </a:pPr>
            <a:endParaRPr lang="en-US" b="1" dirty="0">
              <a:solidFill>
                <a:srgbClr val="0070C0"/>
              </a:solidFill>
            </a:endParaRPr>
          </a:p>
          <a:p>
            <a:pPr marL="182880" indent="-182880">
              <a:spcBef>
                <a:spcPts val="600"/>
              </a:spcBef>
              <a:buFont typeface="Wingdings" panose="05000000000000000000" pitchFamily="2" charset="2"/>
              <a:buChar char="§"/>
            </a:pPr>
            <a:endParaRPr lang="en-US" b="1" dirty="0">
              <a:solidFill>
                <a:srgbClr val="0070C0"/>
              </a:solidFill>
            </a:endParaRPr>
          </a:p>
          <a:p>
            <a:pPr marL="182880" indent="-182880">
              <a:spcBef>
                <a:spcPts val="600"/>
              </a:spcBef>
              <a:buFont typeface="Wingdings" panose="05000000000000000000" pitchFamily="2" charset="2"/>
              <a:buChar char="§"/>
            </a:pPr>
            <a:endParaRPr lang="en-US" b="1" dirty="0">
              <a:solidFill>
                <a:srgbClr val="0070C0"/>
              </a:solidFill>
            </a:endParaRPr>
          </a:p>
          <a:p>
            <a:pPr>
              <a:spcBef>
                <a:spcPts val="600"/>
              </a:spcBef>
            </a:pPr>
            <a:endParaRPr lang="en-US" sz="2400" b="1" dirty="0">
              <a:solidFill>
                <a:srgbClr val="0070C0"/>
              </a:solidFill>
            </a:endParaRPr>
          </a:p>
          <a:p>
            <a:pPr marL="182880" indent="-182880">
              <a:spcBef>
                <a:spcPts val="600"/>
              </a:spcBef>
              <a:buFont typeface="Wingdings" panose="05000000000000000000" pitchFamily="2" charset="2"/>
              <a:buChar char="§"/>
            </a:pPr>
            <a:r>
              <a:rPr lang="en-US" b="1" dirty="0">
                <a:solidFill>
                  <a:srgbClr val="0070C0"/>
                </a:solidFill>
              </a:rPr>
              <a:t>Service strategy </a:t>
            </a:r>
            <a:r>
              <a:rPr lang="en-US" b="1" dirty="0">
                <a:solidFill>
                  <a:srgbClr val="C00000"/>
                </a:solidFill>
              </a:rPr>
              <a:t>(Aligns the IT department to the core Business)</a:t>
            </a:r>
            <a:r>
              <a:rPr lang="en-US" b="1" dirty="0">
                <a:solidFill>
                  <a:srgbClr val="0070C0"/>
                </a:solidFill>
              </a:rPr>
              <a:t>: </a:t>
            </a:r>
          </a:p>
          <a:p>
            <a:pPr marL="457200" lvl="2" indent="-182880">
              <a:buFont typeface="Arial" panose="020B0604020202020204" pitchFamily="34" charset="0"/>
              <a:buChar char="•"/>
            </a:pPr>
            <a:r>
              <a:rPr lang="en-US" dirty="0"/>
              <a:t>Provides guidance towards deciding on a strategy to serve customers. </a:t>
            </a:r>
          </a:p>
          <a:p>
            <a:pPr marL="457200" lvl="2" indent="-182880">
              <a:buFont typeface="Arial" panose="020B0604020202020204" pitchFamily="34" charset="0"/>
              <a:buChar char="•"/>
            </a:pPr>
            <a:endParaRPr lang="en-US" dirty="0"/>
          </a:p>
          <a:p>
            <a:pPr marL="182880" lvl="1" indent="-182880">
              <a:spcBef>
                <a:spcPts val="600"/>
              </a:spcBef>
              <a:buFont typeface="Arial" panose="020B0604020202020204" pitchFamily="34" charset="0"/>
              <a:buChar char="•"/>
            </a:pPr>
            <a:r>
              <a:rPr lang="en-US" b="1" dirty="0">
                <a:solidFill>
                  <a:srgbClr val="0070C0"/>
                </a:solidFill>
              </a:rPr>
              <a:t>Service design </a:t>
            </a:r>
            <a:r>
              <a:rPr lang="en-US" b="1" dirty="0">
                <a:solidFill>
                  <a:srgbClr val="C00000"/>
                </a:solidFill>
              </a:rPr>
              <a:t>(Design of new services, as well as changes and improvements to existing ones ): </a:t>
            </a:r>
          </a:p>
          <a:p>
            <a:pPr marL="457200" lvl="2" indent="-182880">
              <a:buFont typeface="Arial" panose="020B0604020202020204" pitchFamily="34" charset="0"/>
              <a:buChar char="•"/>
            </a:pPr>
            <a:r>
              <a:rPr lang="en-US" dirty="0"/>
              <a:t>Turns the service strategy into a plan for delivering the business objectives, technology service delivery.</a:t>
            </a:r>
          </a:p>
          <a:p>
            <a:pPr marL="182880" lvl="1" indent="-182880">
              <a:spcBef>
                <a:spcPts val="600"/>
              </a:spcBef>
              <a:buFont typeface="Arial" panose="020B0604020202020204" pitchFamily="34" charset="0"/>
              <a:buChar char="•"/>
            </a:pPr>
            <a:r>
              <a:rPr lang="en-US" b="1" dirty="0">
                <a:solidFill>
                  <a:srgbClr val="0070C0"/>
                </a:solidFill>
              </a:rPr>
              <a:t>Service transition </a:t>
            </a:r>
            <a:r>
              <a:rPr lang="en-US" b="1" dirty="0">
                <a:solidFill>
                  <a:srgbClr val="C00000"/>
                </a:solidFill>
              </a:rPr>
              <a:t>(Moving from a development phase to a operation phase): </a:t>
            </a:r>
          </a:p>
          <a:p>
            <a:pPr marL="457200" lvl="2" indent="-182880">
              <a:buFont typeface="Arial" panose="020B0604020202020204" pitchFamily="34" charset="0"/>
              <a:buChar char="•"/>
            </a:pPr>
            <a:r>
              <a:rPr lang="en-US" dirty="0"/>
              <a:t>Develops and improves capabilities for introducing new services into supported environments</a:t>
            </a:r>
          </a:p>
          <a:p>
            <a:pPr marL="182880" lvl="2" indent="-182880">
              <a:spcBef>
                <a:spcPts val="600"/>
              </a:spcBef>
              <a:buFont typeface="Arial" panose="020B0604020202020204" pitchFamily="34" charset="0"/>
              <a:buChar char="•"/>
            </a:pPr>
            <a:r>
              <a:rPr lang="en-US" b="1" dirty="0">
                <a:solidFill>
                  <a:srgbClr val="0070C0"/>
                </a:solidFill>
              </a:rPr>
              <a:t>Service operation </a:t>
            </a:r>
            <a:r>
              <a:rPr lang="en-US" b="1" dirty="0">
                <a:solidFill>
                  <a:srgbClr val="C00000"/>
                </a:solidFill>
              </a:rPr>
              <a:t>(Ensuring that the services are delivered at an agreed upon service level): </a:t>
            </a:r>
          </a:p>
          <a:p>
            <a:pPr marL="457200" lvl="2" indent="-182880">
              <a:buFont typeface="Arial" panose="020B0604020202020204" pitchFamily="34" charset="0"/>
              <a:buChar char="•"/>
            </a:pPr>
            <a:r>
              <a:rPr lang="en-US" dirty="0"/>
              <a:t>Manages services in supported environments.</a:t>
            </a:r>
          </a:p>
        </p:txBody>
      </p:sp>
    </p:spTree>
    <p:extLst>
      <p:ext uri="{BB962C8B-B14F-4D97-AF65-F5344CB8AC3E}">
        <p14:creationId xmlns:p14="http://schemas.microsoft.com/office/powerpoint/2010/main" val="21909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295400"/>
            <a:ext cx="8895437" cy="5235392"/>
          </a:xfrm>
        </p:spPr>
        <p:txBody>
          <a:bodyPr>
            <a:normAutofit/>
          </a:bodyPr>
          <a:lstStyle/>
          <a:p>
            <a:pPr marL="182880" indent="-182880" algn="just">
              <a:spcBef>
                <a:spcPts val="600"/>
              </a:spcBef>
              <a:buFont typeface="Arial" panose="020B0604020202020204" pitchFamily="34" charset="0"/>
              <a:buChar char="•"/>
            </a:pPr>
            <a:r>
              <a:rPr lang="en-US" sz="2000" dirty="0"/>
              <a:t>We also discussed on the relevance of being customer centric how the IT systems management processes evolved to provide customer centric services, the key elements of providing good customer services and an approach to get to good customer service. </a:t>
            </a:r>
          </a:p>
          <a:p>
            <a:pPr marL="182880" indent="-182880" algn="just">
              <a:lnSpc>
                <a:spcPct val="130000"/>
              </a:lnSpc>
              <a:spcBef>
                <a:spcPts val="600"/>
              </a:spcBef>
              <a:buFont typeface="Arial" panose="020B0604020202020204" pitchFamily="34" charset="0"/>
              <a:buChar char="•"/>
            </a:pPr>
            <a:r>
              <a:rPr lang="en-US" sz="2000" dirty="0"/>
              <a:t>The four elements of good customer service:</a:t>
            </a:r>
          </a:p>
          <a:p>
            <a:pPr marL="582930" lvl="1" indent="-182880" algn="just">
              <a:spcBef>
                <a:spcPts val="600"/>
              </a:spcBef>
              <a:buFont typeface="Arial" panose="020B0604020202020204" pitchFamily="34" charset="0"/>
              <a:buChar char="•"/>
            </a:pPr>
            <a:r>
              <a:rPr lang="en-US" sz="1800" dirty="0"/>
              <a:t>Identifying key customers</a:t>
            </a:r>
          </a:p>
          <a:p>
            <a:pPr marL="582930" lvl="1" indent="-182880" algn="just">
              <a:spcBef>
                <a:spcPts val="600"/>
              </a:spcBef>
              <a:buFont typeface="Arial" panose="020B0604020202020204" pitchFamily="34" charset="0"/>
              <a:buChar char="•"/>
            </a:pPr>
            <a:r>
              <a:rPr lang="en-US" sz="1800" dirty="0"/>
              <a:t>Identifying key services of key customers</a:t>
            </a:r>
          </a:p>
          <a:p>
            <a:pPr marL="582930" lvl="1" indent="-182880" algn="just">
              <a:spcBef>
                <a:spcPts val="600"/>
              </a:spcBef>
              <a:buFont typeface="Arial" panose="020B0604020202020204" pitchFamily="34" charset="0"/>
              <a:buChar char="•"/>
            </a:pPr>
            <a:r>
              <a:rPr lang="en-US" sz="1800" dirty="0"/>
              <a:t>Identifying key processes that support key services</a:t>
            </a:r>
          </a:p>
          <a:p>
            <a:pPr marL="582930" lvl="1" indent="-182880" algn="just">
              <a:spcBef>
                <a:spcPts val="600"/>
              </a:spcBef>
              <a:buFont typeface="Arial" panose="020B0604020202020204" pitchFamily="34" charset="0"/>
              <a:buChar char="•"/>
            </a:pPr>
            <a:r>
              <a:rPr lang="en-US" sz="1800" dirty="0"/>
              <a:t>Identifying key suppliers that support key processes</a:t>
            </a:r>
          </a:p>
          <a:p>
            <a:pPr marL="182880" indent="-182880" algn="just">
              <a:lnSpc>
                <a:spcPct val="130000"/>
              </a:lnSpc>
              <a:spcBef>
                <a:spcPts val="600"/>
              </a:spcBef>
              <a:buFont typeface="Arial" panose="020B0604020202020204" pitchFamily="34" charset="0"/>
              <a:buChar char="•"/>
            </a:pPr>
            <a:endParaRPr lang="en-US" sz="2000" dirty="0"/>
          </a:p>
          <a:p>
            <a:pPr marL="182880" indent="-182880" algn="just">
              <a:lnSpc>
                <a:spcPct val="130000"/>
              </a:lnSpc>
              <a:spcBef>
                <a:spcPts val="600"/>
              </a:spcBef>
              <a:buFont typeface="Arial" panose="020B0604020202020204" pitchFamily="34" charset="0"/>
              <a:buChar char="•"/>
            </a:pPr>
            <a:endParaRPr lang="en-IN" sz="2000" dirty="0"/>
          </a:p>
          <a:p>
            <a:pPr marL="360000" indent="-360000" algn="just">
              <a:lnSpc>
                <a:spcPct val="110000"/>
              </a:lnSpc>
              <a:spcBef>
                <a:spcPts val="600"/>
              </a:spcBef>
              <a:buFont typeface="Arial" panose="020B0604020202020204" pitchFamily="34" charset="0"/>
              <a:buChar char="•"/>
            </a:pPr>
            <a:endParaRPr lang="en-US" sz="1800" dirty="0"/>
          </a:p>
          <a:p>
            <a:pPr marL="360000" indent="-360000" algn="just">
              <a:lnSpc>
                <a:spcPct val="110000"/>
              </a:lnSpc>
              <a:spcBef>
                <a:spcPts val="600"/>
              </a:spcBef>
              <a:buFont typeface="Arial" panose="020B0604020202020204" pitchFamily="34" charset="0"/>
              <a:buChar char="•"/>
            </a:pPr>
            <a:endParaRPr lang="en-IN"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 -4</a:t>
            </a:r>
            <a:endParaRPr lang="en-GB" sz="3200" dirty="0">
              <a:solidFill>
                <a:srgbClr val="C00000"/>
              </a:solidFill>
            </a:endParaRPr>
          </a:p>
        </p:txBody>
      </p:sp>
      <p:sp>
        <p:nvSpPr>
          <p:cNvPr id="4" name="Footer Placeholder 3"/>
          <p:cNvSpPr>
            <a:spLocks noGrp="1"/>
          </p:cNvSpPr>
          <p:nvPr>
            <p:ph type="ftr" sz="quarter" idx="12"/>
          </p:nvPr>
        </p:nvSpPr>
        <p:spPr>
          <a:xfrm>
            <a:off x="3581400" y="6548852"/>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6</a:t>
            </a:fld>
            <a:endParaRPr lang="en-US" dirty="0"/>
          </a:p>
        </p:txBody>
      </p:sp>
      <p:grpSp>
        <p:nvGrpSpPr>
          <p:cNvPr id="8" name="Group 7">
            <a:extLst>
              <a:ext uri="{FF2B5EF4-FFF2-40B4-BE49-F238E27FC236}">
                <a16:creationId xmlns:a16="http://schemas.microsoft.com/office/drawing/2014/main" id="{D4B3324B-6E09-44FA-A4A3-27049563FC5C}"/>
              </a:ext>
            </a:extLst>
          </p:cNvPr>
          <p:cNvGrpSpPr/>
          <p:nvPr/>
        </p:nvGrpSpPr>
        <p:grpSpPr>
          <a:xfrm>
            <a:off x="698774" y="4758269"/>
            <a:ext cx="7746451" cy="1508432"/>
            <a:chOff x="453957" y="2589311"/>
            <a:chExt cx="7967888" cy="2246213"/>
          </a:xfrm>
        </p:grpSpPr>
        <p:sp>
          <p:nvSpPr>
            <p:cNvPr id="9" name="Oval 8">
              <a:extLst>
                <a:ext uri="{FF2B5EF4-FFF2-40B4-BE49-F238E27FC236}">
                  <a16:creationId xmlns:a16="http://schemas.microsoft.com/office/drawing/2014/main" id="{A5020DF4-F2E9-4C8F-B962-964A256DA9DB}"/>
                </a:ext>
              </a:extLst>
            </p:cNvPr>
            <p:cNvSpPr/>
            <p:nvPr/>
          </p:nvSpPr>
          <p:spPr>
            <a:xfrm>
              <a:off x="457200" y="2590800"/>
              <a:ext cx="1600200" cy="119799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solidFill>
                </a:rPr>
                <a:t>Key Customers</a:t>
              </a:r>
            </a:p>
          </p:txBody>
        </p:sp>
        <p:sp>
          <p:nvSpPr>
            <p:cNvPr id="10" name="Oval 9">
              <a:extLst>
                <a:ext uri="{FF2B5EF4-FFF2-40B4-BE49-F238E27FC236}">
                  <a16:creationId xmlns:a16="http://schemas.microsoft.com/office/drawing/2014/main" id="{7CD8F564-4583-4654-9F2F-453D5BDB07A5}"/>
                </a:ext>
              </a:extLst>
            </p:cNvPr>
            <p:cNvSpPr/>
            <p:nvPr/>
          </p:nvSpPr>
          <p:spPr>
            <a:xfrm>
              <a:off x="6781800" y="2590800"/>
              <a:ext cx="1371600" cy="119799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7A1B5FF-0054-4EF3-A547-0AD829B39881}"/>
                </a:ext>
              </a:extLst>
            </p:cNvPr>
            <p:cNvSpPr/>
            <p:nvPr/>
          </p:nvSpPr>
          <p:spPr>
            <a:xfrm>
              <a:off x="2614547" y="2589311"/>
              <a:ext cx="1600200" cy="11217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Key Services</a:t>
              </a:r>
            </a:p>
          </p:txBody>
        </p:sp>
        <p:sp>
          <p:nvSpPr>
            <p:cNvPr id="12" name="Rectangle: Rounded Corners 11">
              <a:extLst>
                <a:ext uri="{FF2B5EF4-FFF2-40B4-BE49-F238E27FC236}">
                  <a16:creationId xmlns:a16="http://schemas.microsoft.com/office/drawing/2014/main" id="{B0AB1630-920C-4822-8C4C-28B903D883F7}"/>
                </a:ext>
              </a:extLst>
            </p:cNvPr>
            <p:cNvSpPr/>
            <p:nvPr/>
          </p:nvSpPr>
          <p:spPr>
            <a:xfrm>
              <a:off x="4780245" y="2628899"/>
              <a:ext cx="1600200" cy="11217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30A09BA-EB3D-4BC7-8C78-0DD28044EAFC}"/>
                </a:ext>
              </a:extLst>
            </p:cNvPr>
            <p:cNvSpPr txBox="1"/>
            <p:nvPr/>
          </p:nvSpPr>
          <p:spPr>
            <a:xfrm flipH="1">
              <a:off x="5040875" y="2767184"/>
              <a:ext cx="1527392" cy="766050"/>
            </a:xfrm>
            <a:prstGeom prst="rect">
              <a:avLst/>
            </a:prstGeom>
            <a:noFill/>
          </p:spPr>
          <p:txBody>
            <a:bodyPr wrap="square" rtlCol="0">
              <a:spAutoFit/>
            </a:bodyPr>
            <a:lstStyle/>
            <a:p>
              <a:r>
                <a:rPr lang="en-US" b="1" dirty="0"/>
                <a:t>     Key Processes</a:t>
              </a:r>
            </a:p>
          </p:txBody>
        </p:sp>
        <p:sp>
          <p:nvSpPr>
            <p:cNvPr id="14" name="Rectangle 13">
              <a:extLst>
                <a:ext uri="{FF2B5EF4-FFF2-40B4-BE49-F238E27FC236}">
                  <a16:creationId xmlns:a16="http://schemas.microsoft.com/office/drawing/2014/main" id="{7D3D807B-89CA-40CE-BCDE-BE9CD4335770}"/>
                </a:ext>
              </a:extLst>
            </p:cNvPr>
            <p:cNvSpPr/>
            <p:nvPr/>
          </p:nvSpPr>
          <p:spPr>
            <a:xfrm>
              <a:off x="6960550" y="2767184"/>
              <a:ext cx="1061894" cy="646331"/>
            </a:xfrm>
            <a:prstGeom prst="rect">
              <a:avLst/>
            </a:prstGeom>
          </p:spPr>
          <p:txBody>
            <a:bodyPr wrap="none">
              <a:spAutoFit/>
            </a:bodyPr>
            <a:lstStyle/>
            <a:p>
              <a:pPr algn="ctr"/>
              <a:r>
                <a:rPr lang="en-US" b="1" dirty="0"/>
                <a:t>Key </a:t>
              </a:r>
            </a:p>
            <a:p>
              <a:pPr algn="ctr"/>
              <a:r>
                <a:rPr lang="en-US" b="1" dirty="0"/>
                <a:t>Suppliers</a:t>
              </a:r>
            </a:p>
          </p:txBody>
        </p:sp>
        <p:cxnSp>
          <p:nvCxnSpPr>
            <p:cNvPr id="15" name="Straight Arrow Connector 14">
              <a:extLst>
                <a:ext uri="{FF2B5EF4-FFF2-40B4-BE49-F238E27FC236}">
                  <a16:creationId xmlns:a16="http://schemas.microsoft.com/office/drawing/2014/main" id="{48BF2896-C9D2-4FBF-A6F5-5463B41F6502}"/>
                </a:ext>
              </a:extLst>
            </p:cNvPr>
            <p:cNvCxnSpPr/>
            <p:nvPr/>
          </p:nvCxnSpPr>
          <p:spPr>
            <a:xfrm flipH="1">
              <a:off x="2057400" y="2965544"/>
              <a:ext cx="557147"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8C1FE38-F6C0-448B-99AF-69E8E859652E}"/>
                </a:ext>
              </a:extLst>
            </p:cNvPr>
            <p:cNvCxnSpPr/>
            <p:nvPr/>
          </p:nvCxnSpPr>
          <p:spPr>
            <a:xfrm flipH="1">
              <a:off x="4214747" y="2965544"/>
              <a:ext cx="557147"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1DC48D6-6933-40D7-AD13-08E521352B4A}"/>
                </a:ext>
              </a:extLst>
            </p:cNvPr>
            <p:cNvCxnSpPr>
              <a:cxnSpLocks/>
            </p:cNvCxnSpPr>
            <p:nvPr/>
          </p:nvCxnSpPr>
          <p:spPr>
            <a:xfrm flipH="1">
              <a:off x="6380447" y="2965544"/>
              <a:ext cx="401353"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C605F03-2E1C-407A-9F77-1D3C9BC46AEF}"/>
                </a:ext>
              </a:extLst>
            </p:cNvPr>
            <p:cNvCxnSpPr/>
            <p:nvPr/>
          </p:nvCxnSpPr>
          <p:spPr>
            <a:xfrm>
              <a:off x="2057400" y="3429000"/>
              <a:ext cx="55714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3F2465-F25A-473C-A85E-9195ADAD4CC2}"/>
                </a:ext>
              </a:extLst>
            </p:cNvPr>
            <p:cNvCxnSpPr/>
            <p:nvPr/>
          </p:nvCxnSpPr>
          <p:spPr>
            <a:xfrm>
              <a:off x="4223098" y="3461993"/>
              <a:ext cx="55714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F78F97-3B22-4ECC-A381-8DCE6C2F74A1}"/>
                </a:ext>
              </a:extLst>
            </p:cNvPr>
            <p:cNvCxnSpPr/>
            <p:nvPr/>
          </p:nvCxnSpPr>
          <p:spPr>
            <a:xfrm>
              <a:off x="6369996" y="3463614"/>
              <a:ext cx="55714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9BB2516-872F-4984-8600-0E140897262B}"/>
                </a:ext>
              </a:extLst>
            </p:cNvPr>
            <p:cNvSpPr txBox="1"/>
            <p:nvPr/>
          </p:nvSpPr>
          <p:spPr>
            <a:xfrm flipH="1">
              <a:off x="453957" y="3819861"/>
              <a:ext cx="1600201" cy="1015663"/>
            </a:xfrm>
            <a:prstGeom prst="rect">
              <a:avLst/>
            </a:prstGeom>
            <a:noFill/>
          </p:spPr>
          <p:txBody>
            <a:bodyPr wrap="square" rtlCol="0">
              <a:spAutoFit/>
            </a:bodyPr>
            <a:lstStyle/>
            <a:p>
              <a:r>
                <a:rPr lang="en-US" sz="2000" b="1" dirty="0"/>
                <a:t> Reasonable </a:t>
              </a:r>
              <a:br>
                <a:rPr lang="en-US" sz="2000" b="1" dirty="0"/>
              </a:br>
              <a:r>
                <a:rPr lang="en-US" sz="2000" b="1" dirty="0"/>
                <a:t>Expectations </a:t>
              </a:r>
              <a:br>
                <a:rPr lang="en-US" sz="2000" b="1" dirty="0"/>
              </a:br>
              <a:r>
                <a:rPr lang="en-US" sz="2000" b="1" dirty="0"/>
                <a:t>       Met</a:t>
              </a:r>
            </a:p>
          </p:txBody>
        </p:sp>
        <p:sp>
          <p:nvSpPr>
            <p:cNvPr id="22" name="TextBox 21">
              <a:extLst>
                <a:ext uri="{FF2B5EF4-FFF2-40B4-BE49-F238E27FC236}">
                  <a16:creationId xmlns:a16="http://schemas.microsoft.com/office/drawing/2014/main" id="{454D6672-6DF3-4484-B3AE-F5C1345AB889}"/>
                </a:ext>
              </a:extLst>
            </p:cNvPr>
            <p:cNvSpPr txBox="1"/>
            <p:nvPr/>
          </p:nvSpPr>
          <p:spPr>
            <a:xfrm flipH="1">
              <a:off x="2802526" y="3819861"/>
              <a:ext cx="1600201" cy="1015663"/>
            </a:xfrm>
            <a:prstGeom prst="rect">
              <a:avLst/>
            </a:prstGeom>
            <a:noFill/>
          </p:spPr>
          <p:txBody>
            <a:bodyPr wrap="square" rtlCol="0">
              <a:spAutoFit/>
            </a:bodyPr>
            <a:lstStyle/>
            <a:p>
              <a:r>
                <a:rPr lang="en-US" sz="2000" b="1" dirty="0"/>
                <a:t> Critical to Customers</a:t>
              </a:r>
              <a:br>
                <a:rPr lang="en-US" sz="2000" b="1" dirty="0"/>
              </a:br>
              <a:r>
                <a:rPr lang="en-US" sz="2000" b="1" dirty="0"/>
                <a:t>   Success</a:t>
              </a:r>
            </a:p>
          </p:txBody>
        </p:sp>
        <p:sp>
          <p:nvSpPr>
            <p:cNvPr id="23" name="TextBox 22">
              <a:extLst>
                <a:ext uri="{FF2B5EF4-FFF2-40B4-BE49-F238E27FC236}">
                  <a16:creationId xmlns:a16="http://schemas.microsoft.com/office/drawing/2014/main" id="{987C198C-5200-4BD9-97FF-B88204CC4269}"/>
                </a:ext>
              </a:extLst>
            </p:cNvPr>
            <p:cNvSpPr txBox="1"/>
            <p:nvPr/>
          </p:nvSpPr>
          <p:spPr>
            <a:xfrm flipH="1">
              <a:off x="4952999" y="3816114"/>
              <a:ext cx="1600201" cy="707886"/>
            </a:xfrm>
            <a:prstGeom prst="rect">
              <a:avLst/>
            </a:prstGeom>
            <a:noFill/>
          </p:spPr>
          <p:txBody>
            <a:bodyPr wrap="square" rtlCol="0">
              <a:spAutoFit/>
            </a:bodyPr>
            <a:lstStyle/>
            <a:p>
              <a:r>
                <a:rPr lang="en-US" sz="2000" b="1" dirty="0"/>
                <a:t>   Adds</a:t>
              </a:r>
            </a:p>
            <a:p>
              <a:r>
                <a:rPr lang="en-US" sz="2000" b="1" dirty="0"/>
                <a:t>  Value</a:t>
              </a:r>
            </a:p>
          </p:txBody>
        </p:sp>
        <p:sp>
          <p:nvSpPr>
            <p:cNvPr id="24" name="TextBox 23">
              <a:extLst>
                <a:ext uri="{FF2B5EF4-FFF2-40B4-BE49-F238E27FC236}">
                  <a16:creationId xmlns:a16="http://schemas.microsoft.com/office/drawing/2014/main" id="{18E77AB9-079A-4C0E-A33C-BD0677B4CF49}"/>
                </a:ext>
              </a:extLst>
            </p:cNvPr>
            <p:cNvSpPr txBox="1"/>
            <p:nvPr/>
          </p:nvSpPr>
          <p:spPr>
            <a:xfrm>
              <a:off x="6982027" y="3787933"/>
              <a:ext cx="1439818" cy="923330"/>
            </a:xfrm>
            <a:prstGeom prst="rect">
              <a:avLst/>
            </a:prstGeom>
            <a:noFill/>
          </p:spPr>
          <p:txBody>
            <a:bodyPr wrap="none" rtlCol="0">
              <a:spAutoFit/>
            </a:bodyPr>
            <a:lstStyle/>
            <a:p>
              <a:r>
                <a:rPr lang="en-US" b="1" dirty="0"/>
                <a:t>  Provides </a:t>
              </a:r>
              <a:br>
                <a:rPr lang="en-US" b="1" dirty="0"/>
              </a:br>
              <a:r>
                <a:rPr lang="en-US" b="1" dirty="0"/>
                <a:t>High-Quality </a:t>
              </a:r>
              <a:br>
                <a:rPr lang="en-US" b="1" dirty="0"/>
              </a:br>
              <a:r>
                <a:rPr lang="en-US" b="1" dirty="0"/>
                <a:t>    Input</a:t>
              </a:r>
            </a:p>
          </p:txBody>
        </p:sp>
      </p:grpSp>
    </p:spTree>
    <p:extLst>
      <p:ext uri="{BB962C8B-B14F-4D97-AF65-F5344CB8AC3E}">
        <p14:creationId xmlns:p14="http://schemas.microsoft.com/office/powerpoint/2010/main" val="24511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25484"/>
            <a:ext cx="8789894" cy="4930866"/>
          </a:xfrm>
        </p:spPr>
        <p:txBody>
          <a:bodyPr>
            <a:normAutofit/>
          </a:bodyPr>
          <a:lstStyle/>
          <a:p>
            <a:pPr marL="360000" indent="-360000" algn="just">
              <a:lnSpc>
                <a:spcPct val="120000"/>
              </a:lnSpc>
              <a:spcBef>
                <a:spcPts val="600"/>
              </a:spcBef>
              <a:buFont typeface="Arial" panose="020B0604020202020204" pitchFamily="34" charset="0"/>
              <a:buChar char="•"/>
            </a:pPr>
            <a:r>
              <a:rPr lang="en-US" sz="2000" dirty="0"/>
              <a:t>We discussed that there were 12 key processes which we would discuss as part of IT Systems management as part of the course</a:t>
            </a:r>
            <a:endParaRPr lang="en-IN" sz="2000" dirty="0"/>
          </a:p>
          <a:p>
            <a:pPr marL="760050" lvl="1" indent="-360000" algn="just">
              <a:lnSpc>
                <a:spcPct val="120000"/>
              </a:lnSpc>
              <a:spcBef>
                <a:spcPts val="600"/>
              </a:spcBef>
              <a:buFont typeface="Arial" panose="020B0604020202020204" pitchFamily="34" charset="0"/>
              <a:buChar char="•"/>
            </a:pPr>
            <a:r>
              <a:rPr lang="en-IN" sz="2000" b="1" dirty="0">
                <a:solidFill>
                  <a:srgbClr val="C00000"/>
                </a:solidFill>
              </a:rPr>
              <a:t>Availability Management</a:t>
            </a:r>
          </a:p>
          <a:p>
            <a:pPr marL="760050" lvl="1" indent="-360000" algn="just">
              <a:lnSpc>
                <a:spcPct val="120000"/>
              </a:lnSpc>
              <a:spcBef>
                <a:spcPts val="600"/>
              </a:spcBef>
              <a:buFont typeface="Arial" panose="020B0604020202020204" pitchFamily="34" charset="0"/>
              <a:buChar char="•"/>
            </a:pPr>
            <a:r>
              <a:rPr lang="en-IN" sz="2000" dirty="0"/>
              <a:t>Performance/Tuning</a:t>
            </a:r>
          </a:p>
          <a:p>
            <a:pPr marL="760050" lvl="1" indent="-360000" algn="just">
              <a:lnSpc>
                <a:spcPct val="120000"/>
              </a:lnSpc>
              <a:spcBef>
                <a:spcPts val="600"/>
              </a:spcBef>
              <a:buFont typeface="Arial" panose="020B0604020202020204" pitchFamily="34" charset="0"/>
              <a:buChar char="•"/>
            </a:pPr>
            <a:r>
              <a:rPr lang="en-IN" sz="2000" dirty="0">
                <a:solidFill>
                  <a:srgbClr val="0070C0"/>
                </a:solidFill>
              </a:rPr>
              <a:t>Production Acceptance</a:t>
            </a:r>
          </a:p>
          <a:p>
            <a:pPr marL="760050" lvl="1" indent="-360000" algn="just">
              <a:lnSpc>
                <a:spcPct val="120000"/>
              </a:lnSpc>
              <a:spcBef>
                <a:spcPts val="600"/>
              </a:spcBef>
              <a:buFont typeface="Arial" panose="020B0604020202020204" pitchFamily="34" charset="0"/>
              <a:buChar char="•"/>
            </a:pPr>
            <a:r>
              <a:rPr lang="en-IN" sz="2000" dirty="0"/>
              <a:t>Change Management</a:t>
            </a:r>
          </a:p>
          <a:p>
            <a:pPr marL="760050" lvl="1" indent="-360000" algn="just">
              <a:lnSpc>
                <a:spcPct val="120000"/>
              </a:lnSpc>
              <a:spcBef>
                <a:spcPts val="600"/>
              </a:spcBef>
              <a:buFont typeface="Arial" panose="020B0604020202020204" pitchFamily="34" charset="0"/>
              <a:buChar char="•"/>
            </a:pPr>
            <a:r>
              <a:rPr lang="en-IN" sz="2000" dirty="0">
                <a:solidFill>
                  <a:srgbClr val="0070C0"/>
                </a:solidFill>
              </a:rPr>
              <a:t>Problem Management</a:t>
            </a:r>
          </a:p>
          <a:p>
            <a:pPr marL="760050" lvl="1" indent="-360000" algn="just">
              <a:lnSpc>
                <a:spcPct val="120000"/>
              </a:lnSpc>
              <a:spcBef>
                <a:spcPts val="600"/>
              </a:spcBef>
              <a:buFont typeface="Arial" panose="020B0604020202020204" pitchFamily="34" charset="0"/>
              <a:buChar char="•"/>
            </a:pPr>
            <a:r>
              <a:rPr lang="en-IN" sz="2000" dirty="0"/>
              <a:t>Storage Management</a:t>
            </a:r>
            <a:endParaRPr lang="en-US" sz="2000" dirty="0"/>
          </a:p>
          <a:p>
            <a:pPr marL="360000" indent="-360000" algn="just">
              <a:lnSpc>
                <a:spcPct val="120000"/>
              </a:lnSpc>
              <a:spcBef>
                <a:spcPts val="600"/>
              </a:spcBef>
              <a:buFont typeface="Arial" panose="020B0604020202020204" pitchFamily="34" charset="0"/>
              <a:buChar char="•"/>
            </a:pPr>
            <a:r>
              <a:rPr lang="en-US" sz="2000" dirty="0"/>
              <a:t>Availability Management is the first of the key Infrastructure process used in IT Systems Management</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7</a:t>
            </a:fld>
            <a:endParaRPr lang="en-US" dirty="0"/>
          </a:p>
        </p:txBody>
      </p:sp>
      <p:sp>
        <p:nvSpPr>
          <p:cNvPr id="6" name="TextBox 5">
            <a:extLst>
              <a:ext uri="{FF2B5EF4-FFF2-40B4-BE49-F238E27FC236}">
                <a16:creationId xmlns:a16="http://schemas.microsoft.com/office/drawing/2014/main" id="{3C8A9402-BCA6-4BDB-A6CA-E27874E6E265}"/>
              </a:ext>
            </a:extLst>
          </p:cNvPr>
          <p:cNvSpPr txBox="1"/>
          <p:nvPr/>
        </p:nvSpPr>
        <p:spPr>
          <a:xfrm>
            <a:off x="3941562" y="2209800"/>
            <a:ext cx="4044377" cy="2659126"/>
          </a:xfrm>
          <a:prstGeom prst="rect">
            <a:avLst/>
          </a:prstGeom>
          <a:noFill/>
        </p:spPr>
        <p:txBody>
          <a:bodyPr wrap="none" rtlCol="0">
            <a:spAutoFit/>
          </a:bodyPr>
          <a:lstStyle/>
          <a:p>
            <a:pPr marL="760050" lvl="1" indent="-360000" algn="just">
              <a:lnSpc>
                <a:spcPct val="120000"/>
              </a:lnSpc>
              <a:spcBef>
                <a:spcPts val="600"/>
              </a:spcBef>
              <a:buFont typeface="Arial" panose="020B0604020202020204" pitchFamily="34" charset="0"/>
              <a:buChar char="•"/>
            </a:pPr>
            <a:r>
              <a:rPr lang="en-US" sz="2000" dirty="0">
                <a:solidFill>
                  <a:srgbClr val="0070C0"/>
                </a:solidFill>
                <a:latin typeface="Arial" pitchFamily="34" charset="0"/>
                <a:cs typeface="Arial" pitchFamily="34" charset="0"/>
              </a:rPr>
              <a:t>Network Management</a:t>
            </a:r>
          </a:p>
          <a:p>
            <a:pPr marL="760050" lvl="1" indent="-360000" algn="just">
              <a:lnSpc>
                <a:spcPct val="120000"/>
              </a:lnSpc>
              <a:spcBef>
                <a:spcPts val="600"/>
              </a:spcBef>
              <a:buFont typeface="Arial" panose="020B0604020202020204" pitchFamily="34" charset="0"/>
              <a:buChar char="•"/>
            </a:pPr>
            <a:r>
              <a:rPr lang="en-US" sz="2000" dirty="0">
                <a:latin typeface="Arial" pitchFamily="34" charset="0"/>
                <a:cs typeface="Arial" pitchFamily="34" charset="0"/>
              </a:rPr>
              <a:t>Configuration Management</a:t>
            </a:r>
          </a:p>
          <a:p>
            <a:pPr marL="760050" lvl="1" indent="-360000" algn="just">
              <a:lnSpc>
                <a:spcPct val="120000"/>
              </a:lnSpc>
              <a:spcBef>
                <a:spcPts val="600"/>
              </a:spcBef>
              <a:buFont typeface="Arial" panose="020B0604020202020204" pitchFamily="34" charset="0"/>
              <a:buChar char="•"/>
            </a:pPr>
            <a:r>
              <a:rPr lang="en-US" sz="2000" dirty="0">
                <a:solidFill>
                  <a:srgbClr val="0070C0"/>
                </a:solidFill>
                <a:latin typeface="Arial" pitchFamily="34" charset="0"/>
                <a:cs typeface="Arial" pitchFamily="34" charset="0"/>
              </a:rPr>
              <a:t>Capacity Planning</a:t>
            </a:r>
          </a:p>
          <a:p>
            <a:pPr marL="760050" lvl="1" indent="-360000" algn="just">
              <a:lnSpc>
                <a:spcPct val="120000"/>
              </a:lnSpc>
              <a:spcBef>
                <a:spcPts val="600"/>
              </a:spcBef>
              <a:buFont typeface="Arial" panose="020B0604020202020204" pitchFamily="34" charset="0"/>
              <a:buChar char="•"/>
            </a:pPr>
            <a:r>
              <a:rPr lang="en-US" sz="2000" dirty="0">
                <a:latin typeface="Arial" pitchFamily="34" charset="0"/>
                <a:cs typeface="Arial" pitchFamily="34" charset="0"/>
              </a:rPr>
              <a:t>Security</a:t>
            </a:r>
          </a:p>
          <a:p>
            <a:pPr marL="760050" lvl="1" indent="-360000" algn="just">
              <a:lnSpc>
                <a:spcPct val="120000"/>
              </a:lnSpc>
              <a:spcBef>
                <a:spcPts val="600"/>
              </a:spcBef>
              <a:buFont typeface="Arial" panose="020B0604020202020204" pitchFamily="34" charset="0"/>
              <a:buChar char="•"/>
            </a:pPr>
            <a:r>
              <a:rPr lang="en-US" sz="2000" dirty="0">
                <a:solidFill>
                  <a:srgbClr val="0070C0"/>
                </a:solidFill>
                <a:latin typeface="Arial" pitchFamily="34" charset="0"/>
                <a:cs typeface="Arial" pitchFamily="34" charset="0"/>
              </a:rPr>
              <a:t>Business Continuity</a:t>
            </a:r>
          </a:p>
          <a:p>
            <a:pPr marL="760050" lvl="1" indent="-360000" algn="just">
              <a:lnSpc>
                <a:spcPct val="120000"/>
              </a:lnSpc>
              <a:spcBef>
                <a:spcPts val="600"/>
              </a:spcBef>
              <a:buFont typeface="Arial" panose="020B0604020202020204" pitchFamily="34" charset="0"/>
              <a:buChar char="•"/>
            </a:pPr>
            <a:r>
              <a:rPr lang="en-US" sz="2000" dirty="0">
                <a:latin typeface="Arial" pitchFamily="34" charset="0"/>
                <a:cs typeface="Arial" pitchFamily="34" charset="0"/>
              </a:rPr>
              <a:t>Facilities Management</a:t>
            </a:r>
          </a:p>
        </p:txBody>
      </p:sp>
    </p:spTree>
    <p:extLst>
      <p:ext uri="{BB962C8B-B14F-4D97-AF65-F5344CB8AC3E}">
        <p14:creationId xmlns:p14="http://schemas.microsoft.com/office/powerpoint/2010/main" val="388124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25484"/>
            <a:ext cx="8789894" cy="4930866"/>
          </a:xfrm>
        </p:spPr>
        <p:style>
          <a:lnRef idx="1">
            <a:schemeClr val="accent2"/>
          </a:lnRef>
          <a:fillRef idx="2">
            <a:schemeClr val="accent2"/>
          </a:fillRef>
          <a:effectRef idx="1">
            <a:schemeClr val="accent2"/>
          </a:effectRef>
          <a:fontRef idx="minor">
            <a:schemeClr val="dk1"/>
          </a:fontRef>
        </p:style>
        <p:txBody>
          <a:bodyPr anchor="ctr">
            <a:normAutofit/>
          </a:bodyPr>
          <a:lstStyle/>
          <a:p>
            <a:pPr marL="0" indent="0" algn="ctr">
              <a:lnSpc>
                <a:spcPct val="120000"/>
              </a:lnSpc>
              <a:spcBef>
                <a:spcPts val="600"/>
              </a:spcBef>
            </a:pPr>
            <a:r>
              <a:rPr lang="en-US" sz="2800" dirty="0">
                <a:effectLst>
                  <a:outerShdw blurRad="38100" dist="38100" dir="2700000" algn="tl">
                    <a:srgbClr val="000000">
                      <a:alpha val="43137"/>
                    </a:srgbClr>
                  </a:outerShdw>
                </a:effectLst>
              </a:rPr>
              <a:t>What does IT infrastructure Availability mean to you?</a:t>
            </a:r>
          </a:p>
          <a:p>
            <a:pPr marL="360000" indent="-360000" algn="just">
              <a:lnSpc>
                <a:spcPct val="120000"/>
              </a:lnSpc>
              <a:spcBef>
                <a:spcPts val="600"/>
              </a:spcBef>
              <a:buFont typeface="Arial" panose="020B0604020202020204" pitchFamily="34" charset="0"/>
              <a:buChar char="•"/>
            </a:pPr>
            <a:endParaRPr lang="en-US" sz="2000" dirty="0"/>
          </a:p>
          <a:p>
            <a:pPr marL="0" indent="0" algn="just">
              <a:lnSpc>
                <a:spcPct val="120000"/>
              </a:lnSpc>
              <a:spcBef>
                <a:spcPts val="600"/>
              </a:spcBef>
            </a:pPr>
            <a:endParaRPr lang="en-US" sz="20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6067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25483"/>
            <a:ext cx="8716038" cy="5106049"/>
          </a:xfrm>
        </p:spPr>
        <p:txBody>
          <a:bodyPr>
            <a:normAutofit fontScale="92500" lnSpcReduction="10000"/>
          </a:bodyPr>
          <a:lstStyle/>
          <a:p>
            <a:pPr marL="182880" indent="-182880" algn="just">
              <a:lnSpc>
                <a:spcPct val="120000"/>
              </a:lnSpc>
              <a:spcBef>
                <a:spcPts val="600"/>
              </a:spcBef>
              <a:buFont typeface="Arial" panose="020B0604020202020204" pitchFamily="34" charset="0"/>
              <a:buChar char="•"/>
            </a:pPr>
            <a:r>
              <a:rPr lang="en-US" sz="2000" dirty="0"/>
              <a:t>We can consider that a system/process when up and running is available, and if its not running (regardless of the reason), the system/process is not available. </a:t>
            </a:r>
          </a:p>
          <a:p>
            <a:pPr marL="182880" indent="-182880" algn="just">
              <a:lnSpc>
                <a:spcPct val="120000"/>
              </a:lnSpc>
              <a:spcBef>
                <a:spcPts val="600"/>
              </a:spcBef>
              <a:buFont typeface="Arial" panose="020B0604020202020204" pitchFamily="34" charset="0"/>
              <a:buChar char="•"/>
            </a:pPr>
            <a:r>
              <a:rPr lang="en-US" sz="2000" dirty="0"/>
              <a:t>The focus for maximizing Availability would be for </a:t>
            </a:r>
            <a:r>
              <a:rPr lang="en-US" sz="2000" b="1" i="1" dirty="0">
                <a:solidFill>
                  <a:srgbClr val="0070C0"/>
                </a:solidFill>
              </a:rPr>
              <a:t>timely recovery from outages to service</a:t>
            </a:r>
            <a:r>
              <a:rPr lang="en-US" sz="2000" dirty="0"/>
              <a:t>, and </a:t>
            </a:r>
            <a:r>
              <a:rPr lang="en-US" sz="2000" b="1" i="1" dirty="0">
                <a:solidFill>
                  <a:srgbClr val="0070C0"/>
                </a:solidFill>
              </a:rPr>
              <a:t>methods to reduce the frequency and duration of these outages</a:t>
            </a:r>
          </a:p>
          <a:p>
            <a:pPr marL="0" indent="0" algn="just">
              <a:lnSpc>
                <a:spcPct val="120000"/>
              </a:lnSpc>
              <a:spcBef>
                <a:spcPts val="600"/>
              </a:spcBef>
            </a:pPr>
            <a:r>
              <a:rPr lang="en-US" sz="2000" b="1" dirty="0">
                <a:solidFill>
                  <a:srgbClr val="C00000"/>
                </a:solidFill>
              </a:rPr>
              <a:t>Defn Availability:</a:t>
            </a:r>
          </a:p>
          <a:p>
            <a:pPr marL="360000" indent="-360000" algn="just">
              <a:lnSpc>
                <a:spcPct val="120000"/>
              </a:lnSpc>
              <a:spcBef>
                <a:spcPts val="600"/>
              </a:spcBef>
              <a:buFont typeface="Arial" panose="020B0604020202020204" pitchFamily="34" charset="0"/>
              <a:buChar char="•"/>
            </a:pPr>
            <a:r>
              <a:rPr lang="en-US" sz="2000" b="1" dirty="0"/>
              <a:t>Availability</a:t>
            </a:r>
            <a:r>
              <a:rPr lang="en-US" sz="2000" dirty="0"/>
              <a:t> is the probability that a </a:t>
            </a:r>
            <a:r>
              <a:rPr lang="en-US" sz="2000" b="1" dirty="0"/>
              <a:t>system</a:t>
            </a:r>
            <a:r>
              <a:rPr lang="en-US" sz="2000" dirty="0"/>
              <a:t> or the </a:t>
            </a:r>
            <a:r>
              <a:rPr lang="en-US" sz="2000" b="1" dirty="0"/>
              <a:t>IT services </a:t>
            </a:r>
            <a:r>
              <a:rPr lang="en-US" sz="2000" dirty="0"/>
              <a:t>will work as required (may be driven by SLAs), when required, during the period when it needs to be used for a purpose.</a:t>
            </a:r>
          </a:p>
          <a:p>
            <a:pPr marL="360000" indent="-360000" algn="just">
              <a:lnSpc>
                <a:spcPct val="120000"/>
              </a:lnSpc>
              <a:spcBef>
                <a:spcPts val="600"/>
              </a:spcBef>
              <a:buFont typeface="Arial" panose="020B0604020202020204" pitchFamily="34" charset="0"/>
              <a:buChar char="•"/>
            </a:pPr>
            <a:r>
              <a:rPr lang="en-US" sz="2000" b="1" i="1" dirty="0">
                <a:solidFill>
                  <a:srgbClr val="00B050"/>
                </a:solidFill>
              </a:rPr>
              <a:t>Availability process </a:t>
            </a:r>
            <a:r>
              <a:rPr lang="en-US" sz="2000" dirty="0"/>
              <a:t>as a system management process, is the process of </a:t>
            </a:r>
            <a:r>
              <a:rPr lang="en-US" sz="2000" b="1" i="1" dirty="0"/>
              <a:t>optimizing</a:t>
            </a:r>
            <a:r>
              <a:rPr lang="en-US" sz="2000" dirty="0"/>
              <a:t> the readiness of production systems by accurately </a:t>
            </a:r>
            <a:r>
              <a:rPr lang="en-US" sz="2000" b="1" i="1" dirty="0"/>
              <a:t>measuring</a:t>
            </a:r>
            <a:r>
              <a:rPr lang="en-US" sz="2000" dirty="0"/>
              <a:t>, </a:t>
            </a:r>
            <a:r>
              <a:rPr lang="en-US" sz="2000" b="1" i="1" dirty="0"/>
              <a:t>analyzing, managing </a:t>
            </a:r>
            <a:r>
              <a:rPr lang="en-US" sz="2000" dirty="0"/>
              <a:t>and </a:t>
            </a:r>
            <a:r>
              <a:rPr lang="en-US" sz="2000" b="1" i="1" dirty="0"/>
              <a:t>reducing</a:t>
            </a:r>
            <a:r>
              <a:rPr lang="en-US" sz="2000" dirty="0"/>
              <a:t> outages to those production systems and services to meet expectations.</a:t>
            </a:r>
          </a:p>
        </p:txBody>
      </p:sp>
      <p:sp>
        <p:nvSpPr>
          <p:cNvPr id="3" name="Content Placeholder 2"/>
          <p:cNvSpPr>
            <a:spLocks noGrp="1"/>
          </p:cNvSpPr>
          <p:nvPr>
            <p:ph sz="quarter" idx="10"/>
          </p:nvPr>
        </p:nvSpPr>
        <p:spPr>
          <a:xfrm>
            <a:off x="152400" y="0"/>
            <a:ext cx="6629400" cy="1295400"/>
          </a:xfrm>
        </p:spPr>
        <p:txBody>
          <a:bodyPr>
            <a:normAutofit/>
          </a:bodyPr>
          <a:lstStyle/>
          <a:p>
            <a:r>
              <a:rPr lang="en-IN" sz="3200" dirty="0">
                <a:solidFill>
                  <a:srgbClr val="C00000"/>
                </a:solidFill>
              </a:rPr>
              <a:t>Definition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672145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10665</TotalTime>
  <Words>4356</Words>
  <Application>Microsoft Office PowerPoint</Application>
  <PresentationFormat>On-screen Show (4:3)</PresentationFormat>
  <Paragraphs>536</Paragraphs>
  <Slides>38</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Cambria</vt:lpstr>
      <vt:lpstr>Helvetica</vt:lpstr>
      <vt:lpstr>Wingdings</vt:lpstr>
      <vt:lpstr>Office Theme</vt:lpstr>
      <vt:lpstr>ITSM – Session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Phalachandra HL</cp:lastModifiedBy>
  <cp:revision>519</cp:revision>
  <dcterms:created xsi:type="dcterms:W3CDTF">2011-09-14T09:42:05Z</dcterms:created>
  <dcterms:modified xsi:type="dcterms:W3CDTF">2021-01-23T14:30:15Z</dcterms:modified>
</cp:coreProperties>
</file>