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60" r:id="rId2"/>
    <p:sldId id="301" r:id="rId3"/>
    <p:sldId id="293" r:id="rId4"/>
    <p:sldId id="302" r:id="rId5"/>
    <p:sldId id="331" r:id="rId6"/>
    <p:sldId id="275" r:id="rId7"/>
    <p:sldId id="329" r:id="rId8"/>
    <p:sldId id="274" r:id="rId9"/>
    <p:sldId id="300" r:id="rId10"/>
    <p:sldId id="277" r:id="rId11"/>
    <p:sldId id="328" r:id="rId12"/>
    <p:sldId id="276" r:id="rId13"/>
    <p:sldId id="278" r:id="rId14"/>
    <p:sldId id="279" r:id="rId15"/>
    <p:sldId id="298" r:id="rId16"/>
    <p:sldId id="297" r:id="rId17"/>
    <p:sldId id="299" r:id="rId18"/>
    <p:sldId id="281" r:id="rId19"/>
    <p:sldId id="282" r:id="rId20"/>
    <p:sldId id="284" r:id="rId21"/>
    <p:sldId id="286" r:id="rId22"/>
    <p:sldId id="285" r:id="rId23"/>
    <p:sldId id="287" r:id="rId24"/>
    <p:sldId id="288" r:id="rId25"/>
    <p:sldId id="289" r:id="rId26"/>
    <p:sldId id="309" r:id="rId27"/>
    <p:sldId id="311" r:id="rId28"/>
    <p:sldId id="330" r:id="rId29"/>
    <p:sldId id="296" r:id="rId30"/>
    <p:sldId id="312" r:id="rId31"/>
    <p:sldId id="313" r:id="rId32"/>
    <p:sldId id="314" r:id="rId33"/>
    <p:sldId id="315" r:id="rId34"/>
    <p:sldId id="280" r:id="rId35"/>
    <p:sldId id="316" r:id="rId36"/>
    <p:sldId id="308" r:id="rId37"/>
    <p:sldId id="307" r:id="rId38"/>
    <p:sldId id="317" r:id="rId39"/>
    <p:sldId id="318" r:id="rId40"/>
    <p:sldId id="319" r:id="rId41"/>
    <p:sldId id="320" r:id="rId42"/>
    <p:sldId id="321" r:id="rId43"/>
    <p:sldId id="322" r:id="rId44"/>
    <p:sldId id="323" r:id="rId45"/>
    <p:sldId id="304" r:id="rId46"/>
    <p:sldId id="305" r:id="rId47"/>
    <p:sldId id="324" r:id="rId48"/>
    <p:sldId id="325" r:id="rId49"/>
    <p:sldId id="326" r:id="rId50"/>
    <p:sldId id="32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91" autoAdjust="0"/>
    <p:restoredTop sz="93539" autoAdjust="0"/>
  </p:normalViewPr>
  <p:slideViewPr>
    <p:cSldViewPr>
      <p:cViewPr varScale="1">
        <p:scale>
          <a:sx n="84" d="100"/>
          <a:sy n="84" d="100"/>
        </p:scale>
        <p:origin x="1992"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20</a:t>
            </a:fld>
            <a:endParaRPr lang="en-IN"/>
          </a:p>
        </p:txBody>
      </p:sp>
    </p:spTree>
    <p:extLst>
      <p:ext uri="{BB962C8B-B14F-4D97-AF65-F5344CB8AC3E}">
        <p14:creationId xmlns:p14="http://schemas.microsoft.com/office/powerpoint/2010/main" val="3406240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22</a:t>
            </a:fld>
            <a:endParaRPr lang="en-IN"/>
          </a:p>
        </p:txBody>
      </p:sp>
    </p:spTree>
    <p:extLst>
      <p:ext uri="{BB962C8B-B14F-4D97-AF65-F5344CB8AC3E}">
        <p14:creationId xmlns:p14="http://schemas.microsoft.com/office/powerpoint/2010/main" val="1335862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23</a:t>
            </a:fld>
            <a:endParaRPr lang="en-IN"/>
          </a:p>
        </p:txBody>
      </p:sp>
    </p:spTree>
    <p:extLst>
      <p:ext uri="{BB962C8B-B14F-4D97-AF65-F5344CB8AC3E}">
        <p14:creationId xmlns:p14="http://schemas.microsoft.com/office/powerpoint/2010/main" val="1073203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24</a:t>
            </a:fld>
            <a:endParaRPr lang="en-IN"/>
          </a:p>
        </p:txBody>
      </p:sp>
    </p:spTree>
    <p:extLst>
      <p:ext uri="{BB962C8B-B14F-4D97-AF65-F5344CB8AC3E}">
        <p14:creationId xmlns:p14="http://schemas.microsoft.com/office/powerpoint/2010/main" val="2253011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25</a:t>
            </a:fld>
            <a:endParaRPr lang="en-IN"/>
          </a:p>
        </p:txBody>
      </p:sp>
    </p:spTree>
    <p:extLst>
      <p:ext uri="{BB962C8B-B14F-4D97-AF65-F5344CB8AC3E}">
        <p14:creationId xmlns:p14="http://schemas.microsoft.com/office/powerpoint/2010/main" val="2275720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68923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134620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561604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4149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86144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45640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59067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33236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163796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52037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33764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00482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72902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0000" lvl="1" indent="-360000" algn="just">
              <a:lnSpc>
                <a:spcPct val="120000"/>
              </a:lnSpc>
              <a:spcBef>
                <a:spcPts val="600"/>
              </a:spcBef>
              <a:buClr>
                <a:srgbClr val="101141"/>
              </a:buClr>
              <a:buFont typeface="Arial" panose="020B0604020202020204" pitchFamily="34" charset="0"/>
              <a:buChar char="•"/>
            </a:pPr>
            <a:r>
              <a:rPr lang="en-US" sz="1800" dirty="0"/>
              <a:t>Succession planning for the key personnel involved in the process is equally important to ensure that the new process would continue to be effective in the long-haul, and make it resilient to changes of key personnel</a:t>
            </a:r>
          </a:p>
          <a:p>
            <a:pPr marL="360000" lvl="1" indent="-360000" algn="just">
              <a:lnSpc>
                <a:spcPct val="120000"/>
              </a:lnSpc>
              <a:spcBef>
                <a:spcPts val="600"/>
              </a:spcBef>
              <a:buClr>
                <a:srgbClr val="101141"/>
              </a:buClr>
              <a:buFont typeface="Arial" panose="020B0604020202020204" pitchFamily="34" charset="0"/>
              <a:buChar char="•"/>
            </a:pPr>
            <a:r>
              <a:rPr lang="en-US" sz="1800" dirty="0"/>
              <a:t>Postmortem at the end of 2-3 weeks is also equally important to carry forward the learnings</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379525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BC08CD-08CE-4BE9-82DB-405CF9CCA283}" type="slidenum">
              <a:rPr lang="en-IN" smtClean="0"/>
              <a:t>41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054662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4953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91919"/>
                </a:solidFill>
                <a:effectLst/>
                <a:latin typeface="Source Sans Pro" panose="020B0503030403020204" pitchFamily="34" charset="0"/>
              </a:rPr>
              <a:t>Incident, Availability, Capacity and Service Level Management in ITIL together support Performance Management</a:t>
            </a:r>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6</a:t>
            </a:fld>
            <a:endParaRPr lang="en-IN"/>
          </a:p>
        </p:txBody>
      </p:sp>
    </p:spTree>
    <p:extLst>
      <p:ext uri="{BB962C8B-B14F-4D97-AF65-F5344CB8AC3E}">
        <p14:creationId xmlns:p14="http://schemas.microsoft.com/office/powerpoint/2010/main" val="781805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37292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581741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25186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15565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study 2:  Reshuffling of applications, Process run by consultants and was not well trained for future and documented.</a:t>
            </a:r>
          </a:p>
          <a:p>
            <a:r>
              <a:rPr lang="en-US" dirty="0"/>
              <a:t>Case study 3: PA process with application development and </a:t>
            </a:r>
            <a:r>
              <a:rPr lang="en-US" dirty="0" err="1"/>
              <a:t>Infras</a:t>
            </a:r>
            <a:r>
              <a:rPr lang="en-US" dirty="0"/>
              <a:t> were not trained nor support well</a:t>
            </a:r>
          </a:p>
          <a:p>
            <a:r>
              <a:rPr lang="en-US" dirty="0"/>
              <a:t>Case study 4: Cut backs did not allow processes focus, mergers led to turf wars, High priority projects bypassed the processes</a:t>
            </a:r>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49</a:t>
            </a:fld>
            <a:endParaRPr lang="en-IN"/>
          </a:p>
        </p:txBody>
      </p:sp>
    </p:spTree>
    <p:extLst>
      <p:ext uri="{BB962C8B-B14F-4D97-AF65-F5344CB8AC3E}">
        <p14:creationId xmlns:p14="http://schemas.microsoft.com/office/powerpoint/2010/main" val="121950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74435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Owners and Sub-process Owners</a:t>
            </a:r>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9</a:t>
            </a:fld>
            <a:endParaRPr lang="en-IN"/>
          </a:p>
        </p:txBody>
      </p:sp>
    </p:spTree>
    <p:extLst>
      <p:ext uri="{BB962C8B-B14F-4D97-AF65-F5344CB8AC3E}">
        <p14:creationId xmlns:p14="http://schemas.microsoft.com/office/powerpoint/2010/main" val="354006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Trade-offs …</a:t>
            </a:r>
          </a:p>
        </p:txBody>
      </p:sp>
      <p:sp>
        <p:nvSpPr>
          <p:cNvPr id="4" name="Date Placeholder 3"/>
          <p:cNvSpPr>
            <a:spLocks noGrp="1"/>
          </p:cNvSpPr>
          <p:nvPr>
            <p:ph type="dt" idx="1"/>
          </p:nvPr>
        </p:nvSpPr>
        <p:spPr/>
        <p:txBody>
          <a:bodyPr/>
          <a:lstStyle/>
          <a:p>
            <a:r>
              <a:rPr lang="en-IN"/>
              <a:t>12-08-2018</a:t>
            </a:r>
          </a:p>
        </p:txBody>
      </p:sp>
      <p:sp>
        <p:nvSpPr>
          <p:cNvPr id="5" name="Slide Number Placeholder 4"/>
          <p:cNvSpPr>
            <a:spLocks noGrp="1"/>
          </p:cNvSpPr>
          <p:nvPr>
            <p:ph type="sldNum" sz="quarter" idx="5"/>
          </p:nvPr>
        </p:nvSpPr>
        <p:spPr/>
        <p:txBody>
          <a:bodyPr/>
          <a:lstStyle/>
          <a:p>
            <a:fld id="{C7BC08CD-08CE-4BE9-82DB-405CF9CCA283}" type="slidenum">
              <a:rPr lang="en-IN" smtClean="0"/>
              <a:t>12</a:t>
            </a:fld>
            <a:endParaRPr lang="en-IN"/>
          </a:p>
        </p:txBody>
      </p:sp>
    </p:spTree>
    <p:extLst>
      <p:ext uri="{BB962C8B-B14F-4D97-AF65-F5344CB8AC3E}">
        <p14:creationId xmlns:p14="http://schemas.microsoft.com/office/powerpoint/2010/main" val="192487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16</a:t>
            </a:fld>
            <a:endParaRPr lang="en-IN"/>
          </a:p>
        </p:txBody>
      </p:sp>
    </p:spTree>
    <p:extLst>
      <p:ext uri="{BB962C8B-B14F-4D97-AF65-F5344CB8AC3E}">
        <p14:creationId xmlns:p14="http://schemas.microsoft.com/office/powerpoint/2010/main" val="1333833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17</a:t>
            </a:fld>
            <a:endParaRPr lang="en-IN"/>
          </a:p>
        </p:txBody>
      </p:sp>
    </p:spTree>
    <p:extLst>
      <p:ext uri="{BB962C8B-B14F-4D97-AF65-F5344CB8AC3E}">
        <p14:creationId xmlns:p14="http://schemas.microsoft.com/office/powerpoint/2010/main" val="70314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19</a:t>
            </a:fld>
            <a:endParaRPr lang="en-IN"/>
          </a:p>
        </p:txBody>
      </p:sp>
    </p:spTree>
    <p:extLst>
      <p:ext uri="{BB962C8B-B14F-4D97-AF65-F5344CB8AC3E}">
        <p14:creationId xmlns:p14="http://schemas.microsoft.com/office/powerpoint/2010/main" val="2058066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b="1" dirty="0">
                <a:solidFill>
                  <a:schemeClr val="tx1"/>
                </a:solidFill>
              </a:rPr>
              <a:t>26 Sept 2020</a:t>
            </a:r>
          </a:p>
          <a:p>
            <a:endParaRPr lang="en-US" dirty="0"/>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p>
            <a:r>
              <a:rPr lang="en-US"/>
              <a:t>12 Aug 2018</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sz="1200" b="1" dirty="0">
                <a:solidFill>
                  <a:schemeClr val="tx1"/>
                </a:solidFill>
                <a:latin typeface="Arial" panose="020B0604020202020204" pitchFamily="34" charset="0"/>
                <a:cs typeface="Arial" panose="020B0604020202020204" pitchFamily="34" charset="0"/>
              </a:rPr>
              <a:t>26 Sept 2020</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 ZG538 Infrastructure Management</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lvl1pPr>
              <a:defRPr b="1">
                <a:solidFill>
                  <a:schemeClr val="tx1"/>
                </a:solidFill>
              </a:defRPr>
            </a:lvl1pPr>
          </a:lstStyle>
          <a:p>
            <a:r>
              <a:rPr lang="en-US" dirty="0"/>
              <a:t>24 Jan 2021</a:t>
            </a:r>
            <a:endParaRPr lang="en-US" sz="12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a:xfrm>
            <a:off x="2547761" y="5727700"/>
            <a:ext cx="3972278" cy="365125"/>
          </a:xfrm>
        </p:spPr>
        <p:txBody>
          <a:bodyPr/>
          <a:lstStyle>
            <a:lvl1pPr>
              <a:defRPr sz="1400" b="1">
                <a:solidFill>
                  <a:schemeClr val="tx1"/>
                </a:solidFill>
              </a:defRPr>
            </a:lvl1pPr>
          </a:lstStyle>
          <a:p>
            <a:r>
              <a:rPr lang="en-US" dirty="0"/>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8686800" y="6432550"/>
            <a:ext cx="457200" cy="288925"/>
          </a:xfrm>
        </p:spPr>
        <p:txBody>
          <a:bodyPr/>
          <a:lstStyle>
            <a:lvl1pPr>
              <a:defRPr b="1">
                <a:solidFill>
                  <a:schemeClr val="tx1"/>
                </a:solidFill>
              </a:defRPr>
            </a:lvl1pPr>
          </a:lstStyle>
          <a:p>
            <a:fld id="{BC8D7E44-7D4F-4942-A8C9-2DF6BF8399E8}" type="slidenum">
              <a:rPr lang="en-US" smtClean="0"/>
              <a:pPr/>
              <a:t>‹#›</a:t>
            </a:fld>
            <a:endParaRPr lang="en-US" dirty="0"/>
          </a:p>
        </p:txBody>
      </p:sp>
      <p:sp>
        <p:nvSpPr>
          <p:cNvPr id="19" name="TextBox 18">
            <a:extLst>
              <a:ext uri="{FF2B5EF4-FFF2-40B4-BE49-F238E27FC236}">
                <a16:creationId xmlns:a16="http://schemas.microsoft.com/office/drawing/2014/main" id="{BA6647C0-6E59-4A6A-A329-D810BE4AB33D}"/>
              </a:ext>
            </a:extLst>
          </p:cNvPr>
          <p:cNvSpPr txBox="1"/>
          <p:nvPr userDrawn="1"/>
        </p:nvSpPr>
        <p:spPr>
          <a:xfrm>
            <a:off x="1858596" y="6383035"/>
            <a:ext cx="5867400" cy="276999"/>
          </a:xfrm>
          <a:prstGeom prst="rect">
            <a:avLst/>
          </a:prstGeom>
          <a:noFill/>
        </p:spPr>
        <p:txBody>
          <a:bodyPr wrap="square" rtlCol="0">
            <a:spAutoFit/>
          </a:bodyPr>
          <a:lstStyle/>
          <a:p>
            <a:pPr algn="r"/>
            <a:r>
              <a:rPr lang="en-US" sz="1200" b="1" dirty="0">
                <a:solidFill>
                  <a:srgbClr val="101141"/>
                </a:solidFill>
                <a:latin typeface="Arial"/>
                <a:cs typeface="Arial"/>
              </a:rPr>
              <a:t>BITS </a:t>
            </a:r>
            <a:r>
              <a:rPr lang="en-US" sz="1200" dirty="0">
                <a:solidFill>
                  <a:srgbClr val="101141"/>
                </a:solidFill>
                <a:latin typeface="Arial"/>
                <a:cs typeface="Arial"/>
              </a:rPr>
              <a:t>Pilani, Deemed</a:t>
            </a:r>
            <a:r>
              <a:rPr lang="en-US" sz="1200" baseline="0" dirty="0">
                <a:solidFill>
                  <a:srgbClr val="101141"/>
                </a:solidFill>
                <a:latin typeface="Arial"/>
                <a:cs typeface="Arial"/>
              </a:rPr>
              <a:t> to be University under Section 3 of UGC Act, 1956</a:t>
            </a:r>
            <a:endParaRPr lang="en-US" sz="1200" dirty="0">
              <a:solidFill>
                <a:srgbClr val="10114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77008" y="6558112"/>
            <a:ext cx="2954076" cy="365125"/>
          </a:xfrm>
        </p:spPr>
        <p:txBody>
          <a:bodyPr/>
          <a:lstStyle>
            <a:lvl1pPr>
              <a:defRPr b="1">
                <a:solidFill>
                  <a:schemeClr val="tx1"/>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6934097" y="6550671"/>
            <a:ext cx="2133600" cy="365125"/>
          </a:xfrm>
        </p:spPr>
        <p:txBody>
          <a:bodyPr/>
          <a:lstStyle>
            <a:lvl1pPr>
              <a:defRPr b="1">
                <a:solidFill>
                  <a:schemeClr val="tx1"/>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56826" y="6573530"/>
            <a:ext cx="1045479" cy="276999"/>
          </a:xfrm>
          <a:prstGeom prst="rect">
            <a:avLst/>
          </a:prstGeom>
          <a:noFill/>
        </p:spPr>
        <p:txBody>
          <a:bodyPr wrap="none" rtlCol="0">
            <a:spAutoFit/>
          </a:bodyPr>
          <a:lstStyle/>
          <a:p>
            <a:r>
              <a:rPr lang="en-US" sz="1200" b="1" dirty="0">
                <a:solidFill>
                  <a:schemeClr val="tx1"/>
                </a:solidFill>
                <a:latin typeface="Arial" panose="020B0604020202020204" pitchFamily="34" charset="0"/>
                <a:cs typeface="Arial" panose="020B0604020202020204" pitchFamily="34" charset="0"/>
              </a:rPr>
              <a:t>24 Jan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549202" y="6552044"/>
            <a:ext cx="3104023" cy="365125"/>
          </a:xfrm>
        </p:spPr>
        <p:txBody>
          <a:bodyPr/>
          <a:lstStyle>
            <a:lvl1pPr>
              <a:defRPr b="1">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8458200" y="6598919"/>
            <a:ext cx="607036" cy="259082"/>
          </a:xfrm>
        </p:spPr>
        <p:txBody>
          <a:bodyPr/>
          <a:lstStyle>
            <a:lvl1pPr>
              <a:defRPr b="1">
                <a:solidFill>
                  <a:schemeClr val="tx1"/>
                </a:solidFill>
              </a:defRPr>
            </a:lvl1pPr>
          </a:lstStyle>
          <a:p>
            <a:fld id="{BC8D7E44-7D4F-4942-A8C9-2DF6BF8399E8}" type="slidenum">
              <a:rPr lang="en-US" smtClean="0"/>
              <a:pPr/>
              <a:t>‹#›</a:t>
            </a:fld>
            <a:endParaRPr lang="en-US" dirty="0"/>
          </a:p>
        </p:txBody>
      </p:sp>
      <p:sp>
        <p:nvSpPr>
          <p:cNvPr id="18" name="TextBox 17">
            <a:extLst>
              <a:ext uri="{FF2B5EF4-FFF2-40B4-BE49-F238E27FC236}">
                <a16:creationId xmlns:a16="http://schemas.microsoft.com/office/drawing/2014/main" id="{C8D5557A-F888-4D1D-AF5D-778CF009FE90}"/>
              </a:ext>
            </a:extLst>
          </p:cNvPr>
          <p:cNvSpPr txBox="1"/>
          <p:nvPr userDrawn="1"/>
        </p:nvSpPr>
        <p:spPr>
          <a:xfrm>
            <a:off x="56826" y="6573530"/>
            <a:ext cx="1045479" cy="276999"/>
          </a:xfrm>
          <a:prstGeom prst="rect">
            <a:avLst/>
          </a:prstGeom>
          <a:noFill/>
        </p:spPr>
        <p:txBody>
          <a:bodyPr wrap="none" rtlCol="0">
            <a:spAutoFit/>
          </a:bodyPr>
          <a:lstStyle/>
          <a:p>
            <a:r>
              <a:rPr lang="en-US" sz="1200" b="1" dirty="0">
                <a:solidFill>
                  <a:schemeClr val="tx1"/>
                </a:solidFill>
                <a:latin typeface="Arial" panose="020B0604020202020204" pitchFamily="34" charset="0"/>
                <a:cs typeface="Arial" panose="020B0604020202020204" pitchFamily="34" charset="0"/>
              </a:rPr>
              <a:t>24 Jan 2021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Footer Placeholder 4">
            <a:extLst>
              <a:ext uri="{FF2B5EF4-FFF2-40B4-BE49-F238E27FC236}">
                <a16:creationId xmlns:a16="http://schemas.microsoft.com/office/drawing/2014/main" id="{57C6CBCD-C247-4501-BA85-50A8DAFB7DE3}"/>
              </a:ext>
            </a:extLst>
          </p:cNvPr>
          <p:cNvSpPr>
            <a:spLocks noGrp="1"/>
          </p:cNvSpPr>
          <p:nvPr>
            <p:ph type="ftr" sz="quarter" idx="12"/>
          </p:nvPr>
        </p:nvSpPr>
        <p:spPr>
          <a:xfrm>
            <a:off x="3549202" y="6552044"/>
            <a:ext cx="3104023" cy="365125"/>
          </a:xfrm>
        </p:spPr>
        <p:txBody>
          <a:bodyPr/>
          <a:lstStyle>
            <a:lvl1pPr>
              <a:defRPr b="1">
                <a:solidFill>
                  <a:schemeClr val="tx1"/>
                </a:solidFill>
              </a:defRPr>
            </a:lvl1pPr>
          </a:lstStyle>
          <a:p>
            <a:r>
              <a:rPr lang="en-US"/>
              <a:t>SS ZG538 Infrastructure Management</a:t>
            </a:r>
            <a:endParaRPr lang="en-US" dirty="0"/>
          </a:p>
        </p:txBody>
      </p:sp>
      <p:sp>
        <p:nvSpPr>
          <p:cNvPr id="23" name="Slide Number Placeholder 5">
            <a:extLst>
              <a:ext uri="{FF2B5EF4-FFF2-40B4-BE49-F238E27FC236}">
                <a16:creationId xmlns:a16="http://schemas.microsoft.com/office/drawing/2014/main" id="{1FA44EDB-679D-456E-81CF-2C5FFB6CFFF0}"/>
              </a:ext>
            </a:extLst>
          </p:cNvPr>
          <p:cNvSpPr>
            <a:spLocks noGrp="1"/>
          </p:cNvSpPr>
          <p:nvPr>
            <p:ph type="sldNum" sz="quarter" idx="13"/>
          </p:nvPr>
        </p:nvSpPr>
        <p:spPr>
          <a:xfrm>
            <a:off x="8458200" y="6598919"/>
            <a:ext cx="607036" cy="259082"/>
          </a:xfrm>
        </p:spPr>
        <p:txBody>
          <a:bodyPr/>
          <a:lstStyle>
            <a:lvl1pPr>
              <a:defRPr b="1">
                <a:solidFill>
                  <a:schemeClr val="tx1"/>
                </a:solidFill>
              </a:defRPr>
            </a:lvl1pPr>
          </a:lstStyle>
          <a:p>
            <a:fld id="{BC8D7E44-7D4F-4942-A8C9-2DF6BF8399E8}" type="slidenum">
              <a:rPr lang="en-US" smtClean="0"/>
              <a:pPr/>
              <a:t>‹#›</a:t>
            </a:fld>
            <a:endParaRPr lang="en-US" dirty="0"/>
          </a:p>
        </p:txBody>
      </p:sp>
      <p:sp>
        <p:nvSpPr>
          <p:cNvPr id="24" name="TextBox 23">
            <a:extLst>
              <a:ext uri="{FF2B5EF4-FFF2-40B4-BE49-F238E27FC236}">
                <a16:creationId xmlns:a16="http://schemas.microsoft.com/office/drawing/2014/main" id="{437B0FF7-3E68-4ECF-A3DD-A28EED5F54AF}"/>
              </a:ext>
            </a:extLst>
          </p:cNvPr>
          <p:cNvSpPr txBox="1"/>
          <p:nvPr userDrawn="1"/>
        </p:nvSpPr>
        <p:spPr>
          <a:xfrm>
            <a:off x="56826" y="6573530"/>
            <a:ext cx="1114408" cy="276999"/>
          </a:xfrm>
          <a:prstGeom prst="rect">
            <a:avLst/>
          </a:prstGeom>
          <a:noFill/>
        </p:spPr>
        <p:txBody>
          <a:bodyPr wrap="none" rtlCol="0">
            <a:spAutoFit/>
          </a:bodyPr>
          <a:lstStyle/>
          <a:p>
            <a:r>
              <a:rPr lang="en-US" sz="1200" b="1" dirty="0">
                <a:solidFill>
                  <a:schemeClr val="tx1"/>
                </a:solidFill>
                <a:latin typeface="Arial" panose="020B0604020202020204" pitchFamily="34" charset="0"/>
                <a:cs typeface="Arial" panose="020B0604020202020204" pitchFamily="34" charset="0"/>
              </a:rPr>
              <a:t>26 Sept 2020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3620652" y="6565274"/>
            <a:ext cx="3107396" cy="365125"/>
          </a:xfrm>
        </p:spPr>
        <p:txBody>
          <a:bodyPr/>
          <a:lstStyle>
            <a:lvl1pPr>
              <a:defRPr b="1">
                <a:solidFill>
                  <a:schemeClr val="tx1"/>
                </a:solidFill>
              </a:defRPr>
            </a:lvl1p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6917395" y="6565275"/>
            <a:ext cx="2133600" cy="365125"/>
          </a:xfrm>
        </p:spPr>
        <p:txBody>
          <a:bodyPr/>
          <a:lstStyle>
            <a:lvl1pPr>
              <a:defRPr b="1">
                <a:solidFill>
                  <a:schemeClr val="tx1"/>
                </a:solidFill>
              </a:defRPr>
            </a:lvl1pPr>
          </a:lstStyle>
          <a:p>
            <a:fld id="{BC8D7E44-7D4F-4942-A8C9-2DF6BF8399E8}" type="slidenum">
              <a:rPr lang="en-US" smtClean="0"/>
              <a:pPr/>
              <a:t>‹#›</a:t>
            </a:fld>
            <a:endParaRPr lang="en-US" dirty="0"/>
          </a:p>
        </p:txBody>
      </p:sp>
      <p:sp>
        <p:nvSpPr>
          <p:cNvPr id="17" name="TextBox 16">
            <a:extLst>
              <a:ext uri="{FF2B5EF4-FFF2-40B4-BE49-F238E27FC236}">
                <a16:creationId xmlns:a16="http://schemas.microsoft.com/office/drawing/2014/main" id="{E9857D33-B5B5-4B9A-B8D4-C2C6E7FF2E78}"/>
              </a:ext>
            </a:extLst>
          </p:cNvPr>
          <p:cNvSpPr txBox="1"/>
          <p:nvPr userDrawn="1"/>
        </p:nvSpPr>
        <p:spPr>
          <a:xfrm>
            <a:off x="56826" y="6573530"/>
            <a:ext cx="1114408" cy="276999"/>
          </a:xfrm>
          <a:prstGeom prst="rect">
            <a:avLst/>
          </a:prstGeom>
          <a:noFill/>
        </p:spPr>
        <p:txBody>
          <a:bodyPr wrap="none" rtlCol="0">
            <a:spAutoFit/>
          </a:bodyPr>
          <a:lstStyle/>
          <a:p>
            <a:r>
              <a:rPr lang="en-US" sz="1200" b="1" dirty="0">
                <a:solidFill>
                  <a:schemeClr val="tx1"/>
                </a:solidFill>
                <a:latin typeface="Arial" panose="020B0604020202020204" pitchFamily="34" charset="0"/>
                <a:cs typeface="Arial" panose="020B0604020202020204" pitchFamily="34" charset="0"/>
              </a:rPr>
              <a:t>26 Sept 2020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12 Aug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76" y="3622957"/>
            <a:ext cx="6400800" cy="1098550"/>
          </a:xfrm>
        </p:spPr>
        <p:txBody>
          <a:bodyPr/>
          <a:lstStyle/>
          <a:p>
            <a:r>
              <a:rPr lang="en-US" sz="4000" dirty="0"/>
              <a:t>ITSM – Session 5</a:t>
            </a:r>
          </a:p>
        </p:txBody>
      </p:sp>
      <p:sp>
        <p:nvSpPr>
          <p:cNvPr id="6" name="Content Placeholder 5"/>
          <p:cNvSpPr>
            <a:spLocks noGrp="1"/>
          </p:cNvSpPr>
          <p:nvPr>
            <p:ph sz="quarter" idx="13"/>
          </p:nvPr>
        </p:nvSpPr>
        <p:spPr>
          <a:xfrm>
            <a:off x="2627376" y="4305300"/>
            <a:ext cx="6019800" cy="533400"/>
          </a:xfrm>
        </p:spPr>
        <p:txBody>
          <a:bodyPr/>
          <a:lstStyle/>
          <a:p>
            <a:r>
              <a:rPr lang="en-US" b="1" dirty="0">
                <a:solidFill>
                  <a:srgbClr val="FFC000"/>
                </a:solidFill>
              </a:rPr>
              <a:t>Dr. 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p:txBody>
          <a:bodyPr/>
          <a:lstStyle/>
          <a:p>
            <a:r>
              <a:rPr lang="en-US"/>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
        <p:nvSpPr>
          <p:cNvPr id="3" name="Date Placeholder 2">
            <a:extLst>
              <a:ext uri="{FF2B5EF4-FFF2-40B4-BE49-F238E27FC236}">
                <a16:creationId xmlns:a16="http://schemas.microsoft.com/office/drawing/2014/main" id="{9DFA7A4E-28B6-457B-897B-ABD58188B093}"/>
              </a:ext>
            </a:extLst>
          </p:cNvPr>
          <p:cNvSpPr>
            <a:spLocks noGrp="1"/>
          </p:cNvSpPr>
          <p:nvPr>
            <p:ph type="dt" sz="half" idx="14"/>
          </p:nvPr>
        </p:nvSpPr>
        <p:spPr/>
        <p:txBody>
          <a:bodyPr/>
          <a:lstStyle/>
          <a:p>
            <a:r>
              <a:rPr lang="en-US" dirty="0"/>
              <a:t>12 Aug 2018</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48670" y="1352648"/>
            <a:ext cx="8839200" cy="5250580"/>
          </a:xfrm>
        </p:spPr>
        <p:txBody>
          <a:bodyPr>
            <a:normAutofit/>
          </a:bodyPr>
          <a:lstStyle/>
          <a:p>
            <a:pPr marL="182880" lvl="1" indent="0">
              <a:lnSpc>
                <a:spcPct val="150000"/>
              </a:lnSpc>
              <a:spcBef>
                <a:spcPts val="600"/>
              </a:spcBef>
              <a:buNone/>
            </a:pPr>
            <a:r>
              <a:rPr lang="en-US" sz="1400" dirty="0"/>
              <a:t>Performance and Tuning of Infrastructure can be looked at from the perspectives of a Server Environment, Disk Storage Environment, Network Environment, Desk top compute environment and Databases as the discrete components of typical IT Infrastructure.</a:t>
            </a:r>
          </a:p>
          <a:p>
            <a:pPr marL="182880" lvl="1" indent="0">
              <a:lnSpc>
                <a:spcPct val="150000"/>
              </a:lnSpc>
              <a:spcBef>
                <a:spcPts val="600"/>
              </a:spcBef>
              <a:buNone/>
            </a:pPr>
            <a:r>
              <a:rPr lang="en-US" sz="1400" dirty="0"/>
              <a:t>In case of cloud Infrastructure, this could also be looked at from the perspective of managing Virtualized physical components and managing these abstracted virtual components for performance.</a:t>
            </a:r>
          </a:p>
          <a:p>
            <a:pPr marL="182880" lvl="1" indent="0">
              <a:lnSpc>
                <a:spcPct val="150000"/>
              </a:lnSpc>
              <a:spcBef>
                <a:spcPts val="600"/>
              </a:spcBef>
              <a:buNone/>
            </a:pPr>
            <a:r>
              <a:rPr lang="en-US" sz="1400" dirty="0"/>
              <a:t>This could be in terms of </a:t>
            </a:r>
          </a:p>
          <a:p>
            <a:pPr marL="468630" lvl="1">
              <a:lnSpc>
                <a:spcPct val="150000"/>
              </a:lnSpc>
              <a:spcBef>
                <a:spcPts val="600"/>
              </a:spcBef>
            </a:pPr>
            <a:r>
              <a:rPr lang="en-US" sz="1400" dirty="0"/>
              <a:t>Selection of the VMs or Containers based on the workload characteristics</a:t>
            </a:r>
          </a:p>
          <a:p>
            <a:pPr marL="468630" lvl="1">
              <a:lnSpc>
                <a:spcPct val="150000"/>
              </a:lnSpc>
              <a:spcBef>
                <a:spcPts val="600"/>
              </a:spcBef>
            </a:pPr>
            <a:r>
              <a:rPr lang="en-US" sz="1400" dirty="0"/>
              <a:t>Allocation policies for VM</a:t>
            </a:r>
          </a:p>
          <a:p>
            <a:pPr marL="468630" lvl="1">
              <a:lnSpc>
                <a:spcPct val="150000"/>
              </a:lnSpc>
              <a:spcBef>
                <a:spcPts val="600"/>
              </a:spcBef>
            </a:pPr>
            <a:r>
              <a:rPr lang="en-US" sz="1400" dirty="0"/>
              <a:t>Redefining Network and Firewall Usages</a:t>
            </a:r>
          </a:p>
          <a:p>
            <a:pPr marL="468630" lvl="1">
              <a:lnSpc>
                <a:spcPct val="150000"/>
              </a:lnSpc>
              <a:spcBef>
                <a:spcPts val="600"/>
              </a:spcBef>
            </a:pPr>
            <a:r>
              <a:rPr lang="en-US" sz="1400" dirty="0"/>
              <a:t>Implementing autoscaling of services</a:t>
            </a:r>
          </a:p>
          <a:p>
            <a:pPr marL="468630" lvl="1">
              <a:lnSpc>
                <a:spcPct val="150000"/>
              </a:lnSpc>
              <a:spcBef>
                <a:spcPts val="600"/>
              </a:spcBef>
            </a:pPr>
            <a:r>
              <a:rPr lang="en-US" sz="1400" dirty="0"/>
              <a:t>Implementing some of the caching services</a:t>
            </a:r>
          </a:p>
          <a:p>
            <a:pPr marL="468630" lvl="1">
              <a:lnSpc>
                <a:spcPct val="150000"/>
              </a:lnSpc>
              <a:spcBef>
                <a:spcPts val="600"/>
              </a:spcBef>
            </a:pPr>
            <a:r>
              <a:rPr lang="en-US" sz="1400" dirty="0"/>
              <a:t>Adopting architectures like micro services architecture, event driven architectures</a:t>
            </a:r>
          </a:p>
        </p:txBody>
      </p:sp>
      <p:sp>
        <p:nvSpPr>
          <p:cNvPr id="3" name="Content Placeholder 2">
            <a:extLst>
              <a:ext uri="{FF2B5EF4-FFF2-40B4-BE49-F238E27FC236}">
                <a16:creationId xmlns:a16="http://schemas.microsoft.com/office/drawing/2014/main" id="{4FC7C676-4F5A-44A6-AD71-9BD40AF2BB7C}"/>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a:xfrm>
            <a:off x="2895600" y="6530998"/>
            <a:ext cx="2954076" cy="365125"/>
          </a:xfrm>
        </p:spPr>
        <p:txBody>
          <a:bodyPr/>
          <a:lstStyle/>
          <a:p>
            <a:r>
              <a:rPr lang="en-US" dirty="0"/>
              <a:t>SS ZG538 Infrastructure Management</a:t>
            </a:r>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10</a:t>
            </a:fld>
            <a:endParaRPr lang="en-US" dirty="0"/>
          </a:p>
        </p:txBody>
      </p:sp>
      <p:sp>
        <p:nvSpPr>
          <p:cNvPr id="6" name="TextBox 5">
            <a:extLst>
              <a:ext uri="{FF2B5EF4-FFF2-40B4-BE49-F238E27FC236}">
                <a16:creationId xmlns:a16="http://schemas.microsoft.com/office/drawing/2014/main" id="{A53CBB40-2D85-4E23-AA63-CF7F0F52FC02}"/>
              </a:ext>
            </a:extLst>
          </p:cNvPr>
          <p:cNvSpPr txBox="1"/>
          <p:nvPr/>
        </p:nvSpPr>
        <p:spPr>
          <a:xfrm flipH="1">
            <a:off x="8406205" y="6223221"/>
            <a:ext cx="622150" cy="307777"/>
          </a:xfrm>
          <a:prstGeom prst="rect">
            <a:avLst/>
          </a:prstGeom>
          <a:noFill/>
        </p:spPr>
        <p:txBody>
          <a:bodyPr wrap="square" rtlCol="0">
            <a:spAutoFit/>
          </a:bodyPr>
          <a:lstStyle/>
          <a:p>
            <a:r>
              <a:rPr lang="en-US" sz="1400" dirty="0"/>
              <a:t>Cont.</a:t>
            </a:r>
          </a:p>
        </p:txBody>
      </p:sp>
    </p:spTree>
    <p:extLst>
      <p:ext uri="{BB962C8B-B14F-4D97-AF65-F5344CB8AC3E}">
        <p14:creationId xmlns:p14="http://schemas.microsoft.com/office/powerpoint/2010/main" val="111579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48670" y="1352648"/>
            <a:ext cx="8839200" cy="5250580"/>
          </a:xfrm>
        </p:spPr>
        <p:txBody>
          <a:bodyPr>
            <a:normAutofit/>
          </a:bodyPr>
          <a:lstStyle/>
          <a:p>
            <a:pPr marL="182880" lvl="1" indent="0">
              <a:lnSpc>
                <a:spcPct val="110000"/>
              </a:lnSpc>
              <a:spcBef>
                <a:spcPts val="600"/>
              </a:spcBef>
              <a:buNone/>
            </a:pPr>
            <a:r>
              <a:rPr lang="en-US" sz="1400" dirty="0"/>
              <a:t>This refers to looking at performance tuning across all compute platforms from mainframe computers, midrange computers, workstations to servers.</a:t>
            </a:r>
          </a:p>
          <a:p>
            <a:pPr marL="182880" lvl="1" indent="0">
              <a:lnSpc>
                <a:spcPct val="110000"/>
              </a:lnSpc>
              <a:spcBef>
                <a:spcPts val="600"/>
              </a:spcBef>
              <a:buNone/>
            </a:pPr>
            <a:br>
              <a:rPr lang="en-US" sz="200" dirty="0"/>
            </a:br>
            <a:r>
              <a:rPr lang="en-US" sz="1400" b="1" dirty="0"/>
              <a:t>Major places in a server environment where performance bottlenecks can be seen &amp; addressed are</a:t>
            </a:r>
          </a:p>
          <a:p>
            <a:pPr marL="822960" lvl="2" indent="-274320" algn="just">
              <a:lnSpc>
                <a:spcPct val="110000"/>
              </a:lnSpc>
              <a:spcBef>
                <a:spcPts val="600"/>
              </a:spcBef>
              <a:buFont typeface="+mj-lt"/>
              <a:buAutoNum type="alphaLcPeriod"/>
            </a:pPr>
            <a:r>
              <a:rPr lang="en-US" sz="1400" b="1" dirty="0"/>
              <a:t>Processors</a:t>
            </a:r>
          </a:p>
          <a:p>
            <a:pPr marL="1108710" lvl="3" indent="-285750" algn="just">
              <a:lnSpc>
                <a:spcPct val="110000"/>
              </a:lnSpc>
              <a:spcBef>
                <a:spcPts val="600"/>
              </a:spcBef>
              <a:buFont typeface="Wingdings" panose="05000000000000000000" pitchFamily="2" charset="2"/>
              <a:buChar char="§"/>
            </a:pPr>
            <a:r>
              <a:rPr lang="en-US" sz="1400" dirty="0"/>
              <a:t>The number and power of processors influence the rate of work accomplished for processor-oriented transactions.</a:t>
            </a:r>
          </a:p>
          <a:p>
            <a:pPr marL="1108710" lvl="3" indent="-285750" algn="just">
              <a:lnSpc>
                <a:spcPct val="110000"/>
              </a:lnSpc>
              <a:spcBef>
                <a:spcPts val="600"/>
              </a:spcBef>
              <a:buFont typeface="Wingdings" panose="05000000000000000000" pitchFamily="2" charset="2"/>
              <a:buChar char="§"/>
            </a:pPr>
            <a:r>
              <a:rPr lang="en-US" sz="1400" dirty="0"/>
              <a:t>The extent of utilization of the processor also has a bearing on the performance. Keeping the processor utilization (as a tunable lever) to be ~70% can lead to more optimal performance</a:t>
            </a:r>
          </a:p>
          <a:p>
            <a:pPr marL="822960" lvl="2" indent="-274320" algn="just">
              <a:lnSpc>
                <a:spcPct val="110000"/>
              </a:lnSpc>
              <a:spcBef>
                <a:spcPts val="600"/>
              </a:spcBef>
              <a:buFont typeface="+mj-lt"/>
              <a:buAutoNum type="alphaLcPeriod"/>
            </a:pPr>
            <a:r>
              <a:rPr lang="en-US" sz="1400" b="1" dirty="0"/>
              <a:t>Main memory and size of swap space</a:t>
            </a:r>
          </a:p>
          <a:p>
            <a:pPr marL="1108710" lvl="3" indent="-285750" algn="just">
              <a:lnSpc>
                <a:spcPct val="110000"/>
              </a:lnSpc>
              <a:spcBef>
                <a:spcPts val="600"/>
              </a:spcBef>
              <a:buFont typeface="Wingdings" panose="05000000000000000000" pitchFamily="2" charset="2"/>
              <a:buChar char="§"/>
            </a:pPr>
            <a:r>
              <a:rPr lang="en-US" sz="1400" dirty="0"/>
              <a:t>Size of the main memory, and configuration of the main memory for swap space (part of main memory to hold frequently used portions of programs to reduce time-consuming I/O operations) are potential bottlenecks and levers for tuning for performance</a:t>
            </a:r>
          </a:p>
          <a:p>
            <a:pPr marL="822960" lvl="2" indent="-274320" algn="just">
              <a:lnSpc>
                <a:spcPct val="110000"/>
              </a:lnSpc>
              <a:spcBef>
                <a:spcPts val="600"/>
              </a:spcBef>
              <a:buFont typeface="+mj-lt"/>
              <a:buAutoNum type="alphaLcPeriod"/>
            </a:pPr>
            <a:r>
              <a:rPr lang="en-US" sz="1400" b="1" dirty="0"/>
              <a:t>Number and size of Buffers</a:t>
            </a:r>
          </a:p>
          <a:p>
            <a:pPr marL="1108710" lvl="3" indent="-285750" algn="just">
              <a:lnSpc>
                <a:spcPct val="110000"/>
              </a:lnSpc>
              <a:spcBef>
                <a:spcPts val="600"/>
              </a:spcBef>
              <a:buFont typeface="Wingdings" panose="05000000000000000000" pitchFamily="2" charset="2"/>
              <a:buChar char="§"/>
            </a:pPr>
            <a:r>
              <a:rPr lang="en-US" sz="1400" dirty="0"/>
              <a:t>The number and size of Buffers (which are high-speed registers of main memory that store data being staged for input or output operations) can trade off the amount of memory available for process-oriented transactions</a:t>
            </a:r>
          </a:p>
        </p:txBody>
      </p:sp>
      <p:sp>
        <p:nvSpPr>
          <p:cNvPr id="3" name="Content Placeholder 2">
            <a:extLst>
              <a:ext uri="{FF2B5EF4-FFF2-40B4-BE49-F238E27FC236}">
                <a16:creationId xmlns:a16="http://schemas.microsoft.com/office/drawing/2014/main" id="{4FC7C676-4F5A-44A6-AD71-9BD40AF2BB7C}"/>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1.  Server Environment</a:t>
            </a:r>
            <a:endParaRPr lang="en-GB" sz="2400" dirty="0">
              <a:solidFill>
                <a:srgbClr val="C00000"/>
              </a:solidFill>
            </a:endParaRP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a:xfrm>
            <a:off x="2895600" y="6530998"/>
            <a:ext cx="2954076" cy="365125"/>
          </a:xfrm>
        </p:spPr>
        <p:txBody>
          <a:bodyPr/>
          <a:lstStyle/>
          <a:p>
            <a:r>
              <a:rPr lang="en-US" dirty="0"/>
              <a:t>SS ZG538 Infrastructure Management</a:t>
            </a:r>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11</a:t>
            </a:fld>
            <a:endParaRPr lang="en-US" dirty="0"/>
          </a:p>
        </p:txBody>
      </p:sp>
      <p:sp>
        <p:nvSpPr>
          <p:cNvPr id="6" name="TextBox 5">
            <a:extLst>
              <a:ext uri="{FF2B5EF4-FFF2-40B4-BE49-F238E27FC236}">
                <a16:creationId xmlns:a16="http://schemas.microsoft.com/office/drawing/2014/main" id="{A53CBB40-2D85-4E23-AA63-CF7F0F52FC02}"/>
              </a:ext>
            </a:extLst>
          </p:cNvPr>
          <p:cNvSpPr txBox="1"/>
          <p:nvPr/>
        </p:nvSpPr>
        <p:spPr>
          <a:xfrm flipH="1">
            <a:off x="8406205" y="6223221"/>
            <a:ext cx="622150" cy="307777"/>
          </a:xfrm>
          <a:prstGeom prst="rect">
            <a:avLst/>
          </a:prstGeom>
          <a:noFill/>
        </p:spPr>
        <p:txBody>
          <a:bodyPr wrap="square" rtlCol="0">
            <a:spAutoFit/>
          </a:bodyPr>
          <a:lstStyle/>
          <a:p>
            <a:r>
              <a:rPr lang="en-US" sz="1400" dirty="0"/>
              <a:t>Cont.</a:t>
            </a:r>
          </a:p>
        </p:txBody>
      </p:sp>
    </p:spTree>
    <p:extLst>
      <p:ext uri="{BB962C8B-B14F-4D97-AF65-F5344CB8AC3E}">
        <p14:creationId xmlns:p14="http://schemas.microsoft.com/office/powerpoint/2010/main" val="382520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228600" y="1371600"/>
            <a:ext cx="9067697" cy="4862513"/>
          </a:xfrm>
        </p:spPr>
        <p:txBody>
          <a:bodyPr>
            <a:normAutofit/>
          </a:bodyPr>
          <a:lstStyle/>
          <a:p>
            <a:pPr marL="365760" lvl="1" indent="0">
              <a:lnSpc>
                <a:spcPct val="110000"/>
              </a:lnSpc>
              <a:spcBef>
                <a:spcPts val="600"/>
              </a:spcBef>
              <a:buNone/>
            </a:pPr>
            <a:br>
              <a:rPr lang="en-US" sz="300" b="1" dirty="0"/>
            </a:br>
            <a:r>
              <a:rPr lang="en-US" sz="1500" b="1" dirty="0"/>
              <a:t>Major places in a server environment ..</a:t>
            </a:r>
            <a:r>
              <a:rPr lang="en-US" b="1" dirty="0"/>
              <a:t>(Cont.)</a:t>
            </a:r>
          </a:p>
          <a:p>
            <a:pPr marL="548640" lvl="2" algn="just">
              <a:lnSpc>
                <a:spcPct val="120000"/>
              </a:lnSpc>
              <a:spcBef>
                <a:spcPts val="600"/>
              </a:spcBef>
              <a:buFont typeface="+mj-lt"/>
              <a:buAutoNum type="alphaLcPeriod" startAt="4"/>
            </a:pPr>
            <a:r>
              <a:rPr lang="en-US" sz="1400" b="1" dirty="0"/>
              <a:t>Cache</a:t>
            </a:r>
          </a:p>
          <a:p>
            <a:pPr marL="914400" lvl="3" algn="just">
              <a:lnSpc>
                <a:spcPct val="110000"/>
              </a:lnSpc>
              <a:spcBef>
                <a:spcPts val="600"/>
              </a:spcBef>
              <a:buFont typeface="Wingdings" panose="05000000000000000000" pitchFamily="2" charset="2"/>
              <a:buChar char="§"/>
            </a:pPr>
            <a:r>
              <a:rPr lang="en-US" sz="1400" dirty="0"/>
              <a:t>Size and availability of the Cache (lower performance than main memory and used for storing programs and data which are likely to be used immediately), in the server environment is an additional lever for tuning for performance</a:t>
            </a:r>
          </a:p>
          <a:p>
            <a:pPr marL="640080" lvl="2" indent="-274320" algn="just">
              <a:lnSpc>
                <a:spcPct val="110000"/>
              </a:lnSpc>
              <a:spcBef>
                <a:spcPts val="600"/>
              </a:spcBef>
              <a:buFont typeface="+mj-lt"/>
              <a:buAutoNum type="alphaLcPeriod" startAt="4"/>
            </a:pPr>
            <a:r>
              <a:rPr lang="en-US" sz="1400" b="1" dirty="0"/>
              <a:t>Number and type of channels</a:t>
            </a:r>
          </a:p>
          <a:p>
            <a:pPr marL="914400" lvl="3" algn="just">
              <a:lnSpc>
                <a:spcPct val="110000"/>
              </a:lnSpc>
              <a:spcBef>
                <a:spcPts val="600"/>
              </a:spcBef>
              <a:buFont typeface="Wingdings" panose="05000000000000000000" pitchFamily="2" charset="2"/>
              <a:buChar char="§"/>
            </a:pPr>
            <a:r>
              <a:rPr lang="en-US" sz="1400" dirty="0"/>
              <a:t>Number, type and capacity of the IO channels or the IO buses (could be FC, SCSI, SATA ..) can effect performance and are other levers to tweak for performance of the Server environment </a:t>
            </a:r>
          </a:p>
          <a:p>
            <a:pPr marL="365760" lvl="1" indent="0">
              <a:lnSpc>
                <a:spcPct val="110000"/>
              </a:lnSpc>
              <a:spcBef>
                <a:spcPts val="600"/>
              </a:spcBef>
              <a:buNone/>
            </a:pPr>
            <a:endParaRPr lang="en-US" sz="300" b="1" dirty="0"/>
          </a:p>
          <a:p>
            <a:pPr marL="365760" lvl="1" indent="0">
              <a:lnSpc>
                <a:spcPct val="110000"/>
              </a:lnSpc>
              <a:spcBef>
                <a:spcPts val="600"/>
              </a:spcBef>
              <a:buNone/>
            </a:pPr>
            <a:r>
              <a:rPr lang="en-US" sz="1500" b="1" dirty="0">
                <a:solidFill>
                  <a:srgbClr val="FF0000"/>
                </a:solidFill>
              </a:rPr>
              <a:t>Metrics commonly collected in a server environment for optimizing performance include:</a:t>
            </a:r>
          </a:p>
          <a:p>
            <a:pPr marL="948690" lvl="2" indent="-400050" algn="just">
              <a:lnSpc>
                <a:spcPct val="110000"/>
              </a:lnSpc>
              <a:spcBef>
                <a:spcPts val="600"/>
              </a:spcBef>
              <a:buFont typeface="+mj-lt"/>
              <a:buAutoNum type="romanLcPeriod"/>
            </a:pPr>
            <a:r>
              <a:rPr lang="en-US" sz="1500" dirty="0"/>
              <a:t>Processor utilization percentages</a:t>
            </a:r>
          </a:p>
          <a:p>
            <a:pPr marL="948690" lvl="2" indent="-400050" algn="just">
              <a:lnSpc>
                <a:spcPct val="110000"/>
              </a:lnSpc>
              <a:spcBef>
                <a:spcPts val="600"/>
              </a:spcBef>
              <a:buFont typeface="+mj-lt"/>
              <a:buAutoNum type="romanLcPeriod"/>
            </a:pPr>
            <a:r>
              <a:rPr lang="en-US" sz="1500" dirty="0"/>
              <a:t>The frequency of swapping in and out of main memory</a:t>
            </a:r>
          </a:p>
          <a:p>
            <a:pPr marL="948690" lvl="2" indent="-400050" algn="just">
              <a:lnSpc>
                <a:spcPct val="110000"/>
              </a:lnSpc>
              <a:spcBef>
                <a:spcPts val="600"/>
              </a:spcBef>
              <a:buFont typeface="+mj-lt"/>
              <a:buAutoNum type="romanLcPeriod"/>
            </a:pPr>
            <a:r>
              <a:rPr lang="en-US" sz="1500" dirty="0"/>
              <a:t>Percentage of hits and misses to the main memory cache</a:t>
            </a:r>
          </a:p>
          <a:p>
            <a:pPr marL="948690" lvl="2" indent="-400050" algn="just">
              <a:lnSpc>
                <a:spcPct val="110000"/>
              </a:lnSpc>
              <a:spcBef>
                <a:spcPts val="600"/>
              </a:spcBef>
              <a:buFont typeface="+mj-lt"/>
              <a:buAutoNum type="romanLcPeriod"/>
            </a:pPr>
            <a:r>
              <a:rPr lang="en-US" sz="1500" dirty="0"/>
              <a:t>The length and duration of processing queues</a:t>
            </a:r>
          </a:p>
          <a:p>
            <a:pPr marL="948690" lvl="2" indent="-400050" algn="just">
              <a:lnSpc>
                <a:spcPct val="110000"/>
              </a:lnSpc>
              <a:spcBef>
                <a:spcPts val="600"/>
              </a:spcBef>
              <a:buFont typeface="+mj-lt"/>
              <a:buAutoNum type="romanLcPeriod"/>
            </a:pPr>
            <a:r>
              <a:rPr lang="en-US" sz="1500" dirty="0"/>
              <a:t>The percentage of utilization of channels</a:t>
            </a:r>
          </a:p>
          <a:p>
            <a:pPr marL="948690" lvl="2" indent="-400050" algn="just">
              <a:lnSpc>
                <a:spcPct val="110000"/>
              </a:lnSpc>
              <a:spcBef>
                <a:spcPts val="600"/>
              </a:spcBef>
              <a:buFont typeface="+mj-lt"/>
              <a:buAutoNum type="romanLcPeriod"/>
            </a:pPr>
            <a:r>
              <a:rPr lang="en-US" sz="1500" dirty="0"/>
              <a:t>The amount of processor overhead used to measure performance</a:t>
            </a:r>
          </a:p>
          <a:p>
            <a:endParaRPr lang="en-US" dirty="0"/>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12</a:t>
            </a:fld>
            <a:endParaRPr lang="en-US" dirty="0"/>
          </a:p>
        </p:txBody>
      </p:sp>
      <p:sp>
        <p:nvSpPr>
          <p:cNvPr id="8" name="Content Placeholder 2">
            <a:extLst>
              <a:ext uri="{FF2B5EF4-FFF2-40B4-BE49-F238E27FC236}">
                <a16:creationId xmlns:a16="http://schemas.microsoft.com/office/drawing/2014/main" id="{6A13E6B6-2DD7-49A8-8E03-62057ECD55D9}"/>
              </a:ext>
            </a:extLst>
          </p:cNvPr>
          <p:cNvSpPr>
            <a:spLocks noGrp="1"/>
          </p:cNvSpPr>
          <p:nvPr>
            <p:ph sz="quarter" idx="10"/>
          </p:nvPr>
        </p:nvSpPr>
        <p:spPr>
          <a:xfrm>
            <a:off x="76200" y="6660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1.  Server Environment (Contd.)</a:t>
            </a:r>
            <a:endParaRPr lang="en-GB" sz="2400" dirty="0">
              <a:solidFill>
                <a:srgbClr val="C00000"/>
              </a:solidFill>
            </a:endParaRPr>
          </a:p>
        </p:txBody>
      </p:sp>
    </p:spTree>
    <p:extLst>
      <p:ext uri="{BB962C8B-B14F-4D97-AF65-F5344CB8AC3E}">
        <p14:creationId xmlns:p14="http://schemas.microsoft.com/office/powerpoint/2010/main" val="285443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0" y="1367240"/>
            <a:ext cx="9144000" cy="5306107"/>
          </a:xfrm>
        </p:spPr>
        <p:txBody>
          <a:bodyPr>
            <a:normAutofit fontScale="85000" lnSpcReduction="10000"/>
          </a:bodyPr>
          <a:lstStyle/>
          <a:p>
            <a:pPr marL="137160" lvl="1" indent="0">
              <a:lnSpc>
                <a:spcPct val="140000"/>
              </a:lnSpc>
              <a:spcBef>
                <a:spcPts val="600"/>
              </a:spcBef>
              <a:buNone/>
            </a:pPr>
            <a:br>
              <a:rPr lang="en-US" sz="300" b="1" dirty="0"/>
            </a:br>
            <a:r>
              <a:rPr lang="en-US" sz="1700" dirty="0"/>
              <a:t>Disk storage equipment is the next resource which can have a bearing on performance-tuning.</a:t>
            </a:r>
          </a:p>
          <a:p>
            <a:pPr marL="137160" lvl="1" indent="0">
              <a:lnSpc>
                <a:spcPct val="140000"/>
              </a:lnSpc>
              <a:spcBef>
                <a:spcPts val="600"/>
              </a:spcBef>
              <a:buNone/>
            </a:pPr>
            <a:r>
              <a:rPr lang="en-US" sz="1700" b="1" dirty="0">
                <a:solidFill>
                  <a:srgbClr val="0070C0"/>
                </a:solidFill>
              </a:rPr>
              <a:t>Disk storage environment performance can be impacted by the following</a:t>
            </a:r>
          </a:p>
          <a:p>
            <a:pPr marL="548640" lvl="2" indent="-274320" algn="just">
              <a:lnSpc>
                <a:spcPct val="140000"/>
              </a:lnSpc>
              <a:spcBef>
                <a:spcPts val="600"/>
              </a:spcBef>
              <a:buFont typeface="+mj-lt"/>
              <a:buAutoNum type="alphaLcPeriod"/>
            </a:pPr>
            <a:r>
              <a:rPr lang="en-US" sz="1700" b="1" dirty="0"/>
              <a:t>Cache Memory in a Disk Subsystem</a:t>
            </a:r>
          </a:p>
          <a:p>
            <a:pPr marL="822960" lvl="3" indent="-285750" algn="just">
              <a:lnSpc>
                <a:spcPct val="140000"/>
              </a:lnSpc>
              <a:spcBef>
                <a:spcPts val="600"/>
              </a:spcBef>
              <a:buFont typeface="Wingdings" panose="05000000000000000000" pitchFamily="2" charset="2"/>
              <a:buChar char="§"/>
            </a:pPr>
            <a:r>
              <a:rPr lang="en-US" sz="1700" dirty="0"/>
              <a:t>Significant number of disk subsystems have Cache built into them. The size of the cache, the algorithms which are used for </a:t>
            </a:r>
            <a:r>
              <a:rPr lang="en-US" sz="1700" b="1" dirty="0"/>
              <a:t>prefetching &amp; flushing </a:t>
            </a:r>
            <a:r>
              <a:rPr lang="en-US" sz="1700" dirty="0"/>
              <a:t>can have a significant impact on the performance (Discuss in the session)</a:t>
            </a:r>
          </a:p>
          <a:p>
            <a:pPr marL="548640" lvl="2" indent="-274320" algn="just">
              <a:lnSpc>
                <a:spcPct val="140000"/>
              </a:lnSpc>
              <a:spcBef>
                <a:spcPts val="600"/>
              </a:spcBef>
              <a:buFont typeface="+mj-lt"/>
              <a:buAutoNum type="alphaLcPeriod"/>
            </a:pPr>
            <a:r>
              <a:rPr lang="en-US" sz="1700" b="1" dirty="0"/>
              <a:t>Volume groups</a:t>
            </a:r>
          </a:p>
          <a:p>
            <a:pPr marL="822960" lvl="3" indent="-285750" algn="just">
              <a:lnSpc>
                <a:spcPct val="140000"/>
              </a:lnSpc>
              <a:spcBef>
                <a:spcPts val="600"/>
              </a:spcBef>
              <a:buFont typeface="Wingdings" panose="05000000000000000000" pitchFamily="2" charset="2"/>
              <a:buChar char="§"/>
            </a:pPr>
            <a:r>
              <a:rPr lang="en-US" sz="1700" dirty="0"/>
              <a:t>Volume groups are a logical grouping of physical disk drives. The intent is to improve performance with reduced seek-and-search times by combining frequently used groups of physical volumes into one logical group. Data could be distributed across different physical disks which would mean more physical paths and have them to be logically grouped for providing performance.</a:t>
            </a:r>
          </a:p>
          <a:p>
            <a:pPr marL="548640" lvl="2" indent="-274320" algn="just">
              <a:lnSpc>
                <a:spcPct val="140000"/>
              </a:lnSpc>
              <a:spcBef>
                <a:spcPts val="600"/>
              </a:spcBef>
              <a:buFont typeface="+mj-lt"/>
              <a:buAutoNum type="alphaLcPeriod"/>
            </a:pPr>
            <a:r>
              <a:rPr lang="en-US" sz="1700" b="1" dirty="0"/>
              <a:t>Striping</a:t>
            </a:r>
          </a:p>
          <a:p>
            <a:pPr marL="822960" lvl="3" indent="-285750" algn="just">
              <a:lnSpc>
                <a:spcPct val="140000"/>
              </a:lnSpc>
              <a:spcBef>
                <a:spcPts val="600"/>
              </a:spcBef>
              <a:buFont typeface="Wingdings" panose="05000000000000000000" pitchFamily="2" charset="2"/>
              <a:buChar char="§"/>
            </a:pPr>
            <a:r>
              <a:rPr lang="en-US" sz="1700" dirty="0"/>
              <a:t>Striping is a performance improvement techniques in which blocks of data that are to be read or written sequentially are stored across multiple disks (usually across the same logical volume) to increase the number of data paths to overcome the difference of disk write speed and data transfer rates.</a:t>
            </a: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13</a:t>
            </a:fld>
            <a:endParaRPr lang="en-US" dirty="0"/>
          </a:p>
        </p:txBody>
      </p:sp>
      <p:sp>
        <p:nvSpPr>
          <p:cNvPr id="8" name="Content Placeholder 2">
            <a:extLst>
              <a:ext uri="{FF2B5EF4-FFF2-40B4-BE49-F238E27FC236}">
                <a16:creationId xmlns:a16="http://schemas.microsoft.com/office/drawing/2014/main" id="{18A33F0F-DCE9-457B-8E42-2785801DF918}"/>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2.  Disk Storage Environment</a:t>
            </a:r>
            <a:endParaRPr lang="en-GB" sz="2400" dirty="0">
              <a:solidFill>
                <a:srgbClr val="C00000"/>
              </a:solidFill>
            </a:endParaRPr>
          </a:p>
        </p:txBody>
      </p:sp>
    </p:spTree>
    <p:extLst>
      <p:ext uri="{BB962C8B-B14F-4D97-AF65-F5344CB8AC3E}">
        <p14:creationId xmlns:p14="http://schemas.microsoft.com/office/powerpoint/2010/main" val="285210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0" y="1415368"/>
            <a:ext cx="8991600" cy="5135303"/>
          </a:xfrm>
        </p:spPr>
        <p:txBody>
          <a:bodyPr>
            <a:normAutofit fontScale="92500" lnSpcReduction="20000"/>
          </a:bodyPr>
          <a:lstStyle/>
          <a:p>
            <a:pPr marL="182880" lvl="1" indent="0">
              <a:lnSpc>
                <a:spcPct val="110000"/>
              </a:lnSpc>
              <a:spcBef>
                <a:spcPts val="600"/>
              </a:spcBef>
              <a:buNone/>
            </a:pPr>
            <a:r>
              <a:rPr lang="en-US" b="1" dirty="0">
                <a:solidFill>
                  <a:srgbClr val="0070C0"/>
                </a:solidFill>
              </a:rPr>
              <a:t>Disk storage environment performance can be impacted by the following (Contd.)</a:t>
            </a:r>
          </a:p>
          <a:p>
            <a:pPr marL="640080" lvl="2" indent="-274320" algn="just">
              <a:lnSpc>
                <a:spcPct val="130000"/>
              </a:lnSpc>
              <a:spcBef>
                <a:spcPts val="600"/>
              </a:spcBef>
              <a:buFont typeface="+mj-lt"/>
              <a:buAutoNum type="alphaLcPeriod" startAt="4"/>
            </a:pPr>
            <a:r>
              <a:rPr lang="en-US" sz="1600" b="1" dirty="0"/>
              <a:t>Storage area networks</a:t>
            </a:r>
          </a:p>
          <a:p>
            <a:pPr marL="914400" lvl="3" indent="-274320" algn="just">
              <a:lnSpc>
                <a:spcPct val="140000"/>
              </a:lnSpc>
              <a:spcBef>
                <a:spcPts val="600"/>
              </a:spcBef>
              <a:buFont typeface="Wingdings" panose="05000000000000000000" pitchFamily="2" charset="2"/>
              <a:buChar char="§"/>
            </a:pPr>
            <a:r>
              <a:rPr lang="en-US" sz="1600" dirty="0"/>
              <a:t>Configuring and using the storage disk equipment into a SAN can enhance the performance. This coupled with addition of say FC switches will enable multiple paths for the data to be transmitted/received and hence enhancement of performance. This could increase the fan-in. This is offset by the cost which needs to be balanced.</a:t>
            </a:r>
            <a:endParaRPr lang="en-US" sz="1600" b="1" dirty="0"/>
          </a:p>
          <a:p>
            <a:pPr marL="640080" lvl="2" indent="-274320" algn="just">
              <a:lnSpc>
                <a:spcPct val="130000"/>
              </a:lnSpc>
              <a:spcBef>
                <a:spcPts val="600"/>
              </a:spcBef>
              <a:buFont typeface="+mj-lt"/>
              <a:buAutoNum type="alphaLcPeriod" startAt="4"/>
            </a:pPr>
            <a:r>
              <a:rPr lang="en-US" sz="1600" b="1" dirty="0"/>
              <a:t>Network‐attached storage</a:t>
            </a:r>
          </a:p>
          <a:p>
            <a:pPr marL="914400" lvl="3" indent="-274320" algn="just">
              <a:lnSpc>
                <a:spcPct val="140000"/>
              </a:lnSpc>
              <a:spcBef>
                <a:spcPts val="600"/>
              </a:spcBef>
              <a:buFont typeface="Wingdings" panose="05000000000000000000" pitchFamily="2" charset="2"/>
              <a:buChar char="§"/>
            </a:pPr>
            <a:r>
              <a:rPr lang="en-US" sz="1600" dirty="0"/>
              <a:t>Configuring the network as a NAS could reasonably increase the performance as the disk is directly connected to the network, but is limited by the network bandwidth</a:t>
            </a:r>
          </a:p>
          <a:p>
            <a:pPr marL="640080" lvl="2" indent="-274320" algn="just">
              <a:lnSpc>
                <a:spcPct val="130000"/>
              </a:lnSpc>
              <a:spcBef>
                <a:spcPts val="600"/>
              </a:spcBef>
              <a:buFont typeface="+mj-lt"/>
              <a:buAutoNum type="alphaLcPeriod" startAt="4"/>
            </a:pPr>
            <a:r>
              <a:rPr lang="en-US" sz="1600" b="1" dirty="0"/>
              <a:t>Extents</a:t>
            </a:r>
          </a:p>
          <a:p>
            <a:pPr marL="914400" lvl="3" indent="-274320" algn="just">
              <a:lnSpc>
                <a:spcPct val="140000"/>
              </a:lnSpc>
              <a:spcBef>
                <a:spcPts val="600"/>
              </a:spcBef>
              <a:buFont typeface="Wingdings" panose="05000000000000000000" pitchFamily="2" charset="2"/>
              <a:buChar char="§"/>
            </a:pPr>
            <a:r>
              <a:rPr lang="en-US" sz="1600" dirty="0"/>
              <a:t>Extents are contiguous areas of storage reserved for a file or an object in a file system, represented as a range of block numbers. In case of amount of data needing to be written exceeds the amount of original contiguous disk space allocated, another extent is added to it. So instead of abnormally terminating the request, the operating system looks for additional available space on the disk volume and extends the original contiguous space. The negative perspective would be .. Larger the number of extents, longer the response times. </a:t>
            </a:r>
          </a:p>
          <a:p>
            <a:pPr marL="365760" lvl="1" indent="0">
              <a:lnSpc>
                <a:spcPct val="110000"/>
              </a:lnSpc>
              <a:spcBef>
                <a:spcPts val="600"/>
              </a:spcBef>
              <a:buNone/>
            </a:pPr>
            <a:endParaRPr lang="en-US" sz="300" b="1" dirty="0"/>
          </a:p>
          <a:p>
            <a:endParaRPr lang="en-US" dirty="0"/>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14</a:t>
            </a:fld>
            <a:endParaRPr lang="en-US" dirty="0"/>
          </a:p>
        </p:txBody>
      </p:sp>
      <p:sp>
        <p:nvSpPr>
          <p:cNvPr id="8" name="Content Placeholder 2">
            <a:extLst>
              <a:ext uri="{FF2B5EF4-FFF2-40B4-BE49-F238E27FC236}">
                <a16:creationId xmlns:a16="http://schemas.microsoft.com/office/drawing/2014/main" id="{A2779E87-4967-4191-B6A1-55F2BFFC1DC1}"/>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2.  Disk Storage Environment  (Contd.)</a:t>
            </a:r>
            <a:endParaRPr lang="en-GB" sz="2400" dirty="0">
              <a:solidFill>
                <a:srgbClr val="C00000"/>
              </a:solidFill>
            </a:endParaRPr>
          </a:p>
        </p:txBody>
      </p:sp>
    </p:spTree>
    <p:extLst>
      <p:ext uri="{BB962C8B-B14F-4D97-AF65-F5344CB8AC3E}">
        <p14:creationId xmlns:p14="http://schemas.microsoft.com/office/powerpoint/2010/main" val="187624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0" y="1415368"/>
            <a:ext cx="8991600" cy="5142744"/>
          </a:xfrm>
        </p:spPr>
        <p:txBody>
          <a:bodyPr>
            <a:normAutofit/>
          </a:bodyPr>
          <a:lstStyle/>
          <a:p>
            <a:pPr marL="182880" lvl="1" indent="0">
              <a:lnSpc>
                <a:spcPct val="110000"/>
              </a:lnSpc>
              <a:spcBef>
                <a:spcPts val="600"/>
              </a:spcBef>
              <a:buNone/>
            </a:pPr>
            <a:br>
              <a:rPr lang="en-US" sz="400" b="1" dirty="0"/>
            </a:br>
            <a:r>
              <a:rPr lang="en-US" b="1" dirty="0">
                <a:solidFill>
                  <a:srgbClr val="0070C0"/>
                </a:solidFill>
              </a:rPr>
              <a:t>Disk storage environment performance can be impacted by the following (Contd.)</a:t>
            </a:r>
          </a:p>
          <a:p>
            <a:pPr marL="640080" lvl="2" indent="-365760" algn="just">
              <a:lnSpc>
                <a:spcPct val="130000"/>
              </a:lnSpc>
              <a:spcBef>
                <a:spcPts val="1200"/>
              </a:spcBef>
              <a:buFont typeface="+mj-lt"/>
              <a:buAutoNum type="alphaLcPeriod" startAt="7"/>
            </a:pPr>
            <a:r>
              <a:rPr lang="en-US" sz="1600" b="1" dirty="0"/>
              <a:t>Fragmentation</a:t>
            </a:r>
          </a:p>
          <a:p>
            <a:pPr marL="822960" lvl="3" indent="-182880" algn="just">
              <a:lnSpc>
                <a:spcPct val="140000"/>
              </a:lnSpc>
              <a:spcBef>
                <a:spcPts val="600"/>
              </a:spcBef>
              <a:buFont typeface="Wingdings" panose="05000000000000000000" pitchFamily="2" charset="2"/>
              <a:buChar char="§"/>
            </a:pPr>
            <a:r>
              <a:rPr lang="en-US" sz="1600" dirty="0"/>
              <a:t>Extents are needed due to fragmentation of disks. Higher the fragmentation, larger the number of extents and the other way too. Reallocating for files reducing the extents, defragmentation are good tuning methods to improve fragmentation</a:t>
            </a:r>
            <a:endParaRPr lang="en-US" sz="1600" b="1" dirty="0"/>
          </a:p>
          <a:p>
            <a:pPr marL="365760" lvl="1" indent="0">
              <a:lnSpc>
                <a:spcPct val="110000"/>
              </a:lnSpc>
              <a:spcBef>
                <a:spcPts val="600"/>
              </a:spcBef>
              <a:buNone/>
            </a:pPr>
            <a:endParaRPr lang="en-US" sz="300" b="1" dirty="0"/>
          </a:p>
          <a:p>
            <a:endParaRPr lang="en-US" dirty="0"/>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15</a:t>
            </a:fld>
            <a:endParaRPr lang="en-US" dirty="0"/>
          </a:p>
        </p:txBody>
      </p:sp>
      <p:sp>
        <p:nvSpPr>
          <p:cNvPr id="8" name="Content Placeholder 2">
            <a:extLst>
              <a:ext uri="{FF2B5EF4-FFF2-40B4-BE49-F238E27FC236}">
                <a16:creationId xmlns:a16="http://schemas.microsoft.com/office/drawing/2014/main" id="{03BC7D3B-A00B-4FB5-B44D-550378A3EC0A}"/>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2.  Disk Storage Environment  (Contd.)</a:t>
            </a:r>
            <a:endParaRPr lang="en-GB" sz="2400" dirty="0">
              <a:solidFill>
                <a:srgbClr val="C00000"/>
              </a:solidFill>
            </a:endParaRPr>
          </a:p>
        </p:txBody>
      </p:sp>
    </p:spTree>
    <p:extLst>
      <p:ext uri="{BB962C8B-B14F-4D97-AF65-F5344CB8AC3E}">
        <p14:creationId xmlns:p14="http://schemas.microsoft.com/office/powerpoint/2010/main" val="267323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0" y="1319717"/>
            <a:ext cx="9067697" cy="5306107"/>
          </a:xfrm>
        </p:spPr>
        <p:txBody>
          <a:bodyPr>
            <a:normAutofit fontScale="92500"/>
          </a:bodyPr>
          <a:lstStyle/>
          <a:p>
            <a:pPr marL="548640" indent="-274320" algn="just">
              <a:lnSpc>
                <a:spcPct val="110000"/>
              </a:lnSpc>
              <a:spcBef>
                <a:spcPts val="600"/>
              </a:spcBef>
              <a:buFont typeface="Wingdings" panose="05000000000000000000" pitchFamily="2" charset="2"/>
              <a:buChar char="§"/>
            </a:pPr>
            <a:r>
              <a:rPr lang="en-US" sz="1500" dirty="0"/>
              <a:t>The physical layout of a database can greatly influence the eventual response times of inquiries or updates.</a:t>
            </a:r>
          </a:p>
          <a:p>
            <a:pPr marL="548640" indent="-274320" algn="just">
              <a:lnSpc>
                <a:spcPct val="110000"/>
              </a:lnSpc>
              <a:spcBef>
                <a:spcPts val="600"/>
              </a:spcBef>
              <a:buFont typeface="Wingdings" panose="05000000000000000000" pitchFamily="2" charset="2"/>
              <a:buChar char="§"/>
            </a:pPr>
            <a:r>
              <a:rPr lang="en-US" sz="1500" dirty="0"/>
              <a:t>Databases in large companies can grow to hundreds of columns and millions of rows. </a:t>
            </a:r>
          </a:p>
          <a:p>
            <a:pPr marL="548640" indent="-274320" algn="just">
              <a:lnSpc>
                <a:spcPct val="110000"/>
              </a:lnSpc>
              <a:spcBef>
                <a:spcPts val="600"/>
              </a:spcBef>
              <a:buFont typeface="Wingdings" panose="05000000000000000000" pitchFamily="2" charset="2"/>
              <a:buChar char="§"/>
            </a:pPr>
            <a:r>
              <a:rPr lang="en-US" sz="1500" dirty="0"/>
              <a:t>The placement of critical files such as system, data, log, index, and rollback files within the database can spell the difference between acceptable responses and outright lockups.</a:t>
            </a:r>
          </a:p>
          <a:p>
            <a:pPr marL="274320" lvl="1" indent="0">
              <a:lnSpc>
                <a:spcPct val="110000"/>
              </a:lnSpc>
              <a:spcBef>
                <a:spcPts val="600"/>
              </a:spcBef>
              <a:buNone/>
            </a:pPr>
            <a:r>
              <a:rPr lang="en-US" sz="1500" b="1" dirty="0">
                <a:solidFill>
                  <a:srgbClr val="0070C0"/>
                </a:solidFill>
              </a:rPr>
              <a:t>Common performance issues associated with a database environment is as below</a:t>
            </a:r>
          </a:p>
          <a:p>
            <a:pPr marL="731520" lvl="2" indent="-274320" algn="just">
              <a:lnSpc>
                <a:spcPct val="120000"/>
              </a:lnSpc>
              <a:spcBef>
                <a:spcPts val="600"/>
              </a:spcBef>
              <a:buFont typeface="+mj-lt"/>
              <a:buAutoNum type="alphaLcPeriod"/>
            </a:pPr>
            <a:r>
              <a:rPr lang="en-US" sz="1500" b="1" dirty="0"/>
              <a:t>Placement of table files</a:t>
            </a:r>
          </a:p>
          <a:p>
            <a:pPr marL="1005840" lvl="3" indent="-274320" algn="just">
              <a:lnSpc>
                <a:spcPct val="110000"/>
              </a:lnSpc>
              <a:spcBef>
                <a:spcPts val="600"/>
              </a:spcBef>
              <a:buFont typeface="Wingdings" panose="05000000000000000000" pitchFamily="2" charset="2"/>
              <a:buChar char="§"/>
            </a:pPr>
            <a:r>
              <a:rPr lang="en-US" sz="1500" dirty="0"/>
              <a:t>A table file, which describes the various tables that reside within the database, is a critical navigational map of a database that serves as its data dictionary.</a:t>
            </a:r>
          </a:p>
          <a:p>
            <a:pPr marL="1005840" lvl="3" indent="-274320" algn="just">
              <a:lnSpc>
                <a:spcPct val="110000"/>
              </a:lnSpc>
              <a:spcBef>
                <a:spcPts val="600"/>
              </a:spcBef>
              <a:buFont typeface="Wingdings" panose="05000000000000000000" pitchFamily="2" charset="2"/>
              <a:buChar char="§"/>
            </a:pPr>
            <a:r>
              <a:rPr lang="en-US" sz="1500" dirty="0"/>
              <a:t>Since most DB requests are channeled through the table file, the placement of this file is extremely important to delivering acceptable online performance. </a:t>
            </a:r>
          </a:p>
          <a:p>
            <a:pPr marL="1005840" lvl="3" indent="-274320" algn="just">
              <a:lnSpc>
                <a:spcPct val="110000"/>
              </a:lnSpc>
              <a:spcBef>
                <a:spcPts val="600"/>
              </a:spcBef>
              <a:buFont typeface="Wingdings" panose="05000000000000000000" pitchFamily="2" charset="2"/>
              <a:buChar char="§"/>
            </a:pPr>
            <a:r>
              <a:rPr lang="en-US" sz="1500" dirty="0"/>
              <a:t>The optimal location for this file is in the main memory of the server where fetch times are the quickest. However, the size of this file often prevents its being located there. In that case, as much of it as possible should be loaded into the cache memory of the disk array when space is available.</a:t>
            </a:r>
          </a:p>
          <a:p>
            <a:pPr marL="800100" lvl="2" indent="-342900" algn="just">
              <a:lnSpc>
                <a:spcPct val="120000"/>
              </a:lnSpc>
              <a:spcBef>
                <a:spcPts val="600"/>
              </a:spcBef>
              <a:buFont typeface="+mj-lt"/>
              <a:buAutoNum type="alphaLcPeriod" startAt="2"/>
            </a:pPr>
            <a:r>
              <a:rPr lang="en-US" sz="1500" b="1" dirty="0"/>
              <a:t>Initialization parameters</a:t>
            </a:r>
          </a:p>
          <a:p>
            <a:pPr marL="1005840" lvl="3" indent="-274320" algn="just">
              <a:lnSpc>
                <a:spcPct val="110000"/>
              </a:lnSpc>
              <a:spcBef>
                <a:spcPts val="600"/>
              </a:spcBef>
              <a:buFont typeface="Wingdings" panose="05000000000000000000" pitchFamily="2" charset="2"/>
              <a:buChar char="§"/>
            </a:pPr>
            <a:r>
              <a:rPr lang="en-US" sz="1500" dirty="0"/>
              <a:t>There can be dozens of parameters from which to select and specify initial values. Some of the more common of these are database block size, the shared pool size for locating the data dictionary in memory, the system global area (SGA) for selected shared table files, log buffers, and the database block buffers for data files.</a:t>
            </a: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16</a:t>
            </a:fld>
            <a:endParaRPr lang="en-US" dirty="0"/>
          </a:p>
        </p:txBody>
      </p:sp>
      <p:sp>
        <p:nvSpPr>
          <p:cNvPr id="8" name="Content Placeholder 2">
            <a:extLst>
              <a:ext uri="{FF2B5EF4-FFF2-40B4-BE49-F238E27FC236}">
                <a16:creationId xmlns:a16="http://schemas.microsoft.com/office/drawing/2014/main" id="{65779A8B-F654-4FBF-8D92-1B201E6AEDDA}"/>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3.  Database Environment</a:t>
            </a:r>
            <a:endParaRPr lang="en-GB" sz="2400" dirty="0">
              <a:solidFill>
                <a:srgbClr val="C00000"/>
              </a:solidFill>
            </a:endParaRPr>
          </a:p>
        </p:txBody>
      </p:sp>
    </p:spTree>
    <p:extLst>
      <p:ext uri="{BB962C8B-B14F-4D97-AF65-F5344CB8AC3E}">
        <p14:creationId xmlns:p14="http://schemas.microsoft.com/office/powerpoint/2010/main" val="1815745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0" y="1415368"/>
            <a:ext cx="9067697" cy="5135303"/>
          </a:xfrm>
        </p:spPr>
        <p:txBody>
          <a:bodyPr>
            <a:normAutofit/>
          </a:bodyPr>
          <a:lstStyle/>
          <a:p>
            <a:pPr marL="274320" lvl="1" indent="0">
              <a:lnSpc>
                <a:spcPct val="110000"/>
              </a:lnSpc>
              <a:spcBef>
                <a:spcPts val="600"/>
              </a:spcBef>
              <a:buNone/>
            </a:pPr>
            <a:r>
              <a:rPr lang="en-US" sz="1500" b="1" dirty="0">
                <a:solidFill>
                  <a:srgbClr val="0070C0"/>
                </a:solidFill>
              </a:rPr>
              <a:t>Common performance issues associated with a database environment (Contd.)</a:t>
            </a:r>
          </a:p>
          <a:p>
            <a:pPr marL="800100" lvl="2" indent="-342900" algn="just">
              <a:lnSpc>
                <a:spcPct val="120000"/>
              </a:lnSpc>
              <a:spcBef>
                <a:spcPts val="600"/>
              </a:spcBef>
              <a:buFont typeface="+mj-lt"/>
              <a:buAutoNum type="alphaLcPeriod" startAt="3"/>
            </a:pPr>
            <a:r>
              <a:rPr lang="en-US" sz="1500" b="1" dirty="0"/>
              <a:t>Placement of data files</a:t>
            </a:r>
          </a:p>
          <a:p>
            <a:pPr marL="1005840" lvl="3" indent="-274320" algn="just">
              <a:lnSpc>
                <a:spcPct val="110000"/>
              </a:lnSpc>
              <a:spcBef>
                <a:spcPts val="600"/>
              </a:spcBef>
              <a:buFont typeface="Wingdings" panose="05000000000000000000" pitchFamily="2" charset="2"/>
              <a:buChar char="§"/>
            </a:pPr>
            <a:r>
              <a:rPr lang="en-US" sz="1500" dirty="0"/>
              <a:t>When accessing data on disk drives, proper placement on the volume—as well as the volume’s placement within a volume group—influences the amount of time it takes to complete database-access requests</a:t>
            </a:r>
          </a:p>
          <a:p>
            <a:pPr marL="800100" lvl="2" indent="-342900" algn="just">
              <a:lnSpc>
                <a:spcPct val="120000"/>
              </a:lnSpc>
              <a:spcBef>
                <a:spcPts val="600"/>
              </a:spcBef>
              <a:buFont typeface="+mj-lt"/>
              <a:buAutoNum type="alphaLcPeriod" startAt="4"/>
            </a:pPr>
            <a:r>
              <a:rPr lang="en-US" sz="1500" b="1" dirty="0"/>
              <a:t>Indexes and keys</a:t>
            </a:r>
          </a:p>
          <a:p>
            <a:pPr marL="1005840" lvl="3" indent="-274320" algn="just">
              <a:lnSpc>
                <a:spcPct val="110000"/>
              </a:lnSpc>
              <a:spcBef>
                <a:spcPts val="600"/>
              </a:spcBef>
              <a:buFont typeface="Wingdings" panose="05000000000000000000" pitchFamily="2" charset="2"/>
              <a:buChar char="§"/>
            </a:pPr>
            <a:r>
              <a:rPr lang="en-US" sz="1500" dirty="0"/>
              <a:t>Judicious use of indexes and keys is another performance and tuning aid that can drastically reduce table lookup times. </a:t>
            </a:r>
          </a:p>
          <a:p>
            <a:pPr marL="1005840" lvl="3" indent="-274320" algn="just">
              <a:lnSpc>
                <a:spcPct val="110000"/>
              </a:lnSpc>
              <a:spcBef>
                <a:spcPts val="600"/>
              </a:spcBef>
              <a:buFont typeface="Wingdings" panose="05000000000000000000" pitchFamily="2" charset="2"/>
              <a:buChar char="§"/>
            </a:pPr>
            <a:r>
              <a:rPr lang="en-US" sz="1500" dirty="0"/>
              <a:t>Keys are used to identify records uniquely in a table. The indexes are lists that hold the keys (lists of keys) along with a pointer to the remainder of the data. Searching for a particular record is typically much quicker using an index, key, and pointer scheme because it eliminates the need to search the entire database.</a:t>
            </a:r>
          </a:p>
          <a:p>
            <a:pPr marL="1005840" lvl="3" indent="-274320" algn="just">
              <a:lnSpc>
                <a:spcPct val="110000"/>
              </a:lnSpc>
              <a:spcBef>
                <a:spcPts val="600"/>
              </a:spcBef>
              <a:buFont typeface="Wingdings" panose="05000000000000000000" pitchFamily="2" charset="2"/>
              <a:buChar char="§"/>
            </a:pPr>
            <a:r>
              <a:rPr lang="en-US" sz="1500" dirty="0"/>
              <a:t>Indexes also allow for multiple sorting of records within groups of tables or keys. Complex queries with multiple constraints will be faster with this.</a:t>
            </a:r>
          </a:p>
          <a:p>
            <a:pPr marL="1005840" lvl="3" indent="-274320" algn="just">
              <a:lnSpc>
                <a:spcPct val="110000"/>
              </a:lnSpc>
              <a:spcBef>
                <a:spcPts val="600"/>
              </a:spcBef>
              <a:buFont typeface="Wingdings" panose="05000000000000000000" pitchFamily="2" charset="2"/>
              <a:buChar char="§"/>
            </a:pPr>
            <a:r>
              <a:rPr lang="en-US" sz="1500" dirty="0"/>
              <a:t>The use of indexes and keys must be balanced with the expense of additional storage, the overhead of processing and maintaining the indexes, and the updating and merging of keys.</a:t>
            </a:r>
          </a:p>
          <a:p>
            <a:pPr marL="731520" lvl="3" indent="0" algn="just">
              <a:lnSpc>
                <a:spcPct val="110000"/>
              </a:lnSpc>
              <a:spcBef>
                <a:spcPts val="600"/>
              </a:spcBef>
              <a:buNone/>
            </a:pPr>
            <a:endParaRPr lang="en-US" sz="1500" dirty="0"/>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17</a:t>
            </a:fld>
            <a:endParaRPr lang="en-US" dirty="0"/>
          </a:p>
        </p:txBody>
      </p:sp>
      <p:sp>
        <p:nvSpPr>
          <p:cNvPr id="8" name="Content Placeholder 2">
            <a:extLst>
              <a:ext uri="{FF2B5EF4-FFF2-40B4-BE49-F238E27FC236}">
                <a16:creationId xmlns:a16="http://schemas.microsoft.com/office/drawing/2014/main" id="{69185C50-E955-4083-BA84-0149DB31F64F}"/>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3.  Database Environment  (Contd.)</a:t>
            </a:r>
            <a:endParaRPr lang="en-GB" sz="2400" dirty="0">
              <a:solidFill>
                <a:srgbClr val="C00000"/>
              </a:solidFill>
            </a:endParaRPr>
          </a:p>
        </p:txBody>
      </p:sp>
    </p:spTree>
    <p:extLst>
      <p:ext uri="{BB962C8B-B14F-4D97-AF65-F5344CB8AC3E}">
        <p14:creationId xmlns:p14="http://schemas.microsoft.com/office/powerpoint/2010/main" val="151940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1" y="1415368"/>
            <a:ext cx="8763000" cy="5135303"/>
          </a:xfrm>
        </p:spPr>
        <p:txBody>
          <a:bodyPr>
            <a:normAutofit/>
          </a:bodyPr>
          <a:lstStyle/>
          <a:p>
            <a:pPr marL="274320" lvl="1" indent="0">
              <a:lnSpc>
                <a:spcPct val="110000"/>
              </a:lnSpc>
              <a:spcBef>
                <a:spcPts val="600"/>
              </a:spcBef>
              <a:buNone/>
            </a:pPr>
            <a:r>
              <a:rPr lang="en-US" b="1" dirty="0">
                <a:solidFill>
                  <a:srgbClr val="0070C0"/>
                </a:solidFill>
              </a:rPr>
              <a:t>Common performance issues associated with a database environment (Cont.)</a:t>
            </a:r>
          </a:p>
          <a:p>
            <a:pPr marL="800100" lvl="2" indent="-342900" algn="just">
              <a:lnSpc>
                <a:spcPct val="120000"/>
              </a:lnSpc>
              <a:spcBef>
                <a:spcPts val="600"/>
              </a:spcBef>
              <a:buFont typeface="+mj-lt"/>
              <a:buAutoNum type="alphaLcPeriod" startAt="5"/>
            </a:pPr>
            <a:r>
              <a:rPr lang="en-US" sz="1600" b="1" dirty="0"/>
              <a:t>Locks</a:t>
            </a:r>
          </a:p>
          <a:p>
            <a:pPr marL="1005840" lvl="3" indent="-274320" algn="just">
              <a:lnSpc>
                <a:spcPct val="110000"/>
              </a:lnSpc>
              <a:spcBef>
                <a:spcPts val="600"/>
              </a:spcBef>
              <a:buFont typeface="Wingdings" panose="05000000000000000000" pitchFamily="2" charset="2"/>
              <a:buChar char="§"/>
            </a:pPr>
            <a:r>
              <a:rPr lang="en-US" sz="1600" dirty="0"/>
              <a:t>Locks protect the integrity of a record of data by making it inaccessible to unauthorized users. Locks often are used with multi-user files and databases to ensure multiple updates are not made simultaneously.</a:t>
            </a:r>
          </a:p>
          <a:p>
            <a:pPr marL="1005840" lvl="3" indent="-274320" algn="just">
              <a:lnSpc>
                <a:spcPct val="110000"/>
              </a:lnSpc>
              <a:spcBef>
                <a:spcPts val="600"/>
              </a:spcBef>
              <a:buFont typeface="Wingdings" panose="05000000000000000000" pitchFamily="2" charset="2"/>
              <a:buChar char="§"/>
            </a:pPr>
            <a:r>
              <a:rPr lang="en-US" sz="1600" dirty="0"/>
              <a:t>Locks implementation needs to be carefully planned since the overuse of locks can extend both disk space and access times</a:t>
            </a:r>
          </a:p>
          <a:p>
            <a:pPr marL="800100" lvl="2" indent="-342900" algn="just">
              <a:lnSpc>
                <a:spcPct val="120000"/>
              </a:lnSpc>
              <a:spcBef>
                <a:spcPts val="600"/>
              </a:spcBef>
              <a:buFont typeface="+mj-lt"/>
              <a:buAutoNum type="alphaLcPeriod" startAt="6"/>
            </a:pPr>
            <a:r>
              <a:rPr lang="en-US" sz="1600" b="1" dirty="0"/>
              <a:t>Balance of system resources</a:t>
            </a:r>
          </a:p>
          <a:p>
            <a:pPr marL="1005840" lvl="3" indent="-274320" algn="just">
              <a:lnSpc>
                <a:spcPct val="110000"/>
              </a:lnSpc>
              <a:spcBef>
                <a:spcPts val="600"/>
              </a:spcBef>
              <a:buFont typeface="Wingdings" panose="05000000000000000000" pitchFamily="2" charset="2"/>
              <a:buChar char="§"/>
            </a:pPr>
            <a:r>
              <a:rPr lang="en-US" sz="1600" dirty="0"/>
              <a:t>Balancing system resources of processors memory, channel, and disk is necessary to ensure no single resource becomes saturated or grossly under-utilized in the quest for good performance.</a:t>
            </a:r>
          </a:p>
          <a:p>
            <a:pPr marL="1005840" lvl="3" indent="-274320" algn="just">
              <a:lnSpc>
                <a:spcPct val="110000"/>
              </a:lnSpc>
              <a:spcBef>
                <a:spcPts val="600"/>
              </a:spcBef>
              <a:buFont typeface="Wingdings" panose="05000000000000000000" pitchFamily="2" charset="2"/>
              <a:buChar char="§"/>
            </a:pPr>
            <a:r>
              <a:rPr lang="en-US" sz="1600" dirty="0"/>
              <a:t>Monitoring the usage and proactively ensuring the balance among the devices is the way for ensuring performance</a:t>
            </a:r>
          </a:p>
          <a:p>
            <a:pPr marL="1005840" lvl="3" indent="-274320" algn="just">
              <a:spcBef>
                <a:spcPts val="600"/>
              </a:spcBef>
              <a:buFont typeface="Wingdings" panose="05000000000000000000" pitchFamily="2" charset="2"/>
              <a:buChar char="§"/>
            </a:pPr>
            <a:endParaRPr lang="en-US" sz="1400" dirty="0"/>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18</a:t>
            </a:fld>
            <a:endParaRPr lang="en-US" dirty="0"/>
          </a:p>
        </p:txBody>
      </p:sp>
      <p:sp>
        <p:nvSpPr>
          <p:cNvPr id="8" name="Content Placeholder 2">
            <a:extLst>
              <a:ext uri="{FF2B5EF4-FFF2-40B4-BE49-F238E27FC236}">
                <a16:creationId xmlns:a16="http://schemas.microsoft.com/office/drawing/2014/main" id="{AD872090-F8C7-40D8-85B9-F358AEDB382E}"/>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3.  Database Environment  (Contd.)</a:t>
            </a:r>
            <a:endParaRPr lang="en-GB" sz="2400" dirty="0">
              <a:solidFill>
                <a:srgbClr val="C00000"/>
              </a:solidFill>
            </a:endParaRPr>
          </a:p>
        </p:txBody>
      </p:sp>
    </p:spTree>
    <p:extLst>
      <p:ext uri="{BB962C8B-B14F-4D97-AF65-F5344CB8AC3E}">
        <p14:creationId xmlns:p14="http://schemas.microsoft.com/office/powerpoint/2010/main" val="545678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0" y="1415368"/>
            <a:ext cx="9067697" cy="5135303"/>
          </a:xfrm>
        </p:spPr>
        <p:txBody>
          <a:bodyPr>
            <a:normAutofit/>
          </a:bodyPr>
          <a:lstStyle/>
          <a:p>
            <a:pPr marL="274320" lvl="1" indent="0">
              <a:lnSpc>
                <a:spcPct val="110000"/>
              </a:lnSpc>
              <a:spcBef>
                <a:spcPts val="600"/>
              </a:spcBef>
              <a:buNone/>
            </a:pPr>
            <a:r>
              <a:rPr lang="en-US" sz="1500" b="1" dirty="0">
                <a:solidFill>
                  <a:srgbClr val="0070C0"/>
                </a:solidFill>
              </a:rPr>
              <a:t>Common performance issues associated with a database environment (Cont.)</a:t>
            </a:r>
          </a:p>
          <a:p>
            <a:pPr marL="800100" lvl="2" indent="-342900" algn="just">
              <a:lnSpc>
                <a:spcPct val="120000"/>
              </a:lnSpc>
              <a:spcBef>
                <a:spcPts val="600"/>
              </a:spcBef>
              <a:buFont typeface="+mj-lt"/>
              <a:buAutoNum type="alphaLcPeriod" startAt="7"/>
            </a:pPr>
            <a:r>
              <a:rPr lang="en-US" sz="1500" b="1" dirty="0"/>
              <a:t>Access patterns</a:t>
            </a:r>
          </a:p>
          <a:p>
            <a:pPr marL="1005840" lvl="3" indent="-274320" algn="just">
              <a:lnSpc>
                <a:spcPct val="120000"/>
              </a:lnSpc>
              <a:spcBef>
                <a:spcPts val="600"/>
              </a:spcBef>
              <a:buFont typeface="Wingdings" panose="05000000000000000000" pitchFamily="2" charset="2"/>
              <a:buChar char="§"/>
            </a:pPr>
            <a:r>
              <a:rPr lang="en-US" sz="1300" dirty="0"/>
              <a:t>Understanding the access patterns into a database is one of the best ways to optimize an application’s performance. </a:t>
            </a:r>
          </a:p>
          <a:p>
            <a:pPr marL="1005840" lvl="3" indent="-274320" algn="just">
              <a:lnSpc>
                <a:spcPct val="120000"/>
              </a:lnSpc>
              <a:spcBef>
                <a:spcPts val="600"/>
              </a:spcBef>
              <a:buFont typeface="Wingdings" panose="05000000000000000000" pitchFamily="2" charset="2"/>
              <a:buChar char="§"/>
            </a:pPr>
            <a:r>
              <a:rPr lang="en-US" sz="1300" dirty="0"/>
              <a:t>Anticipating what the read and write sequences are likely to be, and to which parts of the database they will likely occur, allows database administrators to map out the physical database in an optimal configuration. </a:t>
            </a:r>
          </a:p>
          <a:p>
            <a:pPr marL="1005840" lvl="3" indent="-274320" algn="just">
              <a:lnSpc>
                <a:spcPct val="120000"/>
              </a:lnSpc>
              <a:spcBef>
                <a:spcPts val="600"/>
              </a:spcBef>
              <a:buFont typeface="Wingdings" panose="05000000000000000000" pitchFamily="2" charset="2"/>
              <a:buChar char="§"/>
            </a:pPr>
            <a:r>
              <a:rPr lang="en-US" sz="1300" dirty="0"/>
              <a:t>At the same time, performance specialists can configure disk-volume groups to align as closely as possible to the expected disk-access patterns.</a:t>
            </a:r>
          </a:p>
          <a:p>
            <a:pPr marL="1005840" lvl="3" indent="-274320" algn="just">
              <a:lnSpc>
                <a:spcPct val="120000"/>
              </a:lnSpc>
              <a:spcBef>
                <a:spcPts val="600"/>
              </a:spcBef>
              <a:buFont typeface="Wingdings" panose="05000000000000000000" pitchFamily="2" charset="2"/>
              <a:buChar char="§"/>
            </a:pPr>
            <a:r>
              <a:rPr lang="en-US" sz="1300" dirty="0"/>
              <a:t>Measuring end-to-end response times would be relevant to verify the validity of these adjustments.</a:t>
            </a:r>
          </a:p>
          <a:p>
            <a:pPr marL="731520" lvl="2" indent="-274320" algn="just">
              <a:lnSpc>
                <a:spcPct val="120000"/>
              </a:lnSpc>
              <a:spcBef>
                <a:spcPts val="600"/>
              </a:spcBef>
              <a:buFont typeface="+mj-lt"/>
              <a:buAutoNum type="alphaLcPeriod" startAt="7"/>
            </a:pPr>
            <a:r>
              <a:rPr lang="en-US" sz="1500" b="1" dirty="0"/>
              <a:t>Database fragmentation</a:t>
            </a:r>
          </a:p>
          <a:p>
            <a:pPr marL="1005840" lvl="3" indent="-274320" algn="just">
              <a:lnSpc>
                <a:spcPct val="120000"/>
              </a:lnSpc>
              <a:spcBef>
                <a:spcPts val="600"/>
              </a:spcBef>
              <a:buFont typeface="Wingdings" panose="05000000000000000000" pitchFamily="2" charset="2"/>
              <a:buChar char="§"/>
            </a:pPr>
            <a:r>
              <a:rPr lang="en-US" sz="1300" dirty="0"/>
              <a:t>Database records are rewritten in locations that are different from their optimal starting points. This causes data to be not optimally placed for its anticipated access pattern and the fragmentation of the data records causing less than efficient use of the disk space.</a:t>
            </a:r>
          </a:p>
          <a:p>
            <a:pPr marL="1005840" lvl="3" indent="-274320" algn="just">
              <a:lnSpc>
                <a:spcPct val="120000"/>
              </a:lnSpc>
              <a:spcBef>
                <a:spcPts val="600"/>
              </a:spcBef>
              <a:buFont typeface="Wingdings" panose="05000000000000000000" pitchFamily="2" charset="2"/>
              <a:buChar char="§"/>
            </a:pPr>
            <a:r>
              <a:rPr lang="en-US" sz="1300" dirty="0"/>
              <a:t>Periodic defragmentation based on the reports and statistics can help in addressing the above</a:t>
            </a: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19</a:t>
            </a:fld>
            <a:endParaRPr lang="en-US" dirty="0"/>
          </a:p>
        </p:txBody>
      </p:sp>
      <p:sp>
        <p:nvSpPr>
          <p:cNvPr id="8" name="Content Placeholder 2">
            <a:extLst>
              <a:ext uri="{FF2B5EF4-FFF2-40B4-BE49-F238E27FC236}">
                <a16:creationId xmlns:a16="http://schemas.microsoft.com/office/drawing/2014/main" id="{ED55AE3E-3254-4D60-BFEC-F0FFC9745820}"/>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3.  Database Environment  (Contd.)</a:t>
            </a:r>
            <a:endParaRPr lang="en-GB" sz="2400" dirty="0">
              <a:solidFill>
                <a:srgbClr val="C00000"/>
              </a:solidFill>
            </a:endParaRPr>
          </a:p>
        </p:txBody>
      </p:sp>
    </p:spTree>
    <p:extLst>
      <p:ext uri="{BB962C8B-B14F-4D97-AF65-F5344CB8AC3E}">
        <p14:creationId xmlns:p14="http://schemas.microsoft.com/office/powerpoint/2010/main" val="278649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p:txBody>
          <a:bodyPr/>
          <a:lstStyle/>
          <a:p>
            <a:r>
              <a:rPr lang="en-US" dirty="0"/>
              <a:t>Lecture 5</a:t>
            </a:r>
          </a:p>
          <a:p>
            <a:r>
              <a:rPr lang="en-US" dirty="0"/>
              <a:t>Performance &amp; Tuning</a:t>
            </a:r>
          </a:p>
          <a:p>
            <a:endParaRPr lang="en-US" dirty="0"/>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p:txBody>
          <a:bodyPr/>
          <a:lstStyle/>
          <a:p>
            <a:r>
              <a:rPr lang="en-US"/>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39339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152400" y="1415368"/>
            <a:ext cx="8915297" cy="5135303"/>
          </a:xfrm>
        </p:spPr>
        <p:txBody>
          <a:bodyPr>
            <a:normAutofit/>
          </a:bodyPr>
          <a:lstStyle/>
          <a:p>
            <a:pPr marL="274320" indent="0" algn="just">
              <a:lnSpc>
                <a:spcPct val="110000"/>
              </a:lnSpc>
              <a:spcBef>
                <a:spcPts val="600"/>
              </a:spcBef>
            </a:pPr>
            <a:r>
              <a:rPr lang="en-US" sz="1500" dirty="0"/>
              <a:t>Variety of factors influence the performance of a network, beginning with its overall design and topology..</a:t>
            </a:r>
          </a:p>
          <a:p>
            <a:pPr marL="274320" lvl="1" indent="0">
              <a:lnSpc>
                <a:spcPct val="110000"/>
              </a:lnSpc>
              <a:spcBef>
                <a:spcPts val="600"/>
              </a:spcBef>
              <a:buNone/>
            </a:pPr>
            <a:r>
              <a:rPr lang="en-US" sz="1500" b="1" dirty="0">
                <a:solidFill>
                  <a:srgbClr val="0070C0"/>
                </a:solidFill>
              </a:rPr>
              <a:t>Common Network issues which can influence Performance and Tuning are</a:t>
            </a:r>
          </a:p>
          <a:p>
            <a:pPr marL="640080" lvl="2" indent="-274320" algn="just">
              <a:lnSpc>
                <a:spcPct val="120000"/>
              </a:lnSpc>
              <a:spcBef>
                <a:spcPts val="600"/>
              </a:spcBef>
              <a:buFont typeface="+mj-lt"/>
              <a:buAutoNum type="alphaLcPeriod"/>
            </a:pPr>
            <a:r>
              <a:rPr lang="en-US" sz="1500" b="1" dirty="0"/>
              <a:t>Bandwidth</a:t>
            </a:r>
          </a:p>
          <a:p>
            <a:pPr marL="914400" lvl="3" indent="-274320" algn="just">
              <a:spcBef>
                <a:spcPts val="600"/>
              </a:spcBef>
              <a:buFont typeface="Wingdings" panose="05000000000000000000" pitchFamily="2" charset="2"/>
              <a:buChar char="§"/>
            </a:pPr>
            <a:r>
              <a:rPr lang="en-US" sz="1400" dirty="0"/>
              <a:t>Capacity planning when not based on number of concurrent users, peak traffic workloads and an estimation of transaction arrival pattern and types can cause bottlenecks on the quantum of data planned for.</a:t>
            </a:r>
          </a:p>
          <a:p>
            <a:pPr marL="914400" lvl="3" indent="-274320" algn="just">
              <a:spcBef>
                <a:spcPts val="600"/>
              </a:spcBef>
              <a:buFont typeface="Wingdings" panose="05000000000000000000" pitchFamily="2" charset="2"/>
              <a:buChar char="§"/>
            </a:pPr>
            <a:r>
              <a:rPr lang="en-US" sz="1400" dirty="0"/>
              <a:t>Robust capacity plan based on network load simulation using varying workloads should address this </a:t>
            </a:r>
          </a:p>
          <a:p>
            <a:pPr marL="640080" lvl="2" indent="-274320" algn="just">
              <a:lnSpc>
                <a:spcPct val="120000"/>
              </a:lnSpc>
              <a:spcBef>
                <a:spcPts val="600"/>
              </a:spcBef>
              <a:buFont typeface="+mj-lt"/>
              <a:buAutoNum type="alphaLcPeriod"/>
            </a:pPr>
            <a:r>
              <a:rPr lang="en-US" sz="1500" b="1" dirty="0"/>
              <a:t>Line speed</a:t>
            </a:r>
          </a:p>
          <a:p>
            <a:pPr marL="914400" lvl="3" indent="-274320" algn="just">
              <a:lnSpc>
                <a:spcPct val="120000"/>
              </a:lnSpc>
              <a:spcBef>
                <a:spcPts val="600"/>
              </a:spcBef>
              <a:buFont typeface="Wingdings" panose="05000000000000000000" pitchFamily="2" charset="2"/>
              <a:buChar char="§"/>
            </a:pPr>
            <a:r>
              <a:rPr lang="en-US" sz="1400" dirty="0"/>
              <a:t>Speed of the link or line is another parameter which can affect the network performance. There will need to be a balancing of the speed-bandwidth to the total cost of operation and planning/Tuning for the same which can address it.</a:t>
            </a:r>
          </a:p>
          <a:p>
            <a:pPr marL="640080" lvl="2" indent="-274320" algn="just">
              <a:lnSpc>
                <a:spcPct val="120000"/>
              </a:lnSpc>
              <a:spcBef>
                <a:spcPts val="600"/>
              </a:spcBef>
              <a:buFont typeface="+mj-lt"/>
              <a:buAutoNum type="alphaLcPeriod"/>
            </a:pPr>
            <a:r>
              <a:rPr lang="en-US" sz="1500" b="1" dirty="0"/>
              <a:t>Protocols</a:t>
            </a:r>
          </a:p>
          <a:p>
            <a:pPr marL="914400" lvl="3" indent="-274320" algn="just">
              <a:lnSpc>
                <a:spcPct val="130000"/>
              </a:lnSpc>
              <a:spcBef>
                <a:spcPts val="600"/>
              </a:spcBef>
              <a:buFont typeface="Wingdings" panose="05000000000000000000" pitchFamily="2" charset="2"/>
              <a:buChar char="§"/>
            </a:pPr>
            <a:r>
              <a:rPr lang="en-US" sz="1400" dirty="0"/>
              <a:t>This is dictated by business, programming, and application requirements. In instances where alternatives are possible, giving consideration to potential performance impacts, especially when running diagnostic programs such as traces and sniffers can be approaches to address the same</a:t>
            </a: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20</a:t>
            </a:fld>
            <a:endParaRPr lang="en-US" dirty="0"/>
          </a:p>
        </p:txBody>
      </p:sp>
      <p:sp>
        <p:nvSpPr>
          <p:cNvPr id="8" name="Content Placeholder 2">
            <a:extLst>
              <a:ext uri="{FF2B5EF4-FFF2-40B4-BE49-F238E27FC236}">
                <a16:creationId xmlns:a16="http://schemas.microsoft.com/office/drawing/2014/main" id="{A1DA23D9-35B4-4608-8D52-34BF9FF2C76B}"/>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4.  Network Environment</a:t>
            </a:r>
            <a:endParaRPr lang="en-GB" sz="2400" dirty="0">
              <a:solidFill>
                <a:srgbClr val="C00000"/>
              </a:solidFill>
            </a:endParaRPr>
          </a:p>
        </p:txBody>
      </p:sp>
    </p:spTree>
    <p:extLst>
      <p:ext uri="{BB962C8B-B14F-4D97-AF65-F5344CB8AC3E}">
        <p14:creationId xmlns:p14="http://schemas.microsoft.com/office/powerpoint/2010/main" val="325739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76200" y="1382852"/>
            <a:ext cx="8877249" cy="5306107"/>
          </a:xfrm>
        </p:spPr>
        <p:txBody>
          <a:bodyPr>
            <a:normAutofit fontScale="92500" lnSpcReduction="20000"/>
          </a:bodyPr>
          <a:lstStyle/>
          <a:p>
            <a:pPr marL="274320" lvl="1" indent="0">
              <a:lnSpc>
                <a:spcPct val="110000"/>
              </a:lnSpc>
              <a:spcBef>
                <a:spcPts val="1200"/>
              </a:spcBef>
              <a:spcAft>
                <a:spcPts val="600"/>
              </a:spcAft>
              <a:buNone/>
            </a:pPr>
            <a:r>
              <a:rPr lang="en-US" b="1" dirty="0">
                <a:solidFill>
                  <a:srgbClr val="0070C0"/>
                </a:solidFill>
              </a:rPr>
              <a:t>Common Network issues which can influence Performance and Tuning (Cont.)</a:t>
            </a:r>
          </a:p>
          <a:p>
            <a:pPr marL="731520" lvl="2" indent="-274320" algn="just">
              <a:lnSpc>
                <a:spcPct val="120000"/>
              </a:lnSpc>
              <a:spcBef>
                <a:spcPts val="600"/>
              </a:spcBef>
              <a:buFont typeface="+mj-lt"/>
              <a:buAutoNum type="alphaLcPeriod" startAt="4"/>
            </a:pPr>
            <a:r>
              <a:rPr lang="en-US" sz="1700" b="1" dirty="0"/>
              <a:t>Single Sign-On</a:t>
            </a:r>
          </a:p>
          <a:p>
            <a:pPr marL="1005840" lvl="3" indent="-274320" algn="just">
              <a:lnSpc>
                <a:spcPct val="120000"/>
              </a:lnSpc>
              <a:spcBef>
                <a:spcPts val="600"/>
              </a:spcBef>
              <a:buFont typeface="Wingdings" panose="05000000000000000000" pitchFamily="2" charset="2"/>
              <a:buChar char="§"/>
            </a:pPr>
            <a:r>
              <a:rPr lang="en-US" sz="1500" dirty="0"/>
              <a:t>There is a trade-off between performance and security. The convenience and performance savings of logging on only once instead of multiple times for access to the network, operating system, database management system, and a particular application must be weighed against the potential security exposures of bypassing normal password checks. </a:t>
            </a:r>
          </a:p>
          <a:p>
            <a:pPr marL="1005840" lvl="3" indent="-274320" algn="just">
              <a:lnSpc>
                <a:spcPct val="110000"/>
              </a:lnSpc>
              <a:spcBef>
                <a:spcPts val="600"/>
              </a:spcBef>
              <a:buFont typeface="Wingdings" panose="05000000000000000000" pitchFamily="2" charset="2"/>
              <a:buChar char="§"/>
            </a:pPr>
            <a:r>
              <a:rPr lang="en-US" sz="1500" dirty="0"/>
              <a:t>Most applications have robust security features designed into them to mitigate this risk</a:t>
            </a:r>
          </a:p>
          <a:p>
            <a:pPr marL="731520" lvl="2" indent="-274320" algn="just">
              <a:lnSpc>
                <a:spcPct val="120000"/>
              </a:lnSpc>
              <a:spcBef>
                <a:spcPts val="600"/>
              </a:spcBef>
              <a:buFont typeface="+mj-lt"/>
              <a:buAutoNum type="alphaLcPeriod" startAt="4"/>
            </a:pPr>
            <a:r>
              <a:rPr lang="en-US" sz="1700" b="1" dirty="0"/>
              <a:t>Number of Retries</a:t>
            </a:r>
          </a:p>
          <a:p>
            <a:pPr marL="1005840" lvl="3" indent="-274320" algn="just">
              <a:lnSpc>
                <a:spcPct val="120000"/>
              </a:lnSpc>
              <a:spcBef>
                <a:spcPts val="600"/>
              </a:spcBef>
              <a:buFont typeface="Wingdings" panose="05000000000000000000" pitchFamily="2" charset="2"/>
              <a:buChar char="§"/>
            </a:pPr>
            <a:r>
              <a:rPr lang="en-US" sz="1500" dirty="0"/>
              <a:t>Transmission errors and particularly transient ones occur periodically in a network. Network Protocols have this factored in and retry for a period of time or number of retries before its flagged as an error. This value if very large or too small can impact the performance of the network and needs to adjusted</a:t>
            </a:r>
          </a:p>
          <a:p>
            <a:pPr marL="731520" lvl="2" indent="-274320" algn="just">
              <a:lnSpc>
                <a:spcPct val="120000"/>
              </a:lnSpc>
              <a:spcBef>
                <a:spcPts val="600"/>
              </a:spcBef>
              <a:buFont typeface="+mj-lt"/>
              <a:buAutoNum type="alphaLcPeriod" startAt="4"/>
            </a:pPr>
            <a:r>
              <a:rPr lang="en-US" sz="1700" b="1" dirty="0"/>
              <a:t>Non-Standard Interfaces and Broadcast Storms</a:t>
            </a:r>
          </a:p>
          <a:p>
            <a:pPr marL="1005840" lvl="3" indent="-274320" algn="just">
              <a:lnSpc>
                <a:spcPct val="110000"/>
              </a:lnSpc>
              <a:spcBef>
                <a:spcPts val="600"/>
              </a:spcBef>
              <a:buFont typeface="Wingdings" panose="05000000000000000000" pitchFamily="2" charset="2"/>
              <a:buChar char="§"/>
            </a:pPr>
            <a:r>
              <a:rPr lang="en-US" sz="1500" dirty="0"/>
              <a:t>Suppliers can sometimes offer interfaces to increase the compatibility of these devices with a network.  These when working fine, can support the business need at acceptable productivity/performance levels. </a:t>
            </a:r>
          </a:p>
          <a:p>
            <a:pPr marL="1005840" lvl="3" indent="-274320" algn="just">
              <a:lnSpc>
                <a:spcPct val="110000"/>
              </a:lnSpc>
              <a:spcBef>
                <a:spcPts val="600"/>
              </a:spcBef>
              <a:buFont typeface="Wingdings" panose="05000000000000000000" pitchFamily="2" charset="2"/>
              <a:buChar char="§"/>
            </a:pPr>
            <a:r>
              <a:rPr lang="en-US" sz="1500" dirty="0"/>
              <a:t>They can also cause major performance problems such as locking up lines, introducing interference, or, in extreme cases, flooding the network with nonstop transmissions called broadcast storms when not compatible.</a:t>
            </a:r>
          </a:p>
          <a:p>
            <a:pPr marL="1005840" lvl="3" indent="-274320" algn="just">
              <a:lnSpc>
                <a:spcPct val="110000"/>
              </a:lnSpc>
              <a:spcBef>
                <a:spcPts val="600"/>
              </a:spcBef>
              <a:buFont typeface="Wingdings" panose="05000000000000000000" pitchFamily="2" charset="2"/>
              <a:buChar char="§"/>
            </a:pPr>
            <a:r>
              <a:rPr lang="en-US" sz="1500" dirty="0"/>
              <a:t>Caution needs to be exercised with heightened awareness of network performance in these scenarios</a:t>
            </a:r>
          </a:p>
          <a:p>
            <a:pPr marL="1005840" lvl="3" indent="-274320" algn="just">
              <a:spcBef>
                <a:spcPts val="600"/>
              </a:spcBef>
              <a:buFont typeface="Wingdings" panose="05000000000000000000" pitchFamily="2" charset="2"/>
              <a:buChar char="§"/>
            </a:pPr>
            <a:endParaRPr lang="en-US" sz="1400" dirty="0"/>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
        <p:nvSpPr>
          <p:cNvPr id="8" name="Content Placeholder 2">
            <a:extLst>
              <a:ext uri="{FF2B5EF4-FFF2-40B4-BE49-F238E27FC236}">
                <a16:creationId xmlns:a16="http://schemas.microsoft.com/office/drawing/2014/main" id="{6CF96FD8-89D1-492E-8987-561FC4447627}"/>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4.  Network Environment  (Contd.)</a:t>
            </a:r>
            <a:endParaRPr lang="en-GB" sz="2400" dirty="0">
              <a:solidFill>
                <a:srgbClr val="C00000"/>
              </a:solidFill>
            </a:endParaRPr>
          </a:p>
        </p:txBody>
      </p:sp>
    </p:spTree>
    <p:extLst>
      <p:ext uri="{BB962C8B-B14F-4D97-AF65-F5344CB8AC3E}">
        <p14:creationId xmlns:p14="http://schemas.microsoft.com/office/powerpoint/2010/main" val="4225415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10886" y="1415465"/>
            <a:ext cx="8915297" cy="5039222"/>
          </a:xfrm>
        </p:spPr>
        <p:txBody>
          <a:bodyPr>
            <a:normAutofit fontScale="85000" lnSpcReduction="10000"/>
          </a:bodyPr>
          <a:lstStyle/>
          <a:p>
            <a:pPr marL="274320" lvl="1" indent="0">
              <a:lnSpc>
                <a:spcPct val="110000"/>
              </a:lnSpc>
              <a:spcBef>
                <a:spcPts val="600"/>
              </a:spcBef>
              <a:spcAft>
                <a:spcPts val="600"/>
              </a:spcAft>
              <a:buNone/>
            </a:pPr>
            <a:r>
              <a:rPr lang="en-US" b="1" dirty="0">
                <a:solidFill>
                  <a:srgbClr val="0070C0"/>
                </a:solidFill>
              </a:rPr>
              <a:t>Common Desktop Environment issues which can influence Performance and Tuning are</a:t>
            </a:r>
          </a:p>
          <a:p>
            <a:pPr marL="640080" lvl="2" indent="-274320" algn="just">
              <a:lnSpc>
                <a:spcPct val="120000"/>
              </a:lnSpc>
              <a:spcBef>
                <a:spcPts val="600"/>
              </a:spcBef>
              <a:buFont typeface="+mj-lt"/>
              <a:buAutoNum type="alphaLcPeriod"/>
            </a:pPr>
            <a:r>
              <a:rPr lang="en-US" sz="1700" b="1" dirty="0"/>
              <a:t>Processors and Memory</a:t>
            </a:r>
          </a:p>
          <a:p>
            <a:pPr marL="914400" lvl="3" indent="-274320" algn="just">
              <a:lnSpc>
                <a:spcPct val="120000"/>
              </a:lnSpc>
              <a:spcBef>
                <a:spcPts val="600"/>
              </a:spcBef>
              <a:buFont typeface="Wingdings" panose="05000000000000000000" pitchFamily="2" charset="2"/>
              <a:buChar char="§"/>
            </a:pPr>
            <a:r>
              <a:rPr lang="en-US" sz="1500" dirty="0"/>
              <a:t>The type and power of the processor is influenced by the applications which will be running on the desktop environment</a:t>
            </a:r>
          </a:p>
          <a:p>
            <a:pPr marL="914400" lvl="3" indent="-274320" algn="just">
              <a:lnSpc>
                <a:spcPct val="120000"/>
              </a:lnSpc>
              <a:spcBef>
                <a:spcPts val="600"/>
              </a:spcBef>
              <a:buFont typeface="Wingdings" panose="05000000000000000000" pitchFamily="2" charset="2"/>
              <a:buChar char="§"/>
            </a:pPr>
            <a:r>
              <a:rPr lang="en-US" sz="1500" dirty="0"/>
              <a:t>This is also dependent on the type and how many of them (no of windows and the applications therein) you are running concurrently.</a:t>
            </a:r>
          </a:p>
          <a:p>
            <a:pPr marL="914400" lvl="3" indent="-274320" algn="just">
              <a:lnSpc>
                <a:spcPct val="120000"/>
              </a:lnSpc>
              <a:spcBef>
                <a:spcPts val="600"/>
              </a:spcBef>
              <a:buFont typeface="Wingdings" panose="05000000000000000000" pitchFamily="2" charset="2"/>
              <a:buChar char="§"/>
            </a:pPr>
            <a:r>
              <a:rPr lang="en-US" sz="1500" dirty="0"/>
              <a:t>Number of applications starting and running in the background like the Updaters for OS/Apps, Anti Virus S/W, Parental protection software, Anti-spam, Firewalls and Anti spyware can impact the performance</a:t>
            </a:r>
          </a:p>
          <a:p>
            <a:pPr marL="640080" lvl="2" indent="-274320" algn="just">
              <a:lnSpc>
                <a:spcPct val="120000"/>
              </a:lnSpc>
              <a:spcBef>
                <a:spcPts val="600"/>
              </a:spcBef>
              <a:buFont typeface="+mj-lt"/>
              <a:buAutoNum type="alphaLcPeriod"/>
            </a:pPr>
            <a:r>
              <a:rPr lang="en-US" sz="1700" b="1" dirty="0"/>
              <a:t>Disk storage space</a:t>
            </a:r>
          </a:p>
          <a:p>
            <a:pPr marL="914400" lvl="3" indent="-274320" algn="just">
              <a:lnSpc>
                <a:spcPct val="120000"/>
              </a:lnSpc>
              <a:spcBef>
                <a:spcPts val="600"/>
              </a:spcBef>
              <a:buFont typeface="Wingdings" panose="05000000000000000000" pitchFamily="2" charset="2"/>
              <a:buChar char="§"/>
            </a:pPr>
            <a:r>
              <a:rPr lang="en-US" sz="1500" dirty="0"/>
              <a:t>Having applications locally on the disk, disks with current technologies like SSD, availability of disk space for swap etc. can have a bearing on these environments</a:t>
            </a:r>
          </a:p>
          <a:p>
            <a:pPr marL="640080" lvl="2" indent="-274320" algn="just">
              <a:lnSpc>
                <a:spcPct val="120000"/>
              </a:lnSpc>
              <a:spcBef>
                <a:spcPts val="600"/>
              </a:spcBef>
              <a:buFont typeface="+mj-lt"/>
              <a:buAutoNum type="alphaLcPeriod"/>
            </a:pPr>
            <a:r>
              <a:rPr lang="en-US" sz="1700" b="1" dirty="0"/>
              <a:t>Network connections</a:t>
            </a:r>
          </a:p>
          <a:p>
            <a:pPr marL="914400" lvl="3" indent="-274320" algn="just">
              <a:lnSpc>
                <a:spcPct val="130000"/>
              </a:lnSpc>
              <a:spcBef>
                <a:spcPts val="600"/>
              </a:spcBef>
              <a:buFont typeface="Wingdings" panose="05000000000000000000" pitchFamily="2" charset="2"/>
              <a:buChar char="§"/>
            </a:pPr>
            <a:r>
              <a:rPr lang="en-US" sz="1500" dirty="0"/>
              <a:t>The speed of the network ports, the bandwidth/speed coming in from the access points, number of users on the switch/hub can impact the performance.</a:t>
            </a:r>
          </a:p>
          <a:p>
            <a:pPr marL="640080" lvl="2" indent="-274320" algn="just">
              <a:lnSpc>
                <a:spcPct val="120000"/>
              </a:lnSpc>
              <a:spcBef>
                <a:spcPts val="600"/>
              </a:spcBef>
              <a:buFont typeface="+mj-lt"/>
              <a:buAutoNum type="alphaLcPeriod"/>
            </a:pPr>
            <a:r>
              <a:rPr lang="en-US" sz="1700" b="1" dirty="0"/>
              <a:t>Diagnostic and Administrative tools</a:t>
            </a:r>
          </a:p>
          <a:p>
            <a:pPr marL="914400" lvl="3" indent="-274320" algn="just">
              <a:lnSpc>
                <a:spcPct val="130000"/>
              </a:lnSpc>
              <a:spcBef>
                <a:spcPts val="600"/>
              </a:spcBef>
              <a:spcAft>
                <a:spcPts val="600"/>
              </a:spcAft>
              <a:buFont typeface="Wingdings" panose="05000000000000000000" pitchFamily="2" charset="2"/>
              <a:buChar char="§"/>
            </a:pPr>
            <a:r>
              <a:rPr lang="en-US" sz="1500" dirty="0"/>
              <a:t>Diagnostic tools if running and not initialized properly can impact performance. Similarly tools like the inventory management, asset management etc. send/receive large amount of information and can have a bearing on the performance of the Desktop computer environment</a:t>
            </a: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22</a:t>
            </a:fld>
            <a:endParaRPr lang="en-US" dirty="0"/>
          </a:p>
        </p:txBody>
      </p:sp>
      <p:sp>
        <p:nvSpPr>
          <p:cNvPr id="8" name="Content Placeholder 2">
            <a:extLst>
              <a:ext uri="{FF2B5EF4-FFF2-40B4-BE49-F238E27FC236}">
                <a16:creationId xmlns:a16="http://schemas.microsoft.com/office/drawing/2014/main" id="{DD08FBFB-BF53-4317-8060-23BD15A4DE61}"/>
              </a:ext>
            </a:extLst>
          </p:cNvPr>
          <p:cNvSpPr>
            <a:spLocks noGrp="1"/>
          </p:cNvSpPr>
          <p:nvPr>
            <p:ph sz="quarter" idx="10"/>
          </p:nvPr>
        </p:nvSpPr>
        <p:spPr>
          <a:xfrm>
            <a:off x="93036" y="169041"/>
            <a:ext cx="8001000" cy="1143000"/>
          </a:xfrm>
        </p:spPr>
        <p:txBody>
          <a:bodyPr>
            <a:normAutofit/>
          </a:bodyPr>
          <a:lstStyle/>
          <a:p>
            <a:pPr lvl="0"/>
            <a:r>
              <a:rPr lang="en-IN" sz="2600" dirty="0">
                <a:solidFill>
                  <a:srgbClr val="0070C0"/>
                </a:solidFill>
              </a:rPr>
              <a:t>Performance &amp; Tuning of Infrastructure Areas </a:t>
            </a:r>
          </a:p>
          <a:p>
            <a:pPr lvl="0"/>
            <a:r>
              <a:rPr lang="en-IN" sz="2400" dirty="0">
                <a:solidFill>
                  <a:srgbClr val="C00000"/>
                </a:solidFill>
              </a:rPr>
              <a:t>5.  Desktop Compute Environment </a:t>
            </a:r>
            <a:endParaRPr lang="en-GB" sz="2400" dirty="0">
              <a:solidFill>
                <a:srgbClr val="C00000"/>
              </a:solidFill>
            </a:endParaRPr>
          </a:p>
        </p:txBody>
      </p:sp>
    </p:spTree>
    <p:extLst>
      <p:ext uri="{BB962C8B-B14F-4D97-AF65-F5344CB8AC3E}">
        <p14:creationId xmlns:p14="http://schemas.microsoft.com/office/powerpoint/2010/main" val="2800067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254AA6-B11F-4501-8F1A-5F69F28228EE}"/>
              </a:ext>
            </a:extLst>
          </p:cNvPr>
          <p:cNvPicPr>
            <a:picLocks noChangeAspect="1"/>
          </p:cNvPicPr>
          <p:nvPr/>
        </p:nvPicPr>
        <p:blipFill>
          <a:blip r:embed="rId3"/>
          <a:stretch>
            <a:fillRect/>
          </a:stretch>
        </p:blipFill>
        <p:spPr>
          <a:xfrm>
            <a:off x="3363283" y="1285280"/>
            <a:ext cx="5682898" cy="5358203"/>
          </a:xfrm>
          <a:prstGeom prst="rect">
            <a:avLst/>
          </a:prstGeom>
        </p:spPr>
      </p:pic>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23621" y="1040068"/>
            <a:ext cx="3218503" cy="5510603"/>
          </a:xfrm>
          <a:solidFill>
            <a:schemeClr val="bg1"/>
          </a:solidFill>
        </p:spPr>
        <p:txBody>
          <a:bodyPr>
            <a:normAutofit/>
          </a:bodyPr>
          <a:lstStyle/>
          <a:p>
            <a:pPr marL="0" indent="0" algn="just">
              <a:lnSpc>
                <a:spcPct val="110000"/>
              </a:lnSpc>
              <a:spcBef>
                <a:spcPts val="600"/>
              </a:spcBef>
            </a:pPr>
            <a:r>
              <a:rPr lang="en-US" sz="1400" dirty="0"/>
              <a:t>Continuing with the Worksheet for assessing the overall quality, efficiency, and effectiveness of the performance &amp; tuning process. (without weighing factor)</a:t>
            </a:r>
          </a:p>
        </p:txBody>
      </p:sp>
      <p:sp>
        <p:nvSpPr>
          <p:cNvPr id="3" name="Content Placeholder 2">
            <a:extLst>
              <a:ext uri="{FF2B5EF4-FFF2-40B4-BE49-F238E27FC236}">
                <a16:creationId xmlns:a16="http://schemas.microsoft.com/office/drawing/2014/main" id="{4FC7C676-4F5A-44A6-AD71-9BD40AF2BB7C}"/>
              </a:ext>
            </a:extLst>
          </p:cNvPr>
          <p:cNvSpPr>
            <a:spLocks noGrp="1"/>
          </p:cNvSpPr>
          <p:nvPr>
            <p:ph sz="quarter" idx="10"/>
          </p:nvPr>
        </p:nvSpPr>
        <p:spPr>
          <a:xfrm>
            <a:off x="76200" y="76200"/>
            <a:ext cx="8001000" cy="1143000"/>
          </a:xfrm>
        </p:spPr>
        <p:txBody>
          <a:bodyPr>
            <a:normAutofit/>
          </a:bodyPr>
          <a:lstStyle/>
          <a:p>
            <a:pPr lvl="0"/>
            <a:r>
              <a:rPr lang="en-IN" sz="2800" dirty="0">
                <a:solidFill>
                  <a:srgbClr val="C00000"/>
                </a:solidFill>
              </a:rPr>
              <a:t>Assessing </a:t>
            </a:r>
            <a:r>
              <a:rPr lang="en-IN" sz="2800" dirty="0">
                <a:solidFill>
                  <a:srgbClr val="0070C0"/>
                </a:solidFill>
              </a:rPr>
              <a:t>Performance and Tuning</a:t>
            </a:r>
            <a:endParaRPr lang="en-GB" sz="2800" dirty="0">
              <a:solidFill>
                <a:srgbClr val="0070C0"/>
              </a:solidFill>
            </a:endParaRP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23</a:t>
            </a:fld>
            <a:endParaRPr lang="en-US" dirty="0"/>
          </a:p>
        </p:txBody>
      </p:sp>
      <p:sp>
        <p:nvSpPr>
          <p:cNvPr id="7" name="Rectangle 6">
            <a:extLst>
              <a:ext uri="{FF2B5EF4-FFF2-40B4-BE49-F238E27FC236}">
                <a16:creationId xmlns:a16="http://schemas.microsoft.com/office/drawing/2014/main" id="{0E7A2068-7C07-457A-9F84-2E38E728015B}"/>
              </a:ext>
            </a:extLst>
          </p:cNvPr>
          <p:cNvSpPr/>
          <p:nvPr/>
        </p:nvSpPr>
        <p:spPr>
          <a:xfrm>
            <a:off x="40893" y="2257816"/>
            <a:ext cx="3083307" cy="4370427"/>
          </a:xfrm>
          <a:prstGeom prst="rect">
            <a:avLst/>
          </a:prstGeom>
        </p:spPr>
        <p:txBody>
          <a:bodyPr wrap="square">
            <a:spAutoFit/>
          </a:bodyPr>
          <a:lstStyle/>
          <a:p>
            <a:pPr marL="0" lvl="2" indent="0">
              <a:spcBef>
                <a:spcPts val="600"/>
              </a:spcBef>
              <a:buClr>
                <a:srgbClr val="101141"/>
              </a:buClr>
              <a:buNone/>
            </a:pPr>
            <a:r>
              <a:rPr lang="en-US" sz="1400" b="1" dirty="0"/>
              <a:t>Quality</a:t>
            </a:r>
          </a:p>
          <a:p>
            <a:pPr marL="285750" lvl="2" indent="-285750">
              <a:spcBef>
                <a:spcPts val="300"/>
              </a:spcBef>
              <a:buClr>
                <a:srgbClr val="101141"/>
              </a:buClr>
            </a:pPr>
            <a:r>
              <a:rPr lang="en-US" sz="1400" b="1" dirty="0">
                <a:solidFill>
                  <a:srgbClr val="0070C0"/>
                </a:solidFill>
              </a:rPr>
              <a:t>Executive support</a:t>
            </a:r>
          </a:p>
          <a:p>
            <a:pPr marL="285750" lvl="2" indent="-285750">
              <a:spcBef>
                <a:spcPts val="300"/>
              </a:spcBef>
              <a:buClr>
                <a:srgbClr val="101141"/>
              </a:buClr>
            </a:pPr>
            <a:r>
              <a:rPr lang="en-US" sz="1400" b="1" dirty="0">
                <a:solidFill>
                  <a:srgbClr val="0070C0"/>
                </a:solidFill>
              </a:rPr>
              <a:t>Process owner</a:t>
            </a:r>
          </a:p>
          <a:p>
            <a:pPr marL="285750" lvl="2" indent="-285750">
              <a:spcBef>
                <a:spcPts val="300"/>
              </a:spcBef>
              <a:buClr>
                <a:srgbClr val="101141"/>
              </a:buClr>
            </a:pPr>
            <a:r>
              <a:rPr lang="en-US" sz="1400" b="1" dirty="0">
                <a:solidFill>
                  <a:srgbClr val="0070C0"/>
                </a:solidFill>
              </a:rPr>
              <a:t>Process documentation</a:t>
            </a:r>
          </a:p>
          <a:p>
            <a:pPr marL="0" lvl="2" indent="0">
              <a:spcBef>
                <a:spcPts val="600"/>
              </a:spcBef>
              <a:buClr>
                <a:srgbClr val="101141"/>
              </a:buClr>
              <a:buNone/>
            </a:pPr>
            <a:r>
              <a:rPr lang="en-US" sz="1400" b="1" dirty="0"/>
              <a:t>Efficiency</a:t>
            </a:r>
          </a:p>
          <a:p>
            <a:pPr marL="285750" lvl="2" indent="-285750">
              <a:spcBef>
                <a:spcPts val="300"/>
              </a:spcBef>
              <a:buClr>
                <a:srgbClr val="101141"/>
              </a:buClr>
            </a:pPr>
            <a:r>
              <a:rPr lang="en-US" sz="1400" b="1" dirty="0">
                <a:solidFill>
                  <a:schemeClr val="accent6"/>
                </a:solidFill>
              </a:rPr>
              <a:t>Supplier involvement</a:t>
            </a:r>
          </a:p>
          <a:p>
            <a:pPr marL="285750" lvl="2" indent="-285750">
              <a:spcBef>
                <a:spcPts val="300"/>
              </a:spcBef>
              <a:buClr>
                <a:srgbClr val="101141"/>
              </a:buClr>
            </a:pPr>
            <a:r>
              <a:rPr lang="en-US" sz="1400" b="1" dirty="0">
                <a:solidFill>
                  <a:schemeClr val="accent6"/>
                </a:solidFill>
              </a:rPr>
              <a:t>Process metrics</a:t>
            </a:r>
          </a:p>
          <a:p>
            <a:pPr marL="285750" lvl="2" indent="-285750">
              <a:spcBef>
                <a:spcPts val="300"/>
              </a:spcBef>
              <a:buClr>
                <a:srgbClr val="101141"/>
              </a:buClr>
            </a:pPr>
            <a:r>
              <a:rPr lang="en-US" sz="1400" b="1" dirty="0">
                <a:solidFill>
                  <a:schemeClr val="accent6"/>
                </a:solidFill>
              </a:rPr>
              <a:t>Process integration</a:t>
            </a:r>
          </a:p>
          <a:p>
            <a:pPr marL="285750" lvl="2" indent="-285750">
              <a:spcBef>
                <a:spcPts val="300"/>
              </a:spcBef>
              <a:buClr>
                <a:srgbClr val="101141"/>
              </a:buClr>
            </a:pPr>
            <a:r>
              <a:rPr lang="en-US" sz="1400" b="1" dirty="0">
                <a:solidFill>
                  <a:schemeClr val="accent6"/>
                </a:solidFill>
              </a:rPr>
              <a:t>Streamlining/automation</a:t>
            </a:r>
          </a:p>
          <a:p>
            <a:pPr marL="0" lvl="2" indent="0">
              <a:spcBef>
                <a:spcPts val="600"/>
              </a:spcBef>
              <a:buClr>
                <a:srgbClr val="101141"/>
              </a:buClr>
              <a:buNone/>
            </a:pPr>
            <a:r>
              <a:rPr lang="en-US" sz="1400" b="1" dirty="0"/>
              <a:t>Effectiveness</a:t>
            </a:r>
          </a:p>
          <a:p>
            <a:pPr marL="285750" lvl="2" indent="-285750">
              <a:spcBef>
                <a:spcPts val="300"/>
              </a:spcBef>
              <a:buClr>
                <a:srgbClr val="101141"/>
              </a:buClr>
            </a:pPr>
            <a:r>
              <a:rPr lang="en-US" sz="1400" b="1" dirty="0">
                <a:solidFill>
                  <a:srgbClr val="7030A0"/>
                </a:solidFill>
              </a:rPr>
              <a:t>Customer involvement</a:t>
            </a:r>
          </a:p>
          <a:p>
            <a:pPr marL="285750" lvl="2" indent="-285750">
              <a:spcBef>
                <a:spcPts val="300"/>
              </a:spcBef>
              <a:buClr>
                <a:srgbClr val="101141"/>
              </a:buClr>
            </a:pPr>
            <a:r>
              <a:rPr lang="en-US" sz="1400" b="1" dirty="0">
                <a:solidFill>
                  <a:srgbClr val="7030A0"/>
                </a:solidFill>
              </a:rPr>
              <a:t>Service metrics</a:t>
            </a:r>
          </a:p>
          <a:p>
            <a:pPr marL="285750" lvl="2" indent="-285750">
              <a:spcBef>
                <a:spcPts val="300"/>
              </a:spcBef>
              <a:buClr>
                <a:srgbClr val="101141"/>
              </a:buClr>
            </a:pPr>
            <a:r>
              <a:rPr lang="en-US" sz="1400" b="1" dirty="0">
                <a:solidFill>
                  <a:srgbClr val="7030A0"/>
                </a:solidFill>
              </a:rPr>
              <a:t>The training of staff</a:t>
            </a:r>
          </a:p>
          <a:p>
            <a:pPr marL="0" lvl="2" indent="0">
              <a:spcBef>
                <a:spcPts val="600"/>
              </a:spcBef>
              <a:buClr>
                <a:srgbClr val="101141"/>
              </a:buClr>
              <a:buNone/>
            </a:pPr>
            <a:r>
              <a:rPr lang="en-US" sz="1400" i="1" dirty="0"/>
              <a:t>Characteristics within each category is rated on a scale of 1 to 4 .</a:t>
            </a:r>
            <a:br>
              <a:rPr lang="en-US" sz="1400" i="1" dirty="0"/>
            </a:br>
            <a:r>
              <a:rPr lang="en-US" sz="1400" i="1" dirty="0"/>
              <a:t>1 - 4 indicating no presence to a large presence of the characteristic.</a:t>
            </a:r>
          </a:p>
        </p:txBody>
      </p:sp>
      <p:sp>
        <p:nvSpPr>
          <p:cNvPr id="8" name="Rectangle 7">
            <a:extLst>
              <a:ext uri="{FF2B5EF4-FFF2-40B4-BE49-F238E27FC236}">
                <a16:creationId xmlns:a16="http://schemas.microsoft.com/office/drawing/2014/main" id="{77649829-64DD-4B98-9492-E97034C7753E}"/>
              </a:ext>
            </a:extLst>
          </p:cNvPr>
          <p:cNvSpPr/>
          <p:nvPr/>
        </p:nvSpPr>
        <p:spPr>
          <a:xfrm>
            <a:off x="3410175" y="1515297"/>
            <a:ext cx="957283" cy="85079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9D6AFC1-845D-4D2F-8967-E36C09A3E270}"/>
              </a:ext>
            </a:extLst>
          </p:cNvPr>
          <p:cNvSpPr/>
          <p:nvPr/>
        </p:nvSpPr>
        <p:spPr>
          <a:xfrm>
            <a:off x="3432333" y="5762355"/>
            <a:ext cx="935641" cy="40096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7FAD2B-841A-4AFB-B719-1A109C6B9659}"/>
              </a:ext>
            </a:extLst>
          </p:cNvPr>
          <p:cNvSpPr/>
          <p:nvPr/>
        </p:nvSpPr>
        <p:spPr>
          <a:xfrm>
            <a:off x="3428931" y="2885499"/>
            <a:ext cx="939043" cy="4009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A58126-9742-4E77-BBC4-13769626CA8B}"/>
              </a:ext>
            </a:extLst>
          </p:cNvPr>
          <p:cNvSpPr/>
          <p:nvPr/>
        </p:nvSpPr>
        <p:spPr>
          <a:xfrm>
            <a:off x="3410175" y="3644141"/>
            <a:ext cx="967914" cy="17666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CA30D9-34B3-4428-8A13-C88D0BFFF860}"/>
              </a:ext>
            </a:extLst>
          </p:cNvPr>
          <p:cNvSpPr/>
          <p:nvPr/>
        </p:nvSpPr>
        <p:spPr>
          <a:xfrm>
            <a:off x="3428931" y="2386722"/>
            <a:ext cx="938455" cy="4853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BD9EB-7342-4302-A22F-7B9CEFA5FE5F}"/>
              </a:ext>
            </a:extLst>
          </p:cNvPr>
          <p:cNvSpPr/>
          <p:nvPr/>
        </p:nvSpPr>
        <p:spPr>
          <a:xfrm>
            <a:off x="3429519" y="3279335"/>
            <a:ext cx="938455" cy="35449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5CF0A6-252A-489A-B6DD-8B849ECEB92C}"/>
              </a:ext>
            </a:extLst>
          </p:cNvPr>
          <p:cNvSpPr/>
          <p:nvPr/>
        </p:nvSpPr>
        <p:spPr>
          <a:xfrm>
            <a:off x="3428931" y="5367558"/>
            <a:ext cx="949431" cy="40096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51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165452" y="1361578"/>
            <a:ext cx="3821997" cy="5214032"/>
          </a:xfrm>
        </p:spPr>
        <p:txBody>
          <a:bodyPr>
            <a:normAutofit/>
          </a:bodyPr>
          <a:lstStyle/>
          <a:p>
            <a:pPr marL="0" indent="0" algn="just">
              <a:lnSpc>
                <a:spcPct val="110000"/>
              </a:lnSpc>
              <a:spcBef>
                <a:spcPts val="600"/>
              </a:spcBef>
            </a:pPr>
            <a:r>
              <a:rPr lang="en-US" sz="1600" dirty="0">
                <a:latin typeface="+mn-lt"/>
              </a:rPr>
              <a:t>Work sheet with weighing factor</a:t>
            </a:r>
          </a:p>
        </p:txBody>
      </p:sp>
      <p:sp>
        <p:nvSpPr>
          <p:cNvPr id="3" name="Content Placeholder 2">
            <a:extLst>
              <a:ext uri="{FF2B5EF4-FFF2-40B4-BE49-F238E27FC236}">
                <a16:creationId xmlns:a16="http://schemas.microsoft.com/office/drawing/2014/main" id="{4FC7C676-4F5A-44A6-AD71-9BD40AF2BB7C}"/>
              </a:ext>
            </a:extLst>
          </p:cNvPr>
          <p:cNvSpPr>
            <a:spLocks noGrp="1"/>
          </p:cNvSpPr>
          <p:nvPr>
            <p:ph sz="quarter" idx="10"/>
          </p:nvPr>
        </p:nvSpPr>
        <p:spPr>
          <a:xfrm>
            <a:off x="76200" y="76200"/>
            <a:ext cx="8001000" cy="1143000"/>
          </a:xfrm>
        </p:spPr>
        <p:txBody>
          <a:bodyPr>
            <a:normAutofit/>
          </a:bodyPr>
          <a:lstStyle/>
          <a:p>
            <a:pPr lvl="0"/>
            <a:r>
              <a:rPr lang="en-IN" sz="2800" dirty="0">
                <a:solidFill>
                  <a:srgbClr val="C00000"/>
                </a:solidFill>
              </a:rPr>
              <a:t>Assessing Performance &amp; Tuning</a:t>
            </a: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24</a:t>
            </a:fld>
            <a:endParaRPr lang="en-US" dirty="0"/>
          </a:p>
        </p:txBody>
      </p:sp>
      <p:pic>
        <p:nvPicPr>
          <p:cNvPr id="7" name="Picture 6">
            <a:extLst>
              <a:ext uri="{FF2B5EF4-FFF2-40B4-BE49-F238E27FC236}">
                <a16:creationId xmlns:a16="http://schemas.microsoft.com/office/drawing/2014/main" id="{00B4A964-0C0F-4E09-A6DA-401E2FA92C43}"/>
              </a:ext>
            </a:extLst>
          </p:cNvPr>
          <p:cNvPicPr>
            <a:picLocks noChangeAspect="1"/>
          </p:cNvPicPr>
          <p:nvPr/>
        </p:nvPicPr>
        <p:blipFill>
          <a:blip r:embed="rId3"/>
          <a:stretch>
            <a:fillRect/>
          </a:stretch>
        </p:blipFill>
        <p:spPr>
          <a:xfrm>
            <a:off x="3352800" y="914400"/>
            <a:ext cx="5772150" cy="5661210"/>
          </a:xfrm>
          <a:prstGeom prst="rect">
            <a:avLst/>
          </a:prstGeom>
        </p:spPr>
      </p:pic>
      <p:sp>
        <p:nvSpPr>
          <p:cNvPr id="6" name="Rectangle 5">
            <a:extLst>
              <a:ext uri="{FF2B5EF4-FFF2-40B4-BE49-F238E27FC236}">
                <a16:creationId xmlns:a16="http://schemas.microsoft.com/office/drawing/2014/main" id="{A4C725F8-FF8F-4173-8BD2-CC09BF445EF4}"/>
              </a:ext>
            </a:extLst>
          </p:cNvPr>
          <p:cNvSpPr/>
          <p:nvPr/>
        </p:nvSpPr>
        <p:spPr>
          <a:xfrm>
            <a:off x="3406670" y="1139963"/>
            <a:ext cx="957283" cy="91177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B9D91B-3DF5-466C-A963-EB3D1C0D76AC}"/>
              </a:ext>
            </a:extLst>
          </p:cNvPr>
          <p:cNvSpPr/>
          <p:nvPr/>
        </p:nvSpPr>
        <p:spPr>
          <a:xfrm>
            <a:off x="3417490" y="5783918"/>
            <a:ext cx="967914" cy="40096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E50BDE-433C-438A-A5FA-50F2646EFC9A}"/>
              </a:ext>
            </a:extLst>
          </p:cNvPr>
          <p:cNvSpPr/>
          <p:nvPr/>
        </p:nvSpPr>
        <p:spPr>
          <a:xfrm>
            <a:off x="3403903" y="2650598"/>
            <a:ext cx="981501" cy="4009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C2EA1D-638F-469E-A199-5AE09FA5FFA2}"/>
              </a:ext>
            </a:extLst>
          </p:cNvPr>
          <p:cNvSpPr/>
          <p:nvPr/>
        </p:nvSpPr>
        <p:spPr>
          <a:xfrm>
            <a:off x="3417490" y="3429000"/>
            <a:ext cx="967914" cy="193474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EB3854-3843-44E0-B1EA-9B993370EB9E}"/>
              </a:ext>
            </a:extLst>
          </p:cNvPr>
          <p:cNvSpPr/>
          <p:nvPr/>
        </p:nvSpPr>
        <p:spPr>
          <a:xfrm>
            <a:off x="3414668" y="2067727"/>
            <a:ext cx="938455" cy="55037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A6D2E2-D93D-4893-BC01-4B02B473125E}"/>
              </a:ext>
            </a:extLst>
          </p:cNvPr>
          <p:cNvSpPr/>
          <p:nvPr/>
        </p:nvSpPr>
        <p:spPr>
          <a:xfrm>
            <a:off x="3425426" y="3038268"/>
            <a:ext cx="938455" cy="38912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539E77C-E7B3-4C00-A5EF-756521436CDE}"/>
              </a:ext>
            </a:extLst>
          </p:cNvPr>
          <p:cNvSpPr/>
          <p:nvPr/>
        </p:nvSpPr>
        <p:spPr>
          <a:xfrm>
            <a:off x="3414450" y="5379739"/>
            <a:ext cx="949431" cy="40096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49C7C3-853D-47D5-A0B8-84F0B454000F}"/>
              </a:ext>
            </a:extLst>
          </p:cNvPr>
          <p:cNvSpPr txBox="1"/>
          <p:nvPr/>
        </p:nvSpPr>
        <p:spPr>
          <a:xfrm flipH="1">
            <a:off x="0" y="2133600"/>
            <a:ext cx="3382380" cy="3046988"/>
          </a:xfrm>
          <a:prstGeom prst="rect">
            <a:avLst/>
          </a:prstGeom>
          <a:noFill/>
        </p:spPr>
        <p:txBody>
          <a:bodyPr wrap="square" rtlCol="0">
            <a:spAutoFit/>
          </a:bodyPr>
          <a:lstStyle/>
          <a:p>
            <a:r>
              <a:rPr lang="en-US" sz="1600" b="1" dirty="0">
                <a:solidFill>
                  <a:srgbClr val="0070C0"/>
                </a:solidFill>
              </a:rPr>
              <a:t>Maximum Weight – 28</a:t>
            </a:r>
          </a:p>
          <a:p>
            <a:r>
              <a:rPr lang="en-US" sz="1600" b="1" dirty="0">
                <a:solidFill>
                  <a:srgbClr val="0070C0"/>
                </a:solidFill>
              </a:rPr>
              <a:t>Maximum Rating Value - 4</a:t>
            </a:r>
          </a:p>
          <a:p>
            <a:endParaRPr lang="en-US" sz="1600" dirty="0"/>
          </a:p>
          <a:p>
            <a:r>
              <a:rPr lang="en-US" sz="1600" b="1" dirty="0">
                <a:solidFill>
                  <a:srgbClr val="C00000"/>
                </a:solidFill>
              </a:rPr>
              <a:t>Maximum Weighted Score </a:t>
            </a:r>
          </a:p>
          <a:p>
            <a:r>
              <a:rPr lang="en-US" sz="1600" b="1" dirty="0">
                <a:solidFill>
                  <a:srgbClr val="C00000"/>
                </a:solidFill>
              </a:rPr>
              <a:t>= Max Weight  * Max Rating Value</a:t>
            </a:r>
            <a:br>
              <a:rPr lang="en-US" sz="1600" b="1" dirty="0">
                <a:solidFill>
                  <a:srgbClr val="C00000"/>
                </a:solidFill>
              </a:rPr>
            </a:br>
            <a:r>
              <a:rPr lang="en-US" sz="1600" b="1" dirty="0">
                <a:solidFill>
                  <a:srgbClr val="C00000"/>
                </a:solidFill>
              </a:rPr>
              <a:t>Max Weighted Score = 28 * 4</a:t>
            </a:r>
          </a:p>
          <a:p>
            <a:r>
              <a:rPr lang="en-US" sz="1600" b="1" dirty="0">
                <a:solidFill>
                  <a:srgbClr val="C00000"/>
                </a:solidFill>
              </a:rPr>
              <a:t>                                      = 112</a:t>
            </a:r>
          </a:p>
          <a:p>
            <a:endParaRPr lang="en-US" sz="1600" dirty="0"/>
          </a:p>
          <a:p>
            <a:r>
              <a:rPr lang="en-US" sz="1600" b="1" dirty="0">
                <a:solidFill>
                  <a:srgbClr val="7030A0"/>
                </a:solidFill>
              </a:rPr>
              <a:t>Weighted Assessment Score  </a:t>
            </a:r>
          </a:p>
          <a:p>
            <a:r>
              <a:rPr lang="en-US" sz="1600" b="1" dirty="0">
                <a:solidFill>
                  <a:srgbClr val="7030A0"/>
                </a:solidFill>
              </a:rPr>
              <a:t> = Total Score/Max Weighted Score </a:t>
            </a:r>
          </a:p>
          <a:p>
            <a:r>
              <a:rPr lang="en-US" sz="1600" b="1" dirty="0">
                <a:solidFill>
                  <a:srgbClr val="7030A0"/>
                </a:solidFill>
              </a:rPr>
              <a:t> = 59/112 = 0.52678  = ~0.53</a:t>
            </a:r>
          </a:p>
          <a:p>
            <a:r>
              <a:rPr lang="en-US" sz="1600" b="1" dirty="0">
                <a:solidFill>
                  <a:srgbClr val="7030A0"/>
                </a:solidFill>
              </a:rPr>
              <a:t>            = 53%</a:t>
            </a:r>
          </a:p>
        </p:txBody>
      </p:sp>
    </p:spTree>
    <p:extLst>
      <p:ext uri="{BB962C8B-B14F-4D97-AF65-F5344CB8AC3E}">
        <p14:creationId xmlns:p14="http://schemas.microsoft.com/office/powerpoint/2010/main" val="240774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228600" y="1361578"/>
            <a:ext cx="8610600" cy="5214032"/>
          </a:xfrm>
        </p:spPr>
        <p:txBody>
          <a:bodyPr>
            <a:normAutofit/>
          </a:bodyPr>
          <a:lstStyle/>
          <a:p>
            <a:pPr marL="365760" indent="-365760" algn="just">
              <a:lnSpc>
                <a:spcPct val="110000"/>
              </a:lnSpc>
              <a:spcBef>
                <a:spcPts val="600"/>
              </a:spcBef>
              <a:buFont typeface="Wingdings" panose="05000000000000000000" pitchFamily="2" charset="2"/>
              <a:buChar char="§"/>
            </a:pPr>
            <a:r>
              <a:rPr lang="en-US" sz="1500" dirty="0"/>
              <a:t>We can measure and streamline the performance and tuning process with the help of the assessment worksheet</a:t>
            </a:r>
          </a:p>
          <a:p>
            <a:pPr marL="365760" indent="-365760" algn="just">
              <a:lnSpc>
                <a:spcPct val="110000"/>
              </a:lnSpc>
              <a:spcBef>
                <a:spcPts val="600"/>
              </a:spcBef>
              <a:buFont typeface="Wingdings" panose="05000000000000000000" pitchFamily="2" charset="2"/>
              <a:buChar char="§"/>
            </a:pPr>
            <a:r>
              <a:rPr lang="en-US" sz="1500" dirty="0"/>
              <a:t>We can also measure the effectiveness of a performance and tuning process with </a:t>
            </a:r>
          </a:p>
          <a:p>
            <a:pPr marL="765810" lvl="1" indent="-365760" algn="just">
              <a:lnSpc>
                <a:spcPct val="110000"/>
              </a:lnSpc>
              <a:spcBef>
                <a:spcPts val="600"/>
              </a:spcBef>
              <a:buFont typeface="Wingdings" panose="05000000000000000000" pitchFamily="2" charset="2"/>
              <a:buChar char="§"/>
            </a:pPr>
            <a:r>
              <a:rPr lang="en-US" b="1" i="1" dirty="0">
                <a:solidFill>
                  <a:srgbClr val="0070C0"/>
                </a:solidFill>
              </a:rPr>
              <a:t>Service metrics </a:t>
            </a:r>
            <a:r>
              <a:rPr lang="en-US" dirty="0"/>
              <a:t>such as response times and the number and complexity of chained transactions. </a:t>
            </a:r>
          </a:p>
          <a:p>
            <a:pPr marL="765810" lvl="1" indent="-365760" algn="just">
              <a:lnSpc>
                <a:spcPct val="110000"/>
              </a:lnSpc>
              <a:spcBef>
                <a:spcPts val="600"/>
              </a:spcBef>
              <a:buFont typeface="Wingdings" panose="05000000000000000000" pitchFamily="2" charset="2"/>
              <a:buChar char="§"/>
            </a:pPr>
            <a:r>
              <a:rPr lang="en-US" b="1" i="1" dirty="0">
                <a:solidFill>
                  <a:srgbClr val="0070C0"/>
                </a:solidFill>
              </a:rPr>
              <a:t>Process metrics </a:t>
            </a:r>
            <a:r>
              <a:rPr lang="en-US" sz="1500" dirty="0"/>
              <a:t>such as the amount of overhead used to measure online performance, the number of components measured for end-to-end response, and the cost to generate metrics</a:t>
            </a:r>
          </a:p>
          <a:p>
            <a:pPr marL="0" indent="0" algn="just">
              <a:lnSpc>
                <a:spcPct val="110000"/>
              </a:lnSpc>
              <a:spcBef>
                <a:spcPts val="600"/>
              </a:spcBef>
            </a:pPr>
            <a:r>
              <a:rPr lang="en-US" sz="1500" dirty="0"/>
              <a:t>        These can help us gauge the efficiency of this process. </a:t>
            </a:r>
          </a:p>
          <a:p>
            <a:pPr marL="365760" indent="-365760" algn="just">
              <a:lnSpc>
                <a:spcPct val="110000"/>
              </a:lnSpc>
              <a:spcBef>
                <a:spcPts val="600"/>
              </a:spcBef>
              <a:buFont typeface="Wingdings" panose="05000000000000000000" pitchFamily="2" charset="2"/>
              <a:buChar char="§"/>
            </a:pPr>
            <a:r>
              <a:rPr lang="en-US" sz="1500" dirty="0"/>
              <a:t>We can streamline the performance and tuning process by automating certain actions like</a:t>
            </a:r>
          </a:p>
          <a:p>
            <a:pPr marL="765810" lvl="1" indent="-365760" algn="just">
              <a:lnSpc>
                <a:spcPct val="110000"/>
              </a:lnSpc>
              <a:spcBef>
                <a:spcPts val="600"/>
              </a:spcBef>
              <a:buFont typeface="Wingdings" panose="05000000000000000000" pitchFamily="2" charset="2"/>
              <a:buChar char="§"/>
            </a:pPr>
            <a:r>
              <a:rPr lang="en-US" sz="1500" dirty="0"/>
              <a:t>Load-balancing of processors, channels, logical disk volumes, or network lines</a:t>
            </a:r>
          </a:p>
          <a:p>
            <a:pPr marL="765810" lvl="1" indent="-365760" algn="just">
              <a:lnSpc>
                <a:spcPct val="110000"/>
              </a:lnSpc>
              <a:spcBef>
                <a:spcPts val="600"/>
              </a:spcBef>
              <a:buFont typeface="Wingdings" panose="05000000000000000000" pitchFamily="2" charset="2"/>
              <a:buChar char="§"/>
            </a:pPr>
            <a:r>
              <a:rPr lang="en-US" sz="1500" dirty="0"/>
              <a:t>Notifying analysts when performance thresholds are exceeded.</a:t>
            </a:r>
          </a:p>
        </p:txBody>
      </p:sp>
      <p:sp>
        <p:nvSpPr>
          <p:cNvPr id="3" name="Content Placeholder 2">
            <a:extLst>
              <a:ext uri="{FF2B5EF4-FFF2-40B4-BE49-F238E27FC236}">
                <a16:creationId xmlns:a16="http://schemas.microsoft.com/office/drawing/2014/main" id="{4FC7C676-4F5A-44A6-AD71-9BD40AF2BB7C}"/>
              </a:ext>
            </a:extLst>
          </p:cNvPr>
          <p:cNvSpPr>
            <a:spLocks noGrp="1"/>
          </p:cNvSpPr>
          <p:nvPr>
            <p:ph sz="quarter" idx="10"/>
          </p:nvPr>
        </p:nvSpPr>
        <p:spPr>
          <a:xfrm>
            <a:off x="76200" y="76200"/>
            <a:ext cx="8001000" cy="1143000"/>
          </a:xfrm>
        </p:spPr>
        <p:txBody>
          <a:bodyPr>
            <a:normAutofit/>
          </a:bodyPr>
          <a:lstStyle/>
          <a:p>
            <a:pPr lvl="0"/>
            <a:r>
              <a:rPr lang="en-US" sz="2400" dirty="0">
                <a:solidFill>
                  <a:srgbClr val="C00000"/>
                </a:solidFill>
              </a:rPr>
              <a:t>Measuring and Streamlining the </a:t>
            </a:r>
            <a:br>
              <a:rPr lang="en-US" sz="2400" dirty="0">
                <a:solidFill>
                  <a:srgbClr val="C00000"/>
                </a:solidFill>
              </a:rPr>
            </a:br>
            <a:r>
              <a:rPr lang="en-US" sz="2400" dirty="0">
                <a:solidFill>
                  <a:srgbClr val="0070C0"/>
                </a:solidFill>
              </a:rPr>
              <a:t>Performance and Tuning Process</a:t>
            </a:r>
            <a:endParaRPr lang="en-GB" sz="2400" dirty="0">
              <a:solidFill>
                <a:srgbClr val="0070C0"/>
              </a:solidFill>
            </a:endParaRP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369086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38100" y="4713288"/>
            <a:ext cx="8458200" cy="1600200"/>
          </a:xfrm>
        </p:spPr>
        <p:txBody>
          <a:bodyPr/>
          <a:lstStyle/>
          <a:p>
            <a:r>
              <a:rPr lang="en-US" dirty="0"/>
              <a:t> </a:t>
            </a:r>
            <a:br>
              <a:rPr lang="en-US" dirty="0"/>
            </a:br>
            <a:r>
              <a:rPr lang="en-US" dirty="0"/>
              <a:t> Production Acceptance Process </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2895600" y="5791200"/>
            <a:ext cx="3352800" cy="365125"/>
          </a:xfrm>
        </p:spPr>
        <p:txBody>
          <a:bodyPr/>
          <a:lstStyle/>
          <a:p>
            <a:r>
              <a:rPr lang="en-US" dirty="0"/>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630291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882" y="1370011"/>
            <a:ext cx="8922815" cy="5180660"/>
          </a:xfrm>
        </p:spPr>
        <p:txBody>
          <a:bodyPr>
            <a:normAutofit fontScale="92500" lnSpcReduction="10000"/>
          </a:bodyPr>
          <a:lstStyle/>
          <a:p>
            <a:pPr marL="640080" indent="-731520" algn="just">
              <a:spcBef>
                <a:spcPts val="600"/>
              </a:spcBef>
            </a:pPr>
            <a:r>
              <a:rPr lang="en-US" sz="1800" b="1" dirty="0">
                <a:solidFill>
                  <a:srgbClr val="0070C0"/>
                </a:solidFill>
              </a:rPr>
              <a:t>Defn: </a:t>
            </a:r>
            <a:r>
              <a:rPr lang="en-US" sz="1800" dirty="0"/>
              <a:t>Production acceptance is the process which supports </a:t>
            </a:r>
            <a:r>
              <a:rPr lang="en-US" sz="1800" i="1" dirty="0">
                <a:solidFill>
                  <a:srgbClr val="FF0000"/>
                </a:solidFill>
              </a:rPr>
              <a:t>consistent</a:t>
            </a:r>
            <a:r>
              <a:rPr lang="en-US" sz="1800" dirty="0"/>
              <a:t> and successful</a:t>
            </a:r>
            <a:r>
              <a:rPr lang="en-US" sz="1800" i="1" dirty="0">
                <a:solidFill>
                  <a:srgbClr val="7030A0"/>
                </a:solidFill>
              </a:rPr>
              <a:t> deployment</a:t>
            </a:r>
            <a:r>
              <a:rPr lang="en-US" sz="1800" dirty="0"/>
              <a:t> of </a:t>
            </a:r>
            <a:r>
              <a:rPr lang="en-US" sz="1800" i="1" dirty="0">
                <a:solidFill>
                  <a:srgbClr val="00B050"/>
                </a:solidFill>
              </a:rPr>
              <a:t>application systems </a:t>
            </a:r>
            <a:r>
              <a:rPr lang="en-US" sz="1800" dirty="0"/>
              <a:t>into a production environment, regardless of the platform</a:t>
            </a:r>
          </a:p>
          <a:p>
            <a:pPr marL="640080" indent="-731520">
              <a:spcBef>
                <a:spcPts val="600"/>
              </a:spcBef>
            </a:pPr>
            <a:r>
              <a:rPr lang="en-US" sz="1800" dirty="0"/>
              <a:t>Few key terminologies from the above definition</a:t>
            </a:r>
          </a:p>
          <a:p>
            <a:pPr marL="640080" indent="-731520">
              <a:spcBef>
                <a:spcPts val="600"/>
              </a:spcBef>
            </a:pPr>
            <a:r>
              <a:rPr lang="en-US" sz="1800" b="1" i="1" dirty="0">
                <a:solidFill>
                  <a:srgbClr val="C00000"/>
                </a:solidFill>
              </a:rPr>
              <a:t>Consistent :</a:t>
            </a:r>
          </a:p>
          <a:p>
            <a:pPr marL="548640" indent="-274320" algn="just">
              <a:spcBef>
                <a:spcPts val="600"/>
              </a:spcBef>
              <a:buFont typeface="Arial" panose="020B0604020202020204" pitchFamily="34" charset="0"/>
              <a:buChar char="•"/>
            </a:pPr>
            <a:r>
              <a:rPr lang="en-US" sz="1700" dirty="0"/>
              <a:t>Consistent does not necessarily mean identical across platforms</a:t>
            </a:r>
          </a:p>
          <a:p>
            <a:pPr marL="548640" indent="-274320" algn="just">
              <a:spcBef>
                <a:spcPts val="600"/>
              </a:spcBef>
              <a:buFont typeface="Arial" panose="020B0604020202020204" pitchFamily="34" charset="0"/>
              <a:buChar char="•"/>
            </a:pPr>
            <a:r>
              <a:rPr lang="en-US" sz="1700" dirty="0"/>
              <a:t>There are essential steps of the process which needs to be done for every production deployment and there are other steps that can be added, omitted or modified depending on the type of platform selected for production use</a:t>
            </a:r>
          </a:p>
          <a:p>
            <a:pPr marL="640080" indent="-731520">
              <a:spcBef>
                <a:spcPts val="600"/>
              </a:spcBef>
            </a:pPr>
            <a:r>
              <a:rPr lang="en-US" sz="1800" b="1" i="1" dirty="0">
                <a:solidFill>
                  <a:srgbClr val="7030A0"/>
                </a:solidFill>
              </a:rPr>
              <a:t>Deploying into a production environment</a:t>
            </a:r>
          </a:p>
          <a:p>
            <a:pPr marL="548640" indent="-274320" algn="just">
              <a:spcBef>
                <a:spcPts val="600"/>
              </a:spcBef>
              <a:buFont typeface="Arial" panose="020B0604020202020204" pitchFamily="34" charset="0"/>
              <a:buChar char="•"/>
            </a:pPr>
            <a:r>
              <a:rPr lang="en-US" sz="1700" dirty="0"/>
              <a:t>Process of deployment is complete only when all planned users are running on the new system</a:t>
            </a:r>
          </a:p>
          <a:p>
            <a:pPr marL="548640" indent="-274320" algn="just">
              <a:spcBef>
                <a:spcPts val="600"/>
              </a:spcBef>
              <a:buFont typeface="Arial" panose="020B0604020202020204" pitchFamily="34" charset="0"/>
              <a:buChar char="•"/>
            </a:pPr>
            <a:r>
              <a:rPr lang="en-US" sz="1700" dirty="0"/>
              <a:t>This could take several months for installations with large number of users</a:t>
            </a:r>
          </a:p>
          <a:p>
            <a:pPr marL="640080" indent="-731520">
              <a:spcBef>
                <a:spcPts val="600"/>
              </a:spcBef>
            </a:pPr>
            <a:r>
              <a:rPr lang="en-US" sz="1800" b="1" i="1" dirty="0">
                <a:solidFill>
                  <a:srgbClr val="00B050"/>
                </a:solidFill>
              </a:rPr>
              <a:t>Application System</a:t>
            </a:r>
          </a:p>
          <a:p>
            <a:pPr marL="548640" indent="-274320" algn="just">
              <a:spcBef>
                <a:spcPts val="600"/>
              </a:spcBef>
              <a:buFont typeface="Arial" panose="020B0604020202020204" pitchFamily="34" charset="0"/>
              <a:buChar char="•"/>
            </a:pPr>
            <a:r>
              <a:rPr lang="en-US" sz="1700" dirty="0"/>
              <a:t>Any group of software programs necessary for conducting company’s business</a:t>
            </a:r>
          </a:p>
          <a:p>
            <a:pPr marL="548640" indent="-274320" algn="just">
              <a:spcBef>
                <a:spcPts val="600"/>
              </a:spcBef>
              <a:buFont typeface="Arial" panose="020B0604020202020204" pitchFamily="34" charset="0"/>
              <a:buChar char="•"/>
            </a:pPr>
            <a:r>
              <a:rPr lang="en-US" sz="1700" dirty="0"/>
              <a:t>The end-users of these applications are primarily (but not necessarily) departments outside of IT</a:t>
            </a:r>
          </a:p>
          <a:p>
            <a:pPr marL="548640" indent="-274320" algn="just">
              <a:spcBef>
                <a:spcPts val="600"/>
              </a:spcBef>
              <a:buFont typeface="Arial" panose="020B0604020202020204" pitchFamily="34" charset="0"/>
              <a:buChar char="•"/>
            </a:pPr>
            <a:r>
              <a:rPr lang="en-US" sz="1700" dirty="0"/>
              <a:t>This excludes software under development &amp; software used as tools for IT support</a:t>
            </a:r>
          </a:p>
        </p:txBody>
      </p:sp>
      <p:sp>
        <p:nvSpPr>
          <p:cNvPr id="3" name="Content Placeholder 2"/>
          <p:cNvSpPr>
            <a:spLocks noGrp="1"/>
          </p:cNvSpPr>
          <p:nvPr>
            <p:ph sz="quarter" idx="10"/>
          </p:nvPr>
        </p:nvSpPr>
        <p:spPr>
          <a:xfrm>
            <a:off x="85248" y="0"/>
            <a:ext cx="6629400" cy="1295400"/>
          </a:xfrm>
        </p:spPr>
        <p:txBody>
          <a:bodyPr>
            <a:normAutofit/>
          </a:bodyPr>
          <a:lstStyle/>
          <a:p>
            <a:r>
              <a:rPr lang="en-IN" sz="3000" dirty="0">
                <a:solidFill>
                  <a:srgbClr val="0070C0"/>
                </a:solidFill>
              </a:rPr>
              <a:t>Production Acceptance Process</a:t>
            </a:r>
          </a:p>
          <a:p>
            <a:r>
              <a:rPr lang="en-IN" sz="2400" dirty="0">
                <a:solidFill>
                  <a:srgbClr val="C00000"/>
                </a:solidFill>
              </a:rPr>
              <a:t>Definition and Terminologies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1150876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4A01E-074E-4D4A-A5FD-D12567E31BD8}"/>
              </a:ext>
            </a:extLst>
          </p:cNvPr>
          <p:cNvSpPr>
            <a:spLocks noGrp="1"/>
          </p:cNvSpPr>
          <p:nvPr>
            <p:ph idx="1"/>
          </p:nvPr>
        </p:nvSpPr>
        <p:spPr/>
        <p:txBody>
          <a:bodyPr anchor="ctr">
            <a:normAutofit/>
          </a:bodyPr>
          <a:lstStyle/>
          <a:p>
            <a:pPr marL="0" indent="0" algn="ctr"/>
            <a:r>
              <a:rPr lang="en-US" sz="2800" b="1" dirty="0">
                <a:solidFill>
                  <a:srgbClr val="0070C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How does your organizations IT deploy applications? Is there a best practice which you can share with the rest of the class</a:t>
            </a:r>
            <a:endParaRPr lang="en-US" sz="2800" b="1" dirty="0">
              <a:solidFill>
                <a:srgbClr val="C00000"/>
              </a:solidFill>
              <a:effectLst>
                <a:outerShdw blurRad="38100" dist="38100" dir="2700000" algn="tl">
                  <a:srgbClr val="000000">
                    <a:alpha val="43137"/>
                  </a:srgbClr>
                </a:outerShdw>
              </a:effectLst>
              <a:latin typeface="Calibri" panose="020F0502020204030204" pitchFamily="34" charset="0"/>
            </a:endParaRPr>
          </a:p>
        </p:txBody>
      </p:sp>
      <p:sp>
        <p:nvSpPr>
          <p:cNvPr id="4" name="Footer Placeholder 3">
            <a:extLst>
              <a:ext uri="{FF2B5EF4-FFF2-40B4-BE49-F238E27FC236}">
                <a16:creationId xmlns:a16="http://schemas.microsoft.com/office/drawing/2014/main" id="{D274E10D-6DB1-4003-9864-1906C2B7AB8E}"/>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A53B80DC-A280-444C-B87A-A2BB33E0C67A}"/>
              </a:ext>
            </a:extLst>
          </p:cNvPr>
          <p:cNvSpPr>
            <a:spLocks noGrp="1"/>
          </p:cNvSpPr>
          <p:nvPr>
            <p:ph type="sldNum" sz="quarter" idx="13"/>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352285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528" y="1265223"/>
            <a:ext cx="9095472" cy="1134565"/>
          </a:xfrm>
        </p:spPr>
        <p:txBody>
          <a:bodyPr>
            <a:normAutofit/>
          </a:bodyPr>
          <a:lstStyle/>
          <a:p>
            <a:pPr marL="182880" indent="-182880">
              <a:lnSpc>
                <a:spcPct val="120000"/>
              </a:lnSpc>
              <a:spcBef>
                <a:spcPts val="600"/>
              </a:spcBef>
              <a:buFont typeface="Arial" panose="020B0604020202020204" pitchFamily="34" charset="0"/>
              <a:buChar char="•"/>
            </a:pPr>
            <a:r>
              <a:rPr lang="en-US" sz="1800" dirty="0"/>
              <a:t>An effective production deployment process offers several advantages for applications department, executive management, various groups within the IT infrastructure, customers, and suppliers</a:t>
            </a:r>
          </a:p>
        </p:txBody>
      </p:sp>
      <p:sp>
        <p:nvSpPr>
          <p:cNvPr id="3" name="Content Placeholder 2"/>
          <p:cNvSpPr>
            <a:spLocks noGrp="1"/>
          </p:cNvSpPr>
          <p:nvPr>
            <p:ph sz="quarter" idx="10"/>
          </p:nvPr>
        </p:nvSpPr>
        <p:spPr>
          <a:xfrm>
            <a:off x="91598" y="0"/>
            <a:ext cx="6629400" cy="1295400"/>
          </a:xfrm>
        </p:spPr>
        <p:txBody>
          <a:bodyPr>
            <a:normAutofit/>
          </a:bodyPr>
          <a:lstStyle/>
          <a:p>
            <a:r>
              <a:rPr lang="en-IN" sz="3000" dirty="0">
                <a:solidFill>
                  <a:srgbClr val="0070C0"/>
                </a:solidFill>
              </a:rPr>
              <a:t>Production Acceptance Process</a:t>
            </a:r>
          </a:p>
          <a:p>
            <a:r>
              <a:rPr lang="en-IN" sz="2400" dirty="0">
                <a:solidFill>
                  <a:srgbClr val="C00000"/>
                </a:solidFill>
              </a:rPr>
              <a:t>Benefits of a Production Acceptance Process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pic>
        <p:nvPicPr>
          <p:cNvPr id="10" name="Picture 9"/>
          <p:cNvPicPr>
            <a:picLocks noChangeAspect="1"/>
          </p:cNvPicPr>
          <p:nvPr/>
        </p:nvPicPr>
        <p:blipFill>
          <a:blip r:embed="rId3"/>
          <a:stretch>
            <a:fillRect/>
          </a:stretch>
        </p:blipFill>
        <p:spPr>
          <a:xfrm>
            <a:off x="2438212" y="6019800"/>
            <a:ext cx="6648823" cy="530871"/>
          </a:xfrm>
          <a:prstGeom prst="rect">
            <a:avLst/>
          </a:prstGeom>
        </p:spPr>
      </p:pic>
      <p:sp>
        <p:nvSpPr>
          <p:cNvPr id="11" name="TextBox 10"/>
          <p:cNvSpPr txBox="1"/>
          <p:nvPr/>
        </p:nvSpPr>
        <p:spPr>
          <a:xfrm>
            <a:off x="8262641" y="6074137"/>
            <a:ext cx="560218" cy="369332"/>
          </a:xfrm>
          <a:prstGeom prst="rect">
            <a:avLst/>
          </a:prstGeom>
          <a:noFill/>
        </p:spPr>
        <p:txBody>
          <a:bodyPr wrap="none" rtlCol="0">
            <a:spAutoFit/>
          </a:bodyPr>
          <a:lstStyle/>
          <a:p>
            <a:r>
              <a:rPr lang="en-IN" dirty="0"/>
              <a:t>PTO</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4116411765"/>
              </p:ext>
            </p:extLst>
          </p:nvPr>
        </p:nvGraphicFramePr>
        <p:xfrm>
          <a:off x="152400" y="2305760"/>
          <a:ext cx="8934635" cy="4053840"/>
        </p:xfrm>
        <a:graphic>
          <a:graphicData uri="http://schemas.openxmlformats.org/drawingml/2006/table">
            <a:tbl>
              <a:tblPr firstRow="1" bandRow="1">
                <a:tableStyleId>{5C22544A-7EE6-4342-B048-85BDC9FD1C3A}</a:tableStyleId>
              </a:tblPr>
              <a:tblGrid>
                <a:gridCol w="1472323">
                  <a:extLst>
                    <a:ext uri="{9D8B030D-6E8A-4147-A177-3AD203B41FA5}">
                      <a16:colId xmlns:a16="http://schemas.microsoft.com/office/drawing/2014/main" val="766796825"/>
                    </a:ext>
                  </a:extLst>
                </a:gridCol>
                <a:gridCol w="7462312">
                  <a:extLst>
                    <a:ext uri="{9D8B030D-6E8A-4147-A177-3AD203B41FA5}">
                      <a16:colId xmlns:a16="http://schemas.microsoft.com/office/drawing/2014/main" val="2175030"/>
                    </a:ext>
                  </a:extLst>
                </a:gridCol>
              </a:tblGrid>
              <a:tr h="370840">
                <a:tc>
                  <a:txBody>
                    <a:bodyPr/>
                    <a:lstStyle/>
                    <a:p>
                      <a:r>
                        <a:rPr lang="en-IN" dirty="0"/>
                        <a:t>Beneficiary</a:t>
                      </a:r>
                      <a:endParaRPr lang="en-GB" dirty="0"/>
                    </a:p>
                  </a:txBody>
                  <a:tcPr/>
                </a:tc>
                <a:tc>
                  <a:txBody>
                    <a:bodyPr/>
                    <a:lstStyle/>
                    <a:p>
                      <a:r>
                        <a:rPr lang="en-IN" dirty="0"/>
                        <a:t>Benefits</a:t>
                      </a:r>
                      <a:endParaRPr lang="en-GB" dirty="0"/>
                    </a:p>
                  </a:txBody>
                  <a:tcPr/>
                </a:tc>
                <a:extLst>
                  <a:ext uri="{0D108BD9-81ED-4DB2-BD59-A6C34878D82A}">
                    <a16:rowId xmlns:a16="http://schemas.microsoft.com/office/drawing/2014/main" val="67175526"/>
                  </a:ext>
                </a:extLst>
              </a:tr>
              <a:tr h="370840">
                <a:tc>
                  <a:txBody>
                    <a:bodyPr/>
                    <a:lstStyle/>
                    <a:p>
                      <a:r>
                        <a:rPr lang="en-IN" sz="1700" dirty="0"/>
                        <a:t>Applications</a:t>
                      </a:r>
                      <a:endParaRPr lang="en-GB" sz="1700" dirty="0"/>
                    </a:p>
                  </a:txBody>
                  <a:tcPr/>
                </a:tc>
                <a:tc>
                  <a:txBody>
                    <a:bodyPr/>
                    <a:lstStyle/>
                    <a:p>
                      <a:r>
                        <a:rPr lang="en-IN" sz="1700" dirty="0"/>
                        <a:t>Adequate network &amp; system capacity are planned and available for the Application</a:t>
                      </a:r>
                      <a:endParaRPr lang="en-GB" sz="1700" dirty="0"/>
                    </a:p>
                  </a:txBody>
                  <a:tcPr/>
                </a:tc>
                <a:extLst>
                  <a:ext uri="{0D108BD9-81ED-4DB2-BD59-A6C34878D82A}">
                    <a16:rowId xmlns:a16="http://schemas.microsoft.com/office/drawing/2014/main" val="805117945"/>
                  </a:ext>
                </a:extLst>
              </a:tr>
              <a:tr h="370840">
                <a:tc>
                  <a:txBody>
                    <a:bodyPr/>
                    <a:lstStyle/>
                    <a:p>
                      <a:endParaRPr lang="en-GB" sz="1700" dirty="0"/>
                    </a:p>
                  </a:txBody>
                  <a:tcPr/>
                </a:tc>
                <a:tc>
                  <a:txBody>
                    <a:bodyPr/>
                    <a:lstStyle/>
                    <a:p>
                      <a:r>
                        <a:rPr lang="en-IN" sz="1700" dirty="0"/>
                        <a:t>If application needs additional resources/</a:t>
                      </a:r>
                      <a:r>
                        <a:rPr lang="en-IN" sz="1700" baseline="0" dirty="0"/>
                        <a:t>budget/time, this can be planned upfront</a:t>
                      </a:r>
                      <a:endParaRPr lang="en-GB" sz="1700" dirty="0"/>
                    </a:p>
                  </a:txBody>
                  <a:tcPr/>
                </a:tc>
                <a:extLst>
                  <a:ext uri="{0D108BD9-81ED-4DB2-BD59-A6C34878D82A}">
                    <a16:rowId xmlns:a16="http://schemas.microsoft.com/office/drawing/2014/main" val="399866303"/>
                  </a:ext>
                </a:extLst>
              </a:tr>
              <a:tr h="370840">
                <a:tc>
                  <a:txBody>
                    <a:bodyPr/>
                    <a:lstStyle/>
                    <a:p>
                      <a:endParaRPr lang="en-GB" sz="1700"/>
                    </a:p>
                  </a:txBody>
                  <a:tcPr/>
                </a:tc>
                <a:tc>
                  <a:txBody>
                    <a:bodyPr/>
                    <a:lstStyle/>
                    <a:p>
                      <a:r>
                        <a:rPr lang="en-IN" sz="1700" dirty="0"/>
                        <a:t>Support groups could be</a:t>
                      </a:r>
                      <a:r>
                        <a:rPr lang="en-IN" sz="1700" baseline="0" dirty="0"/>
                        <a:t> trained in advance</a:t>
                      </a:r>
                      <a:endParaRPr lang="en-GB" sz="1700" dirty="0"/>
                    </a:p>
                  </a:txBody>
                  <a:tcPr/>
                </a:tc>
                <a:extLst>
                  <a:ext uri="{0D108BD9-81ED-4DB2-BD59-A6C34878D82A}">
                    <a16:rowId xmlns:a16="http://schemas.microsoft.com/office/drawing/2014/main" val="188886303"/>
                  </a:ext>
                </a:extLst>
              </a:tr>
              <a:tr h="370840">
                <a:tc>
                  <a:txBody>
                    <a:bodyPr/>
                    <a:lstStyle/>
                    <a:p>
                      <a:r>
                        <a:rPr lang="en-IN" sz="1700" dirty="0"/>
                        <a:t>Executive Management</a:t>
                      </a:r>
                      <a:endParaRPr lang="en-GB" sz="1700" dirty="0"/>
                    </a:p>
                  </a:txBody>
                  <a:tcPr/>
                </a:tc>
                <a:tc>
                  <a:txBody>
                    <a:bodyPr/>
                    <a:lstStyle/>
                    <a:p>
                      <a:r>
                        <a:rPr lang="en-IN" sz="1700" dirty="0"/>
                        <a:t>Increases the probability of successful deployment with minimum surprises</a:t>
                      </a:r>
                      <a:r>
                        <a:rPr lang="en-IN" sz="1700" baseline="0" dirty="0"/>
                        <a:t> and disruption </a:t>
                      </a:r>
                      <a:endParaRPr lang="en-GB" sz="1700" dirty="0"/>
                    </a:p>
                  </a:txBody>
                  <a:tcPr/>
                </a:tc>
                <a:extLst>
                  <a:ext uri="{0D108BD9-81ED-4DB2-BD59-A6C34878D82A}">
                    <a16:rowId xmlns:a16="http://schemas.microsoft.com/office/drawing/2014/main" val="1828558811"/>
                  </a:ext>
                </a:extLst>
              </a:tr>
              <a:tr h="370840">
                <a:tc>
                  <a:txBody>
                    <a:bodyPr/>
                    <a:lstStyle/>
                    <a:p>
                      <a:endParaRPr lang="en-GB" sz="1700"/>
                    </a:p>
                  </a:txBody>
                  <a:tcPr/>
                </a:tc>
                <a:tc>
                  <a:txBody>
                    <a:bodyPr/>
                    <a:lstStyle/>
                    <a:p>
                      <a:r>
                        <a:rPr lang="en-IN" sz="1700" dirty="0"/>
                        <a:t>Supports effective planning and opportunities</a:t>
                      </a:r>
                      <a:r>
                        <a:rPr lang="en-IN" sz="1700" baseline="0" dirty="0"/>
                        <a:t> for cost reduction</a:t>
                      </a:r>
                      <a:endParaRPr lang="en-GB" sz="1700" dirty="0"/>
                    </a:p>
                  </a:txBody>
                  <a:tcPr/>
                </a:tc>
                <a:extLst>
                  <a:ext uri="{0D108BD9-81ED-4DB2-BD59-A6C34878D82A}">
                    <a16:rowId xmlns:a16="http://schemas.microsoft.com/office/drawing/2014/main" val="2111797248"/>
                  </a:ext>
                </a:extLst>
              </a:tr>
              <a:tr h="370840">
                <a:tc>
                  <a:txBody>
                    <a:bodyPr/>
                    <a:lstStyle/>
                    <a:p>
                      <a:r>
                        <a:rPr lang="en-IN" sz="1700" dirty="0"/>
                        <a:t>Infrastructure</a:t>
                      </a:r>
                      <a:endParaRPr lang="en-GB" sz="1700" dirty="0"/>
                    </a:p>
                  </a:txBody>
                  <a:tcPr/>
                </a:tc>
                <a:tc>
                  <a:txBody>
                    <a:bodyPr/>
                    <a:lstStyle/>
                    <a:p>
                      <a:r>
                        <a:rPr lang="en-IN" sz="1700" dirty="0"/>
                        <a:t>Provides an</a:t>
                      </a:r>
                      <a:r>
                        <a:rPr lang="en-IN" sz="1700" baseline="0" dirty="0"/>
                        <a:t> early view of requirements facilitating better capacity planning</a:t>
                      </a:r>
                      <a:endParaRPr lang="en-GB" sz="1700" dirty="0"/>
                    </a:p>
                  </a:txBody>
                  <a:tcPr/>
                </a:tc>
                <a:extLst>
                  <a:ext uri="{0D108BD9-81ED-4DB2-BD59-A6C34878D82A}">
                    <a16:rowId xmlns:a16="http://schemas.microsoft.com/office/drawing/2014/main" val="2053669617"/>
                  </a:ext>
                </a:extLst>
              </a:tr>
              <a:tr h="370840">
                <a:tc>
                  <a:txBody>
                    <a:bodyPr/>
                    <a:lstStyle/>
                    <a:p>
                      <a:r>
                        <a:rPr lang="en-IN" sz="1700" dirty="0"/>
                        <a:t>Customers</a:t>
                      </a:r>
                      <a:endParaRPr lang="en-GB" sz="1700" dirty="0"/>
                    </a:p>
                  </a:txBody>
                  <a:tcPr/>
                </a:tc>
                <a:tc>
                  <a:txBody>
                    <a:bodyPr/>
                    <a:lstStyle/>
                    <a:p>
                      <a:r>
                        <a:rPr lang="en-IN" sz="1700" dirty="0"/>
                        <a:t>Early involvement, Conducive schedules, better</a:t>
                      </a:r>
                      <a:r>
                        <a:rPr lang="en-IN" sz="1700" baseline="0" dirty="0"/>
                        <a:t> experience as well planned and tested</a:t>
                      </a:r>
                      <a:endParaRPr lang="en-GB" sz="1700" dirty="0"/>
                    </a:p>
                  </a:txBody>
                  <a:tcPr/>
                </a:tc>
                <a:extLst>
                  <a:ext uri="{0D108BD9-81ED-4DB2-BD59-A6C34878D82A}">
                    <a16:rowId xmlns:a16="http://schemas.microsoft.com/office/drawing/2014/main" val="2323554737"/>
                  </a:ext>
                </a:extLst>
              </a:tr>
              <a:tr h="370840">
                <a:tc>
                  <a:txBody>
                    <a:bodyPr/>
                    <a:lstStyle/>
                    <a:p>
                      <a:r>
                        <a:rPr lang="en-IN" sz="1700" dirty="0"/>
                        <a:t>Suppliers</a:t>
                      </a:r>
                      <a:endParaRPr lang="en-GB" sz="1700" dirty="0"/>
                    </a:p>
                  </a:txBody>
                  <a:tcPr/>
                </a:tc>
                <a:tc>
                  <a:txBody>
                    <a:bodyPr/>
                    <a:lstStyle/>
                    <a:p>
                      <a:r>
                        <a:rPr lang="en-IN" sz="1700" dirty="0"/>
                        <a:t>Involves suppliers, supports communication and co-ordination, leverage experiences</a:t>
                      </a:r>
                      <a:endParaRPr lang="en-GB" sz="1700" dirty="0"/>
                    </a:p>
                  </a:txBody>
                  <a:tcPr/>
                </a:tc>
                <a:extLst>
                  <a:ext uri="{0D108BD9-81ED-4DB2-BD59-A6C34878D82A}">
                    <a16:rowId xmlns:a16="http://schemas.microsoft.com/office/drawing/2014/main" val="1598642920"/>
                  </a:ext>
                </a:extLst>
              </a:tr>
            </a:tbl>
          </a:graphicData>
        </a:graphic>
      </p:graphicFrame>
    </p:spTree>
    <p:extLst>
      <p:ext uri="{BB962C8B-B14F-4D97-AF65-F5344CB8AC3E}">
        <p14:creationId xmlns:p14="http://schemas.microsoft.com/office/powerpoint/2010/main" val="163260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29" y="1391364"/>
            <a:ext cx="9000267" cy="5132413"/>
          </a:xfrm>
        </p:spPr>
        <p:txBody>
          <a:bodyPr>
            <a:normAutofit/>
          </a:bodyPr>
          <a:lstStyle/>
          <a:p>
            <a:pPr marL="182880" lvl="1" indent="-182880" algn="just">
              <a:lnSpc>
                <a:spcPct val="130000"/>
              </a:lnSpc>
              <a:spcBef>
                <a:spcPts val="600"/>
              </a:spcBef>
              <a:buClr>
                <a:srgbClr val="101141"/>
              </a:buClr>
              <a:buFont typeface="Arial" panose="020B0604020202020204" pitchFamily="34" charset="0"/>
              <a:buChar char="•"/>
            </a:pPr>
            <a:r>
              <a:rPr lang="en-US" dirty="0"/>
              <a:t>IT Infrastructure Systems Management involves managing the IT Services running on the IT infrastructure environment components like the Servers, Disk Storage, DBs, Networks and Desktop environments, and </a:t>
            </a:r>
            <a:r>
              <a:rPr lang="en-IN" dirty="0"/>
              <a:t>providing a stable and responsive IT environment, which supports or furthers the Business of the organization,</a:t>
            </a:r>
            <a:r>
              <a:rPr lang="en-US" dirty="0"/>
              <a:t> while being Available, Responsive, Cost efficient, Secure, Scalable,… </a:t>
            </a:r>
            <a:endParaRPr lang="en-IN" dirty="0"/>
          </a:p>
          <a:p>
            <a:pPr marL="182880" lvl="1" indent="-182880" algn="just">
              <a:lnSpc>
                <a:spcPct val="130000"/>
              </a:lnSpc>
              <a:spcBef>
                <a:spcPts val="600"/>
              </a:spcBef>
              <a:buClr>
                <a:srgbClr val="101141"/>
              </a:buClr>
              <a:buFont typeface="Arial" panose="020B0604020202020204" pitchFamily="34" charset="0"/>
              <a:buChar char="•"/>
            </a:pPr>
            <a:r>
              <a:rPr lang="en-IN" dirty="0"/>
              <a:t>We discussed on the support needed from executives, organization structure and positioning of the groups which provide these management services, given that one of the </a:t>
            </a:r>
            <a:r>
              <a:rPr lang="en-IN" dirty="0" err="1"/>
              <a:t>KSF</a:t>
            </a:r>
            <a:r>
              <a:rPr lang="en-IN" dirty="0"/>
              <a:t> are people, we discussed on approaches for staffing and retaining people with required skills and skill levels, the personal and business ethics or lack of it and it’s impact in-terms of legislation and what that drives into organizations</a:t>
            </a:r>
          </a:p>
          <a:p>
            <a:pPr marL="182880" lvl="1" indent="-182880" algn="just">
              <a:lnSpc>
                <a:spcPct val="130000"/>
              </a:lnSpc>
              <a:spcBef>
                <a:spcPts val="600"/>
              </a:spcBef>
              <a:buClr>
                <a:srgbClr val="101141"/>
              </a:buClr>
              <a:buFont typeface="Arial" panose="020B0604020202020204" pitchFamily="34" charset="0"/>
              <a:buChar char="•"/>
            </a:pPr>
            <a:r>
              <a:rPr lang="en-IN" dirty="0"/>
              <a:t>We discussed on how the </a:t>
            </a:r>
            <a:r>
              <a:rPr lang="en-US" dirty="0"/>
              <a:t>ITSM best practices are shared through de-facto standards like ITIL. We discussed the evolution of ITIL to the current ITIL 4 and the IT Service Life cycle of Service Strategy, Service Design, Service transition and Service operation and Continuous Improvements.</a:t>
            </a:r>
            <a:endParaRPr lang="en-IN" dirty="0"/>
          </a:p>
          <a:p>
            <a:pPr marL="0" lvl="1" indent="0" algn="just">
              <a:lnSpc>
                <a:spcPct val="130000"/>
              </a:lnSpc>
              <a:spcBef>
                <a:spcPts val="600"/>
              </a:spcBef>
              <a:buClr>
                <a:srgbClr val="101141"/>
              </a:buClr>
              <a:buNone/>
            </a:pPr>
            <a:endParaRPr lang="en-IN"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- 1</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2212085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fontScale="92500" lnSpcReduction="20000"/>
          </a:bodyPr>
          <a:lstStyle/>
          <a:p>
            <a:pPr marL="0" indent="0" algn="just">
              <a:lnSpc>
                <a:spcPct val="140000"/>
              </a:lnSpc>
              <a:spcBef>
                <a:spcPts val="600"/>
              </a:spcBef>
              <a:buClr>
                <a:srgbClr val="0070C0"/>
              </a:buClr>
            </a:pPr>
            <a:r>
              <a:rPr lang="en-US" sz="1900" dirty="0"/>
              <a:t>The following 14 steps are necessary for implementing an effective production acceptance process </a:t>
            </a:r>
          </a:p>
          <a:p>
            <a:pPr marL="0" indent="-274320" algn="just">
              <a:lnSpc>
                <a:spcPct val="110000"/>
              </a:lnSpc>
              <a:spcBef>
                <a:spcPts val="600"/>
              </a:spcBef>
              <a:buClr>
                <a:srgbClr val="0070C0"/>
              </a:buClr>
              <a:buFont typeface="+mj-lt"/>
              <a:buAutoNum type="arabicPeriod"/>
            </a:pPr>
            <a:r>
              <a:rPr lang="en-US" sz="1900" b="1" dirty="0">
                <a:solidFill>
                  <a:srgbClr val="0070C0"/>
                </a:solidFill>
              </a:rPr>
              <a:t>Identification of an executive Sponsor:</a:t>
            </a:r>
          </a:p>
          <a:p>
            <a:pPr marL="640080" lvl="1" algn="just">
              <a:lnSpc>
                <a:spcPct val="130000"/>
              </a:lnSpc>
              <a:spcBef>
                <a:spcPts val="600"/>
              </a:spcBef>
              <a:buFont typeface="Wingdings" panose="05000000000000000000" pitchFamily="2" charset="2"/>
              <a:buChar char="§"/>
            </a:pPr>
            <a:r>
              <a:rPr lang="en-US" sz="1800" dirty="0"/>
              <a:t>An executive sponsor is necessary to ensure ongoing support and cooperation between the Infrastructure group and the Applications development group. </a:t>
            </a:r>
          </a:p>
          <a:p>
            <a:pPr marL="640080" lvl="1" algn="just">
              <a:lnSpc>
                <a:spcPct val="130000"/>
              </a:lnSpc>
              <a:spcBef>
                <a:spcPts val="600"/>
              </a:spcBef>
              <a:buFont typeface="Wingdings" panose="05000000000000000000" pitchFamily="2" charset="2"/>
              <a:buChar char="§"/>
            </a:pPr>
            <a:r>
              <a:rPr lang="en-US" sz="1800" dirty="0"/>
              <a:t>This could be the CIO, Infrastructure group head or other executive from the Infrastructure group</a:t>
            </a:r>
          </a:p>
          <a:p>
            <a:pPr marL="640080" lvl="1" algn="just">
              <a:lnSpc>
                <a:spcPct val="130000"/>
              </a:lnSpc>
              <a:spcBef>
                <a:spcPts val="600"/>
              </a:spcBef>
              <a:buFont typeface="Wingdings" panose="05000000000000000000" pitchFamily="2" charset="2"/>
              <a:buChar char="§"/>
            </a:pPr>
            <a:r>
              <a:rPr lang="en-US" sz="1800" dirty="0"/>
              <a:t>Executive sponsor being the champion of the process </a:t>
            </a:r>
          </a:p>
          <a:p>
            <a:pPr marL="822960" lvl="1" indent="-182880" algn="just">
              <a:lnSpc>
                <a:spcPct val="130000"/>
              </a:lnSpc>
              <a:spcBef>
                <a:spcPts val="600"/>
              </a:spcBef>
              <a:buFont typeface="Wingdings" panose="05000000000000000000" pitchFamily="2" charset="2"/>
              <a:buChar char="§"/>
            </a:pPr>
            <a:r>
              <a:rPr lang="en-US" sz="1800" dirty="0"/>
              <a:t>Should be as high as possible in the Organization</a:t>
            </a:r>
          </a:p>
          <a:p>
            <a:pPr marL="822960" lvl="1" indent="-182880" algn="just">
              <a:lnSpc>
                <a:spcPct val="130000"/>
              </a:lnSpc>
              <a:spcBef>
                <a:spcPts val="600"/>
              </a:spcBef>
              <a:buFont typeface="Wingdings" panose="05000000000000000000" pitchFamily="2" charset="2"/>
              <a:buChar char="§"/>
            </a:pPr>
            <a:r>
              <a:rPr lang="en-US" sz="1800" dirty="0"/>
              <a:t>Should be capable of persuading other executives both inside and outside of IT to follow the lead. </a:t>
            </a:r>
          </a:p>
          <a:p>
            <a:pPr marL="822960" lvl="1" indent="-182880" algn="just">
              <a:lnSpc>
                <a:spcPct val="130000"/>
              </a:lnSpc>
              <a:spcBef>
                <a:spcPts val="600"/>
              </a:spcBef>
              <a:buFont typeface="Wingdings" panose="05000000000000000000" pitchFamily="2" charset="2"/>
              <a:buChar char="§"/>
            </a:pPr>
            <a:r>
              <a:rPr lang="en-US" sz="1800" dirty="0"/>
              <a:t>Responsible for executive leadership, direction, and support for the process. </a:t>
            </a:r>
          </a:p>
          <a:p>
            <a:pPr marL="822960" lvl="1" indent="-182880" algn="just">
              <a:lnSpc>
                <a:spcPct val="130000"/>
              </a:lnSpc>
              <a:spcBef>
                <a:spcPts val="600"/>
              </a:spcBef>
              <a:buFont typeface="Wingdings" panose="05000000000000000000" pitchFamily="2" charset="2"/>
              <a:buChar char="§"/>
            </a:pPr>
            <a:r>
              <a:rPr lang="en-US" sz="1800" dirty="0"/>
              <a:t>The executive sponsor is also responsible for selecting the process owner and addressing conflicts that the process owner cannot resolve</a:t>
            </a:r>
          </a:p>
          <a:p>
            <a:pPr marL="822960" lvl="1" indent="-182880" algn="just">
              <a:lnSpc>
                <a:spcPct val="130000"/>
              </a:lnSpc>
              <a:spcBef>
                <a:spcPts val="600"/>
              </a:spcBef>
              <a:buFont typeface="Wingdings" panose="05000000000000000000" pitchFamily="2" charset="2"/>
              <a:buChar char="§"/>
            </a:pPr>
            <a:r>
              <a:rPr lang="en-US" sz="1800" dirty="0"/>
              <a:t>Providing marketing assistance.</a:t>
            </a: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IN" dirty="0">
                <a:solidFill>
                  <a:srgbClr val="0070C0"/>
                </a:solidFill>
              </a:rPr>
              <a:t>Production Acceptance Process</a:t>
            </a:r>
          </a:p>
          <a:p>
            <a:r>
              <a:rPr lang="en-IN" sz="2800" dirty="0">
                <a:solidFill>
                  <a:srgbClr val="C00000"/>
                </a:solidFill>
              </a:rPr>
              <a:t>Implementation Steps for an effective production Acceptance Process - 1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1602662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3324430" cy="5106049"/>
          </a:xfrm>
        </p:spPr>
        <p:txBody>
          <a:bodyPr>
            <a:normAutofit lnSpcReduction="10000"/>
          </a:bodyPr>
          <a:lstStyle/>
          <a:p>
            <a:pPr marL="0" indent="-274320">
              <a:lnSpc>
                <a:spcPct val="110000"/>
              </a:lnSpc>
              <a:spcBef>
                <a:spcPts val="600"/>
              </a:spcBef>
              <a:buClr>
                <a:srgbClr val="0070C0"/>
              </a:buClr>
              <a:buFont typeface="+mj-lt"/>
              <a:buAutoNum type="arabicPeriod" startAt="2"/>
            </a:pPr>
            <a:r>
              <a:rPr lang="en-US" sz="1900" b="1" dirty="0">
                <a:solidFill>
                  <a:srgbClr val="0070C0"/>
                </a:solidFill>
              </a:rPr>
              <a:t> Selecting the process</a:t>
            </a:r>
            <a:br>
              <a:rPr lang="en-US" sz="1900" b="1" dirty="0">
                <a:solidFill>
                  <a:srgbClr val="0070C0"/>
                </a:solidFill>
              </a:rPr>
            </a:br>
            <a:r>
              <a:rPr lang="en-US" sz="1900" b="1" dirty="0">
                <a:solidFill>
                  <a:srgbClr val="0070C0"/>
                </a:solidFill>
              </a:rPr>
              <a:t>     owner:</a:t>
            </a:r>
          </a:p>
          <a:p>
            <a:pPr marL="365760" lvl="1" indent="-182880" algn="just">
              <a:lnSpc>
                <a:spcPct val="120000"/>
              </a:lnSpc>
              <a:spcBef>
                <a:spcPts val="400"/>
              </a:spcBef>
              <a:buFont typeface="Wingdings" panose="05000000000000000000" pitchFamily="2" charset="2"/>
              <a:buChar char="§"/>
            </a:pPr>
            <a:r>
              <a:rPr lang="en-US" sz="1700" dirty="0"/>
              <a:t>Executive sponsor will select the production acceptance process owner from the infrastructure organization</a:t>
            </a:r>
          </a:p>
          <a:p>
            <a:pPr marL="365760" lvl="1" indent="-182880" algn="just">
              <a:lnSpc>
                <a:spcPct val="120000"/>
              </a:lnSpc>
              <a:spcBef>
                <a:spcPts val="400"/>
              </a:spcBef>
              <a:buFont typeface="Wingdings" panose="05000000000000000000" pitchFamily="2" charset="2"/>
              <a:buChar char="§"/>
            </a:pPr>
            <a:r>
              <a:rPr lang="en-US" sz="1700" dirty="0"/>
              <a:t>Typically some one from the IT infrastructure team or with knowledge of Infrastructure, as most of the activities will fall within the IT Infrastructure group</a:t>
            </a:r>
          </a:p>
          <a:p>
            <a:pPr marL="365760" lvl="1" indent="-182880" algn="just">
              <a:lnSpc>
                <a:spcPct val="120000"/>
              </a:lnSpc>
              <a:spcBef>
                <a:spcPts val="400"/>
              </a:spcBef>
              <a:buFont typeface="Wingdings" panose="05000000000000000000" pitchFamily="2" charset="2"/>
              <a:buChar char="§"/>
            </a:pPr>
            <a:r>
              <a:rPr lang="en-US" sz="1700" dirty="0"/>
              <a:t>Effective communication skills as they will interact with users at one end &amp; IT executives at the other.</a:t>
            </a: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IN" dirty="0">
                <a:solidFill>
                  <a:srgbClr val="0070C0"/>
                </a:solidFill>
              </a:rPr>
              <a:t>Production Acceptance Process</a:t>
            </a:r>
          </a:p>
          <a:p>
            <a:r>
              <a:rPr lang="en-IN" sz="2800" dirty="0">
                <a:solidFill>
                  <a:srgbClr val="C00000"/>
                </a:solidFill>
              </a:rPr>
              <a:t>Implementation Steps for an effective production Acceptance Process - 2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31</a:t>
            </a:fld>
            <a:endParaRPr lang="en-US" dirty="0"/>
          </a:p>
        </p:txBody>
      </p:sp>
      <p:pic>
        <p:nvPicPr>
          <p:cNvPr id="6" name="Picture 5">
            <a:extLst>
              <a:ext uri="{FF2B5EF4-FFF2-40B4-BE49-F238E27FC236}">
                <a16:creationId xmlns:a16="http://schemas.microsoft.com/office/drawing/2014/main" id="{83B3AE1A-90BC-4005-AAE3-867958CC968C}"/>
              </a:ext>
            </a:extLst>
          </p:cNvPr>
          <p:cNvPicPr>
            <a:picLocks noChangeAspect="1"/>
          </p:cNvPicPr>
          <p:nvPr/>
        </p:nvPicPr>
        <p:blipFill>
          <a:blip r:embed="rId3"/>
          <a:stretch>
            <a:fillRect/>
          </a:stretch>
        </p:blipFill>
        <p:spPr>
          <a:xfrm>
            <a:off x="3582268" y="1295399"/>
            <a:ext cx="5561732" cy="5279541"/>
          </a:xfrm>
          <a:prstGeom prst="rect">
            <a:avLst/>
          </a:prstGeom>
        </p:spPr>
      </p:pic>
    </p:spTree>
    <p:extLst>
      <p:ext uri="{BB962C8B-B14F-4D97-AF65-F5344CB8AC3E}">
        <p14:creationId xmlns:p14="http://schemas.microsoft.com/office/powerpoint/2010/main" val="4064768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a:bodyPr>
          <a:lstStyle/>
          <a:p>
            <a:pPr marL="182880" lvl="1" indent="-365760" algn="just">
              <a:lnSpc>
                <a:spcPct val="110000"/>
              </a:lnSpc>
              <a:spcBef>
                <a:spcPts val="600"/>
              </a:spcBef>
              <a:buClr>
                <a:srgbClr val="0070C0"/>
              </a:buClr>
              <a:buFont typeface="+mj-lt"/>
              <a:buAutoNum type="arabicPeriod" startAt="3"/>
            </a:pPr>
            <a:r>
              <a:rPr lang="en-US" sz="1900" b="1" dirty="0">
                <a:solidFill>
                  <a:srgbClr val="0070C0"/>
                </a:solidFill>
              </a:rPr>
              <a:t>Soliciting Executive Support</a:t>
            </a:r>
          </a:p>
          <a:p>
            <a:pPr marL="594360" lvl="1" indent="-182880" algn="just">
              <a:lnSpc>
                <a:spcPct val="110000"/>
              </a:lnSpc>
              <a:spcBef>
                <a:spcPts val="500"/>
              </a:spcBef>
              <a:buFont typeface="Wingdings" panose="05000000000000000000" pitchFamily="2" charset="2"/>
              <a:buChar char="§"/>
            </a:pPr>
            <a:r>
              <a:rPr lang="en-US" sz="1700" dirty="0"/>
              <a:t>Production acceptance requires policies and decisions about the design of the process to be backed up by the sponsor, and pushed down to both the applications development and infrastructure departments. </a:t>
            </a:r>
          </a:p>
          <a:p>
            <a:pPr marL="594360" lvl="1" indent="-182880" algn="just">
              <a:lnSpc>
                <a:spcPct val="110000"/>
              </a:lnSpc>
              <a:spcBef>
                <a:spcPts val="500"/>
              </a:spcBef>
              <a:buFont typeface="Wingdings" panose="05000000000000000000" pitchFamily="2" charset="2"/>
              <a:buChar char="§"/>
            </a:pPr>
            <a:r>
              <a:rPr lang="en-US" sz="1700" dirty="0"/>
              <a:t>Executive support from both of these departments should be solicited for ensuring this support</a:t>
            </a:r>
          </a:p>
          <a:p>
            <a:pPr marL="274320" lvl="1" indent="-457200" algn="just">
              <a:lnSpc>
                <a:spcPct val="120000"/>
              </a:lnSpc>
              <a:spcBef>
                <a:spcPts val="600"/>
              </a:spcBef>
              <a:buClr>
                <a:srgbClr val="0070C0"/>
              </a:buClr>
              <a:buFont typeface="+mj-lt"/>
              <a:buAutoNum type="arabicPeriod" startAt="4"/>
            </a:pPr>
            <a:r>
              <a:rPr lang="en-US" sz="1900" b="1" dirty="0">
                <a:solidFill>
                  <a:srgbClr val="0070C0"/>
                </a:solidFill>
              </a:rPr>
              <a:t>Assemble a Production Acceptance Team:</a:t>
            </a:r>
          </a:p>
          <a:p>
            <a:pPr marL="594360" lvl="1" indent="-182880" algn="just">
              <a:lnSpc>
                <a:spcPct val="120000"/>
              </a:lnSpc>
              <a:spcBef>
                <a:spcPts val="500"/>
              </a:spcBef>
              <a:buFont typeface="Wingdings" panose="05000000000000000000" pitchFamily="2" charset="2"/>
              <a:buChar char="§"/>
            </a:pPr>
            <a:r>
              <a:rPr lang="en-US" sz="1700" dirty="0"/>
              <a:t>A cross functional team will need to be assembled by the process owner for designing and implementing the production acceptance process</a:t>
            </a:r>
          </a:p>
          <a:p>
            <a:pPr marL="594360" lvl="1" indent="-182880" algn="just">
              <a:lnSpc>
                <a:spcPct val="120000"/>
              </a:lnSpc>
              <a:spcBef>
                <a:spcPts val="500"/>
              </a:spcBef>
              <a:buFont typeface="Wingdings" panose="05000000000000000000" pitchFamily="2" charset="2"/>
              <a:buChar char="§"/>
            </a:pPr>
            <a:r>
              <a:rPr lang="en-US" sz="1700" dirty="0"/>
              <a:t>This team should consist of representatives of development organization, operations, technical support, capacity planning, help desk, and database administration. </a:t>
            </a:r>
          </a:p>
          <a:p>
            <a:pPr marL="594360" lvl="1" indent="-182880" algn="just">
              <a:lnSpc>
                <a:spcPct val="120000"/>
              </a:lnSpc>
              <a:spcBef>
                <a:spcPts val="500"/>
              </a:spcBef>
              <a:buFont typeface="Wingdings" panose="05000000000000000000" pitchFamily="2" charset="2"/>
              <a:buChar char="§"/>
            </a:pPr>
            <a:r>
              <a:rPr lang="en-US" sz="1700" dirty="0"/>
              <a:t>Having adequate and proper representation (multiple based on size) from all key groups will ensure proper implementation and buy-in/support for the process.</a:t>
            </a: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IN" dirty="0">
                <a:solidFill>
                  <a:srgbClr val="0070C0"/>
                </a:solidFill>
              </a:rPr>
              <a:t>Production Acceptance Process</a:t>
            </a:r>
          </a:p>
          <a:p>
            <a:r>
              <a:rPr lang="en-IN" sz="2800" dirty="0">
                <a:solidFill>
                  <a:srgbClr val="C00000"/>
                </a:solidFill>
              </a:rPr>
              <a:t>Implementation Steps for an effective production Acceptance Process - 3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32</a:t>
            </a:fld>
            <a:endParaRPr lang="en-US" dirty="0"/>
          </a:p>
        </p:txBody>
      </p:sp>
    </p:spTree>
    <p:extLst>
      <p:ext uri="{BB962C8B-B14F-4D97-AF65-F5344CB8AC3E}">
        <p14:creationId xmlns:p14="http://schemas.microsoft.com/office/powerpoint/2010/main" val="4218837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816" y="1421344"/>
            <a:ext cx="8938881" cy="5236132"/>
          </a:xfrm>
        </p:spPr>
        <p:txBody>
          <a:bodyPr>
            <a:normAutofit/>
          </a:bodyPr>
          <a:lstStyle/>
          <a:p>
            <a:pPr marL="274320" lvl="1" indent="-457200" algn="just">
              <a:lnSpc>
                <a:spcPct val="110000"/>
              </a:lnSpc>
              <a:spcBef>
                <a:spcPts val="600"/>
              </a:spcBef>
              <a:buClr>
                <a:srgbClr val="0070C0"/>
              </a:buClr>
              <a:buFont typeface="+mj-lt"/>
              <a:buAutoNum type="arabicPeriod" startAt="5"/>
            </a:pPr>
            <a:r>
              <a:rPr lang="en-US" sz="1900" b="1" dirty="0">
                <a:solidFill>
                  <a:srgbClr val="0070C0"/>
                </a:solidFill>
              </a:rPr>
              <a:t>Identify and Prioritize Requirements:</a:t>
            </a:r>
          </a:p>
          <a:p>
            <a:pPr marL="594360" lvl="1" indent="-182880" algn="just">
              <a:lnSpc>
                <a:spcPct val="120000"/>
              </a:lnSpc>
              <a:spcBef>
                <a:spcPts val="600"/>
              </a:spcBef>
              <a:buFont typeface="Wingdings" panose="05000000000000000000" pitchFamily="2" charset="2"/>
              <a:buChar char="§"/>
            </a:pPr>
            <a:r>
              <a:rPr lang="en-US" sz="1700" dirty="0"/>
              <a:t>These requirements are a set of activities/actions which are needed for an effective design of the Production acceptance process</a:t>
            </a:r>
          </a:p>
          <a:p>
            <a:pPr marL="594360" lvl="1" indent="-182880" algn="just">
              <a:lnSpc>
                <a:spcPct val="120000"/>
              </a:lnSpc>
              <a:spcBef>
                <a:spcPts val="600"/>
              </a:spcBef>
              <a:buFont typeface="Wingdings" panose="05000000000000000000" pitchFamily="2" charset="2"/>
              <a:buChar char="§"/>
            </a:pPr>
            <a:r>
              <a:rPr lang="en-US" sz="1700" dirty="0"/>
              <a:t>These Requirements will need to be agreed-upon and prioritized to ensure successful implementations of Production Acceptance Process.</a:t>
            </a:r>
          </a:p>
          <a:p>
            <a:pPr marL="594360" lvl="1" indent="-182880" algn="just">
              <a:lnSpc>
                <a:spcPct val="120000"/>
              </a:lnSpc>
              <a:spcBef>
                <a:spcPts val="600"/>
              </a:spcBef>
              <a:buFont typeface="Wingdings" panose="05000000000000000000" pitchFamily="2" charset="2"/>
              <a:buChar char="§"/>
            </a:pPr>
            <a:r>
              <a:rPr lang="en-US" sz="1700" dirty="0"/>
              <a:t>Some of the common high priority requirements could be like  </a:t>
            </a:r>
          </a:p>
          <a:p>
            <a:pPr marL="822960" lvl="1" indent="-182880" algn="just">
              <a:lnSpc>
                <a:spcPct val="120000"/>
              </a:lnSpc>
              <a:spcBef>
                <a:spcPts val="600"/>
              </a:spcBef>
              <a:buFont typeface="Wingdings" panose="05000000000000000000" pitchFamily="2" charset="2"/>
              <a:buChar char="§"/>
            </a:pPr>
            <a:r>
              <a:rPr lang="en-US" sz="1700" dirty="0"/>
              <a:t>Ensuring early involvement of the operations, technical support, helpdesk, network services and database administration roles when implementing a new application</a:t>
            </a:r>
          </a:p>
          <a:p>
            <a:pPr marL="822960" lvl="1" indent="-182880" algn="just">
              <a:lnSpc>
                <a:spcPct val="120000"/>
              </a:lnSpc>
              <a:spcBef>
                <a:spcPts val="600"/>
              </a:spcBef>
              <a:buFont typeface="Wingdings" panose="05000000000000000000" pitchFamily="2" charset="2"/>
              <a:buChar char="§"/>
            </a:pPr>
            <a:r>
              <a:rPr lang="en-US" sz="1700" dirty="0"/>
              <a:t>Ensuring that the process of gathering capacity requirements for the process is compatible with the gathered capacity requirements</a:t>
            </a:r>
          </a:p>
          <a:p>
            <a:pPr marL="822960" lvl="1" indent="-182880" algn="just">
              <a:lnSpc>
                <a:spcPct val="120000"/>
              </a:lnSpc>
              <a:spcBef>
                <a:spcPts val="600"/>
              </a:spcBef>
              <a:buFont typeface="Wingdings" panose="05000000000000000000" pitchFamily="2" charset="2"/>
              <a:buChar char="§"/>
            </a:pPr>
            <a:r>
              <a:rPr lang="en-US" sz="1700" dirty="0"/>
              <a:t>Application documentation shared with operations before the production turnover</a:t>
            </a:r>
          </a:p>
          <a:p>
            <a:pPr marL="822960" lvl="1" indent="-182880" algn="just">
              <a:lnSpc>
                <a:spcPct val="120000"/>
              </a:lnSpc>
              <a:spcBef>
                <a:spcPts val="600"/>
              </a:spcBef>
              <a:buFont typeface="Wingdings" panose="05000000000000000000" pitchFamily="2" charset="2"/>
              <a:buChar char="§"/>
            </a:pPr>
            <a:r>
              <a:rPr lang="en-US" sz="1700" dirty="0"/>
              <a:t>Developing and enforcing of management policy statements</a:t>
            </a:r>
          </a:p>
          <a:p>
            <a:pPr marL="822960" lvl="1" indent="-182880" algn="just">
              <a:lnSpc>
                <a:spcPct val="120000"/>
              </a:lnSpc>
              <a:spcBef>
                <a:spcPts val="600"/>
              </a:spcBef>
              <a:buFont typeface="Wingdings" panose="05000000000000000000" pitchFamily="2" charset="2"/>
              <a:buChar char="§"/>
            </a:pPr>
            <a:r>
              <a:rPr lang="en-US" sz="1700" dirty="0"/>
              <a:t>Developing an uninstall or rollback mechanism</a:t>
            </a: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IN" dirty="0">
                <a:solidFill>
                  <a:srgbClr val="0070C0"/>
                </a:solidFill>
              </a:rPr>
              <a:t>Production Acceptance Process</a:t>
            </a:r>
          </a:p>
          <a:p>
            <a:r>
              <a:rPr lang="en-IN" sz="2800" dirty="0">
                <a:solidFill>
                  <a:srgbClr val="C00000"/>
                </a:solidFill>
              </a:rPr>
              <a:t>Implementation Steps for an effective production Acceptance Process - 4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2971328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792238" cy="5106049"/>
          </a:xfrm>
        </p:spPr>
        <p:txBody>
          <a:bodyPr>
            <a:normAutofit fontScale="92500" lnSpcReduction="10000"/>
          </a:bodyPr>
          <a:lstStyle/>
          <a:p>
            <a:pPr marL="274320" lvl="1" indent="-365760" algn="just">
              <a:lnSpc>
                <a:spcPct val="110000"/>
              </a:lnSpc>
              <a:spcBef>
                <a:spcPts val="600"/>
              </a:spcBef>
              <a:buClr>
                <a:srgbClr val="0070C0"/>
              </a:buClr>
              <a:buSzPct val="91000"/>
              <a:buFont typeface="+mj-lt"/>
              <a:buAutoNum type="arabicPeriod" startAt="6"/>
            </a:pPr>
            <a:r>
              <a:rPr lang="en-US" sz="1900" b="1" dirty="0">
                <a:solidFill>
                  <a:srgbClr val="0070C0"/>
                </a:solidFill>
              </a:rPr>
              <a:t>Develop Policy Statements:</a:t>
            </a:r>
          </a:p>
          <a:p>
            <a:pPr marL="594360" lvl="1" indent="-182880" algn="just">
              <a:lnSpc>
                <a:spcPct val="110000"/>
              </a:lnSpc>
              <a:spcBef>
                <a:spcPts val="600"/>
              </a:spcBef>
              <a:buFont typeface="Wingdings" panose="05000000000000000000" pitchFamily="2" charset="2"/>
              <a:buChar char="§"/>
            </a:pPr>
            <a:r>
              <a:rPr lang="en-US" sz="1700" dirty="0"/>
              <a:t>Policy statements will define acceptable methods and behaviors with-in the team or simply ways things are done, which will help setting a consistent expectations on compliance, enforcement, and accountability, when communicated to all levels </a:t>
            </a:r>
          </a:p>
          <a:p>
            <a:pPr marL="594360" lvl="1" indent="-182880" algn="just">
              <a:lnSpc>
                <a:spcPct val="110000"/>
              </a:lnSpc>
              <a:spcBef>
                <a:spcPts val="600"/>
              </a:spcBef>
              <a:buFont typeface="Wingdings" panose="05000000000000000000" pitchFamily="2" charset="2"/>
              <a:buChar char="§"/>
            </a:pPr>
            <a:r>
              <a:rPr lang="en-US" sz="1700" dirty="0"/>
              <a:t>The cross-functional team should develop policy statements for a production acceptance process which should be then approved by the executive sponsor</a:t>
            </a:r>
          </a:p>
          <a:p>
            <a:pPr marL="411480" lvl="1" indent="0">
              <a:lnSpc>
                <a:spcPct val="110000"/>
              </a:lnSpc>
              <a:spcBef>
                <a:spcPts val="600"/>
              </a:spcBef>
              <a:buNone/>
            </a:pPr>
            <a:r>
              <a:rPr lang="en-US" sz="1700" dirty="0"/>
              <a:t>   E.g. All major new versions of existing production applications are to go through the</a:t>
            </a:r>
            <a:br>
              <a:rPr lang="en-US" sz="1700" dirty="0"/>
            </a:br>
            <a:r>
              <a:rPr lang="en-US" sz="1700" dirty="0"/>
              <a:t>          formal production acceptance process prior to deployment into production</a:t>
            </a:r>
          </a:p>
          <a:p>
            <a:pPr marL="1005840" lvl="1" indent="0" algn="just">
              <a:lnSpc>
                <a:spcPct val="110000"/>
              </a:lnSpc>
              <a:spcBef>
                <a:spcPts val="600"/>
              </a:spcBef>
              <a:buNone/>
            </a:pPr>
            <a:r>
              <a:rPr lang="en-US" sz="1700" dirty="0"/>
              <a:t>All new mainframe or server‐based applications are to go through the formal production acceptance process prior to deployment into production</a:t>
            </a:r>
          </a:p>
          <a:p>
            <a:pPr marL="365760" lvl="1" indent="-365760" algn="just">
              <a:lnSpc>
                <a:spcPct val="110000"/>
              </a:lnSpc>
              <a:spcBef>
                <a:spcPts val="600"/>
              </a:spcBef>
              <a:buClr>
                <a:srgbClr val="0070C0"/>
              </a:buClr>
              <a:buFont typeface="+mj-lt"/>
              <a:buAutoNum type="arabicPeriod" startAt="7"/>
            </a:pPr>
            <a:r>
              <a:rPr lang="en-US" sz="1900" b="1" dirty="0">
                <a:solidFill>
                  <a:srgbClr val="0070C0"/>
                </a:solidFill>
              </a:rPr>
              <a:t>Nominate a Pilot System:</a:t>
            </a:r>
          </a:p>
          <a:p>
            <a:pPr marL="594360" lvl="1" indent="-182880" algn="just">
              <a:lnSpc>
                <a:spcPct val="110000"/>
              </a:lnSpc>
              <a:spcBef>
                <a:spcPts val="600"/>
              </a:spcBef>
              <a:buFont typeface="Wingdings" panose="05000000000000000000" pitchFamily="2" charset="2"/>
              <a:buChar char="§"/>
            </a:pPr>
            <a:r>
              <a:rPr lang="en-US" sz="1700" dirty="0"/>
              <a:t>A pilot system is a s</a:t>
            </a:r>
            <a:r>
              <a:rPr lang="en-GB" sz="1700" dirty="0"/>
              <a:t>mall-scale preliminary study conducted of a small/minimal impact application, using the new deployment process and ironing out of issues before the formal process can be institutionalized. </a:t>
            </a:r>
            <a:endParaRPr lang="en-US" sz="1700" dirty="0"/>
          </a:p>
          <a:p>
            <a:pPr marL="594360" lvl="1" indent="-182880" algn="just">
              <a:lnSpc>
                <a:spcPct val="110000"/>
              </a:lnSpc>
              <a:spcBef>
                <a:spcPts val="600"/>
              </a:spcBef>
              <a:buFont typeface="Wingdings" panose="05000000000000000000" pitchFamily="2" charset="2"/>
              <a:buChar char="§"/>
            </a:pPr>
            <a:r>
              <a:rPr lang="en-US" sz="1700" dirty="0"/>
              <a:t>In environments where production acceptance process is new and significantly different from the way applications are deployed, its effective to introduce the process through a pilot.</a:t>
            </a: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IN" dirty="0">
                <a:solidFill>
                  <a:srgbClr val="0070C0"/>
                </a:solidFill>
              </a:rPr>
              <a:t>Production Acceptance Process</a:t>
            </a:r>
          </a:p>
          <a:p>
            <a:r>
              <a:rPr lang="en-IN" sz="2800" dirty="0">
                <a:solidFill>
                  <a:srgbClr val="C00000"/>
                </a:solidFill>
              </a:rPr>
              <a:t>Implementation Steps for an effective production Acceptance Process - 5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34</a:t>
            </a:fld>
            <a:endParaRPr lang="en-US" dirty="0"/>
          </a:p>
        </p:txBody>
      </p:sp>
    </p:spTree>
    <p:extLst>
      <p:ext uri="{BB962C8B-B14F-4D97-AF65-F5344CB8AC3E}">
        <p14:creationId xmlns:p14="http://schemas.microsoft.com/office/powerpoint/2010/main" val="826557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792238" cy="5257799"/>
          </a:xfrm>
        </p:spPr>
        <p:txBody>
          <a:bodyPr>
            <a:normAutofit fontScale="92500" lnSpcReduction="20000"/>
          </a:bodyPr>
          <a:lstStyle/>
          <a:p>
            <a:pPr marL="365760" indent="-365760" algn="just">
              <a:lnSpc>
                <a:spcPct val="110000"/>
              </a:lnSpc>
              <a:spcBef>
                <a:spcPts val="600"/>
              </a:spcBef>
              <a:buClr>
                <a:srgbClr val="0070C0"/>
              </a:buClr>
              <a:buFont typeface="+mj-lt"/>
              <a:buAutoNum type="arabicPeriod" startAt="8"/>
            </a:pPr>
            <a:r>
              <a:rPr lang="en-US" sz="1800" b="1" dirty="0">
                <a:solidFill>
                  <a:srgbClr val="0070C0"/>
                </a:solidFill>
              </a:rPr>
              <a:t>Design Appropriate Forms:</a:t>
            </a:r>
          </a:p>
          <a:p>
            <a:pPr marL="594360" lvl="1" indent="-182880" algn="just">
              <a:lnSpc>
                <a:spcPct val="110000"/>
              </a:lnSpc>
              <a:spcBef>
                <a:spcPts val="600"/>
              </a:spcBef>
              <a:buFont typeface="Wingdings" panose="05000000000000000000" pitchFamily="2" charset="2"/>
              <a:buChar char="§"/>
            </a:pPr>
            <a:r>
              <a:rPr lang="en-US" dirty="0"/>
              <a:t>Forms are used to solicit the requirements for an application including the activities/actions needed to be performed in the environment before this application can be deployed using the production acceptance process being designed</a:t>
            </a:r>
          </a:p>
          <a:p>
            <a:pPr marL="594360" lvl="1" indent="-182880" algn="just">
              <a:lnSpc>
                <a:spcPct val="110000"/>
              </a:lnSpc>
              <a:spcBef>
                <a:spcPts val="600"/>
              </a:spcBef>
              <a:buFont typeface="Wingdings" panose="05000000000000000000" pitchFamily="2" charset="2"/>
              <a:buChar char="§"/>
            </a:pPr>
            <a:r>
              <a:rPr lang="en-US" dirty="0"/>
              <a:t>The cross-functional team in the requirements step would have envisaged on the requirements, their priority and evolved on the different types, and characteristics of formal forms to be used with a production acceptance process, which are very specific to the organization. </a:t>
            </a:r>
          </a:p>
          <a:p>
            <a:pPr marL="594360" lvl="1" indent="-182880" algn="just">
              <a:lnSpc>
                <a:spcPct val="110000"/>
              </a:lnSpc>
              <a:spcBef>
                <a:spcPts val="600"/>
              </a:spcBef>
              <a:buFont typeface="Wingdings" panose="05000000000000000000" pitchFamily="2" charset="2"/>
              <a:buChar char="§"/>
            </a:pPr>
            <a:r>
              <a:rPr lang="en-US" dirty="0"/>
              <a:t>In this phase the forms are designed to make them unambiguous, based on the right roles, timing etc. Some of the forms would be filled up in the beginning at the time of project approval for building of the production acceptance process, some a couple of months before the process is rolled out into production, and some immediately before the process is executed and some just after the deployment is completed. E.g.</a:t>
            </a:r>
          </a:p>
          <a:p>
            <a:pPr marL="731520" lvl="1" indent="0" algn="just">
              <a:lnSpc>
                <a:spcPct val="110000"/>
              </a:lnSpc>
              <a:spcBef>
                <a:spcPts val="600"/>
              </a:spcBef>
              <a:buNone/>
            </a:pPr>
            <a:r>
              <a:rPr lang="en-US" b="1" dirty="0">
                <a:solidFill>
                  <a:srgbClr val="0070C0"/>
                </a:solidFill>
              </a:rPr>
              <a:t>Production acceptance request form </a:t>
            </a:r>
            <a:r>
              <a:rPr lang="en-US" dirty="0"/>
              <a:t>contributed by PM, Network Ops manager, System Administration (at the time of project approval). This can contain </a:t>
            </a:r>
          </a:p>
          <a:p>
            <a:pPr marL="994410" lvl="2" indent="-182880" algn="just">
              <a:lnSpc>
                <a:spcPct val="110000"/>
              </a:lnSpc>
              <a:spcBef>
                <a:spcPts val="600"/>
              </a:spcBef>
              <a:buFont typeface="Wingdings" panose="05000000000000000000" pitchFamily="2" charset="2"/>
              <a:buChar char="§"/>
            </a:pPr>
            <a:r>
              <a:rPr lang="en-US" sz="1600" dirty="0"/>
              <a:t>High level summary of the project including the description</a:t>
            </a:r>
          </a:p>
          <a:p>
            <a:pPr marL="994410" lvl="2" indent="-182880" algn="just">
              <a:lnSpc>
                <a:spcPct val="110000"/>
              </a:lnSpc>
              <a:spcBef>
                <a:spcPts val="600"/>
              </a:spcBef>
              <a:buFont typeface="Wingdings" panose="05000000000000000000" pitchFamily="2" charset="2"/>
              <a:buChar char="§"/>
            </a:pPr>
            <a:r>
              <a:rPr lang="en-US" sz="1600" dirty="0"/>
              <a:t>High level schedule</a:t>
            </a:r>
          </a:p>
          <a:p>
            <a:pPr marL="994410" lvl="2" indent="-182880" algn="just">
              <a:lnSpc>
                <a:spcPct val="110000"/>
              </a:lnSpc>
              <a:spcBef>
                <a:spcPts val="600"/>
              </a:spcBef>
              <a:buFont typeface="Wingdings" panose="05000000000000000000" pitchFamily="2" charset="2"/>
              <a:buChar char="§"/>
            </a:pPr>
            <a:r>
              <a:rPr lang="en-US" sz="1600" dirty="0"/>
              <a:t>Risks and categorization</a:t>
            </a:r>
          </a:p>
          <a:p>
            <a:pPr marL="994410" lvl="2" indent="-182880" algn="just">
              <a:lnSpc>
                <a:spcPct val="110000"/>
              </a:lnSpc>
              <a:spcBef>
                <a:spcPts val="600"/>
              </a:spcBef>
              <a:buFont typeface="Wingdings" panose="05000000000000000000" pitchFamily="2" charset="2"/>
              <a:buChar char="§"/>
            </a:pPr>
            <a:r>
              <a:rPr lang="en-US" sz="1600" dirty="0"/>
              <a:t>Service Level information in terms of who is spending how much time </a:t>
            </a:r>
          </a:p>
          <a:p>
            <a:pPr marL="994410" lvl="2" indent="-182880" algn="just">
              <a:lnSpc>
                <a:spcPct val="110000"/>
              </a:lnSpc>
              <a:spcBef>
                <a:spcPts val="600"/>
              </a:spcBef>
              <a:buFont typeface="Wingdings" panose="05000000000000000000" pitchFamily="2" charset="2"/>
              <a:buChar char="§"/>
            </a:pPr>
            <a:r>
              <a:rPr lang="en-US" sz="1600" dirty="0"/>
              <a:t>Minimum system requirements </a:t>
            </a: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US" dirty="0"/>
              <a:t>ITSM : </a:t>
            </a:r>
            <a:r>
              <a:rPr lang="en-IN" dirty="0">
                <a:solidFill>
                  <a:srgbClr val="0070C0"/>
                </a:solidFill>
              </a:rPr>
              <a:t>Production Acceptance Process</a:t>
            </a:r>
          </a:p>
          <a:p>
            <a:r>
              <a:rPr lang="en-IN" sz="2800" dirty="0">
                <a:solidFill>
                  <a:srgbClr val="C00000"/>
                </a:solidFill>
              </a:rPr>
              <a:t>Implementation Steps for an effective production Acceptance Process - 6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23533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792238" cy="5257799"/>
          </a:xfrm>
        </p:spPr>
        <p:txBody>
          <a:bodyPr>
            <a:normAutofit/>
          </a:bodyPr>
          <a:lstStyle/>
          <a:p>
            <a:pPr marL="365760" indent="-365760">
              <a:lnSpc>
                <a:spcPct val="110000"/>
              </a:lnSpc>
              <a:spcBef>
                <a:spcPts val="600"/>
              </a:spcBef>
              <a:buClr>
                <a:srgbClr val="0070C0"/>
              </a:buClr>
              <a:buFont typeface="+mj-lt"/>
              <a:buAutoNum type="arabicPeriod" startAt="8"/>
            </a:pPr>
            <a:r>
              <a:rPr lang="en-US" sz="1800" b="1" dirty="0">
                <a:solidFill>
                  <a:srgbClr val="0070C0"/>
                </a:solidFill>
              </a:rPr>
              <a:t>Design Appropriate Forms (Contd.):</a:t>
            </a:r>
            <a:br>
              <a:rPr lang="en-US" sz="1800" b="1" dirty="0">
                <a:solidFill>
                  <a:srgbClr val="0070C0"/>
                </a:solidFill>
              </a:rPr>
            </a:br>
            <a:r>
              <a:rPr lang="en-US" sz="1600" b="1" dirty="0" err="1">
                <a:solidFill>
                  <a:srgbClr val="0070C0"/>
                </a:solidFill>
              </a:rPr>
              <a:t>Eg.</a:t>
            </a:r>
            <a:r>
              <a:rPr lang="en-US" sz="1600" b="1" dirty="0">
                <a:solidFill>
                  <a:srgbClr val="0070C0"/>
                </a:solidFill>
              </a:rPr>
              <a:t> Production acceptance request form (Contd.)</a:t>
            </a:r>
            <a:endParaRPr lang="en-US" b="1" dirty="0">
              <a:solidFill>
                <a:srgbClr val="0070C0"/>
              </a:solidFill>
            </a:endParaRP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US" dirty="0"/>
              <a:t>ITSM : </a:t>
            </a:r>
            <a:r>
              <a:rPr lang="en-IN" dirty="0">
                <a:solidFill>
                  <a:srgbClr val="0070C0"/>
                </a:solidFill>
              </a:rPr>
              <a:t>Production Acceptance Process</a:t>
            </a:r>
          </a:p>
          <a:p>
            <a:r>
              <a:rPr lang="en-IN" sz="2800" dirty="0">
                <a:solidFill>
                  <a:srgbClr val="C00000"/>
                </a:solidFill>
              </a:rPr>
              <a:t>Implementation Steps for an effective production Acceptance Process - 7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36</a:t>
            </a:fld>
            <a:endParaRPr lang="en-US" dirty="0"/>
          </a:p>
        </p:txBody>
      </p:sp>
      <p:pic>
        <p:nvPicPr>
          <p:cNvPr id="6" name="Picture 5">
            <a:extLst>
              <a:ext uri="{FF2B5EF4-FFF2-40B4-BE49-F238E27FC236}">
                <a16:creationId xmlns:a16="http://schemas.microsoft.com/office/drawing/2014/main" id="{23004BB7-96EB-4007-8E0A-85D7ADA39667}"/>
              </a:ext>
            </a:extLst>
          </p:cNvPr>
          <p:cNvPicPr>
            <a:picLocks noChangeAspect="1"/>
          </p:cNvPicPr>
          <p:nvPr/>
        </p:nvPicPr>
        <p:blipFill>
          <a:blip r:embed="rId3"/>
          <a:stretch>
            <a:fillRect/>
          </a:stretch>
        </p:blipFill>
        <p:spPr>
          <a:xfrm>
            <a:off x="308476" y="1981200"/>
            <a:ext cx="3806324" cy="4898834"/>
          </a:xfrm>
          <a:prstGeom prst="rect">
            <a:avLst/>
          </a:prstGeom>
        </p:spPr>
      </p:pic>
      <p:pic>
        <p:nvPicPr>
          <p:cNvPr id="7" name="Picture 6">
            <a:extLst>
              <a:ext uri="{FF2B5EF4-FFF2-40B4-BE49-F238E27FC236}">
                <a16:creationId xmlns:a16="http://schemas.microsoft.com/office/drawing/2014/main" id="{2179A5BF-0B85-4B05-8A25-2BF5640C6DC9}"/>
              </a:ext>
            </a:extLst>
          </p:cNvPr>
          <p:cNvPicPr>
            <a:picLocks noChangeAspect="1"/>
          </p:cNvPicPr>
          <p:nvPr/>
        </p:nvPicPr>
        <p:blipFill>
          <a:blip r:embed="rId4"/>
          <a:stretch>
            <a:fillRect/>
          </a:stretch>
        </p:blipFill>
        <p:spPr>
          <a:xfrm>
            <a:off x="4708120" y="2102335"/>
            <a:ext cx="3880478" cy="4777698"/>
          </a:xfrm>
          <a:prstGeom prst="rect">
            <a:avLst/>
          </a:prstGeom>
        </p:spPr>
      </p:pic>
      <p:sp>
        <p:nvSpPr>
          <p:cNvPr id="8" name="Rectangle 7">
            <a:extLst>
              <a:ext uri="{FF2B5EF4-FFF2-40B4-BE49-F238E27FC236}">
                <a16:creationId xmlns:a16="http://schemas.microsoft.com/office/drawing/2014/main" id="{B3DD6431-3CBC-4169-B66E-C5BCB2733601}"/>
              </a:ext>
            </a:extLst>
          </p:cNvPr>
          <p:cNvSpPr/>
          <p:nvPr/>
        </p:nvSpPr>
        <p:spPr>
          <a:xfrm>
            <a:off x="3962400" y="6324600"/>
            <a:ext cx="74572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35815B-3230-47B9-8F0C-DFDD56154C60}"/>
              </a:ext>
            </a:extLst>
          </p:cNvPr>
          <p:cNvSpPr/>
          <p:nvPr/>
        </p:nvSpPr>
        <p:spPr>
          <a:xfrm>
            <a:off x="29340" y="6283971"/>
            <a:ext cx="325317"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605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5458" y="1371600"/>
            <a:ext cx="8563742" cy="5257799"/>
          </a:xfrm>
        </p:spPr>
        <p:txBody>
          <a:bodyPr>
            <a:normAutofit fontScale="92500" lnSpcReduction="10000"/>
          </a:bodyPr>
          <a:lstStyle/>
          <a:p>
            <a:pPr marL="365760" indent="-365760" algn="just">
              <a:lnSpc>
                <a:spcPct val="110000"/>
              </a:lnSpc>
              <a:spcBef>
                <a:spcPts val="600"/>
              </a:spcBef>
              <a:buClr>
                <a:srgbClr val="0070C0"/>
              </a:buClr>
              <a:buFont typeface="+mj-lt"/>
              <a:buAutoNum type="arabicPeriod" startAt="8"/>
            </a:pPr>
            <a:r>
              <a:rPr lang="en-US" sz="1800" b="1" dirty="0">
                <a:solidFill>
                  <a:srgbClr val="0070C0"/>
                </a:solidFill>
              </a:rPr>
              <a:t>Design Appropriate Forms (Contd.):</a:t>
            </a:r>
          </a:p>
          <a:p>
            <a:pPr marL="548640" lvl="1" indent="0" algn="just">
              <a:lnSpc>
                <a:spcPct val="110000"/>
              </a:lnSpc>
              <a:spcBef>
                <a:spcPts val="600"/>
              </a:spcBef>
              <a:buNone/>
            </a:pPr>
            <a:r>
              <a:rPr lang="en-US" sz="1700" b="1" dirty="0">
                <a:solidFill>
                  <a:srgbClr val="0070C0"/>
                </a:solidFill>
              </a:rPr>
              <a:t>Capacity planning form on </a:t>
            </a:r>
            <a:r>
              <a:rPr lang="en-US" sz="1700" dirty="0"/>
              <a:t>(at the time of project approval) </a:t>
            </a:r>
          </a:p>
          <a:p>
            <a:pPr marL="994410" lvl="2" indent="-182880" algn="just">
              <a:lnSpc>
                <a:spcPct val="110000"/>
              </a:lnSpc>
              <a:spcBef>
                <a:spcPts val="600"/>
              </a:spcBef>
              <a:buFont typeface="Wingdings" panose="05000000000000000000" pitchFamily="2" charset="2"/>
              <a:buChar char="§"/>
            </a:pPr>
            <a:r>
              <a:rPr lang="en-US" sz="1600" dirty="0"/>
              <a:t>Physical infrastructure</a:t>
            </a:r>
          </a:p>
          <a:p>
            <a:pPr marL="994410" lvl="2" indent="-182880" algn="just">
              <a:lnSpc>
                <a:spcPct val="110000"/>
              </a:lnSpc>
              <a:spcBef>
                <a:spcPts val="600"/>
              </a:spcBef>
              <a:buFont typeface="Wingdings" panose="05000000000000000000" pitchFamily="2" charset="2"/>
              <a:buChar char="§"/>
            </a:pPr>
            <a:r>
              <a:rPr lang="en-US" sz="1600" dirty="0"/>
              <a:t>Application usage information</a:t>
            </a:r>
          </a:p>
          <a:p>
            <a:pPr marL="994410" lvl="2" indent="-182880" algn="just">
              <a:lnSpc>
                <a:spcPct val="110000"/>
              </a:lnSpc>
              <a:spcBef>
                <a:spcPts val="600"/>
              </a:spcBef>
              <a:buFont typeface="Wingdings" panose="05000000000000000000" pitchFamily="2" charset="2"/>
              <a:buChar char="§"/>
            </a:pPr>
            <a:r>
              <a:rPr lang="en-US" sz="1600" dirty="0"/>
              <a:t>Application resource information</a:t>
            </a:r>
          </a:p>
          <a:p>
            <a:pPr marL="994410" lvl="2" indent="-182880" algn="just">
              <a:lnSpc>
                <a:spcPct val="110000"/>
              </a:lnSpc>
              <a:spcBef>
                <a:spcPts val="600"/>
              </a:spcBef>
              <a:buFont typeface="Wingdings" panose="05000000000000000000" pitchFamily="2" charset="2"/>
              <a:buChar char="§"/>
            </a:pPr>
            <a:r>
              <a:rPr lang="en-US" sz="1600" dirty="0"/>
              <a:t>Technical center capacity requirements</a:t>
            </a:r>
          </a:p>
          <a:p>
            <a:pPr marL="994410" lvl="2" indent="-182880" algn="just">
              <a:lnSpc>
                <a:spcPct val="110000"/>
              </a:lnSpc>
              <a:spcBef>
                <a:spcPts val="600"/>
              </a:spcBef>
              <a:buFont typeface="Wingdings" panose="05000000000000000000" pitchFamily="2" charset="2"/>
              <a:buChar char="§"/>
            </a:pPr>
            <a:r>
              <a:rPr lang="en-US" sz="1600" dirty="0"/>
              <a:t>Operations support requirements like FTE for different roles</a:t>
            </a:r>
            <a:endParaRPr lang="en-US" sz="1600" b="1" dirty="0">
              <a:solidFill>
                <a:srgbClr val="0070C0"/>
              </a:solidFill>
            </a:endParaRPr>
          </a:p>
          <a:p>
            <a:pPr marL="548640" lvl="1" indent="0" algn="just">
              <a:lnSpc>
                <a:spcPct val="120000"/>
              </a:lnSpc>
              <a:spcBef>
                <a:spcPts val="1200"/>
              </a:spcBef>
              <a:buNone/>
            </a:pPr>
            <a:r>
              <a:rPr lang="en-US" sz="1700" b="1" dirty="0">
                <a:solidFill>
                  <a:srgbClr val="0070C0"/>
                </a:solidFill>
              </a:rPr>
              <a:t>Documentation from the Applications </a:t>
            </a:r>
            <a:r>
              <a:rPr lang="en-US" sz="1700" dirty="0"/>
              <a:t>(few weeks before the start-up)</a:t>
            </a:r>
          </a:p>
          <a:p>
            <a:pPr marL="994410" lvl="2" indent="-182880" algn="just">
              <a:lnSpc>
                <a:spcPct val="120000"/>
              </a:lnSpc>
              <a:spcBef>
                <a:spcPts val="600"/>
              </a:spcBef>
              <a:buFont typeface="Wingdings" panose="05000000000000000000" pitchFamily="2" charset="2"/>
              <a:buChar char="§"/>
            </a:pPr>
            <a:r>
              <a:rPr lang="en-US" sz="1600" dirty="0"/>
              <a:t>Architecture, System flow diagram, Backup requirements, Disaster recovery requirements, User acceptance test plans, User guides, List of all infrastructure tasks</a:t>
            </a:r>
          </a:p>
          <a:p>
            <a:pPr marL="548640" lvl="1" indent="0" algn="just">
              <a:lnSpc>
                <a:spcPct val="120000"/>
              </a:lnSpc>
              <a:spcBef>
                <a:spcPts val="600"/>
              </a:spcBef>
              <a:buNone/>
            </a:pPr>
            <a:r>
              <a:rPr lang="en-US" sz="1700" b="1" dirty="0">
                <a:solidFill>
                  <a:srgbClr val="0070C0"/>
                </a:solidFill>
              </a:rPr>
              <a:t>Test plans and Training plans </a:t>
            </a:r>
            <a:r>
              <a:rPr lang="en-US" sz="1700" dirty="0"/>
              <a:t>(few weeks before the start-up)</a:t>
            </a:r>
          </a:p>
          <a:p>
            <a:pPr marL="548640" lvl="1" indent="0" algn="just">
              <a:lnSpc>
                <a:spcPct val="120000"/>
              </a:lnSpc>
              <a:spcBef>
                <a:spcPts val="600"/>
              </a:spcBef>
              <a:buNone/>
            </a:pPr>
            <a:r>
              <a:rPr lang="en-US" sz="1700" b="1" dirty="0">
                <a:solidFill>
                  <a:srgbClr val="0070C0"/>
                </a:solidFill>
              </a:rPr>
              <a:t>Documentation updates</a:t>
            </a:r>
            <a:r>
              <a:rPr lang="en-US" sz="1700" dirty="0"/>
              <a:t>, and Closing on Service level agreements etc. (During/just after deployment)</a:t>
            </a:r>
          </a:p>
          <a:p>
            <a:pPr marL="365760" lvl="1" indent="-365760" algn="just">
              <a:lnSpc>
                <a:spcPct val="110000"/>
              </a:lnSpc>
              <a:spcBef>
                <a:spcPts val="600"/>
              </a:spcBef>
              <a:buClr>
                <a:srgbClr val="0070C0"/>
              </a:buClr>
              <a:buFont typeface="+mj-lt"/>
              <a:buAutoNum type="arabicPeriod" startAt="9"/>
            </a:pPr>
            <a:r>
              <a:rPr lang="en-US" sz="1800" b="1" dirty="0">
                <a:solidFill>
                  <a:srgbClr val="0070C0"/>
                </a:solidFill>
              </a:rPr>
              <a:t>Document the Procedures:</a:t>
            </a:r>
          </a:p>
          <a:p>
            <a:pPr marL="594360" lvl="1" indent="-182880" algn="just">
              <a:lnSpc>
                <a:spcPct val="110000"/>
              </a:lnSpc>
              <a:spcBef>
                <a:spcPts val="600"/>
              </a:spcBef>
              <a:buFont typeface="Wingdings" panose="05000000000000000000" pitchFamily="2" charset="2"/>
              <a:buChar char="§"/>
            </a:pPr>
            <a:r>
              <a:rPr lang="en-US" dirty="0"/>
              <a:t>The procedures involved for this process has to be effectively documented and must be accessible.</a:t>
            </a:r>
          </a:p>
          <a:p>
            <a:pPr marL="594360" lvl="1" indent="-182880" algn="just">
              <a:lnSpc>
                <a:spcPct val="110000"/>
              </a:lnSpc>
              <a:spcBef>
                <a:spcPts val="600"/>
              </a:spcBef>
              <a:buFont typeface="Wingdings" panose="05000000000000000000" pitchFamily="2" charset="2"/>
              <a:buChar char="§"/>
            </a:pPr>
            <a:endParaRPr lang="en-US" sz="1400" dirty="0"/>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US" dirty="0"/>
              <a:t>ITSM : </a:t>
            </a:r>
            <a:r>
              <a:rPr lang="en-IN" dirty="0">
                <a:solidFill>
                  <a:srgbClr val="0070C0"/>
                </a:solidFill>
              </a:rPr>
              <a:t>Production Acceptance Process</a:t>
            </a:r>
          </a:p>
          <a:p>
            <a:r>
              <a:rPr lang="en-IN" sz="2800" dirty="0">
                <a:solidFill>
                  <a:srgbClr val="C00000"/>
                </a:solidFill>
              </a:rPr>
              <a:t>Implementation Steps for an effective production Acceptance Process - 8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139959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a:bodyPr>
          <a:lstStyle/>
          <a:p>
            <a:pPr marL="274320" indent="-457200" algn="just">
              <a:lnSpc>
                <a:spcPct val="110000"/>
              </a:lnSpc>
              <a:spcBef>
                <a:spcPts val="600"/>
              </a:spcBef>
              <a:buClr>
                <a:srgbClr val="0070C0"/>
              </a:buClr>
              <a:buFont typeface="+mj-lt"/>
              <a:buAutoNum type="arabicPeriod" startAt="10"/>
            </a:pPr>
            <a:r>
              <a:rPr lang="en-US" sz="1800" b="1" dirty="0">
                <a:solidFill>
                  <a:srgbClr val="0070C0"/>
                </a:solidFill>
              </a:rPr>
              <a:t>Execute the Pilot System:</a:t>
            </a:r>
          </a:p>
          <a:p>
            <a:pPr marL="685800" lvl="1" indent="-182880" algn="just">
              <a:lnSpc>
                <a:spcPct val="110000"/>
              </a:lnSpc>
              <a:spcBef>
                <a:spcPts val="600"/>
              </a:spcBef>
              <a:buFont typeface="Wingdings" panose="05000000000000000000" pitchFamily="2" charset="2"/>
              <a:buChar char="§"/>
            </a:pPr>
            <a:r>
              <a:rPr lang="en-US" dirty="0"/>
              <a:t>Since the pilot system is identified, forms signed and procedures are in place, the pilot system is executed.</a:t>
            </a:r>
          </a:p>
          <a:p>
            <a:pPr marL="685800" lvl="1" indent="-182880" algn="just">
              <a:lnSpc>
                <a:spcPct val="110000"/>
              </a:lnSpc>
              <a:spcBef>
                <a:spcPts val="600"/>
              </a:spcBef>
              <a:buFont typeface="Wingdings" panose="05000000000000000000" pitchFamily="2" charset="2"/>
              <a:buChar char="§"/>
            </a:pPr>
            <a:r>
              <a:rPr lang="en-US" dirty="0"/>
              <a:t>This involves User testing and acceptance, along with the involvement of support groups such as technical support, systems administration, and help desk</a:t>
            </a:r>
          </a:p>
          <a:p>
            <a:pPr marL="365760" indent="-457200" algn="just">
              <a:lnSpc>
                <a:spcPct val="110000"/>
              </a:lnSpc>
              <a:spcBef>
                <a:spcPts val="600"/>
              </a:spcBef>
              <a:buClr>
                <a:srgbClr val="0070C0"/>
              </a:buClr>
              <a:buFont typeface="+mj-lt"/>
              <a:buAutoNum type="arabicPeriod" startAt="11"/>
            </a:pPr>
            <a:r>
              <a:rPr lang="en-US" sz="1800" b="1" dirty="0">
                <a:solidFill>
                  <a:srgbClr val="0070C0"/>
                </a:solidFill>
              </a:rPr>
              <a:t>Conduct a Lessons-Learned Session:</a:t>
            </a:r>
          </a:p>
          <a:p>
            <a:pPr marL="685800" lvl="1" indent="-182880" algn="just">
              <a:lnSpc>
                <a:spcPct val="120000"/>
              </a:lnSpc>
              <a:spcBef>
                <a:spcPts val="600"/>
              </a:spcBef>
              <a:buFont typeface="Wingdings" panose="05000000000000000000" pitchFamily="2" charset="2"/>
              <a:buChar char="§"/>
            </a:pPr>
            <a:r>
              <a:rPr lang="en-US" dirty="0"/>
              <a:t>This is the pilot run retrospective session, with all the key participants including representatives from the user community, development area, support staff, and help desk involved with the pilot execution. </a:t>
            </a:r>
          </a:p>
          <a:p>
            <a:pPr marL="365760" indent="-457200" algn="just">
              <a:lnSpc>
                <a:spcPct val="110000"/>
              </a:lnSpc>
              <a:spcBef>
                <a:spcPts val="600"/>
              </a:spcBef>
              <a:buClr>
                <a:srgbClr val="0070C0"/>
              </a:buClr>
              <a:buFont typeface="+mj-lt"/>
              <a:buAutoNum type="arabicPeriod" startAt="11"/>
            </a:pPr>
            <a:r>
              <a:rPr lang="en-US" sz="1800" b="1" dirty="0">
                <a:solidFill>
                  <a:srgbClr val="0070C0"/>
                </a:solidFill>
              </a:rPr>
              <a:t>Revise Policies, Procedures and Forms:</a:t>
            </a:r>
          </a:p>
          <a:p>
            <a:pPr marL="685800" lvl="1" indent="-182880" algn="just">
              <a:lnSpc>
                <a:spcPct val="130000"/>
              </a:lnSpc>
              <a:spcBef>
                <a:spcPts val="600"/>
              </a:spcBef>
              <a:buFont typeface="Wingdings" panose="05000000000000000000" pitchFamily="2" charset="2"/>
              <a:buChar char="§"/>
            </a:pPr>
            <a:r>
              <a:rPr lang="en-US" dirty="0"/>
              <a:t>The recommendations from the retrospective sessions may involve changes to policies, procedures, forms, test plans, training techniques etc. and may need to be revised once agreed by the cross functional team</a:t>
            </a:r>
          </a:p>
          <a:p>
            <a:pPr marL="594360" lvl="1" indent="-182880" algn="just">
              <a:lnSpc>
                <a:spcPct val="110000"/>
              </a:lnSpc>
              <a:spcBef>
                <a:spcPts val="600"/>
              </a:spcBef>
              <a:buFont typeface="Wingdings" panose="05000000000000000000" pitchFamily="2" charset="2"/>
              <a:buChar char="§"/>
            </a:pPr>
            <a:endParaRPr lang="en-US" sz="1400" dirty="0"/>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US" dirty="0"/>
              <a:t>ITSM : </a:t>
            </a:r>
            <a:r>
              <a:rPr lang="en-IN" dirty="0">
                <a:solidFill>
                  <a:srgbClr val="0070C0"/>
                </a:solidFill>
              </a:rPr>
              <a:t>Production Acceptance Process</a:t>
            </a:r>
          </a:p>
          <a:p>
            <a:r>
              <a:rPr lang="en-IN" sz="2800" dirty="0">
                <a:solidFill>
                  <a:srgbClr val="C00000"/>
                </a:solidFill>
              </a:rPr>
              <a:t>Implementation Steps for an effective production Acceptance Process - 6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38</a:t>
            </a:fld>
            <a:endParaRPr lang="en-US" dirty="0"/>
          </a:p>
        </p:txBody>
      </p:sp>
    </p:spTree>
    <p:extLst>
      <p:ext uri="{BB962C8B-B14F-4D97-AF65-F5344CB8AC3E}">
        <p14:creationId xmlns:p14="http://schemas.microsoft.com/office/powerpoint/2010/main" val="831505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7" y="1425483"/>
            <a:ext cx="8686801" cy="5106049"/>
          </a:xfrm>
        </p:spPr>
        <p:txBody>
          <a:bodyPr>
            <a:normAutofit/>
          </a:bodyPr>
          <a:lstStyle/>
          <a:p>
            <a:pPr marL="365760" indent="-457200" algn="just">
              <a:lnSpc>
                <a:spcPct val="110000"/>
              </a:lnSpc>
              <a:spcBef>
                <a:spcPts val="600"/>
              </a:spcBef>
              <a:buClr>
                <a:srgbClr val="0070C0"/>
              </a:buClr>
              <a:buFont typeface="+mj-lt"/>
              <a:buAutoNum type="arabicPeriod" startAt="13"/>
            </a:pPr>
            <a:r>
              <a:rPr lang="en-US" sz="1800" b="1" dirty="0">
                <a:solidFill>
                  <a:srgbClr val="0070C0"/>
                </a:solidFill>
              </a:rPr>
              <a:t>Formulate Marketing Strategy</a:t>
            </a:r>
          </a:p>
          <a:p>
            <a:pPr marL="594360" lvl="1" indent="-182880" algn="just">
              <a:lnSpc>
                <a:spcPct val="110000"/>
              </a:lnSpc>
              <a:spcBef>
                <a:spcPts val="600"/>
              </a:spcBef>
              <a:buFont typeface="Wingdings" panose="05000000000000000000" pitchFamily="2" charset="2"/>
              <a:buChar char="§"/>
            </a:pPr>
            <a:r>
              <a:rPr lang="en-US" dirty="0"/>
              <a:t>Once the final policies, procedures and forms are in place, the process owner and design team should formulate and implement a marketing strategy to ensure widespread acceptance of the process.</a:t>
            </a:r>
          </a:p>
          <a:p>
            <a:pPr marL="594360" lvl="1" indent="-182880" algn="just">
              <a:lnSpc>
                <a:spcPct val="110000"/>
              </a:lnSpc>
              <a:spcBef>
                <a:spcPts val="600"/>
              </a:spcBef>
              <a:buFont typeface="Wingdings" panose="05000000000000000000" pitchFamily="2" charset="2"/>
              <a:buChar char="§"/>
            </a:pPr>
            <a:r>
              <a:rPr lang="en-US" dirty="0"/>
              <a:t>The marketing plan should include the benefits of using the process with the active support of the executive sponsor and his peers, with the cross functional team being the evangelists within their organizations.</a:t>
            </a:r>
          </a:p>
          <a:p>
            <a:pPr marL="594360" lvl="1" indent="-182880" algn="just">
              <a:lnSpc>
                <a:spcPct val="110000"/>
              </a:lnSpc>
              <a:spcBef>
                <a:spcPts val="600"/>
              </a:spcBef>
              <a:buFont typeface="Wingdings" panose="05000000000000000000" pitchFamily="2" charset="2"/>
              <a:buChar char="§"/>
            </a:pPr>
            <a:r>
              <a:rPr lang="en-US" dirty="0"/>
              <a:t>Examples of any quick wins as evidenced by the pilot system; testimonials from users, service desk personnel &amp; support staff will help support the message</a:t>
            </a:r>
          </a:p>
          <a:p>
            <a:pPr marL="365760" indent="-457200" algn="just">
              <a:lnSpc>
                <a:spcPct val="110000"/>
              </a:lnSpc>
              <a:spcBef>
                <a:spcPts val="600"/>
              </a:spcBef>
              <a:buClr>
                <a:srgbClr val="0070C0"/>
              </a:buClr>
              <a:buFont typeface="+mj-lt"/>
              <a:buAutoNum type="arabicPeriod" startAt="14"/>
            </a:pPr>
            <a:r>
              <a:rPr lang="en-US" sz="1800" b="1" dirty="0">
                <a:solidFill>
                  <a:srgbClr val="0070C0"/>
                </a:solidFill>
              </a:rPr>
              <a:t>Follow-up for Ongoing Enforcement and Improvements</a:t>
            </a:r>
          </a:p>
          <a:p>
            <a:pPr marL="594360" lvl="1" indent="-182880" algn="just">
              <a:lnSpc>
                <a:spcPct val="110000"/>
              </a:lnSpc>
              <a:spcBef>
                <a:spcPts val="600"/>
              </a:spcBef>
              <a:buFont typeface="Wingdings" panose="05000000000000000000" pitchFamily="2" charset="2"/>
              <a:buChar char="§"/>
            </a:pPr>
            <a:r>
              <a:rPr lang="en-US" dirty="0"/>
              <a:t>Due to various factors like the Changing priorities, conflicting schedules, budget constraints, turnover of staff or management, lack of adequate resources there can be a de-emphasis on the novel process.</a:t>
            </a:r>
            <a:endParaRPr lang="en-US" sz="1800" b="1" dirty="0">
              <a:solidFill>
                <a:srgbClr val="0070C0"/>
              </a:solidFill>
            </a:endParaRPr>
          </a:p>
          <a:p>
            <a:pPr marL="594360" lvl="1" indent="-182880" algn="just">
              <a:lnSpc>
                <a:spcPct val="110000"/>
              </a:lnSpc>
              <a:spcBef>
                <a:spcPts val="600"/>
              </a:spcBef>
              <a:buFont typeface="Wingdings" panose="05000000000000000000" pitchFamily="2" charset="2"/>
              <a:buChar char="§"/>
            </a:pPr>
            <a:r>
              <a:rPr lang="en-US" dirty="0"/>
              <a:t>Follow up with reviews, postmortems, and lessons learned to constantly improve the overall quality, enforcement of following of the process, and continuous improvement of effectiveness of the process will help in ensuring ongoing support and consistent use</a:t>
            </a:r>
          </a:p>
        </p:txBody>
      </p:sp>
      <p:sp>
        <p:nvSpPr>
          <p:cNvPr id="3" name="Content Placeholder 2"/>
          <p:cNvSpPr>
            <a:spLocks noGrp="1"/>
          </p:cNvSpPr>
          <p:nvPr>
            <p:ph sz="quarter" idx="10"/>
          </p:nvPr>
        </p:nvSpPr>
        <p:spPr>
          <a:xfrm>
            <a:off x="152400" y="0"/>
            <a:ext cx="8792238" cy="1295400"/>
          </a:xfrm>
        </p:spPr>
        <p:txBody>
          <a:bodyPr>
            <a:normAutofit fontScale="77500" lnSpcReduction="20000"/>
          </a:bodyPr>
          <a:lstStyle/>
          <a:p>
            <a:r>
              <a:rPr lang="en-US" dirty="0"/>
              <a:t>ITSM : </a:t>
            </a:r>
            <a:r>
              <a:rPr lang="en-IN" dirty="0">
                <a:solidFill>
                  <a:srgbClr val="0070C0"/>
                </a:solidFill>
              </a:rPr>
              <a:t>Production Acceptance Process</a:t>
            </a:r>
          </a:p>
          <a:p>
            <a:r>
              <a:rPr lang="en-IN" sz="2800" dirty="0">
                <a:solidFill>
                  <a:srgbClr val="C00000"/>
                </a:solidFill>
              </a:rPr>
              <a:t>Implementation Steps for an effective production Acceptance Process - 7 </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150177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29" y="1391364"/>
            <a:ext cx="9000267" cy="5132413"/>
          </a:xfrm>
        </p:spPr>
        <p:txBody>
          <a:bodyPr>
            <a:normAutofit/>
          </a:bodyPr>
          <a:lstStyle/>
          <a:p>
            <a:pPr marL="182880" lvl="1" indent="-182880" algn="just">
              <a:lnSpc>
                <a:spcPct val="130000"/>
              </a:lnSpc>
              <a:spcBef>
                <a:spcPts val="600"/>
              </a:spcBef>
              <a:buClr>
                <a:srgbClr val="101141"/>
              </a:buClr>
              <a:buFont typeface="Arial" panose="020B0604020202020204" pitchFamily="34" charset="0"/>
              <a:buChar char="•"/>
            </a:pPr>
            <a:r>
              <a:rPr lang="en-IN" dirty="0"/>
              <a:t>Evolution of the IT Systems management as customer services and an approach of how to get to good service IT in an organization by identifying the key customers of IT, the key services used by these customers, the processes which support these Key services and the inputs to these processes.</a:t>
            </a:r>
          </a:p>
          <a:p>
            <a:pPr marL="182880" lvl="1" indent="-182880" algn="just">
              <a:lnSpc>
                <a:spcPct val="130000"/>
              </a:lnSpc>
              <a:spcBef>
                <a:spcPts val="600"/>
              </a:spcBef>
              <a:buClr>
                <a:srgbClr val="101141"/>
              </a:buClr>
              <a:buFont typeface="Arial" panose="020B0604020202020204" pitchFamily="34" charset="0"/>
              <a:buChar char="•"/>
            </a:pPr>
            <a:r>
              <a:rPr lang="en-IN" dirty="0"/>
              <a:t>Then as part of the 12 Key processes which would discuss as part of the course, we discussed on the Availability management and the goal of managing customer expectation of the </a:t>
            </a:r>
            <a:r>
              <a:rPr lang="en-US" dirty="0"/>
              <a:t>expected/agreed/guaranteed levels of functioning of the Services and Systems in a cost-effective, consistent and timely manner. We discussed on the definitions of the terminologies for consistent interpretation, contrasted with High Availability, looked at how do we measure availability, pro-activeness in Availability and the 7 Rs or approaches towards achieving High Availability and techniques that have being used to understand the reason for the disruption of availability and how to streamline them</a:t>
            </a:r>
          </a:p>
          <a:p>
            <a:pPr marL="182880" lvl="1" indent="-182880" algn="just">
              <a:lnSpc>
                <a:spcPct val="130000"/>
              </a:lnSpc>
              <a:spcBef>
                <a:spcPts val="600"/>
              </a:spcBef>
              <a:buClr>
                <a:srgbClr val="101141"/>
              </a:buClr>
              <a:buFont typeface="Arial" panose="020B0604020202020204" pitchFamily="34" charset="0"/>
              <a:buChar char="•"/>
            </a:pPr>
            <a:r>
              <a:rPr lang="en-US" dirty="0"/>
              <a:t>We also looked at approach towards assessing an Infrastructure’s ITSM processes and specifically the Availability Process using worksheets in terms of quality efficiency and effectiveness using around 10 attributes.</a:t>
            </a:r>
          </a:p>
          <a:p>
            <a:pPr marL="182880" lvl="1" indent="-182880" algn="just">
              <a:lnSpc>
                <a:spcPct val="130000"/>
              </a:lnSpc>
              <a:spcBef>
                <a:spcPts val="600"/>
              </a:spcBef>
              <a:buClr>
                <a:srgbClr val="101141"/>
              </a:buClr>
              <a:buFont typeface="Arial" panose="020B0604020202020204" pitchFamily="34" charset="0"/>
              <a:buChar char="•"/>
            </a:pPr>
            <a:endParaRPr lang="en-US" dirty="0"/>
          </a:p>
          <a:p>
            <a:pPr marL="182880" lvl="1" indent="-182880" algn="just">
              <a:lnSpc>
                <a:spcPct val="130000"/>
              </a:lnSpc>
              <a:spcBef>
                <a:spcPts val="600"/>
              </a:spcBef>
              <a:buClr>
                <a:srgbClr val="101141"/>
              </a:buClr>
              <a:buFont typeface="Arial" panose="020B0604020202020204" pitchFamily="34" charset="0"/>
              <a:buChar char="•"/>
            </a:pPr>
            <a:endParaRPr lang="en-IN"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- 2</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07474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7" y="1425483"/>
            <a:ext cx="8809859" cy="5106049"/>
          </a:xfrm>
        </p:spPr>
        <p:txBody>
          <a:bodyPr>
            <a:normAutofit lnSpcReduction="10000"/>
          </a:bodyPr>
          <a:lstStyle/>
          <a:p>
            <a:pPr marL="360000" lvl="1" indent="-360000" algn="just">
              <a:lnSpc>
                <a:spcPct val="120000"/>
              </a:lnSpc>
              <a:spcBef>
                <a:spcPts val="600"/>
              </a:spcBef>
              <a:buClr>
                <a:srgbClr val="101141"/>
              </a:buClr>
              <a:buFont typeface="Arial" panose="020B0604020202020204" pitchFamily="34" charset="0"/>
              <a:buChar char="•"/>
            </a:pPr>
            <a:r>
              <a:rPr lang="en-US" sz="1800" dirty="0"/>
              <a:t>We discussed on how the production acceptance process would be designed, approved, documented, tested, and implemented.</a:t>
            </a:r>
          </a:p>
          <a:p>
            <a:pPr marL="360000" lvl="1" indent="-360000" algn="just">
              <a:lnSpc>
                <a:spcPct val="120000"/>
              </a:lnSpc>
              <a:spcBef>
                <a:spcPts val="600"/>
              </a:spcBef>
              <a:buClr>
                <a:srgbClr val="101141"/>
              </a:buClr>
              <a:buFont typeface="Arial" panose="020B0604020202020204" pitchFamily="34" charset="0"/>
              <a:buChar char="•"/>
            </a:pPr>
            <a:r>
              <a:rPr lang="en-US" sz="1800" dirty="0"/>
              <a:t>Execution of the installation is not part of the Production Acceptance process described above. Having said that an application, when the forms are filled up as specified, following the procedures of the production acceptance process discussed earlier, should ensured of a successful deployment.</a:t>
            </a:r>
          </a:p>
          <a:p>
            <a:pPr marL="360000" lvl="1" indent="-360000" algn="just">
              <a:lnSpc>
                <a:spcPct val="120000"/>
              </a:lnSpc>
              <a:spcBef>
                <a:spcPts val="600"/>
              </a:spcBef>
              <a:buClr>
                <a:srgbClr val="101141"/>
              </a:buClr>
              <a:buFont typeface="Arial" panose="020B0604020202020204" pitchFamily="34" charset="0"/>
              <a:buChar char="•"/>
            </a:pPr>
            <a:r>
              <a:rPr lang="en-US" sz="1800" dirty="0"/>
              <a:t>Paraphrasing, Once an application is approved to be deployed in the IT infrastructure, the development manager Involves the Infrastructure group and submits the required forms. This will enable the Infrastructure personnel to plan, coordinate, and plan for &amp; provision the required resources and train the personnel from the technical support, system administration and helpdesk prior on the application prior to the  deployment.</a:t>
            </a:r>
          </a:p>
          <a:p>
            <a:pPr marL="360000" lvl="1" indent="-360000" algn="just">
              <a:lnSpc>
                <a:spcPct val="120000"/>
              </a:lnSpc>
              <a:spcBef>
                <a:spcPts val="600"/>
              </a:spcBef>
              <a:buClr>
                <a:srgbClr val="101141"/>
              </a:buClr>
              <a:buFont typeface="Arial" panose="020B0604020202020204" pitchFamily="34" charset="0"/>
              <a:buChar char="•"/>
            </a:pPr>
            <a:r>
              <a:rPr lang="en-US" sz="1800" dirty="0"/>
              <a:t>Once the resources are provisioned, following the well documented procedure from the Production Acceptance process should ensure successful deployment of the application</a:t>
            </a:r>
          </a:p>
        </p:txBody>
      </p:sp>
      <p:sp>
        <p:nvSpPr>
          <p:cNvPr id="3" name="Content Placeholder 2"/>
          <p:cNvSpPr>
            <a:spLocks noGrp="1"/>
          </p:cNvSpPr>
          <p:nvPr>
            <p:ph sz="quarter" idx="10"/>
          </p:nvPr>
        </p:nvSpPr>
        <p:spPr>
          <a:xfrm>
            <a:off x="152400" y="0"/>
            <a:ext cx="8792238" cy="1295400"/>
          </a:xfrm>
        </p:spPr>
        <p:txBody>
          <a:bodyPr>
            <a:normAutofit fontScale="85000" lnSpcReduction="10000"/>
          </a:bodyPr>
          <a:lstStyle/>
          <a:p>
            <a:r>
              <a:rPr lang="en-US" sz="2800" dirty="0"/>
              <a:t>ITSM : </a:t>
            </a:r>
            <a:r>
              <a:rPr lang="en-IN" sz="2800" dirty="0">
                <a:solidFill>
                  <a:srgbClr val="0070C0"/>
                </a:solidFill>
              </a:rPr>
              <a:t>Production Acceptance Process</a:t>
            </a:r>
          </a:p>
          <a:p>
            <a:r>
              <a:rPr lang="en-US" sz="2400" dirty="0">
                <a:solidFill>
                  <a:srgbClr val="C00000"/>
                </a:solidFill>
              </a:rPr>
              <a:t>Deployment of the Production Acceptance process for deploying a New Application</a:t>
            </a:r>
            <a:r>
              <a:rPr lang="en-IN" sz="2400" dirty="0">
                <a:solidFill>
                  <a:srgbClr val="C00000"/>
                </a:solidFill>
              </a:rPr>
              <a:t>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40</a:t>
            </a:fld>
            <a:endParaRPr lang="en-US" dirty="0"/>
          </a:p>
        </p:txBody>
      </p:sp>
    </p:spTree>
    <p:extLst>
      <p:ext uri="{BB962C8B-B14F-4D97-AF65-F5344CB8AC3E}">
        <p14:creationId xmlns:p14="http://schemas.microsoft.com/office/powerpoint/2010/main" val="3404277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7" y="1425483"/>
            <a:ext cx="8809859" cy="5106049"/>
          </a:xfrm>
        </p:spPr>
        <p:txBody>
          <a:bodyPr>
            <a:normAutofit lnSpcReduction="10000"/>
          </a:bodyPr>
          <a:lstStyle/>
          <a:p>
            <a:pPr marL="0" lvl="1" indent="0" algn="just">
              <a:lnSpc>
                <a:spcPct val="120000"/>
              </a:lnSpc>
              <a:spcBef>
                <a:spcPts val="600"/>
              </a:spcBef>
              <a:buClr>
                <a:srgbClr val="101141"/>
              </a:buClr>
              <a:buNone/>
            </a:pPr>
            <a:r>
              <a:rPr lang="en-US" sz="1800" dirty="0"/>
              <a:t>Once the forms are filled up if you were assembling the Infrastructure from scratch, then it would involve</a:t>
            </a:r>
          </a:p>
          <a:p>
            <a:pPr marL="360000" lvl="1" indent="-360000" algn="just">
              <a:lnSpc>
                <a:spcPct val="120000"/>
              </a:lnSpc>
              <a:spcBef>
                <a:spcPts val="600"/>
              </a:spcBef>
              <a:buClr>
                <a:srgbClr val="101141"/>
              </a:buClr>
              <a:buFont typeface="Arial" panose="020B0604020202020204" pitchFamily="34" charset="0"/>
              <a:buChar char="•"/>
            </a:pPr>
            <a:r>
              <a:rPr lang="en-US" dirty="0"/>
              <a:t>Build up the physical datacenter room</a:t>
            </a:r>
          </a:p>
          <a:p>
            <a:pPr marL="360000" lvl="1" indent="-360000" algn="just">
              <a:lnSpc>
                <a:spcPct val="120000"/>
              </a:lnSpc>
              <a:spcBef>
                <a:spcPts val="600"/>
              </a:spcBef>
              <a:buClr>
                <a:srgbClr val="101141"/>
              </a:buClr>
              <a:buFont typeface="Arial" panose="020B0604020202020204" pitchFamily="34" charset="0"/>
              <a:buChar char="•"/>
            </a:pPr>
            <a:r>
              <a:rPr lang="en-US" dirty="0"/>
              <a:t>Install redundant power cabling</a:t>
            </a:r>
          </a:p>
          <a:p>
            <a:pPr marL="360000" lvl="1" indent="-360000" algn="just">
              <a:lnSpc>
                <a:spcPct val="120000"/>
              </a:lnSpc>
              <a:spcBef>
                <a:spcPts val="600"/>
              </a:spcBef>
              <a:buClr>
                <a:srgbClr val="101141"/>
              </a:buClr>
              <a:buFont typeface="Arial" panose="020B0604020202020204" pitchFamily="34" charset="0"/>
              <a:buChar char="•"/>
            </a:pPr>
            <a:r>
              <a:rPr lang="en-US" dirty="0"/>
              <a:t>Install racks</a:t>
            </a:r>
          </a:p>
          <a:p>
            <a:pPr marL="360000" lvl="1" indent="-360000" algn="just">
              <a:lnSpc>
                <a:spcPct val="120000"/>
              </a:lnSpc>
              <a:spcBef>
                <a:spcPts val="600"/>
              </a:spcBef>
              <a:buClr>
                <a:srgbClr val="101141"/>
              </a:buClr>
              <a:buFont typeface="Arial" panose="020B0604020202020204" pitchFamily="34" charset="0"/>
              <a:buChar char="•"/>
            </a:pPr>
            <a:r>
              <a:rPr lang="en-US" dirty="0"/>
              <a:t>Test the facilities</a:t>
            </a:r>
          </a:p>
          <a:p>
            <a:pPr marL="360000" lvl="1" indent="-360000" algn="just">
              <a:lnSpc>
                <a:spcPct val="120000"/>
              </a:lnSpc>
              <a:spcBef>
                <a:spcPts val="600"/>
              </a:spcBef>
              <a:buClr>
                <a:srgbClr val="101141"/>
              </a:buClr>
              <a:buFont typeface="Arial" panose="020B0604020202020204" pitchFamily="34" charset="0"/>
              <a:buChar char="•"/>
            </a:pPr>
            <a:r>
              <a:rPr lang="en-US" dirty="0"/>
              <a:t>Install the server, networking, and storage hardware</a:t>
            </a:r>
          </a:p>
          <a:p>
            <a:pPr marL="360000" lvl="1" indent="-360000" algn="just">
              <a:lnSpc>
                <a:spcPct val="120000"/>
              </a:lnSpc>
              <a:spcBef>
                <a:spcPts val="600"/>
              </a:spcBef>
              <a:buClr>
                <a:srgbClr val="101141"/>
              </a:buClr>
              <a:buFont typeface="Arial" panose="020B0604020202020204" pitchFamily="34" charset="0"/>
              <a:buChar char="•"/>
            </a:pPr>
            <a:r>
              <a:rPr lang="en-US" dirty="0"/>
              <a:t>Allow for a burn-in period</a:t>
            </a:r>
          </a:p>
          <a:p>
            <a:pPr marL="360000" lvl="1" indent="-360000" algn="just">
              <a:lnSpc>
                <a:spcPct val="120000"/>
              </a:lnSpc>
              <a:spcBef>
                <a:spcPts val="600"/>
              </a:spcBef>
              <a:buClr>
                <a:srgbClr val="101141"/>
              </a:buClr>
              <a:buFont typeface="Arial" panose="020B0604020202020204" pitchFamily="34" charset="0"/>
              <a:buChar char="•"/>
            </a:pPr>
            <a:r>
              <a:rPr lang="en-US" dirty="0"/>
              <a:t>Check the power and cooling usage</a:t>
            </a:r>
          </a:p>
          <a:p>
            <a:pPr marL="360000" lvl="1" indent="-360000" algn="just">
              <a:lnSpc>
                <a:spcPct val="120000"/>
              </a:lnSpc>
              <a:spcBef>
                <a:spcPts val="600"/>
              </a:spcBef>
              <a:buClr>
                <a:srgbClr val="101141"/>
              </a:buClr>
              <a:buFont typeface="Arial" panose="020B0604020202020204" pitchFamily="34" charset="0"/>
              <a:buChar char="•"/>
            </a:pPr>
            <a:r>
              <a:rPr lang="en-US" dirty="0"/>
              <a:t>Configure the infrastructure components</a:t>
            </a:r>
          </a:p>
          <a:p>
            <a:pPr marL="360000" lvl="1" indent="-360000" algn="just">
              <a:lnSpc>
                <a:spcPct val="120000"/>
              </a:lnSpc>
              <a:spcBef>
                <a:spcPts val="600"/>
              </a:spcBef>
              <a:buClr>
                <a:srgbClr val="101141"/>
              </a:buClr>
              <a:buFont typeface="Arial" panose="020B0604020202020204" pitchFamily="34" charset="0"/>
              <a:buChar char="•"/>
            </a:pPr>
            <a:r>
              <a:rPr lang="en-US" dirty="0"/>
              <a:t>Install systems management tools</a:t>
            </a:r>
          </a:p>
          <a:p>
            <a:pPr marL="360000" lvl="1" indent="-360000" algn="just">
              <a:lnSpc>
                <a:spcPct val="120000"/>
              </a:lnSpc>
              <a:spcBef>
                <a:spcPts val="600"/>
              </a:spcBef>
              <a:buClr>
                <a:srgbClr val="101141"/>
              </a:buClr>
              <a:buFont typeface="Arial" panose="020B0604020202020204" pitchFamily="34" charset="0"/>
              <a:buChar char="•"/>
            </a:pPr>
            <a:r>
              <a:rPr lang="en-US" dirty="0"/>
              <a:t>Test systems management processes</a:t>
            </a:r>
          </a:p>
          <a:p>
            <a:pPr marL="360000" lvl="1" indent="-360000" algn="just">
              <a:lnSpc>
                <a:spcPct val="120000"/>
              </a:lnSpc>
              <a:spcBef>
                <a:spcPts val="600"/>
              </a:spcBef>
              <a:buClr>
                <a:srgbClr val="101141"/>
              </a:buClr>
              <a:buFont typeface="Arial" panose="020B0604020202020204" pitchFamily="34" charset="0"/>
              <a:buChar char="•"/>
            </a:pPr>
            <a:r>
              <a:rPr lang="en-US" dirty="0"/>
              <a:t>Follow the deployment process</a:t>
            </a:r>
          </a:p>
          <a:p>
            <a:pPr marL="0" lvl="1" indent="0" algn="just">
              <a:lnSpc>
                <a:spcPct val="120000"/>
              </a:lnSpc>
              <a:spcBef>
                <a:spcPts val="600"/>
              </a:spcBef>
              <a:buClr>
                <a:srgbClr val="101141"/>
              </a:buClr>
              <a:buNone/>
            </a:pPr>
            <a:r>
              <a:rPr lang="en-US" sz="1800" dirty="0"/>
              <a:t>Scenarios for Go-Live: Big Bang Parallel changeover or Phased changeover</a:t>
            </a:r>
          </a:p>
        </p:txBody>
      </p:sp>
      <p:sp>
        <p:nvSpPr>
          <p:cNvPr id="3" name="Content Placeholder 2"/>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000" dirty="0">
                <a:solidFill>
                  <a:srgbClr val="C00000"/>
                </a:solidFill>
              </a:rPr>
              <a:t>Full Deployment of New Infrastructure</a:t>
            </a:r>
            <a:r>
              <a:rPr lang="en-IN" sz="2000" dirty="0">
                <a:solidFill>
                  <a:srgbClr val="C00000"/>
                </a:solidFill>
              </a:rPr>
              <a:t>  &amp; then Application deployment</a:t>
            </a:r>
            <a:endParaRPr lang="en-GB" sz="20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41</a:t>
            </a:fld>
            <a:endParaRPr lang="en-US" dirty="0"/>
          </a:p>
        </p:txBody>
      </p:sp>
    </p:spTree>
    <p:extLst>
      <p:ext uri="{BB962C8B-B14F-4D97-AF65-F5344CB8AC3E}">
        <p14:creationId xmlns:p14="http://schemas.microsoft.com/office/powerpoint/2010/main" val="1342576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7" y="1425483"/>
            <a:ext cx="8809859" cy="5106049"/>
          </a:xfrm>
        </p:spPr>
        <p:txBody>
          <a:bodyPr>
            <a:normAutofit/>
          </a:bodyPr>
          <a:lstStyle/>
          <a:p>
            <a:pPr marL="360000" lvl="1" indent="-360000" algn="just">
              <a:lnSpc>
                <a:spcPct val="120000"/>
              </a:lnSpc>
              <a:spcBef>
                <a:spcPts val="600"/>
              </a:spcBef>
              <a:buClr>
                <a:srgbClr val="101141"/>
              </a:buClr>
              <a:buFont typeface="Arial" panose="020B0604020202020204" pitchFamily="34" charset="0"/>
              <a:buChar char="•"/>
            </a:pPr>
            <a:r>
              <a:rPr lang="en-US" sz="1800" dirty="0"/>
              <a:t>Using of the Production Acceptance process for new versions of existing applications </a:t>
            </a:r>
            <a:r>
              <a:rPr lang="en-US" sz="1800" i="1" dirty="0"/>
              <a:t>depends on the amount of changes that the new version has that would impact customers and infrastructure groups</a:t>
            </a:r>
          </a:p>
          <a:p>
            <a:pPr marL="360000" lvl="1" indent="-360000" algn="just">
              <a:lnSpc>
                <a:spcPct val="120000"/>
              </a:lnSpc>
              <a:spcBef>
                <a:spcPts val="600"/>
              </a:spcBef>
              <a:buClr>
                <a:srgbClr val="101141"/>
              </a:buClr>
              <a:buFont typeface="Arial" panose="020B0604020202020204" pitchFamily="34" charset="0"/>
              <a:buChar char="•"/>
            </a:pPr>
            <a:r>
              <a:rPr lang="en-US" sz="1800" dirty="0"/>
              <a:t>If the new version of the application has more than minimal impact on users, support staff, service desk personnel then the process followed should be like for deploying for a new application.</a:t>
            </a:r>
          </a:p>
          <a:p>
            <a:pPr marL="360000" lvl="1" indent="-360000" algn="just">
              <a:lnSpc>
                <a:spcPct val="120000"/>
              </a:lnSpc>
              <a:spcBef>
                <a:spcPts val="600"/>
              </a:spcBef>
              <a:buClr>
                <a:srgbClr val="101141"/>
              </a:buClr>
              <a:buFont typeface="Arial" panose="020B0604020202020204" pitchFamily="34" charset="0"/>
              <a:buChar char="•"/>
            </a:pPr>
            <a:r>
              <a:rPr lang="en-US" sz="1800" dirty="0"/>
              <a:t>All of the steps like </a:t>
            </a:r>
          </a:p>
          <a:p>
            <a:pPr marL="760050" lvl="2" indent="-360000" algn="just">
              <a:lnSpc>
                <a:spcPct val="120000"/>
              </a:lnSpc>
              <a:spcBef>
                <a:spcPts val="600"/>
              </a:spcBef>
              <a:buClr>
                <a:srgbClr val="101141"/>
              </a:buClr>
            </a:pPr>
            <a:r>
              <a:rPr lang="en-US" sz="1600" dirty="0"/>
              <a:t>The test plans to be developed</a:t>
            </a:r>
          </a:p>
          <a:p>
            <a:pPr marL="760050" lvl="2" indent="-360000" algn="just">
              <a:lnSpc>
                <a:spcPct val="120000"/>
              </a:lnSpc>
              <a:spcBef>
                <a:spcPts val="600"/>
              </a:spcBef>
              <a:buClr>
                <a:srgbClr val="101141"/>
              </a:buClr>
            </a:pPr>
            <a:r>
              <a:rPr lang="en-US" sz="1600" dirty="0"/>
              <a:t>Customer acceptance pilots should be formulated</a:t>
            </a:r>
          </a:p>
          <a:p>
            <a:pPr marL="760050" lvl="2" indent="-360000" algn="just">
              <a:lnSpc>
                <a:spcPct val="120000"/>
              </a:lnSpc>
              <a:spcBef>
                <a:spcPts val="600"/>
              </a:spcBef>
              <a:buClr>
                <a:srgbClr val="101141"/>
              </a:buClr>
            </a:pPr>
            <a:r>
              <a:rPr lang="en-US" sz="1600" dirty="0"/>
              <a:t>Capacity requirements should be identified well in advance</a:t>
            </a:r>
          </a:p>
          <a:p>
            <a:pPr marL="760050" lvl="2" indent="-360000" algn="just">
              <a:lnSpc>
                <a:spcPct val="120000"/>
              </a:lnSpc>
              <a:spcBef>
                <a:spcPts val="600"/>
              </a:spcBef>
              <a:buClr>
                <a:srgbClr val="101141"/>
              </a:buClr>
            </a:pPr>
            <a:r>
              <a:rPr lang="en-US" sz="1600" dirty="0"/>
              <a:t>Support staff and service desk personnel to receive updated training </a:t>
            </a:r>
          </a:p>
          <a:p>
            <a:pPr marL="760050" lvl="2" indent="-360000" algn="just">
              <a:lnSpc>
                <a:spcPct val="120000"/>
              </a:lnSpc>
              <a:spcBef>
                <a:spcPts val="600"/>
              </a:spcBef>
              <a:buClr>
                <a:srgbClr val="101141"/>
              </a:buClr>
            </a:pPr>
            <a:r>
              <a:rPr lang="en-US" sz="1600" dirty="0"/>
              <a:t>Customers should be communicated with the changes on what they are going to see</a:t>
            </a:r>
          </a:p>
          <a:p>
            <a:pPr marL="400050" lvl="2" indent="0" algn="just">
              <a:lnSpc>
                <a:spcPct val="120000"/>
              </a:lnSpc>
              <a:spcBef>
                <a:spcPts val="600"/>
              </a:spcBef>
              <a:buClr>
                <a:srgbClr val="101141"/>
              </a:buClr>
              <a:buNone/>
            </a:pPr>
            <a:r>
              <a:rPr lang="en-US" sz="1800" dirty="0"/>
              <a:t>have to be done before the Application deployment using the production acceptance process.</a:t>
            </a:r>
          </a:p>
        </p:txBody>
      </p:sp>
      <p:sp>
        <p:nvSpPr>
          <p:cNvPr id="3" name="Content Placeholder 2"/>
          <p:cNvSpPr>
            <a:spLocks noGrp="1"/>
          </p:cNvSpPr>
          <p:nvPr>
            <p:ph sz="quarter" idx="10"/>
          </p:nvPr>
        </p:nvSpPr>
        <p:spPr>
          <a:xfrm>
            <a:off x="152400" y="0"/>
            <a:ext cx="8915296" cy="1295400"/>
          </a:xfrm>
        </p:spPr>
        <p:txBody>
          <a:bodyPr>
            <a:normAutofit fontScale="77500" lnSpcReduction="20000"/>
          </a:bodyPr>
          <a:lstStyle/>
          <a:p>
            <a:r>
              <a:rPr lang="en-US" dirty="0"/>
              <a:t>ITSM : </a:t>
            </a:r>
            <a:r>
              <a:rPr lang="en-IN" dirty="0">
                <a:solidFill>
                  <a:srgbClr val="0070C0"/>
                </a:solidFill>
              </a:rPr>
              <a:t>Production Acceptance Process</a:t>
            </a:r>
          </a:p>
          <a:p>
            <a:r>
              <a:rPr lang="en-US" sz="2700" dirty="0">
                <a:solidFill>
                  <a:srgbClr val="C00000"/>
                </a:solidFill>
              </a:rPr>
              <a:t>Distinguishing New Applications from New Versions of Existing Applications</a:t>
            </a:r>
            <a:endParaRPr lang="en-GB" sz="27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2406571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7" y="1425483"/>
            <a:ext cx="8809859" cy="5106049"/>
          </a:xfrm>
        </p:spPr>
        <p:txBody>
          <a:bodyPr>
            <a:normAutofit/>
          </a:bodyPr>
          <a:lstStyle/>
          <a:p>
            <a:pPr marL="360000" lvl="1" indent="-360000" algn="just">
              <a:lnSpc>
                <a:spcPct val="120000"/>
              </a:lnSpc>
              <a:spcBef>
                <a:spcPts val="600"/>
              </a:spcBef>
              <a:buClr>
                <a:srgbClr val="101141"/>
              </a:buClr>
              <a:buFont typeface="Arial" panose="020B0604020202020204" pitchFamily="34" charset="0"/>
              <a:buChar char="•"/>
            </a:pPr>
            <a:r>
              <a:rPr lang="en-US" sz="1800" dirty="0"/>
              <a:t>Both production acceptance and change management handle software changes</a:t>
            </a:r>
          </a:p>
          <a:p>
            <a:pPr marL="360000" lvl="1" indent="-360000" algn="just">
              <a:lnSpc>
                <a:spcPct val="120000"/>
              </a:lnSpc>
              <a:spcBef>
                <a:spcPts val="600"/>
              </a:spcBef>
              <a:buClr>
                <a:srgbClr val="101141"/>
              </a:buClr>
              <a:buFont typeface="Arial" panose="020B0604020202020204" pitchFamily="34" charset="0"/>
              <a:buChar char="•"/>
            </a:pPr>
            <a:r>
              <a:rPr lang="en-US" sz="1800" dirty="0"/>
              <a:t>Production acceptance is a special type of change that involves many more elements than the typical software modification like</a:t>
            </a:r>
          </a:p>
          <a:p>
            <a:pPr marL="760050" lvl="2" indent="-360000" algn="just">
              <a:lnSpc>
                <a:spcPct val="120000"/>
              </a:lnSpc>
              <a:spcBef>
                <a:spcPts val="600"/>
              </a:spcBef>
              <a:buClr>
                <a:srgbClr val="101141"/>
              </a:buClr>
            </a:pPr>
            <a:r>
              <a:rPr lang="en-US" sz="1600" dirty="0"/>
              <a:t>Capacity forecasts</a:t>
            </a:r>
          </a:p>
          <a:p>
            <a:pPr marL="760050" lvl="2" indent="-360000" algn="just">
              <a:lnSpc>
                <a:spcPct val="120000"/>
              </a:lnSpc>
              <a:spcBef>
                <a:spcPts val="600"/>
              </a:spcBef>
              <a:buClr>
                <a:srgbClr val="101141"/>
              </a:buClr>
            </a:pPr>
            <a:r>
              <a:rPr lang="en-US" sz="1600" dirty="0"/>
              <a:t>Resource requirements</a:t>
            </a:r>
          </a:p>
          <a:p>
            <a:pPr marL="760050" lvl="2" indent="-360000" algn="just">
              <a:lnSpc>
                <a:spcPct val="120000"/>
              </a:lnSpc>
              <a:spcBef>
                <a:spcPts val="600"/>
              </a:spcBef>
              <a:buClr>
                <a:srgbClr val="101141"/>
              </a:buClr>
            </a:pPr>
            <a:r>
              <a:rPr lang="en-US" sz="1600" dirty="0"/>
              <a:t>Customer sign-off</a:t>
            </a:r>
          </a:p>
          <a:p>
            <a:pPr marL="760050" lvl="2" indent="-360000" algn="just">
              <a:lnSpc>
                <a:spcPct val="120000"/>
              </a:lnSpc>
              <a:spcBef>
                <a:spcPts val="600"/>
              </a:spcBef>
              <a:buClr>
                <a:srgbClr val="101141"/>
              </a:buClr>
            </a:pPr>
            <a:r>
              <a:rPr lang="en-US" sz="1600" dirty="0"/>
              <a:t>Service desk training</a:t>
            </a:r>
          </a:p>
          <a:p>
            <a:pPr marL="760050" lvl="2" indent="-360000" algn="just">
              <a:lnSpc>
                <a:spcPct val="120000"/>
              </a:lnSpc>
              <a:spcBef>
                <a:spcPts val="600"/>
              </a:spcBef>
              <a:buClr>
                <a:srgbClr val="101141"/>
              </a:buClr>
            </a:pPr>
            <a:r>
              <a:rPr lang="en-US" sz="1600" dirty="0"/>
              <a:t>Close initial monitoring by developers</a:t>
            </a:r>
          </a:p>
          <a:p>
            <a:pPr marL="360000" lvl="1" indent="-360000" algn="just">
              <a:lnSpc>
                <a:spcPct val="120000"/>
              </a:lnSpc>
              <a:spcBef>
                <a:spcPts val="600"/>
              </a:spcBef>
              <a:buClr>
                <a:srgbClr val="101141"/>
              </a:buClr>
              <a:buFont typeface="Arial" panose="020B0604020202020204" pitchFamily="34" charset="0"/>
              <a:buChar char="•"/>
            </a:pPr>
            <a:r>
              <a:rPr lang="en-US" sz="1800" dirty="0"/>
              <a:t>Production acceptance is involved solely with deploying application software into production whereas change management covers a wide range of activities outside of production software, such as hardware, networks, desktops, and facilities</a:t>
            </a:r>
          </a:p>
        </p:txBody>
      </p:sp>
      <p:sp>
        <p:nvSpPr>
          <p:cNvPr id="3" name="Content Placeholder 2"/>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400" dirty="0">
                <a:solidFill>
                  <a:srgbClr val="C00000"/>
                </a:solidFill>
              </a:rPr>
              <a:t>Distinguishing Production Acceptance from Change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43</a:t>
            </a:fld>
            <a:endParaRPr lang="en-US" dirty="0"/>
          </a:p>
        </p:txBody>
      </p:sp>
    </p:spTree>
    <p:extLst>
      <p:ext uri="{BB962C8B-B14F-4D97-AF65-F5344CB8AC3E}">
        <p14:creationId xmlns:p14="http://schemas.microsoft.com/office/powerpoint/2010/main" val="3801774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915296" cy="5257799"/>
          </a:xfrm>
        </p:spPr>
        <p:txBody>
          <a:bodyPr>
            <a:normAutofit fontScale="85000" lnSpcReduction="10000"/>
          </a:bodyPr>
          <a:lstStyle/>
          <a:p>
            <a:pPr marL="285750" lvl="1" algn="just">
              <a:lnSpc>
                <a:spcPct val="120000"/>
              </a:lnSpc>
              <a:spcBef>
                <a:spcPts val="600"/>
              </a:spcBef>
              <a:buClr>
                <a:srgbClr val="101141"/>
              </a:buClr>
              <a:buFont typeface="Wingdings" panose="05000000000000000000" pitchFamily="2" charset="2"/>
              <a:buChar char="§"/>
            </a:pPr>
            <a:r>
              <a:rPr lang="en-US" sz="1900" dirty="0"/>
              <a:t>Case studies of Production Acceptance processes as in real-life environments to relate into it</a:t>
            </a:r>
          </a:p>
          <a:p>
            <a:pPr marL="285750" lvl="1" algn="just">
              <a:lnSpc>
                <a:spcPct val="120000"/>
              </a:lnSpc>
              <a:spcBef>
                <a:spcPts val="600"/>
              </a:spcBef>
              <a:buClr>
                <a:srgbClr val="101141"/>
              </a:buClr>
              <a:buFont typeface="Wingdings" panose="05000000000000000000" pitchFamily="2" charset="2"/>
              <a:buChar char="§"/>
            </a:pPr>
            <a:r>
              <a:rPr lang="en-US" sz="1900" dirty="0"/>
              <a:t>Contrasting different Case studies will need some common factors to be considered</a:t>
            </a:r>
          </a:p>
          <a:p>
            <a:pPr marL="760050" lvl="2" indent="-360000" algn="just">
              <a:lnSpc>
                <a:spcPct val="120000"/>
              </a:lnSpc>
              <a:spcBef>
                <a:spcPts val="600"/>
              </a:spcBef>
              <a:buClr>
                <a:srgbClr val="101141"/>
              </a:buClr>
            </a:pPr>
            <a:r>
              <a:rPr lang="en-US" sz="1900" b="1" dirty="0">
                <a:solidFill>
                  <a:srgbClr val="0070C0"/>
                </a:solidFill>
              </a:rPr>
              <a:t>Business-oriented attributes</a:t>
            </a:r>
          </a:p>
          <a:p>
            <a:pPr marL="1005840" lvl="3" indent="-274320" algn="just">
              <a:lnSpc>
                <a:spcPct val="120000"/>
              </a:lnSpc>
              <a:spcBef>
                <a:spcPts val="600"/>
              </a:spcBef>
              <a:buClr>
                <a:srgbClr val="101141"/>
              </a:buClr>
            </a:pPr>
            <a:r>
              <a:rPr lang="en-US" sz="1800" dirty="0"/>
              <a:t>Type of industry of the company (Manufacturing, High technology, Entertainment, Services)</a:t>
            </a:r>
          </a:p>
          <a:p>
            <a:pPr marL="1005840" lvl="3" indent="-274320" algn="just">
              <a:lnSpc>
                <a:spcPct val="120000"/>
              </a:lnSpc>
              <a:spcBef>
                <a:spcPts val="600"/>
              </a:spcBef>
              <a:buClr>
                <a:srgbClr val="101141"/>
              </a:buClr>
            </a:pPr>
            <a:r>
              <a:rPr lang="en-US" sz="1800" dirty="0"/>
              <a:t>Total number of its employees at the time of the study</a:t>
            </a:r>
          </a:p>
          <a:p>
            <a:pPr marL="1005840" lvl="3" indent="-274320" algn="just">
              <a:lnSpc>
                <a:spcPct val="120000"/>
              </a:lnSpc>
              <a:spcBef>
                <a:spcPts val="600"/>
              </a:spcBef>
              <a:buClr>
                <a:srgbClr val="101141"/>
              </a:buClr>
            </a:pPr>
            <a:r>
              <a:rPr lang="en-US" sz="1800" dirty="0"/>
              <a:t>Number of years it had been in business</a:t>
            </a:r>
          </a:p>
          <a:p>
            <a:pPr marL="760050" lvl="2" indent="-360000" algn="just">
              <a:lnSpc>
                <a:spcPct val="120000"/>
              </a:lnSpc>
              <a:spcBef>
                <a:spcPts val="600"/>
              </a:spcBef>
              <a:buClr>
                <a:srgbClr val="101141"/>
              </a:buClr>
            </a:pPr>
            <a:r>
              <a:rPr lang="en-US" sz="1900" b="1" dirty="0">
                <a:solidFill>
                  <a:srgbClr val="0070C0"/>
                </a:solidFill>
              </a:rPr>
              <a:t>IT Oriented attributes</a:t>
            </a:r>
          </a:p>
          <a:p>
            <a:pPr marL="1005840" lvl="3" indent="-274320" algn="just">
              <a:lnSpc>
                <a:spcPct val="120000"/>
              </a:lnSpc>
              <a:spcBef>
                <a:spcPts val="600"/>
              </a:spcBef>
              <a:buClr>
                <a:srgbClr val="101141"/>
              </a:buClr>
            </a:pPr>
            <a:r>
              <a:rPr lang="en-US" sz="1800" dirty="0"/>
              <a:t>Number of IT workers</a:t>
            </a:r>
          </a:p>
          <a:p>
            <a:pPr marL="1005840" lvl="3" indent="-274320" algn="just">
              <a:lnSpc>
                <a:spcPct val="120000"/>
              </a:lnSpc>
              <a:spcBef>
                <a:spcPts val="600"/>
              </a:spcBef>
              <a:buClr>
                <a:srgbClr val="101141"/>
              </a:buClr>
            </a:pPr>
            <a:r>
              <a:rPr lang="en-US" sz="1800" dirty="0"/>
              <a:t>Number of processors by platform</a:t>
            </a:r>
          </a:p>
          <a:p>
            <a:pPr marL="1005840" lvl="3" indent="-274320" algn="just">
              <a:lnSpc>
                <a:spcPct val="120000"/>
              </a:lnSpc>
              <a:spcBef>
                <a:spcPts val="600"/>
              </a:spcBef>
              <a:buClr>
                <a:srgbClr val="101141"/>
              </a:buClr>
            </a:pPr>
            <a:r>
              <a:rPr lang="en-US" sz="1800" dirty="0"/>
              <a:t>Number of desktops</a:t>
            </a:r>
          </a:p>
          <a:p>
            <a:pPr marL="760050" lvl="2" indent="-360000" algn="just">
              <a:lnSpc>
                <a:spcPct val="120000"/>
              </a:lnSpc>
              <a:spcBef>
                <a:spcPts val="600"/>
              </a:spcBef>
              <a:buClr>
                <a:srgbClr val="101141"/>
              </a:buClr>
            </a:pPr>
            <a:r>
              <a:rPr lang="en-US" sz="1900" b="1" dirty="0">
                <a:solidFill>
                  <a:srgbClr val="0070C0"/>
                </a:solidFill>
              </a:rPr>
              <a:t>Production Services oriented attributes</a:t>
            </a:r>
          </a:p>
          <a:p>
            <a:pPr marL="1005840" lvl="3" indent="-274320" algn="just">
              <a:lnSpc>
                <a:spcPct val="120000"/>
              </a:lnSpc>
              <a:spcBef>
                <a:spcPts val="600"/>
              </a:spcBef>
              <a:buClr>
                <a:srgbClr val="101141"/>
              </a:buClr>
            </a:pPr>
            <a:r>
              <a:rPr lang="en-US" sz="1800" dirty="0"/>
              <a:t>Total number of applications in production</a:t>
            </a:r>
          </a:p>
          <a:p>
            <a:pPr marL="1005840" lvl="3" indent="-274320" algn="just">
              <a:lnSpc>
                <a:spcPct val="120000"/>
              </a:lnSpc>
              <a:spcBef>
                <a:spcPts val="600"/>
              </a:spcBef>
              <a:buClr>
                <a:srgbClr val="101141"/>
              </a:buClr>
            </a:pPr>
            <a:r>
              <a:rPr lang="en-US" sz="1800" dirty="0"/>
              <a:t>Number of production applications deployed per month</a:t>
            </a:r>
          </a:p>
          <a:p>
            <a:pPr marL="1005840" lvl="3" indent="-274320" algn="just">
              <a:lnSpc>
                <a:spcPct val="120000"/>
              </a:lnSpc>
              <a:spcBef>
                <a:spcPts val="600"/>
              </a:spcBef>
              <a:buClr>
                <a:srgbClr val="101141"/>
              </a:buClr>
            </a:pPr>
            <a:r>
              <a:rPr lang="en-US" sz="1800" dirty="0"/>
              <a:t>Existence of a production services department</a:t>
            </a:r>
          </a:p>
          <a:p>
            <a:pPr marL="1005840" lvl="3" indent="-274320" algn="just">
              <a:lnSpc>
                <a:spcPct val="120000"/>
              </a:lnSpc>
              <a:spcBef>
                <a:spcPts val="600"/>
              </a:spcBef>
              <a:buClr>
                <a:srgbClr val="101141"/>
              </a:buClr>
            </a:pPr>
            <a:r>
              <a:rPr lang="en-US" sz="1800" dirty="0"/>
              <a:t>To which group the production services department reported</a:t>
            </a:r>
          </a:p>
        </p:txBody>
      </p:sp>
      <p:sp>
        <p:nvSpPr>
          <p:cNvPr id="3" name="Content Placeholder 2"/>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400" dirty="0">
                <a:solidFill>
                  <a:srgbClr val="C00000"/>
                </a:solidFill>
              </a:rPr>
              <a:t>Case Studies:  Generic factors considered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1637603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400" dirty="0">
                <a:solidFill>
                  <a:srgbClr val="C00000"/>
                </a:solidFill>
              </a:rPr>
              <a:t>Case Studies: Generic factors considered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45</a:t>
            </a:fld>
            <a:endParaRPr lang="en-US" dirty="0"/>
          </a:p>
        </p:txBody>
      </p:sp>
      <p:pic>
        <p:nvPicPr>
          <p:cNvPr id="2" name="Picture 1">
            <a:extLst>
              <a:ext uri="{FF2B5EF4-FFF2-40B4-BE49-F238E27FC236}">
                <a16:creationId xmlns:a16="http://schemas.microsoft.com/office/drawing/2014/main" id="{DDD48D6D-7B00-40B3-BCB7-6631D35DF18F}"/>
              </a:ext>
            </a:extLst>
          </p:cNvPr>
          <p:cNvPicPr>
            <a:picLocks noChangeAspect="1"/>
          </p:cNvPicPr>
          <p:nvPr/>
        </p:nvPicPr>
        <p:blipFill>
          <a:blip r:embed="rId3"/>
          <a:stretch>
            <a:fillRect/>
          </a:stretch>
        </p:blipFill>
        <p:spPr>
          <a:xfrm>
            <a:off x="442371" y="1600200"/>
            <a:ext cx="8458200" cy="4458113"/>
          </a:xfrm>
          <a:prstGeom prst="rect">
            <a:avLst/>
          </a:prstGeom>
        </p:spPr>
      </p:pic>
    </p:spTree>
    <p:extLst>
      <p:ext uri="{BB962C8B-B14F-4D97-AF65-F5344CB8AC3E}">
        <p14:creationId xmlns:p14="http://schemas.microsoft.com/office/powerpoint/2010/main" val="271985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400" dirty="0">
                <a:solidFill>
                  <a:srgbClr val="C00000"/>
                </a:solidFill>
              </a:rPr>
              <a:t>Case Studies: Generic factors considered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46</a:t>
            </a:fld>
            <a:endParaRPr lang="en-US" dirty="0"/>
          </a:p>
        </p:txBody>
      </p:sp>
      <p:grpSp>
        <p:nvGrpSpPr>
          <p:cNvPr id="10" name="Group 9">
            <a:extLst>
              <a:ext uri="{FF2B5EF4-FFF2-40B4-BE49-F238E27FC236}">
                <a16:creationId xmlns:a16="http://schemas.microsoft.com/office/drawing/2014/main" id="{FA6D4CA1-F5BA-4129-BB05-D40968815632}"/>
              </a:ext>
            </a:extLst>
          </p:cNvPr>
          <p:cNvGrpSpPr/>
          <p:nvPr/>
        </p:nvGrpSpPr>
        <p:grpSpPr>
          <a:xfrm>
            <a:off x="381000" y="1371601"/>
            <a:ext cx="8458200" cy="1183202"/>
            <a:chOff x="867921" y="1600200"/>
            <a:chExt cx="6572250" cy="619125"/>
          </a:xfrm>
        </p:grpSpPr>
        <p:pic>
          <p:nvPicPr>
            <p:cNvPr id="2" name="Picture 1">
              <a:extLst>
                <a:ext uri="{FF2B5EF4-FFF2-40B4-BE49-F238E27FC236}">
                  <a16:creationId xmlns:a16="http://schemas.microsoft.com/office/drawing/2014/main" id="{555D295C-5385-407E-ADDC-16AAF2E2524F}"/>
                </a:ext>
              </a:extLst>
            </p:cNvPr>
            <p:cNvPicPr>
              <a:picLocks noChangeAspect="1"/>
            </p:cNvPicPr>
            <p:nvPr/>
          </p:nvPicPr>
          <p:blipFill>
            <a:blip r:embed="rId3"/>
            <a:stretch>
              <a:fillRect/>
            </a:stretch>
          </p:blipFill>
          <p:spPr>
            <a:xfrm>
              <a:off x="867921" y="1600200"/>
              <a:ext cx="6572250" cy="314325"/>
            </a:xfrm>
            <a:prstGeom prst="rect">
              <a:avLst/>
            </a:prstGeom>
          </p:spPr>
        </p:pic>
        <p:cxnSp>
          <p:nvCxnSpPr>
            <p:cNvPr id="9" name="Straight Connector 8">
              <a:extLst>
                <a:ext uri="{FF2B5EF4-FFF2-40B4-BE49-F238E27FC236}">
                  <a16:creationId xmlns:a16="http://schemas.microsoft.com/office/drawing/2014/main" id="{62FFD26B-DDB8-466A-A534-21DB65A9DC9C}"/>
                </a:ext>
              </a:extLst>
            </p:cNvPr>
            <p:cNvCxnSpPr/>
            <p:nvPr/>
          </p:nvCxnSpPr>
          <p:spPr>
            <a:xfrm>
              <a:off x="1219200" y="1914525"/>
              <a:ext cx="0" cy="3048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FE16139B-0582-4A0D-81BC-03D178D0B9EA}"/>
              </a:ext>
            </a:extLst>
          </p:cNvPr>
          <p:cNvPicPr>
            <a:picLocks noChangeAspect="1"/>
          </p:cNvPicPr>
          <p:nvPr/>
        </p:nvPicPr>
        <p:blipFill>
          <a:blip r:embed="rId4"/>
          <a:stretch>
            <a:fillRect/>
          </a:stretch>
        </p:blipFill>
        <p:spPr>
          <a:xfrm>
            <a:off x="381000" y="3000374"/>
            <a:ext cx="8458194" cy="2105025"/>
          </a:xfrm>
          <a:prstGeom prst="rect">
            <a:avLst/>
          </a:prstGeom>
        </p:spPr>
      </p:pic>
    </p:spTree>
    <p:extLst>
      <p:ext uri="{BB962C8B-B14F-4D97-AF65-F5344CB8AC3E}">
        <p14:creationId xmlns:p14="http://schemas.microsoft.com/office/powerpoint/2010/main" val="3811608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86CCA-627B-48D9-8584-40D18FA7E35E}"/>
              </a:ext>
            </a:extLst>
          </p:cNvPr>
          <p:cNvSpPr>
            <a:spLocks noGrp="1"/>
          </p:cNvSpPr>
          <p:nvPr>
            <p:ph idx="1"/>
          </p:nvPr>
        </p:nvSpPr>
        <p:spPr>
          <a:xfrm>
            <a:off x="152400" y="1493837"/>
            <a:ext cx="8915400" cy="4983163"/>
          </a:xfrm>
        </p:spPr>
        <p:txBody>
          <a:bodyPr>
            <a:normAutofit/>
          </a:bodyPr>
          <a:lstStyle/>
          <a:p>
            <a:pPr marL="0" indent="-457200">
              <a:lnSpc>
                <a:spcPct val="120000"/>
              </a:lnSpc>
              <a:spcBef>
                <a:spcPts val="600"/>
              </a:spcBef>
            </a:pPr>
            <a:r>
              <a:rPr lang="en-US" sz="1800" b="1" dirty="0">
                <a:solidFill>
                  <a:srgbClr val="0070C0"/>
                </a:solidFill>
              </a:rPr>
              <a:t>Context: </a:t>
            </a:r>
            <a:r>
              <a:rPr lang="en-US" sz="1800" dirty="0"/>
              <a:t>Aerospace firm, Research, Cutting-edge technology focused company. 80000 Employees, 400 IT with 4MF+4 Servers+1200 DTC datacenter equipment. Typically ran 350 applications daily, and 2 new applications a month.</a:t>
            </a:r>
          </a:p>
          <a:p>
            <a:pPr marL="0" indent="0">
              <a:lnSpc>
                <a:spcPct val="120000"/>
              </a:lnSpc>
              <a:spcBef>
                <a:spcPts val="600"/>
              </a:spcBef>
            </a:pPr>
            <a:endParaRPr lang="en-US" sz="100" dirty="0"/>
          </a:p>
          <a:p>
            <a:pPr marL="0" indent="0">
              <a:lnSpc>
                <a:spcPct val="120000"/>
              </a:lnSpc>
              <a:spcBef>
                <a:spcPts val="600"/>
              </a:spcBef>
            </a:pPr>
            <a:r>
              <a:rPr lang="en-US" sz="1800" dirty="0"/>
              <a:t>No formal QA, bit of change management and production acceptance process but manual. People focused with 2 trained expert engineers handling it based on tacit knowledge. Minimum Documentation. Compartmentalized physically distributed organization. Metrics collected.</a:t>
            </a:r>
          </a:p>
          <a:p>
            <a:pPr marL="0" indent="0">
              <a:lnSpc>
                <a:spcPct val="120000"/>
              </a:lnSpc>
              <a:spcBef>
                <a:spcPts val="600"/>
              </a:spcBef>
            </a:pPr>
            <a:r>
              <a:rPr lang="en-US" sz="1800" b="1" dirty="0">
                <a:solidFill>
                  <a:srgbClr val="0070C0"/>
                </a:solidFill>
              </a:rPr>
              <a:t>Positive Outlook: </a:t>
            </a:r>
            <a:r>
              <a:rPr lang="en-US" sz="1800" dirty="0"/>
              <a:t>Willing to try out new things, wants to improve  </a:t>
            </a:r>
          </a:p>
          <a:p>
            <a:pPr marL="0" indent="0">
              <a:lnSpc>
                <a:spcPct val="120000"/>
              </a:lnSpc>
              <a:spcBef>
                <a:spcPts val="600"/>
              </a:spcBef>
            </a:pPr>
            <a:r>
              <a:rPr lang="en-US" sz="1800" b="1" dirty="0">
                <a:solidFill>
                  <a:srgbClr val="0070C0"/>
                </a:solidFill>
              </a:rPr>
              <a:t>Limitations: </a:t>
            </a:r>
            <a:r>
              <a:rPr lang="en-US" sz="1800" dirty="0"/>
              <a:t>Non effective communications, minimal documentation, tacit training, no formal repeatable process for improvements.</a:t>
            </a:r>
          </a:p>
          <a:p>
            <a:pPr marL="0" indent="0">
              <a:lnSpc>
                <a:spcPct val="120000"/>
              </a:lnSpc>
              <a:spcBef>
                <a:spcPts val="600"/>
              </a:spcBef>
            </a:pPr>
            <a:r>
              <a:rPr lang="en-US" sz="1800" b="1" i="1" dirty="0">
                <a:solidFill>
                  <a:srgbClr val="0070C0"/>
                </a:solidFill>
              </a:rPr>
              <a:t>Operations team-Initiated </a:t>
            </a:r>
            <a:r>
              <a:rPr lang="en-US" sz="1800" dirty="0"/>
              <a:t>formal production acceptance process. </a:t>
            </a:r>
          </a:p>
          <a:p>
            <a:pPr marL="0" indent="0">
              <a:lnSpc>
                <a:spcPct val="120000"/>
              </a:lnSpc>
              <a:spcBef>
                <a:spcPts val="600"/>
              </a:spcBef>
            </a:pPr>
            <a:r>
              <a:rPr lang="en-US" sz="1800" b="1" dirty="0">
                <a:solidFill>
                  <a:srgbClr val="0070C0"/>
                </a:solidFill>
              </a:rPr>
              <a:t>Learnings: </a:t>
            </a:r>
            <a:r>
              <a:rPr lang="en-US" sz="1800" dirty="0"/>
              <a:t>Development and operations team need to work together. Infrastructure group to support the Production acceptance process.</a:t>
            </a:r>
          </a:p>
        </p:txBody>
      </p:sp>
      <p:sp>
        <p:nvSpPr>
          <p:cNvPr id="11" name="Rectangle 10">
            <a:extLst>
              <a:ext uri="{FF2B5EF4-FFF2-40B4-BE49-F238E27FC236}">
                <a16:creationId xmlns:a16="http://schemas.microsoft.com/office/drawing/2014/main" id="{4803C903-122E-415E-AFDD-002556A69971}"/>
              </a:ext>
            </a:extLst>
          </p:cNvPr>
          <p:cNvSpPr/>
          <p:nvPr/>
        </p:nvSpPr>
        <p:spPr>
          <a:xfrm>
            <a:off x="152400" y="228600"/>
            <a:ext cx="7143044" cy="892552"/>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ITSM : </a:t>
            </a:r>
            <a:r>
              <a:rPr lang="en-IN" sz="2400" b="1" dirty="0">
                <a:solidFill>
                  <a:srgbClr val="0070C0"/>
                </a:solidFill>
                <a:latin typeface="Arial" panose="020B0604020202020204" pitchFamily="34" charset="0"/>
                <a:cs typeface="Arial" panose="020B0604020202020204" pitchFamily="34" charset="0"/>
              </a:rPr>
              <a:t>Production Acceptance Process</a:t>
            </a:r>
            <a:endParaRPr lang="en-IN" sz="2800" b="1" dirty="0">
              <a:solidFill>
                <a:srgbClr val="0070C0"/>
              </a:solidFill>
              <a:latin typeface="Arial" panose="020B0604020202020204" pitchFamily="34" charset="0"/>
              <a:cs typeface="Arial" panose="020B0604020202020204" pitchFamily="34" charset="0"/>
            </a:endParaRPr>
          </a:p>
          <a:p>
            <a:r>
              <a:rPr lang="en-US" sz="2400" b="1" dirty="0">
                <a:solidFill>
                  <a:srgbClr val="C00000"/>
                </a:solidFill>
                <a:latin typeface="Arial" panose="020B0604020202020204" pitchFamily="34" charset="0"/>
                <a:cs typeface="Arial" panose="020B0604020202020204" pitchFamily="34" charset="0"/>
              </a:rPr>
              <a:t>Case Study A</a:t>
            </a:r>
            <a:endParaRPr lang="en-GB" sz="2400" b="1" dirty="0">
              <a:solidFill>
                <a:srgbClr val="C00000"/>
              </a:solidFill>
              <a:latin typeface="Arial" panose="020B0604020202020204" pitchFamily="34" charset="0"/>
              <a:cs typeface="Arial" panose="020B0604020202020204" pitchFamily="34" charset="0"/>
            </a:endParaRPr>
          </a:p>
        </p:txBody>
      </p:sp>
      <p:sp>
        <p:nvSpPr>
          <p:cNvPr id="4" name="Footer Placeholder 4">
            <a:extLst>
              <a:ext uri="{FF2B5EF4-FFF2-40B4-BE49-F238E27FC236}">
                <a16:creationId xmlns:a16="http://schemas.microsoft.com/office/drawing/2014/main" id="{4734058F-DE3E-44AD-8359-BEC4313E193A}"/>
              </a:ext>
            </a:extLst>
          </p:cNvPr>
          <p:cNvSpPr>
            <a:spLocks noGrp="1"/>
          </p:cNvSpPr>
          <p:nvPr>
            <p:ph type="ftr" sz="quarter" idx="12"/>
          </p:nvPr>
        </p:nvSpPr>
        <p:spPr>
          <a:xfrm>
            <a:off x="3644900" y="6543675"/>
            <a:ext cx="3007207" cy="365125"/>
          </a:xfrm>
        </p:spPr>
        <p:txBody>
          <a:bodyPr/>
          <a:lstStyle>
            <a:lvl1pPr>
              <a:defRPr b="1">
                <a:solidFill>
                  <a:schemeClr val="tx1"/>
                </a:solidFill>
              </a:defRPr>
            </a:lvl1pPr>
          </a:lstStyle>
          <a:p>
            <a:r>
              <a:rPr lang="en-US"/>
              <a:t>SS ZG538 Infrastructure Management</a:t>
            </a:r>
            <a:endParaRPr lang="en-US" dirty="0"/>
          </a:p>
        </p:txBody>
      </p:sp>
      <p:sp>
        <p:nvSpPr>
          <p:cNvPr id="5" name="Slide Number Placeholder 5">
            <a:extLst>
              <a:ext uri="{FF2B5EF4-FFF2-40B4-BE49-F238E27FC236}">
                <a16:creationId xmlns:a16="http://schemas.microsoft.com/office/drawing/2014/main" id="{D98504D7-8D57-4DF6-B8DD-06EC90884F7A}"/>
              </a:ext>
            </a:extLst>
          </p:cNvPr>
          <p:cNvSpPr>
            <a:spLocks noGrp="1"/>
          </p:cNvSpPr>
          <p:nvPr>
            <p:ph type="sldNum" sz="quarter" idx="13"/>
          </p:nvPr>
        </p:nvSpPr>
        <p:spPr>
          <a:xfrm>
            <a:off x="6908800" y="6515100"/>
            <a:ext cx="2133600" cy="403541"/>
          </a:xfrm>
        </p:spPr>
        <p:txBody>
          <a:bodyPr/>
          <a:lstStyle>
            <a:lvl1pPr>
              <a:defRPr b="1">
                <a:solidFill>
                  <a:schemeClr val="tx1"/>
                </a:solidFill>
              </a:defRPr>
            </a:lvl1pPr>
          </a:lstStyle>
          <a:p>
            <a:fld id="{BC8D7E44-7D4F-4942-A8C9-2DF6BF8399E8}" type="slidenum">
              <a:rPr lang="en-US" smtClean="0"/>
              <a:pPr/>
              <a:t>47</a:t>
            </a:fld>
            <a:endParaRPr lang="en-US" dirty="0"/>
          </a:p>
        </p:txBody>
      </p:sp>
    </p:spTree>
    <p:extLst>
      <p:ext uri="{BB962C8B-B14F-4D97-AF65-F5344CB8AC3E}">
        <p14:creationId xmlns:p14="http://schemas.microsoft.com/office/powerpoint/2010/main" val="1874838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C40DF4-996E-4E8F-B9A2-A4B17D4F7F79}"/>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41D4A84E-DFE8-47AC-BD89-229E410016B6}"/>
              </a:ext>
            </a:extLst>
          </p:cNvPr>
          <p:cNvSpPr>
            <a:spLocks noGrp="1"/>
          </p:cNvSpPr>
          <p:nvPr>
            <p:ph type="sldNum" sz="quarter" idx="13"/>
          </p:nvPr>
        </p:nvSpPr>
        <p:spPr/>
        <p:txBody>
          <a:bodyPr/>
          <a:lstStyle/>
          <a:p>
            <a:fld id="{BC8D7E44-7D4F-4942-A8C9-2DF6BF8399E8}" type="slidenum">
              <a:rPr lang="en-US" smtClean="0"/>
              <a:pPr/>
              <a:t>48</a:t>
            </a:fld>
            <a:endParaRPr lang="en-US" dirty="0"/>
          </a:p>
        </p:txBody>
      </p:sp>
      <p:sp>
        <p:nvSpPr>
          <p:cNvPr id="6" name="Content Placeholder 2">
            <a:extLst>
              <a:ext uri="{FF2B5EF4-FFF2-40B4-BE49-F238E27FC236}">
                <a16:creationId xmlns:a16="http://schemas.microsoft.com/office/drawing/2014/main" id="{5645E8A1-21C0-44F2-A10C-6B74F13111DF}"/>
              </a:ext>
            </a:extLst>
          </p:cNvPr>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400" dirty="0">
                <a:solidFill>
                  <a:srgbClr val="C00000"/>
                </a:solidFill>
              </a:rPr>
              <a:t>Assessment Worksheet for Case Study A</a:t>
            </a:r>
            <a:endParaRPr lang="en-GB" sz="2400" dirty="0">
              <a:solidFill>
                <a:srgbClr val="C00000"/>
              </a:solidFill>
            </a:endParaRPr>
          </a:p>
        </p:txBody>
      </p:sp>
      <p:sp>
        <p:nvSpPr>
          <p:cNvPr id="2" name="Rectangle 1">
            <a:extLst>
              <a:ext uri="{FF2B5EF4-FFF2-40B4-BE49-F238E27FC236}">
                <a16:creationId xmlns:a16="http://schemas.microsoft.com/office/drawing/2014/main" id="{991C5B9E-1A45-4E70-97D8-558EFA8A3F7A}"/>
              </a:ext>
            </a:extLst>
          </p:cNvPr>
          <p:cNvSpPr/>
          <p:nvPr/>
        </p:nvSpPr>
        <p:spPr>
          <a:xfrm>
            <a:off x="0" y="1143000"/>
            <a:ext cx="72390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81C0DE2-6617-4569-A7FA-6C4C28BFB741}"/>
              </a:ext>
            </a:extLst>
          </p:cNvPr>
          <p:cNvGrpSpPr/>
          <p:nvPr/>
        </p:nvGrpSpPr>
        <p:grpSpPr>
          <a:xfrm>
            <a:off x="731143" y="1097096"/>
            <a:ext cx="6686881" cy="5532304"/>
            <a:chOff x="1267156" y="-5644"/>
            <a:chExt cx="6562725" cy="7483122"/>
          </a:xfrm>
        </p:grpSpPr>
        <p:pic>
          <p:nvPicPr>
            <p:cNvPr id="3" name="Picture 2">
              <a:extLst>
                <a:ext uri="{FF2B5EF4-FFF2-40B4-BE49-F238E27FC236}">
                  <a16:creationId xmlns:a16="http://schemas.microsoft.com/office/drawing/2014/main" id="{0408F906-D23E-4ADD-9F26-97960218C0CD}"/>
                </a:ext>
              </a:extLst>
            </p:cNvPr>
            <p:cNvPicPr>
              <a:picLocks noChangeAspect="1"/>
            </p:cNvPicPr>
            <p:nvPr/>
          </p:nvPicPr>
          <p:blipFill>
            <a:blip r:embed="rId2"/>
            <a:stretch>
              <a:fillRect/>
            </a:stretch>
          </p:blipFill>
          <p:spPr>
            <a:xfrm>
              <a:off x="1267156" y="-5644"/>
              <a:ext cx="6562725" cy="3552825"/>
            </a:xfrm>
            <a:prstGeom prst="rect">
              <a:avLst/>
            </a:prstGeom>
          </p:spPr>
        </p:pic>
        <p:pic>
          <p:nvPicPr>
            <p:cNvPr id="7" name="Picture 6">
              <a:extLst>
                <a:ext uri="{FF2B5EF4-FFF2-40B4-BE49-F238E27FC236}">
                  <a16:creationId xmlns:a16="http://schemas.microsoft.com/office/drawing/2014/main" id="{CCD9D3E9-A5E2-462E-B904-79540F146232}"/>
                </a:ext>
              </a:extLst>
            </p:cNvPr>
            <p:cNvPicPr>
              <a:picLocks noChangeAspect="1"/>
            </p:cNvPicPr>
            <p:nvPr/>
          </p:nvPicPr>
          <p:blipFill>
            <a:blip r:embed="rId3"/>
            <a:stretch>
              <a:fillRect/>
            </a:stretch>
          </p:blipFill>
          <p:spPr>
            <a:xfrm>
              <a:off x="1267156" y="3524603"/>
              <a:ext cx="6553200" cy="3952875"/>
            </a:xfrm>
            <a:prstGeom prst="rect">
              <a:avLst/>
            </a:prstGeom>
          </p:spPr>
        </p:pic>
      </p:grpSp>
    </p:spTree>
    <p:extLst>
      <p:ext uri="{BB962C8B-B14F-4D97-AF65-F5344CB8AC3E}">
        <p14:creationId xmlns:p14="http://schemas.microsoft.com/office/powerpoint/2010/main" val="2636151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C40DF4-996E-4E8F-B9A2-A4B17D4F7F79}"/>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41D4A84E-DFE8-47AC-BD89-229E410016B6}"/>
              </a:ext>
            </a:extLst>
          </p:cNvPr>
          <p:cNvSpPr>
            <a:spLocks noGrp="1"/>
          </p:cNvSpPr>
          <p:nvPr>
            <p:ph type="sldNum" sz="quarter" idx="13"/>
          </p:nvPr>
        </p:nvSpPr>
        <p:spPr/>
        <p:txBody>
          <a:bodyPr/>
          <a:lstStyle/>
          <a:p>
            <a:fld id="{BC8D7E44-7D4F-4942-A8C9-2DF6BF8399E8}" type="slidenum">
              <a:rPr lang="en-US" smtClean="0"/>
              <a:pPr/>
              <a:t>49</a:t>
            </a:fld>
            <a:endParaRPr lang="en-US" dirty="0"/>
          </a:p>
        </p:txBody>
      </p:sp>
      <p:sp>
        <p:nvSpPr>
          <p:cNvPr id="6" name="Content Placeholder 2">
            <a:extLst>
              <a:ext uri="{FF2B5EF4-FFF2-40B4-BE49-F238E27FC236}">
                <a16:creationId xmlns:a16="http://schemas.microsoft.com/office/drawing/2014/main" id="{5645E8A1-21C0-44F2-A10C-6B74F13111DF}"/>
              </a:ext>
            </a:extLst>
          </p:cNvPr>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400" dirty="0">
                <a:solidFill>
                  <a:srgbClr val="C00000"/>
                </a:solidFill>
              </a:rPr>
              <a:t>Case Studies : Lessons Learnt as per the book</a:t>
            </a:r>
            <a:endParaRPr lang="en-GB" sz="2400" dirty="0">
              <a:solidFill>
                <a:srgbClr val="C00000"/>
              </a:solidFill>
            </a:endParaRPr>
          </a:p>
        </p:txBody>
      </p:sp>
      <p:sp>
        <p:nvSpPr>
          <p:cNvPr id="2" name="TextBox 1">
            <a:extLst>
              <a:ext uri="{FF2B5EF4-FFF2-40B4-BE49-F238E27FC236}">
                <a16:creationId xmlns:a16="http://schemas.microsoft.com/office/drawing/2014/main" id="{0C695F56-0C35-493A-BAF5-801F41B7EE8E}"/>
              </a:ext>
            </a:extLst>
          </p:cNvPr>
          <p:cNvSpPr txBox="1"/>
          <p:nvPr/>
        </p:nvSpPr>
        <p:spPr>
          <a:xfrm>
            <a:off x="152400" y="1371600"/>
            <a:ext cx="8792237" cy="4801314"/>
          </a:xfrm>
          <a:prstGeom prst="rect">
            <a:avLst/>
          </a:prstGeom>
          <a:noFill/>
        </p:spPr>
        <p:txBody>
          <a:bodyPr wrap="square" rtlCol="0">
            <a:spAutoFit/>
          </a:bodyPr>
          <a:lstStyle/>
          <a:p>
            <a:r>
              <a:rPr lang="en-US" b="1" dirty="0">
                <a:solidFill>
                  <a:srgbClr val="0070C0"/>
                </a:solidFill>
              </a:rPr>
              <a:t>Case Study A</a:t>
            </a:r>
          </a:p>
          <a:p>
            <a:pPr marL="285750" indent="-285750">
              <a:buFont typeface="Arial" panose="020B0604020202020204" pitchFamily="34" charset="0"/>
              <a:buChar char="•"/>
            </a:pPr>
            <a:r>
              <a:rPr lang="en-US" dirty="0"/>
              <a:t>Ensure the operations department is involved very early with a new application projects. This helps ensure that the appropriate operation’s group provides or receives the proper resources, capacity, documentation, and training required for a successful deployment.</a:t>
            </a:r>
          </a:p>
          <a:p>
            <a:pPr marL="285750" indent="-285750">
              <a:buFont typeface="Arial" panose="020B0604020202020204" pitchFamily="34" charset="0"/>
              <a:buChar char="•"/>
            </a:pPr>
            <a:r>
              <a:rPr lang="en-US" dirty="0"/>
              <a:t>Support from Infrastructure groups are essential</a:t>
            </a:r>
          </a:p>
          <a:p>
            <a:r>
              <a:rPr lang="en-US" b="1" dirty="0">
                <a:solidFill>
                  <a:srgbClr val="0070C0"/>
                </a:solidFill>
              </a:rPr>
              <a:t>Case Study B</a:t>
            </a:r>
          </a:p>
          <a:p>
            <a:pPr marL="285750" indent="-285750">
              <a:buFont typeface="Arial" panose="020B0604020202020204" pitchFamily="34" charset="0"/>
              <a:buChar char="•"/>
            </a:pPr>
            <a:r>
              <a:rPr lang="en-US" dirty="0"/>
              <a:t>Plan for and ensure long range commitments of IT</a:t>
            </a:r>
          </a:p>
          <a:p>
            <a:pPr marL="285750" indent="-285750">
              <a:buFont typeface="Arial" panose="020B0604020202020204" pitchFamily="34" charset="0"/>
              <a:buChar char="•"/>
            </a:pPr>
            <a:r>
              <a:rPr lang="en-US" dirty="0"/>
              <a:t>Consider a change management process prior to a Production Acceptance process</a:t>
            </a:r>
          </a:p>
          <a:p>
            <a:r>
              <a:rPr lang="en-US" b="1" dirty="0">
                <a:solidFill>
                  <a:srgbClr val="0070C0"/>
                </a:solidFill>
              </a:rPr>
              <a:t>Case Study C</a:t>
            </a:r>
          </a:p>
          <a:p>
            <a:pPr marL="285750" indent="-285750">
              <a:buFont typeface="Arial" panose="020B0604020202020204" pitchFamily="34" charset="0"/>
              <a:buChar char="•"/>
            </a:pPr>
            <a:r>
              <a:rPr lang="en-US" dirty="0"/>
              <a:t>Organization structure can help or reduce the effectiveness.</a:t>
            </a:r>
          </a:p>
          <a:p>
            <a:pPr marL="285750" indent="-285750">
              <a:buFont typeface="Arial" panose="020B0604020202020204" pitchFamily="34" charset="0"/>
              <a:buChar char="•"/>
            </a:pPr>
            <a:r>
              <a:rPr lang="en-US" dirty="0"/>
              <a:t>IT executives should ensure that operations control the PA process and that development is involved in the process design from the start</a:t>
            </a:r>
          </a:p>
          <a:p>
            <a:r>
              <a:rPr lang="en-US" b="1" dirty="0">
                <a:solidFill>
                  <a:srgbClr val="0070C0"/>
                </a:solidFill>
              </a:rPr>
              <a:t>Case Study D</a:t>
            </a:r>
          </a:p>
          <a:p>
            <a:pPr marL="285750" indent="-285750">
              <a:buFont typeface="Arial" panose="020B0604020202020204" pitchFamily="34" charset="0"/>
              <a:buChar char="•"/>
            </a:pPr>
            <a:r>
              <a:rPr lang="en-US" dirty="0"/>
              <a:t>Commitment to follow the processes in spite of pressures</a:t>
            </a:r>
          </a:p>
          <a:p>
            <a:pPr marL="285750" indent="-285750">
              <a:buFont typeface="Arial" panose="020B0604020202020204" pitchFamily="34" charset="0"/>
              <a:buChar char="•"/>
            </a:pPr>
            <a:r>
              <a:rPr lang="en-US" dirty="0"/>
              <a:t>There are significant benefits in standardizing across divisions and sites. This can help in mergers integrations.</a:t>
            </a:r>
          </a:p>
          <a:p>
            <a:r>
              <a:rPr lang="en-US" dirty="0"/>
              <a:t>…</a:t>
            </a:r>
          </a:p>
        </p:txBody>
      </p:sp>
    </p:spTree>
    <p:extLst>
      <p:ext uri="{BB962C8B-B14F-4D97-AF65-F5344CB8AC3E}">
        <p14:creationId xmlns:p14="http://schemas.microsoft.com/office/powerpoint/2010/main" val="145515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AD4FED-4AD4-4CAF-B862-64C16CF0E2B7}"/>
              </a:ext>
            </a:extLst>
          </p:cNvPr>
          <p:cNvSpPr>
            <a:spLocks noGrp="1"/>
          </p:cNvSpPr>
          <p:nvPr>
            <p:ph idx="1"/>
          </p:nvPr>
        </p:nvSpPr>
        <p:spPr/>
        <p:txBody>
          <a:bodyPr/>
          <a:lstStyle/>
          <a:p>
            <a:r>
              <a:rPr lang="en-IN" dirty="0"/>
              <a:t>Performance acceptance means deployment</a:t>
            </a:r>
          </a:p>
        </p:txBody>
      </p:sp>
      <p:sp>
        <p:nvSpPr>
          <p:cNvPr id="3" name="Content Placeholder 2">
            <a:extLst>
              <a:ext uri="{FF2B5EF4-FFF2-40B4-BE49-F238E27FC236}">
                <a16:creationId xmlns:a16="http://schemas.microsoft.com/office/drawing/2014/main" id="{B06E0DD5-2018-49A5-AA98-C666B5486EFA}"/>
              </a:ext>
            </a:extLst>
          </p:cNvPr>
          <p:cNvSpPr>
            <a:spLocks noGrp="1"/>
          </p:cNvSpPr>
          <p:nvPr>
            <p:ph sz="quarter" idx="10"/>
          </p:nvPr>
        </p:nvSpPr>
        <p:spPr/>
        <p:txBody>
          <a:bodyPr/>
          <a:lstStyle/>
          <a:p>
            <a:r>
              <a:rPr lang="en-IN" dirty="0"/>
              <a:t>Performance acceptance</a:t>
            </a:r>
          </a:p>
        </p:txBody>
      </p:sp>
      <p:sp>
        <p:nvSpPr>
          <p:cNvPr id="4" name="Footer Placeholder 3">
            <a:extLst>
              <a:ext uri="{FF2B5EF4-FFF2-40B4-BE49-F238E27FC236}">
                <a16:creationId xmlns:a16="http://schemas.microsoft.com/office/drawing/2014/main" id="{C0D97F57-FC74-4349-BC81-5FE6FE629A5A}"/>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24C3CAF2-D27E-4944-9D45-6FD059563DF4}"/>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3746141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C40DF4-996E-4E8F-B9A2-A4B17D4F7F79}"/>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41D4A84E-DFE8-47AC-BD89-229E410016B6}"/>
              </a:ext>
            </a:extLst>
          </p:cNvPr>
          <p:cNvSpPr>
            <a:spLocks noGrp="1"/>
          </p:cNvSpPr>
          <p:nvPr>
            <p:ph type="sldNum" sz="quarter" idx="13"/>
          </p:nvPr>
        </p:nvSpPr>
        <p:spPr/>
        <p:txBody>
          <a:bodyPr/>
          <a:lstStyle/>
          <a:p>
            <a:fld id="{BC8D7E44-7D4F-4942-A8C9-2DF6BF8399E8}" type="slidenum">
              <a:rPr lang="en-US" smtClean="0"/>
              <a:pPr/>
              <a:t>50</a:t>
            </a:fld>
            <a:endParaRPr lang="en-US" dirty="0"/>
          </a:p>
        </p:txBody>
      </p:sp>
      <p:sp>
        <p:nvSpPr>
          <p:cNvPr id="6" name="Content Placeholder 2">
            <a:extLst>
              <a:ext uri="{FF2B5EF4-FFF2-40B4-BE49-F238E27FC236}">
                <a16:creationId xmlns:a16="http://schemas.microsoft.com/office/drawing/2014/main" id="{5645E8A1-21C0-44F2-A10C-6B74F13111DF}"/>
              </a:ext>
            </a:extLst>
          </p:cNvPr>
          <p:cNvSpPr>
            <a:spLocks noGrp="1"/>
          </p:cNvSpPr>
          <p:nvPr>
            <p:ph sz="quarter" idx="10"/>
          </p:nvPr>
        </p:nvSpPr>
        <p:spPr>
          <a:xfrm>
            <a:off x="152400" y="0"/>
            <a:ext cx="8792238" cy="1295400"/>
          </a:xfrm>
        </p:spPr>
        <p:txBody>
          <a:bodyPr>
            <a:normAutofit/>
          </a:bodyPr>
          <a:lstStyle/>
          <a:p>
            <a:r>
              <a:rPr lang="en-US" sz="2800" dirty="0"/>
              <a:t>ITSM : </a:t>
            </a:r>
            <a:r>
              <a:rPr lang="en-IN" sz="2800" dirty="0">
                <a:solidFill>
                  <a:srgbClr val="0070C0"/>
                </a:solidFill>
              </a:rPr>
              <a:t>Production Acceptance Process</a:t>
            </a:r>
          </a:p>
          <a:p>
            <a:r>
              <a:rPr lang="en-US" sz="2400" dirty="0">
                <a:solidFill>
                  <a:srgbClr val="C00000"/>
                </a:solidFill>
              </a:rPr>
              <a:t>Case Studies</a:t>
            </a:r>
            <a:endParaRPr lang="en-GB" sz="2400" dirty="0">
              <a:solidFill>
                <a:srgbClr val="C00000"/>
              </a:solidFill>
            </a:endParaRPr>
          </a:p>
        </p:txBody>
      </p:sp>
      <p:pic>
        <p:nvPicPr>
          <p:cNvPr id="7" name="Picture 6">
            <a:extLst>
              <a:ext uri="{FF2B5EF4-FFF2-40B4-BE49-F238E27FC236}">
                <a16:creationId xmlns:a16="http://schemas.microsoft.com/office/drawing/2014/main" id="{D5B7088B-4C51-4156-B0F0-0430799B71D1}"/>
              </a:ext>
            </a:extLst>
          </p:cNvPr>
          <p:cNvPicPr>
            <a:picLocks noChangeAspect="1"/>
          </p:cNvPicPr>
          <p:nvPr/>
        </p:nvPicPr>
        <p:blipFill>
          <a:blip r:embed="rId2"/>
          <a:stretch>
            <a:fillRect/>
          </a:stretch>
        </p:blipFill>
        <p:spPr>
          <a:xfrm>
            <a:off x="838097" y="1219200"/>
            <a:ext cx="7162800" cy="5275149"/>
          </a:xfrm>
          <a:prstGeom prst="rect">
            <a:avLst/>
          </a:prstGeom>
        </p:spPr>
      </p:pic>
    </p:spTree>
    <p:extLst>
      <p:ext uri="{BB962C8B-B14F-4D97-AF65-F5344CB8AC3E}">
        <p14:creationId xmlns:p14="http://schemas.microsoft.com/office/powerpoint/2010/main" val="427944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82D48-4BD8-4B0D-AAAE-C1362606C0BB}"/>
              </a:ext>
            </a:extLst>
          </p:cNvPr>
          <p:cNvSpPr>
            <a:spLocks noGrp="1"/>
          </p:cNvSpPr>
          <p:nvPr>
            <p:ph idx="1"/>
          </p:nvPr>
        </p:nvSpPr>
        <p:spPr>
          <a:xfrm>
            <a:off x="304800" y="1371601"/>
            <a:ext cx="8610600" cy="4984750"/>
          </a:xfrm>
        </p:spPr>
        <p:txBody>
          <a:bodyPr>
            <a:normAutofit fontScale="92500" lnSpcReduction="20000"/>
          </a:bodyPr>
          <a:lstStyle/>
          <a:p>
            <a:pPr marL="0" indent="0" algn="just">
              <a:lnSpc>
                <a:spcPct val="120000"/>
              </a:lnSpc>
              <a:spcBef>
                <a:spcPts val="600"/>
              </a:spcBef>
            </a:pPr>
            <a:r>
              <a:rPr lang="en-US" sz="1800" dirty="0"/>
              <a:t>Performance &amp; Tuning are two related activities which are normally combined into a process. Hardware and Software Infrastructures and their relationships are continually tuned to meet up with/Optimize for the performance goals established or simply to improve the performance. </a:t>
            </a:r>
            <a:endParaRPr lang="en-US" sz="1800" b="1" dirty="0">
              <a:solidFill>
                <a:srgbClr val="0070C0"/>
              </a:solidFill>
            </a:endParaRPr>
          </a:p>
          <a:p>
            <a:pPr marL="0" indent="0" algn="just">
              <a:lnSpc>
                <a:spcPct val="130000"/>
              </a:lnSpc>
              <a:spcBef>
                <a:spcPts val="600"/>
              </a:spcBef>
            </a:pPr>
            <a:r>
              <a:rPr lang="en-US" sz="1800" b="1" dirty="0">
                <a:solidFill>
                  <a:srgbClr val="0070C0"/>
                </a:solidFill>
              </a:rPr>
              <a:t>Defn: </a:t>
            </a:r>
            <a:r>
              <a:rPr lang="en-US" sz="1800" dirty="0"/>
              <a:t>Performance and tuning is a methodology to </a:t>
            </a:r>
            <a:r>
              <a:rPr lang="en-US" sz="1800" b="1" i="1" dirty="0">
                <a:solidFill>
                  <a:srgbClr val="0070C0"/>
                </a:solidFill>
              </a:rPr>
              <a:t>Maximize throughput </a:t>
            </a:r>
            <a:r>
              <a:rPr lang="en-US" sz="1800" dirty="0"/>
              <a:t>and </a:t>
            </a:r>
            <a:r>
              <a:rPr lang="en-US" sz="1800" b="1" i="1" dirty="0">
                <a:solidFill>
                  <a:srgbClr val="0070C0"/>
                </a:solidFill>
              </a:rPr>
              <a:t>Minimize response times </a:t>
            </a:r>
            <a:r>
              <a:rPr lang="en-US" sz="1800" dirty="0"/>
              <a:t>on all platforms for all forms of workloads like batch jobs, online transactions, and Internet activities in a cost effective fashion</a:t>
            </a:r>
          </a:p>
          <a:p>
            <a:pPr marL="0" indent="0" algn="just">
              <a:lnSpc>
                <a:spcPct val="130000"/>
              </a:lnSpc>
              <a:spcBef>
                <a:spcPts val="600"/>
              </a:spcBef>
            </a:pPr>
            <a:r>
              <a:rPr lang="en-US" sz="1800" b="1" dirty="0">
                <a:solidFill>
                  <a:srgbClr val="0070C0"/>
                </a:solidFill>
              </a:rPr>
              <a:t>General observations</a:t>
            </a:r>
          </a:p>
          <a:p>
            <a:pPr marL="360000" indent="-360000" algn="just">
              <a:lnSpc>
                <a:spcPct val="130000"/>
              </a:lnSpc>
              <a:spcBef>
                <a:spcPts val="600"/>
              </a:spcBef>
              <a:buFont typeface="Arial" panose="020B0604020202020204" pitchFamily="34" charset="0"/>
              <a:buChar char="•"/>
            </a:pPr>
            <a:r>
              <a:rPr lang="en-US" sz="1800" dirty="0"/>
              <a:t>Addition of new hardware is seldom the best approach of solving a performance problem. The performance gain in most situations are temporary and sub-optimal. Its most likely the bottleneck will be relocated to another place</a:t>
            </a:r>
          </a:p>
          <a:p>
            <a:pPr marL="360000" indent="-360000" algn="just">
              <a:lnSpc>
                <a:spcPct val="130000"/>
              </a:lnSpc>
              <a:spcBef>
                <a:spcPts val="600"/>
              </a:spcBef>
              <a:buFont typeface="Arial" panose="020B0604020202020204" pitchFamily="34" charset="0"/>
              <a:buChar char="•"/>
            </a:pPr>
            <a:r>
              <a:rPr lang="en-US" sz="1800" dirty="0"/>
              <a:t>Since workloads keep changing, Performance and tuning are ongoing, highly iterative processes and for consistent acceptable good performance, this has to be treated and dealt in that (ongoing and iterative) manner.</a:t>
            </a:r>
          </a:p>
          <a:p>
            <a:pPr marL="360000" indent="-360000" algn="just">
              <a:lnSpc>
                <a:spcPct val="130000"/>
              </a:lnSpc>
              <a:spcBef>
                <a:spcPts val="600"/>
              </a:spcBef>
              <a:buFont typeface="Arial" panose="020B0604020202020204" pitchFamily="34" charset="0"/>
              <a:buChar char="•"/>
            </a:pPr>
            <a:r>
              <a:rPr lang="en-US" sz="1800" dirty="0"/>
              <a:t>Overall planning of the type and volume of current and future workloads (capacity planning) is essential to a robust process for performance and tuning.</a:t>
            </a:r>
          </a:p>
          <a:p>
            <a:endParaRPr lang="en-US" dirty="0"/>
          </a:p>
        </p:txBody>
      </p:sp>
      <p:sp>
        <p:nvSpPr>
          <p:cNvPr id="3" name="Content Placeholder 2">
            <a:extLst>
              <a:ext uri="{FF2B5EF4-FFF2-40B4-BE49-F238E27FC236}">
                <a16:creationId xmlns:a16="http://schemas.microsoft.com/office/drawing/2014/main" id="{4FC7C676-4F5A-44A6-AD71-9BD40AF2BB7C}"/>
              </a:ext>
            </a:extLst>
          </p:cNvPr>
          <p:cNvSpPr>
            <a:spLocks noGrp="1"/>
          </p:cNvSpPr>
          <p:nvPr>
            <p:ph sz="quarter" idx="10"/>
          </p:nvPr>
        </p:nvSpPr>
        <p:spPr>
          <a:xfrm>
            <a:off x="152400" y="136525"/>
            <a:ext cx="7086600" cy="1143000"/>
          </a:xfrm>
        </p:spPr>
        <p:txBody>
          <a:bodyPr>
            <a:normAutofit fontScale="92500"/>
          </a:bodyPr>
          <a:lstStyle/>
          <a:p>
            <a:pPr lvl="0"/>
            <a:r>
              <a:rPr lang="en-IN" sz="2800" dirty="0">
                <a:solidFill>
                  <a:srgbClr val="0070C0"/>
                </a:solidFill>
              </a:rPr>
              <a:t>Performance &amp; Tuning</a:t>
            </a:r>
          </a:p>
          <a:p>
            <a:pPr lvl="0"/>
            <a:r>
              <a:rPr lang="en-IN" sz="2400" dirty="0">
                <a:solidFill>
                  <a:srgbClr val="C00000"/>
                </a:solidFill>
              </a:rPr>
              <a:t>Definition &amp; Generic Characteristics of Performance-Tuning</a:t>
            </a:r>
            <a:endParaRPr lang="en-GB" sz="2400" dirty="0">
              <a:solidFill>
                <a:srgbClr val="C00000"/>
              </a:solidFill>
            </a:endParaRP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59415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4A01E-074E-4D4A-A5FD-D12567E31BD8}"/>
              </a:ext>
            </a:extLst>
          </p:cNvPr>
          <p:cNvSpPr>
            <a:spLocks noGrp="1"/>
          </p:cNvSpPr>
          <p:nvPr>
            <p:ph idx="1"/>
          </p:nvPr>
        </p:nvSpPr>
        <p:spPr/>
        <p:txBody>
          <a:bodyPr anchor="ctr">
            <a:normAutofit/>
          </a:bodyPr>
          <a:lstStyle/>
          <a:p>
            <a:pPr marL="0" indent="0" algn="ctr"/>
            <a:r>
              <a:rPr lang="en-US" sz="2800" b="1" dirty="0">
                <a:solidFill>
                  <a:srgbClr val="0070C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Can performance bottlenecks be solved for ever by tuning? or would you just move the performance bottleneck to a place where there is minimal possibility of hitting it.</a:t>
            </a:r>
          </a:p>
          <a:p>
            <a:pPr marL="0" indent="0" algn="ctr">
              <a:spcBef>
                <a:spcPts val="3000"/>
              </a:spcBef>
            </a:pPr>
            <a:r>
              <a:rPr lang="en-US" sz="2800" b="1" dirty="0">
                <a:solidFill>
                  <a:srgbClr val="C00000"/>
                </a:solidFill>
                <a:effectLst>
                  <a:outerShdw blurRad="38100" dist="38100" dir="2700000" algn="tl">
                    <a:srgbClr val="000000">
                      <a:alpha val="43137"/>
                    </a:srgbClr>
                  </a:outerShdw>
                </a:effectLst>
                <a:latin typeface="Calibri" panose="020F0502020204030204" pitchFamily="34" charset="0"/>
              </a:rPr>
              <a:t> Is there an example which you can share on how a performance bottle neck was addressed by  your IT organization</a:t>
            </a:r>
          </a:p>
        </p:txBody>
      </p:sp>
      <p:sp>
        <p:nvSpPr>
          <p:cNvPr id="4" name="Footer Placeholder 3">
            <a:extLst>
              <a:ext uri="{FF2B5EF4-FFF2-40B4-BE49-F238E27FC236}">
                <a16:creationId xmlns:a16="http://schemas.microsoft.com/office/drawing/2014/main" id="{D274E10D-6DB1-4003-9864-1906C2B7AB8E}"/>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A53B80DC-A280-444C-B87A-A2BB33E0C67A}"/>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9865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7772400" cy="1295400"/>
          </a:xfrm>
        </p:spPr>
        <p:txBody>
          <a:bodyPr>
            <a:normAutofit fontScale="92500"/>
          </a:bodyPr>
          <a:lstStyle/>
          <a:p>
            <a:r>
              <a:rPr lang="en-IN" sz="3000" dirty="0">
                <a:solidFill>
                  <a:srgbClr val="0070C0"/>
                </a:solidFill>
              </a:rPr>
              <a:t>Performance &amp; Tuning</a:t>
            </a:r>
          </a:p>
          <a:p>
            <a:r>
              <a:rPr lang="en-IN" sz="2400" dirty="0">
                <a:solidFill>
                  <a:srgbClr val="C00000"/>
                </a:solidFill>
              </a:rPr>
              <a:t>Difference between Performance-Tuning and Other Processes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graphicFrame>
        <p:nvGraphicFramePr>
          <p:cNvPr id="6" name="Table 5">
            <a:extLst>
              <a:ext uri="{FF2B5EF4-FFF2-40B4-BE49-F238E27FC236}">
                <a16:creationId xmlns:a16="http://schemas.microsoft.com/office/drawing/2014/main" id="{9B0E3FA8-7CFA-4730-8BCB-59F289DB5E7A}"/>
              </a:ext>
            </a:extLst>
          </p:cNvPr>
          <p:cNvGraphicFramePr>
            <a:graphicFrameLocks noGrp="1"/>
          </p:cNvGraphicFramePr>
          <p:nvPr>
            <p:extLst>
              <p:ext uri="{D42A27DB-BD31-4B8C-83A1-F6EECF244321}">
                <p14:modId xmlns:p14="http://schemas.microsoft.com/office/powerpoint/2010/main" val="1796755569"/>
              </p:ext>
            </p:extLst>
          </p:nvPr>
        </p:nvGraphicFramePr>
        <p:xfrm>
          <a:off x="93048" y="1110336"/>
          <a:ext cx="8991497" cy="5461174"/>
        </p:xfrm>
        <a:graphic>
          <a:graphicData uri="http://schemas.openxmlformats.org/drawingml/2006/table">
            <a:tbl>
              <a:tblPr firstRow="1" bandRow="1">
                <a:tableStyleId>{5C22544A-7EE6-4342-B048-85BDC9FD1C3A}</a:tableStyleId>
              </a:tblPr>
              <a:tblGrid>
                <a:gridCol w="4816873">
                  <a:extLst>
                    <a:ext uri="{9D8B030D-6E8A-4147-A177-3AD203B41FA5}">
                      <a16:colId xmlns:a16="http://schemas.microsoft.com/office/drawing/2014/main" val="3344019616"/>
                    </a:ext>
                  </a:extLst>
                </a:gridCol>
                <a:gridCol w="4174624">
                  <a:extLst>
                    <a:ext uri="{9D8B030D-6E8A-4147-A177-3AD203B41FA5}">
                      <a16:colId xmlns:a16="http://schemas.microsoft.com/office/drawing/2014/main" val="3127642494"/>
                    </a:ext>
                  </a:extLst>
                </a:gridCol>
              </a:tblGrid>
              <a:tr h="386254">
                <a:tc>
                  <a:txBody>
                    <a:bodyPr/>
                    <a:lstStyle/>
                    <a:p>
                      <a:r>
                        <a:rPr lang="en-US" dirty="0"/>
                        <a:t>Performance-Tuning</a:t>
                      </a:r>
                    </a:p>
                  </a:txBody>
                  <a:tcPr/>
                </a:tc>
                <a:tc>
                  <a:txBody>
                    <a:bodyPr/>
                    <a:lstStyle/>
                    <a:p>
                      <a:r>
                        <a:rPr lang="en-US" dirty="0"/>
                        <a:t>Other Processes</a:t>
                      </a:r>
                    </a:p>
                  </a:txBody>
                  <a:tcPr/>
                </a:tc>
                <a:extLst>
                  <a:ext uri="{0D108BD9-81ED-4DB2-BD59-A6C34878D82A}">
                    <a16:rowId xmlns:a16="http://schemas.microsoft.com/office/drawing/2014/main" val="667624933"/>
                  </a:ext>
                </a:extLst>
              </a:tr>
              <a:tr h="314314">
                <a:tc>
                  <a:txBody>
                    <a:bodyPr/>
                    <a:lstStyle/>
                    <a:p>
                      <a:pPr marL="0" indent="0">
                        <a:buFont typeface="Arial" panose="020B0604020202020204" pitchFamily="34" charset="0"/>
                        <a:buNone/>
                      </a:pPr>
                      <a:r>
                        <a:rPr lang="en-US" sz="1500" dirty="0"/>
                        <a:t>Consists primarily of two major activities</a:t>
                      </a:r>
                    </a:p>
                  </a:txBody>
                  <a:tcPr/>
                </a:tc>
                <a:tc>
                  <a:txBody>
                    <a:bodyPr/>
                    <a:lstStyle/>
                    <a:p>
                      <a:r>
                        <a:rPr lang="en-US" sz="1500" dirty="0"/>
                        <a:t>Primarily consists of one major activity</a:t>
                      </a:r>
                    </a:p>
                  </a:txBody>
                  <a:tcPr/>
                </a:tc>
                <a:extLst>
                  <a:ext uri="{0D108BD9-81ED-4DB2-BD59-A6C34878D82A}">
                    <a16:rowId xmlns:a16="http://schemas.microsoft.com/office/drawing/2014/main" val="612040827"/>
                  </a:ext>
                </a:extLst>
              </a:tr>
              <a:tr h="1650181">
                <a:tc>
                  <a:txBody>
                    <a:bodyPr/>
                    <a:lstStyle/>
                    <a:p>
                      <a:r>
                        <a:rPr lang="en-US" sz="1500" dirty="0"/>
                        <a:t>Will Include</a:t>
                      </a:r>
                      <a:br>
                        <a:rPr lang="en-US" sz="1500" dirty="0"/>
                      </a:br>
                      <a:r>
                        <a:rPr lang="en-US" sz="1500" dirty="0"/>
                        <a:t>- Reporting of </a:t>
                      </a:r>
                      <a:br>
                        <a:rPr lang="en-US" sz="1500" dirty="0"/>
                      </a:br>
                      <a:r>
                        <a:rPr lang="en-US" sz="1500" dirty="0"/>
                        <a:t>        - Real-time performance monitoring </a:t>
                      </a:r>
                      <a:br>
                        <a:rPr lang="en-US" sz="1500" dirty="0"/>
                      </a:br>
                      <a:r>
                        <a:rPr lang="en-US" sz="1500" dirty="0"/>
                        <a:t>        - periodic management trend reports (daily, weekly, or </a:t>
                      </a:r>
                      <a:br>
                        <a:rPr lang="en-US" sz="1500" dirty="0"/>
                      </a:br>
                      <a:r>
                        <a:rPr lang="en-US" sz="1500" dirty="0"/>
                        <a:t>          less-frequent basis.)  </a:t>
                      </a:r>
                      <a:br>
                        <a:rPr lang="en-US" sz="1500" dirty="0"/>
                      </a:br>
                      <a:r>
                        <a:rPr lang="en-US" sz="1500" dirty="0"/>
                        <a:t>- Conducting of variety of analyses, adjustments, and</a:t>
                      </a:r>
                      <a:br>
                        <a:rPr lang="en-US" sz="1500" dirty="0"/>
                      </a:br>
                      <a:r>
                        <a:rPr lang="en-US" sz="1500" dirty="0"/>
                        <a:t>   changes to a whole host of parameters</a:t>
                      </a:r>
                    </a:p>
                  </a:txBody>
                  <a:tcPr/>
                </a:tc>
                <a:tc>
                  <a:txBody>
                    <a:bodyPr/>
                    <a:lstStyle/>
                    <a:p>
                      <a:r>
                        <a:rPr lang="en-US" sz="1500" dirty="0"/>
                        <a:t>Will have one focus area</a:t>
                      </a:r>
                    </a:p>
                  </a:txBody>
                  <a:tcPr/>
                </a:tc>
                <a:extLst>
                  <a:ext uri="{0D108BD9-81ED-4DB2-BD59-A6C34878D82A}">
                    <a16:rowId xmlns:a16="http://schemas.microsoft.com/office/drawing/2014/main" val="141916150"/>
                  </a:ext>
                </a:extLst>
              </a:tr>
              <a:tr h="312196">
                <a:tc>
                  <a:txBody>
                    <a:bodyPr/>
                    <a:lstStyle/>
                    <a:p>
                      <a:r>
                        <a:rPr lang="en-US" sz="1500" dirty="0"/>
                        <a:t>Normally has multiple subprocess owners</a:t>
                      </a:r>
                    </a:p>
                  </a:txBody>
                  <a:tcPr/>
                </a:tc>
                <a:tc>
                  <a:txBody>
                    <a:bodyPr/>
                    <a:lstStyle/>
                    <a:p>
                      <a:r>
                        <a:rPr lang="en-US" sz="1500" dirty="0"/>
                        <a:t>Normally has one overall process owner</a:t>
                      </a:r>
                    </a:p>
                  </a:txBody>
                  <a:tcPr/>
                </a:tc>
                <a:extLst>
                  <a:ext uri="{0D108BD9-81ED-4DB2-BD59-A6C34878D82A}">
                    <a16:rowId xmlns:a16="http://schemas.microsoft.com/office/drawing/2014/main" val="716874087"/>
                  </a:ext>
                </a:extLst>
              </a:tr>
              <a:tr h="312196">
                <a:tc>
                  <a:txBody>
                    <a:bodyPr/>
                    <a:lstStyle/>
                    <a:p>
                      <a:r>
                        <a:rPr lang="en-US" sz="1500" dirty="0"/>
                        <a:t>Shares ownership across multiple departments</a:t>
                      </a:r>
                    </a:p>
                  </a:txBody>
                  <a:tcPr/>
                </a:tc>
                <a:tc>
                  <a:txBody>
                    <a:bodyPr/>
                    <a:lstStyle/>
                    <a:p>
                      <a:r>
                        <a:rPr lang="en-US" sz="1500" dirty="0"/>
                        <a:t>Typically Centralized ownership in one department</a:t>
                      </a:r>
                    </a:p>
                  </a:txBody>
                  <a:tcPr/>
                </a:tc>
                <a:extLst>
                  <a:ext uri="{0D108BD9-81ED-4DB2-BD59-A6C34878D82A}">
                    <a16:rowId xmlns:a16="http://schemas.microsoft.com/office/drawing/2014/main" val="893432842"/>
                  </a:ext>
                </a:extLst>
              </a:tr>
              <a:tr h="758191">
                <a:tc>
                  <a:txBody>
                    <a:bodyPr/>
                    <a:lstStyle/>
                    <a:p>
                      <a:r>
                        <a:rPr lang="en-US" sz="1500" dirty="0"/>
                        <a:t>Nature of the tasks is continuous and ongoing. Performance monitoring happens all of the time.</a:t>
                      </a:r>
                    </a:p>
                  </a:txBody>
                  <a:tcPr/>
                </a:tc>
                <a:tc>
                  <a:txBody>
                    <a:bodyPr/>
                    <a:lstStyle/>
                    <a:p>
                      <a:r>
                        <a:rPr lang="en-US" sz="1500" dirty="0"/>
                        <a:t>Tasks have definitive start and end dates. </a:t>
                      </a:r>
                    </a:p>
                    <a:p>
                      <a:r>
                        <a:rPr lang="en-US" sz="1500" dirty="0"/>
                        <a:t>E.g. </a:t>
                      </a:r>
                      <a:r>
                        <a:rPr lang="en-US" sz="1500" b="0" i="0" u="none" strike="noStrike" kern="1200" baseline="0" dirty="0">
                          <a:solidFill>
                            <a:schemeClr val="dk1"/>
                          </a:solidFill>
                          <a:latin typeface="+mn-lt"/>
                          <a:ea typeface="+mn-ea"/>
                          <a:cs typeface="+mn-cs"/>
                        </a:rPr>
                        <a:t>Changes are implemented, problems are resolved, and new applications become deployed</a:t>
                      </a:r>
                      <a:endParaRPr lang="en-US" sz="1500" dirty="0"/>
                    </a:p>
                  </a:txBody>
                  <a:tcPr/>
                </a:tc>
                <a:extLst>
                  <a:ext uri="{0D108BD9-81ED-4DB2-BD59-A6C34878D82A}">
                    <a16:rowId xmlns:a16="http://schemas.microsoft.com/office/drawing/2014/main" val="185219939"/>
                  </a:ext>
                </a:extLst>
              </a:tr>
              <a:tr h="535194">
                <a:tc>
                  <a:txBody>
                    <a:bodyPr/>
                    <a:lstStyle/>
                    <a:p>
                      <a:r>
                        <a:rPr lang="en-US" sz="1500" b="0" i="0" u="none" strike="noStrike" kern="1200" baseline="0" dirty="0">
                          <a:solidFill>
                            <a:schemeClr val="dk1"/>
                          </a:solidFill>
                          <a:latin typeface="+mn-lt"/>
                          <a:ea typeface="+mn-ea"/>
                          <a:cs typeface="+mn-cs"/>
                        </a:rPr>
                        <a:t>Tuning a portion of the infrastructure environment to correct a performance problem can be a highly iterative </a:t>
                      </a:r>
                      <a:endParaRPr lang="en-US" sz="1500" dirty="0"/>
                    </a:p>
                  </a:txBody>
                  <a:tcPr/>
                </a:tc>
                <a:tc>
                  <a:txBody>
                    <a:bodyPr/>
                    <a:lstStyle/>
                    <a:p>
                      <a:r>
                        <a:rPr lang="en-US" sz="1500" dirty="0"/>
                        <a:t>Seldom iterative because most of the tasks associated with them are of a one-time nature</a:t>
                      </a:r>
                    </a:p>
                  </a:txBody>
                  <a:tcPr/>
                </a:tc>
                <a:extLst>
                  <a:ext uri="{0D108BD9-81ED-4DB2-BD59-A6C34878D82A}">
                    <a16:rowId xmlns:a16="http://schemas.microsoft.com/office/drawing/2014/main" val="1569586123"/>
                  </a:ext>
                </a:extLst>
              </a:tr>
              <a:tr h="535194">
                <a:tc>
                  <a:txBody>
                    <a:bodyPr/>
                    <a:lstStyle/>
                    <a:p>
                      <a:r>
                        <a:rPr lang="en-US" sz="1500" dirty="0"/>
                        <a:t>Process tools vary widely among the resource environment and number of tools are used</a:t>
                      </a:r>
                    </a:p>
                  </a:txBody>
                  <a:tcPr/>
                </a:tc>
                <a:tc>
                  <a:txBody>
                    <a:bodyPr/>
                    <a:lstStyle/>
                    <a:p>
                      <a:r>
                        <a:rPr lang="en-US" sz="1500" dirty="0"/>
                        <a:t>Process tools are usually shared across departments e.g. Problem management system</a:t>
                      </a:r>
                    </a:p>
                  </a:txBody>
                  <a:tcPr/>
                </a:tc>
                <a:extLst>
                  <a:ext uri="{0D108BD9-81ED-4DB2-BD59-A6C34878D82A}">
                    <a16:rowId xmlns:a16="http://schemas.microsoft.com/office/drawing/2014/main" val="530108189"/>
                  </a:ext>
                </a:extLst>
              </a:tr>
              <a:tr h="535194">
                <a:tc>
                  <a:txBody>
                    <a:bodyPr/>
                    <a:lstStyle/>
                    <a:p>
                      <a:r>
                        <a:rPr lang="en-US" sz="1500" dirty="0"/>
                        <a:t>Utilizes a large number of diversified metrics which depends on the kind of environment</a:t>
                      </a:r>
                    </a:p>
                  </a:txBody>
                  <a:tcPr/>
                </a:tc>
                <a:tc>
                  <a:txBody>
                    <a:bodyPr/>
                    <a:lstStyle/>
                    <a:p>
                      <a:r>
                        <a:rPr lang="en-US" sz="1500" dirty="0"/>
                        <a:t>Processes utilize a small number of similar metrics</a:t>
                      </a:r>
                    </a:p>
                  </a:txBody>
                  <a:tcPr/>
                </a:tc>
                <a:extLst>
                  <a:ext uri="{0D108BD9-81ED-4DB2-BD59-A6C34878D82A}">
                    <a16:rowId xmlns:a16="http://schemas.microsoft.com/office/drawing/2014/main" val="3787638914"/>
                  </a:ext>
                </a:extLst>
              </a:tr>
            </a:tbl>
          </a:graphicData>
        </a:graphic>
      </p:graphicFrame>
    </p:spTree>
    <p:extLst>
      <p:ext uri="{BB962C8B-B14F-4D97-AF65-F5344CB8AC3E}">
        <p14:creationId xmlns:p14="http://schemas.microsoft.com/office/powerpoint/2010/main" val="67921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7C676-4F5A-44A6-AD71-9BD40AF2BB7C}"/>
              </a:ext>
            </a:extLst>
          </p:cNvPr>
          <p:cNvSpPr>
            <a:spLocks noGrp="1"/>
          </p:cNvSpPr>
          <p:nvPr>
            <p:ph sz="quarter" idx="10"/>
          </p:nvPr>
        </p:nvSpPr>
        <p:spPr>
          <a:xfrm>
            <a:off x="152400" y="136525"/>
            <a:ext cx="8991600" cy="1143000"/>
          </a:xfrm>
        </p:spPr>
        <p:txBody>
          <a:bodyPr>
            <a:normAutofit/>
          </a:bodyPr>
          <a:lstStyle/>
          <a:p>
            <a:pPr lvl="0"/>
            <a:r>
              <a:rPr lang="en-IN" sz="2800" dirty="0">
                <a:solidFill>
                  <a:srgbClr val="0070C0"/>
                </a:solidFill>
              </a:rPr>
              <a:t>Performance &amp; Tuning</a:t>
            </a:r>
          </a:p>
          <a:p>
            <a:pPr lvl="0"/>
            <a:r>
              <a:rPr lang="en-IN" sz="2400" dirty="0">
                <a:solidFill>
                  <a:srgbClr val="C00000"/>
                </a:solidFill>
              </a:rPr>
              <a:t>Preferred Characteristics for a Performance-Tuning Process Owner</a:t>
            </a:r>
            <a:endParaRPr lang="en-GB" sz="2400" dirty="0">
              <a:solidFill>
                <a:srgbClr val="C00000"/>
              </a:solidFill>
            </a:endParaRPr>
          </a:p>
        </p:txBody>
      </p:sp>
      <p:sp>
        <p:nvSpPr>
          <p:cNvPr id="4" name="Footer Placeholder 3">
            <a:extLst>
              <a:ext uri="{FF2B5EF4-FFF2-40B4-BE49-F238E27FC236}">
                <a16:creationId xmlns:a16="http://schemas.microsoft.com/office/drawing/2014/main" id="{6B77597A-8829-4B53-935D-4AD4D05AF788}"/>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FAC8B0B9-ADEC-49F2-B312-E77CFBFFCE12}"/>
              </a:ext>
            </a:extLst>
          </p:cNvPr>
          <p:cNvSpPr>
            <a:spLocks noGrp="1"/>
          </p:cNvSpPr>
          <p:nvPr>
            <p:ph type="sldNum" sz="quarter" idx="13"/>
          </p:nvPr>
        </p:nvSpPr>
        <p:spPr/>
        <p:txBody>
          <a:bodyPr/>
          <a:lstStyle/>
          <a:p>
            <a:fld id="{BC8D7E44-7D4F-4942-A8C9-2DF6BF8399E8}" type="slidenum">
              <a:rPr lang="en-US" smtClean="0"/>
              <a:pPr/>
              <a:t>9</a:t>
            </a:fld>
            <a:endParaRPr lang="en-US" dirty="0"/>
          </a:p>
        </p:txBody>
      </p:sp>
      <p:pic>
        <p:nvPicPr>
          <p:cNvPr id="8" name="Picture 7">
            <a:extLst>
              <a:ext uri="{FF2B5EF4-FFF2-40B4-BE49-F238E27FC236}">
                <a16:creationId xmlns:a16="http://schemas.microsoft.com/office/drawing/2014/main" id="{3C350ADA-E42D-420B-9A41-5CCDBFCD6181}"/>
              </a:ext>
            </a:extLst>
          </p:cNvPr>
          <p:cNvPicPr>
            <a:picLocks noChangeAspect="1"/>
          </p:cNvPicPr>
          <p:nvPr/>
        </p:nvPicPr>
        <p:blipFill>
          <a:blip r:embed="rId3"/>
          <a:stretch>
            <a:fillRect/>
          </a:stretch>
        </p:blipFill>
        <p:spPr>
          <a:xfrm>
            <a:off x="609600" y="2054871"/>
            <a:ext cx="7543288" cy="4495800"/>
          </a:xfrm>
          <a:prstGeom prst="rect">
            <a:avLst/>
          </a:prstGeom>
        </p:spPr>
      </p:pic>
      <p:sp>
        <p:nvSpPr>
          <p:cNvPr id="7" name="TextBox 6">
            <a:extLst>
              <a:ext uri="{FF2B5EF4-FFF2-40B4-BE49-F238E27FC236}">
                <a16:creationId xmlns:a16="http://schemas.microsoft.com/office/drawing/2014/main" id="{E59A9BA1-137B-4DEA-8490-64B162E1729E}"/>
              </a:ext>
            </a:extLst>
          </p:cNvPr>
          <p:cNvSpPr txBox="1"/>
          <p:nvPr/>
        </p:nvSpPr>
        <p:spPr>
          <a:xfrm>
            <a:off x="304800" y="1287899"/>
            <a:ext cx="8458200" cy="783420"/>
          </a:xfrm>
          <a:prstGeom prst="rect">
            <a:avLst/>
          </a:prstGeom>
          <a:noFill/>
        </p:spPr>
        <p:txBody>
          <a:bodyPr wrap="square">
            <a:spAutoFit/>
          </a:bodyPr>
          <a:lstStyle/>
          <a:p>
            <a:pPr algn="just">
              <a:lnSpc>
                <a:spcPct val="130000"/>
              </a:lnSpc>
              <a:spcBef>
                <a:spcPts val="600"/>
              </a:spcBef>
            </a:pPr>
            <a:r>
              <a:rPr lang="en-US" sz="1800" dirty="0"/>
              <a:t>Since this could involve addressing multiple resource areas, the process owner(s) will need to have great depth of an area and good understanding of the other areas</a:t>
            </a:r>
          </a:p>
        </p:txBody>
      </p:sp>
    </p:spTree>
    <p:extLst>
      <p:ext uri="{BB962C8B-B14F-4D97-AF65-F5344CB8AC3E}">
        <p14:creationId xmlns:p14="http://schemas.microsoft.com/office/powerpoint/2010/main" val="3293736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10940</TotalTime>
  <Words>7146</Words>
  <Application>Microsoft Office PowerPoint</Application>
  <PresentationFormat>On-screen Show (4:3)</PresentationFormat>
  <Paragraphs>642</Paragraphs>
  <Slides>50</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vt:lpstr>
      <vt:lpstr>Source Sans Pro</vt:lpstr>
      <vt:lpstr>Wingdings</vt:lpstr>
      <vt:lpstr>Office Theme</vt:lpstr>
      <vt:lpstr>ITSM – Session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Umesh Chouksey</cp:lastModifiedBy>
  <cp:revision>583</cp:revision>
  <dcterms:created xsi:type="dcterms:W3CDTF">2011-09-14T09:42:05Z</dcterms:created>
  <dcterms:modified xsi:type="dcterms:W3CDTF">2021-03-05T16:25:03Z</dcterms:modified>
</cp:coreProperties>
</file>