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60" r:id="rId2"/>
    <p:sldId id="324" r:id="rId3"/>
    <p:sldId id="321" r:id="rId4"/>
    <p:sldId id="345" r:id="rId5"/>
    <p:sldId id="273" r:id="rId6"/>
    <p:sldId id="325" r:id="rId7"/>
    <p:sldId id="348" r:id="rId8"/>
    <p:sldId id="294" r:id="rId9"/>
    <p:sldId id="295" r:id="rId10"/>
    <p:sldId id="298" r:id="rId11"/>
    <p:sldId id="299" r:id="rId12"/>
    <p:sldId id="300" r:id="rId13"/>
    <p:sldId id="301" r:id="rId14"/>
    <p:sldId id="302" r:id="rId15"/>
    <p:sldId id="303" r:id="rId16"/>
    <p:sldId id="304" r:id="rId17"/>
    <p:sldId id="349" r:id="rId18"/>
    <p:sldId id="305" r:id="rId19"/>
    <p:sldId id="319" r:id="rId20"/>
    <p:sldId id="306" r:id="rId21"/>
    <p:sldId id="323" r:id="rId22"/>
    <p:sldId id="308" r:id="rId23"/>
    <p:sldId id="320" r:id="rId24"/>
    <p:sldId id="309" r:id="rId25"/>
    <p:sldId id="322" r:id="rId26"/>
    <p:sldId id="311" r:id="rId27"/>
    <p:sldId id="312" r:id="rId28"/>
    <p:sldId id="313" r:id="rId29"/>
    <p:sldId id="314" r:id="rId30"/>
    <p:sldId id="315" r:id="rId31"/>
    <p:sldId id="346" r:id="rId32"/>
    <p:sldId id="327" r:id="rId33"/>
    <p:sldId id="329" r:id="rId34"/>
    <p:sldId id="296" r:id="rId35"/>
    <p:sldId id="297" r:id="rId36"/>
    <p:sldId id="330" r:id="rId37"/>
    <p:sldId id="331" r:id="rId38"/>
    <p:sldId id="332" r:id="rId39"/>
    <p:sldId id="333" r:id="rId40"/>
    <p:sldId id="334" r:id="rId41"/>
    <p:sldId id="335" r:id="rId42"/>
    <p:sldId id="336" r:id="rId43"/>
    <p:sldId id="337" r:id="rId44"/>
    <p:sldId id="307" r:id="rId45"/>
    <p:sldId id="338" r:id="rId46"/>
    <p:sldId id="339" r:id="rId47"/>
    <p:sldId id="310" r:id="rId48"/>
    <p:sldId id="340" r:id="rId49"/>
    <p:sldId id="341" r:id="rId50"/>
    <p:sldId id="342" r:id="rId51"/>
    <p:sldId id="343" r:id="rId52"/>
    <p:sldId id="344" r:id="rId53"/>
    <p:sldId id="34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1" autoAdjust="0"/>
    <p:restoredTop sz="75502" autoAdjust="0"/>
  </p:normalViewPr>
  <p:slideViewPr>
    <p:cSldViewPr>
      <p:cViewPr varScale="1">
        <p:scale>
          <a:sx n="86" d="100"/>
          <a:sy n="86" d="100"/>
        </p:scale>
        <p:origin x="18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61498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14119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42534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0821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7607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19192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41654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5509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Emergency Normal</a:t>
            </a:r>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74863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2929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59896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87332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345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961153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team charter has two purposes. First, it serves as a source for the team members to illustrate the focus and direction of the team. Second, it educates others (for example the organizational leaders and other work groups), illustrating the direction of the team.</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7905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8475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Which is adding more value</a:t>
            </a:r>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07699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05726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32984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06035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Dev organizations .. Too many processes for changing by different 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ITSM are projects should not be a new project … common data environment .. Everybody has a different processes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https://www.youtube.com/watch?v=LyIdHTn-kuY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Value .. Benefits realization (Quality .. Function/</a:t>
            </a:r>
            <a:r>
              <a:rPr lang="en-US" sz="1200" dirty="0" err="1"/>
              <a:t>feature..time</a:t>
            </a:r>
            <a:r>
              <a:rPr lang="en-US" sz="1200" dirty="0"/>
              <a:t> and money .. Non-functional ..</a:t>
            </a:r>
            <a:r>
              <a:rPr lang="en-US" sz="1200" dirty="0" err="1"/>
              <a:t>stability..security..Disaster</a:t>
            </a:r>
            <a:r>
              <a:rPr lang="en-US" sz="1200" dirty="0"/>
              <a:t> recovery.. Availability .. Production support .. Organizational change.. and control) , Minimizing risk and asset optimization … (mostly resource optimization)</a:t>
            </a:r>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Screen : Driver, Software Changes, Memory Issues or Display Card</a:t>
            </a:r>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873088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37465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Car </a:t>
            </a:r>
            <a:r>
              <a:rPr lang="en-US" dirty="0" err="1"/>
              <a:t>tyre</a:t>
            </a:r>
            <a:r>
              <a:rPr lang="en-US" dirty="0"/>
              <a:t> example</a:t>
            </a:r>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45142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79850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07264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76409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https://www.youtube.com/watch?v=j3aVjckJH1k</a:t>
            </a:r>
          </a:p>
        </p:txBody>
      </p:sp>
      <p:sp>
        <p:nvSpPr>
          <p:cNvPr id="4" name="Slide Number Placeholder 3"/>
          <p:cNvSpPr>
            <a:spLocks noGrp="1"/>
          </p:cNvSpPr>
          <p:nvPr>
            <p:ph type="sldNum" sz="quarter" idx="10"/>
          </p:nvPr>
        </p:nvSpPr>
        <p:spPr/>
        <p:txBody>
          <a:bodyPr/>
          <a:lstStyle/>
          <a:p>
            <a:fld id="{C7BC08CD-08CE-4BE9-82DB-405CF9CCA283}" type="slidenum">
              <a:rPr lang="en-IN" smtClean="0"/>
              <a:t>40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026907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397053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56479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3089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Dev organizations .. Too many processes for changing by different 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ITSM are projects should not be a new project … common data environment .. Everybody has a different processes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https://www.youtube.com/watch?v=LyIdHTn-kuY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Value .. Benefits realization (Quality .. Function/</a:t>
            </a:r>
            <a:r>
              <a:rPr lang="en-US" sz="1200" dirty="0" err="1"/>
              <a:t>feature..time</a:t>
            </a:r>
            <a:r>
              <a:rPr lang="en-US" sz="1200" dirty="0"/>
              <a:t> and money .. Non-functional ..</a:t>
            </a:r>
            <a:r>
              <a:rPr lang="en-US" sz="1200" dirty="0" err="1"/>
              <a:t>stability..security..Disaster</a:t>
            </a:r>
            <a:r>
              <a:rPr lang="en-US" sz="1200" dirty="0"/>
              <a:t> recovery.. Availability .. Production support .. Organizational change.. and control) , Minimizing risk and asset optimization … (mostly resource optimization)</a:t>
            </a:r>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81956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24798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Plutora</a:t>
            </a:r>
            <a:r>
              <a:rPr lang="en-US" sz="1200" b="0" i="0" kern="1200" dirty="0">
                <a:solidFill>
                  <a:schemeClr val="tx1"/>
                </a:solidFill>
                <a:effectLst/>
                <a:latin typeface="+mn-lt"/>
                <a:ea typeface="+mn-ea"/>
                <a:cs typeface="+mn-cs"/>
              </a:rPr>
              <a:t> Test. ...</a:t>
            </a:r>
          </a:p>
          <a:p>
            <a:r>
              <a:rPr lang="en-US" sz="1200" b="0" i="0" kern="1200" dirty="0">
                <a:solidFill>
                  <a:schemeClr val="tx1"/>
                </a:solidFill>
                <a:effectLst/>
                <a:latin typeface="+mn-lt"/>
                <a:ea typeface="+mn-ea"/>
                <a:cs typeface="+mn-cs"/>
              </a:rPr>
              <a:t>Airbrake. ...</a:t>
            </a:r>
          </a:p>
          <a:p>
            <a:r>
              <a:rPr lang="en-US" sz="1200" b="0" i="0" kern="1200" dirty="0">
                <a:solidFill>
                  <a:schemeClr val="tx1"/>
                </a:solidFill>
                <a:effectLst/>
                <a:latin typeface="+mn-lt"/>
                <a:ea typeface="+mn-ea"/>
                <a:cs typeface="+mn-cs"/>
              </a:rPr>
              <a:t>Backlog. ...</a:t>
            </a:r>
          </a:p>
          <a:p>
            <a:r>
              <a:rPr lang="en-US" sz="1200" b="0" i="0" kern="1200" dirty="0" err="1">
                <a:solidFill>
                  <a:schemeClr val="tx1"/>
                </a:solidFill>
                <a:effectLst/>
                <a:latin typeface="+mn-lt"/>
                <a:ea typeface="+mn-ea"/>
                <a:cs typeface="+mn-cs"/>
              </a:rPr>
              <a:t>ReQtest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Bugzilla. ...</a:t>
            </a:r>
          </a:p>
          <a:p>
            <a:r>
              <a:rPr lang="en-US" sz="1200" b="0" i="0" kern="1200" dirty="0">
                <a:solidFill>
                  <a:schemeClr val="tx1"/>
                </a:solidFill>
                <a:effectLst/>
                <a:latin typeface="+mn-lt"/>
                <a:ea typeface="+mn-ea"/>
                <a:cs typeface="+mn-cs"/>
              </a:rPr>
              <a:t>JIRA. ...</a:t>
            </a:r>
          </a:p>
          <a:p>
            <a:r>
              <a:rPr lang="en-US" sz="1200" b="0" i="0" kern="1200" dirty="0">
                <a:solidFill>
                  <a:schemeClr val="tx1"/>
                </a:solidFill>
                <a:effectLst/>
                <a:latin typeface="+mn-lt"/>
                <a:ea typeface="+mn-ea"/>
                <a:cs typeface="+mn-cs"/>
              </a:rPr>
              <a:t>Mantis. ...</a:t>
            </a:r>
          </a:p>
          <a:p>
            <a:r>
              <a:rPr lang="en-US" sz="1200" b="0" i="0" kern="1200" dirty="0">
                <a:solidFill>
                  <a:schemeClr val="tx1"/>
                </a:solidFill>
                <a:effectLst/>
                <a:latin typeface="+mn-lt"/>
                <a:ea typeface="+mn-ea"/>
                <a:cs typeface="+mn-cs"/>
              </a:rPr>
              <a:t>Trac.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HP ALM/Quality Center. ...</a:t>
            </a:r>
          </a:p>
          <a:p>
            <a:r>
              <a:rPr lang="en-US" sz="1200" b="0" i="0" kern="1200" dirty="0" err="1">
                <a:solidFill>
                  <a:schemeClr val="tx1"/>
                </a:solidFill>
                <a:effectLst/>
                <a:latin typeface="+mn-lt"/>
                <a:ea typeface="+mn-ea"/>
                <a:cs typeface="+mn-cs"/>
              </a:rPr>
              <a:t>FogBugz</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IBM Rational ClearQuest. ...</a:t>
            </a:r>
          </a:p>
          <a:p>
            <a:r>
              <a:rPr lang="en-US" sz="1200" b="0" i="0" kern="1200" dirty="0">
                <a:solidFill>
                  <a:schemeClr val="tx1"/>
                </a:solidFill>
                <a:effectLst/>
                <a:latin typeface="+mn-lt"/>
                <a:ea typeface="+mn-ea"/>
                <a:cs typeface="+mn-cs"/>
              </a:rPr>
              <a:t>Lighthouse. ...</a:t>
            </a:r>
          </a:p>
          <a:p>
            <a:r>
              <a:rPr lang="en-US" sz="1200" b="0" i="0" kern="1200" dirty="0" err="1">
                <a:solidFill>
                  <a:schemeClr val="tx1"/>
                </a:solidFill>
                <a:effectLst/>
                <a:latin typeface="+mn-lt"/>
                <a:ea typeface="+mn-ea"/>
                <a:cs typeface="+mn-cs"/>
              </a:rPr>
              <a:t>Zoho</a:t>
            </a:r>
            <a:r>
              <a:rPr lang="en-US" sz="1200" b="0" i="0" kern="1200" dirty="0">
                <a:solidFill>
                  <a:schemeClr val="tx1"/>
                </a:solidFill>
                <a:effectLst/>
                <a:latin typeface="+mn-lt"/>
                <a:ea typeface="+mn-ea"/>
                <a:cs typeface="+mn-cs"/>
              </a:rPr>
              <a:t> bug tracker. ...</a:t>
            </a:r>
          </a:p>
          <a:p>
            <a:r>
              <a:rPr lang="en-US" sz="1200" b="0" i="0" kern="1200" dirty="0">
                <a:solidFill>
                  <a:schemeClr val="tx1"/>
                </a:solidFill>
                <a:effectLst/>
                <a:latin typeface="+mn-lt"/>
                <a:ea typeface="+mn-ea"/>
                <a:cs typeface="+mn-cs"/>
              </a:rPr>
              <a:t>The Bug Genie</a:t>
            </a:r>
          </a:p>
          <a:p>
            <a:endParaRPr lang="en-US" dirty="0"/>
          </a:p>
          <a:p>
            <a:r>
              <a:rPr lang="en-US" sz="1200" b="0" i="0" kern="1200" dirty="0">
                <a:solidFill>
                  <a:schemeClr val="tx1"/>
                </a:solidFill>
                <a:effectLst/>
                <a:latin typeface="+mn-lt"/>
                <a:ea typeface="+mn-ea"/>
                <a:cs typeface="+mn-cs"/>
              </a:rPr>
              <a:t>Freshdesk. ...</a:t>
            </a:r>
          </a:p>
          <a:p>
            <a:r>
              <a:rPr lang="en-US" sz="1200" b="0" i="0" kern="1200" dirty="0">
                <a:solidFill>
                  <a:schemeClr val="tx1"/>
                </a:solidFill>
                <a:effectLst/>
                <a:latin typeface="+mn-lt"/>
                <a:ea typeface="+mn-ea"/>
                <a:cs typeface="+mn-cs"/>
              </a:rPr>
              <a:t>Salesforce Essentials. ...</a:t>
            </a:r>
          </a:p>
          <a:p>
            <a:r>
              <a:rPr lang="en-US" sz="1200" b="0" i="0" kern="1200" dirty="0" err="1">
                <a:solidFill>
                  <a:schemeClr val="tx1"/>
                </a:solidFill>
                <a:effectLst/>
                <a:latin typeface="+mn-lt"/>
                <a:ea typeface="+mn-ea"/>
                <a:cs typeface="+mn-cs"/>
              </a:rPr>
              <a:t>Zoho</a:t>
            </a:r>
            <a:r>
              <a:rPr lang="en-US" sz="1200" b="0" i="0" kern="1200" dirty="0">
                <a:solidFill>
                  <a:schemeClr val="tx1"/>
                </a:solidFill>
                <a:effectLst/>
                <a:latin typeface="+mn-lt"/>
                <a:ea typeface="+mn-ea"/>
                <a:cs typeface="+mn-cs"/>
              </a:rPr>
              <a:t> Desk. ...</a:t>
            </a:r>
          </a:p>
          <a:p>
            <a:r>
              <a:rPr lang="en-US" sz="1200" b="0" i="0" kern="1200" dirty="0" err="1">
                <a:solidFill>
                  <a:schemeClr val="tx1"/>
                </a:solidFill>
                <a:effectLst/>
                <a:latin typeface="+mn-lt"/>
                <a:ea typeface="+mn-ea"/>
                <a:cs typeface="+mn-cs"/>
              </a:rPr>
              <a:t>Wix</a:t>
            </a:r>
            <a:r>
              <a:rPr lang="en-US" sz="1200" b="0" i="0" kern="1200" dirty="0">
                <a:solidFill>
                  <a:schemeClr val="tx1"/>
                </a:solidFill>
                <a:effectLst/>
                <a:latin typeface="+mn-lt"/>
                <a:ea typeface="+mn-ea"/>
                <a:cs typeface="+mn-cs"/>
              </a:rPr>
              <a:t> Answers. ...</a:t>
            </a:r>
          </a:p>
          <a:p>
            <a:r>
              <a:rPr lang="en-US" sz="1200" b="0" i="0" kern="1200" dirty="0">
                <a:solidFill>
                  <a:schemeClr val="tx1"/>
                </a:solidFill>
                <a:effectLst/>
                <a:latin typeface="+mn-lt"/>
                <a:ea typeface="+mn-ea"/>
                <a:cs typeface="+mn-cs"/>
              </a:rPr>
              <a:t>Vision Helpdesk. ...</a:t>
            </a:r>
          </a:p>
          <a:p>
            <a:r>
              <a:rPr lang="en-US" sz="1200" b="0" i="0" kern="1200" dirty="0" err="1">
                <a:solidFill>
                  <a:schemeClr val="tx1"/>
                </a:solidFill>
                <a:effectLst/>
                <a:latin typeface="+mn-lt"/>
                <a:ea typeface="+mn-ea"/>
                <a:cs typeface="+mn-cs"/>
              </a:rPr>
              <a:t>Freshservice</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SysAid</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LiveAgent</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921794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22712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894762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403624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3068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199118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62749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304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Dev organizations .. Too many processes for changing by different 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ITSM are projects should not be a new project … common data environment .. Everybody has a different processes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https://www.youtube.com/watch?v=LyIdHTn-kuY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Value .. Benefits realization (Quality .. Function/</a:t>
            </a:r>
            <a:r>
              <a:rPr lang="en-US" sz="1200" dirty="0" err="1"/>
              <a:t>feature..time</a:t>
            </a:r>
            <a:r>
              <a:rPr lang="en-US" sz="1200" dirty="0"/>
              <a:t> and money .. Non-functional ..</a:t>
            </a:r>
            <a:r>
              <a:rPr lang="en-US" sz="1200" dirty="0" err="1"/>
              <a:t>stability..security..Disaster</a:t>
            </a:r>
            <a:r>
              <a:rPr lang="en-US" sz="1200" dirty="0"/>
              <a:t> recovery.. Availability .. Production support .. Organizational change.. and control) , Minimizing risk and asset optimization … (mostly resource optimization)</a:t>
            </a:r>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170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Impact Level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Span or Scope of Impact</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Example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High Impact (Global)</a:t>
            </a:r>
          </a:p>
          <a:p>
            <a:pPr rtl="0" eaLnBrk="1" fontAlgn="t" latinLnBrk="0" hangingPunct="1"/>
            <a:r>
              <a:rPr lang="en-US" sz="1200" b="0" i="0" u="none" strike="noStrike" kern="1200" dirty="0">
                <a:solidFill>
                  <a:schemeClr val="tx1"/>
                </a:solidFill>
                <a:effectLst/>
                <a:latin typeface="+mn-lt"/>
                <a:ea typeface="+mn-ea"/>
                <a:cs typeface="+mn-cs"/>
              </a:rPr>
              <a:t>Impact to large number of users or business critical service Globally. System down time may be needed.</a:t>
            </a:r>
          </a:p>
          <a:p>
            <a:pPr rtl="0" eaLnBrk="1" fontAlgn="t" latinLnBrk="0" hangingPunct="1"/>
            <a:r>
              <a:rPr lang="en-US" sz="1200" b="0" i="0" u="none" strike="noStrike" kern="1200" dirty="0">
                <a:solidFill>
                  <a:schemeClr val="tx1"/>
                </a:solidFill>
                <a:effectLst/>
                <a:latin typeface="+mn-lt"/>
                <a:ea typeface="+mn-ea"/>
                <a:cs typeface="+mn-cs"/>
              </a:rPr>
              <a:t>Introduction of new product, software, topology or feature</a:t>
            </a:r>
          </a:p>
          <a:p>
            <a:pPr rtl="0" eaLnBrk="1" fontAlgn="t" latinLnBrk="0" hangingPunct="1"/>
            <a:r>
              <a:rPr lang="en-US" sz="1200" b="0" i="0" u="none" strike="noStrike" kern="1200" dirty="0">
                <a:solidFill>
                  <a:schemeClr val="tx1"/>
                </a:solidFill>
                <a:effectLst/>
                <a:latin typeface="+mn-lt"/>
                <a:ea typeface="+mn-ea"/>
                <a:cs typeface="+mn-cs"/>
              </a:rPr>
              <a:t>High Impact (Local)</a:t>
            </a:r>
          </a:p>
          <a:p>
            <a:pPr rtl="0" eaLnBrk="1" fontAlgn="auto" latinLnBrk="0" hangingPunct="1"/>
            <a:r>
              <a:rPr lang="en-US" sz="1200" b="0" i="0" u="none" strike="noStrike" kern="1200" dirty="0">
                <a:solidFill>
                  <a:schemeClr val="tx1"/>
                </a:solidFill>
                <a:effectLst/>
                <a:latin typeface="+mn-lt"/>
                <a:ea typeface="+mn-ea"/>
                <a:cs typeface="+mn-cs"/>
              </a:rPr>
              <a:t>Impact to large number of users or business critical service Globally. System down time may be needed.</a:t>
            </a:r>
          </a:p>
          <a:p>
            <a:pPr rtl="0" eaLnBrk="1" fontAlgn="auto" latinLnBrk="0" hangingPunct="1"/>
            <a:r>
              <a:rPr lang="en-US" sz="1200" b="0" i="0" u="none" strike="noStrike" kern="1200" dirty="0">
                <a:solidFill>
                  <a:schemeClr val="tx1"/>
                </a:solidFill>
                <a:effectLst/>
                <a:latin typeface="+mn-lt"/>
                <a:ea typeface="+mn-ea"/>
                <a:cs typeface="+mn-cs"/>
              </a:rPr>
              <a:t>Large increase in traffic or users, backbone or network routing changes</a:t>
            </a:r>
          </a:p>
          <a:p>
            <a:pPr rtl="0" eaLnBrk="1" fontAlgn="t" latinLnBrk="0" hangingPunct="1"/>
            <a:r>
              <a:rPr lang="en-US" sz="1200" b="0" i="0" u="none" strike="noStrike" kern="1200" dirty="0">
                <a:solidFill>
                  <a:schemeClr val="tx1"/>
                </a:solidFill>
                <a:effectLst/>
                <a:latin typeface="+mn-lt"/>
                <a:ea typeface="+mn-ea"/>
                <a:cs typeface="+mn-cs"/>
              </a:rPr>
              <a:t>Medium Impact</a:t>
            </a:r>
          </a:p>
          <a:p>
            <a:pPr rtl="0" eaLnBrk="1" fontAlgn="t" latinLnBrk="0" hangingPunct="1"/>
            <a:r>
              <a:rPr lang="en-US" sz="1200" b="0" i="0" u="none" strike="noStrike" kern="1200" dirty="0">
                <a:solidFill>
                  <a:schemeClr val="tx1"/>
                </a:solidFill>
                <a:effectLst/>
                <a:latin typeface="+mn-lt"/>
                <a:ea typeface="+mn-ea"/>
                <a:cs typeface="+mn-cs"/>
              </a:rPr>
              <a:t>Smaller number of users or business service</a:t>
            </a:r>
          </a:p>
          <a:p>
            <a:pPr rtl="0" eaLnBrk="1" fontAlgn="t" latinLnBrk="0" hangingPunct="1"/>
            <a:r>
              <a:rPr lang="en-US" sz="1200" b="0" i="0" u="none" strike="noStrike" kern="1200" dirty="0">
                <a:solidFill>
                  <a:schemeClr val="tx1"/>
                </a:solidFill>
                <a:effectLst/>
                <a:latin typeface="+mn-lt"/>
                <a:ea typeface="+mn-ea"/>
                <a:cs typeface="+mn-cs"/>
              </a:rPr>
              <a:t>fewer users affected</a:t>
            </a:r>
          </a:p>
          <a:p>
            <a:pPr rtl="0" eaLnBrk="1" fontAlgn="t" latinLnBrk="0" hangingPunct="1"/>
            <a:r>
              <a:rPr lang="en-US" sz="1200" b="0" i="0" u="none" strike="noStrike" kern="1200" dirty="0">
                <a:solidFill>
                  <a:schemeClr val="tx1"/>
                </a:solidFill>
                <a:effectLst/>
                <a:latin typeface="+mn-lt"/>
                <a:ea typeface="+mn-ea"/>
                <a:cs typeface="+mn-cs"/>
              </a:rPr>
              <a:t>Low Impact</a:t>
            </a:r>
          </a:p>
          <a:p>
            <a:pPr rtl="0" eaLnBrk="1" fontAlgn="t" latinLnBrk="0" hangingPunct="1"/>
            <a:r>
              <a:rPr lang="en-US" sz="1200" b="0" i="0" u="none" strike="noStrike" kern="1200" dirty="0">
                <a:solidFill>
                  <a:schemeClr val="tx1"/>
                </a:solidFill>
                <a:effectLst/>
                <a:latin typeface="+mn-lt"/>
                <a:ea typeface="+mn-ea"/>
                <a:cs typeface="+mn-cs"/>
              </a:rPr>
              <a:t>Low potential Impact</a:t>
            </a:r>
          </a:p>
          <a:p>
            <a:pPr rtl="0" eaLnBrk="1" fontAlgn="t" latinLnBrk="0" hangingPunct="1"/>
            <a:r>
              <a:rPr lang="en-US" sz="1200" b="0" i="0" u="none" strike="noStrike" kern="1200" dirty="0">
                <a:solidFill>
                  <a:schemeClr val="tx1"/>
                </a:solidFill>
                <a:effectLst/>
                <a:latin typeface="+mn-lt"/>
                <a:ea typeface="+mn-ea"/>
                <a:cs typeface="+mn-cs"/>
              </a:rPr>
              <a:t>Adding new standard template modules, providing additional proven access services</a:t>
            </a:r>
          </a:p>
          <a:p>
            <a:pPr rtl="0" eaLnBrk="1" fontAlgn="t" latinLnBrk="0" hangingPunct="1"/>
            <a:r>
              <a:rPr lang="en-US" sz="1200" b="0" i="0" u="none" strike="noStrike" kern="1200" dirty="0">
                <a:solidFill>
                  <a:schemeClr val="tx1"/>
                </a:solidFill>
                <a:effectLst/>
                <a:latin typeface="+mn-lt"/>
                <a:ea typeface="+mn-ea"/>
                <a:cs typeface="+mn-cs"/>
              </a:rPr>
              <a:t>No Impact</a:t>
            </a:r>
          </a:p>
          <a:p>
            <a:pPr rtl="0" eaLnBrk="1" fontAlgn="t" latinLnBrk="0" hangingPunct="1"/>
            <a:r>
              <a:rPr lang="en-US" sz="1200" b="0" i="0" u="none" strike="noStrike" kern="1200" dirty="0">
                <a:solidFill>
                  <a:schemeClr val="tx1"/>
                </a:solidFill>
                <a:effectLst/>
                <a:latin typeface="+mn-lt"/>
                <a:ea typeface="+mn-ea"/>
                <a:cs typeface="+mn-cs"/>
              </a:rPr>
              <a:t>No user or Service Impact</a:t>
            </a:r>
          </a:p>
          <a:p>
            <a:pPr rtl="0" eaLnBrk="1" fontAlgn="t" latinLnBrk="0" hangingPunct="1"/>
            <a:r>
              <a:rPr lang="en-US" sz="1200" b="0" i="0" u="none" strike="noStrike" kern="1200" dirty="0">
                <a:solidFill>
                  <a:schemeClr val="tx1"/>
                </a:solidFill>
                <a:effectLst/>
                <a:latin typeface="+mn-lt"/>
                <a:ea typeface="+mn-ea"/>
                <a:cs typeface="+mn-cs"/>
              </a:rPr>
              <a:t>Adding individual users to network; standard configuration changes like password change, monitoring discovery no expected service/user downtime. </a:t>
            </a:r>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3157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3997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0939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9518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lvl1pPr>
              <a:defRPr>
                <a:solidFill>
                  <a:schemeClr val="bg1"/>
                </a:solidFill>
              </a:defRPr>
            </a:lvl1pPr>
          </a:lstStyle>
          <a:p>
            <a:r>
              <a:rPr lang="en-US" dirty="0"/>
              <a:t>27 Sept 2020</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a:xfrm>
            <a:off x="417443" y="6301961"/>
            <a:ext cx="2133600" cy="365125"/>
          </a:xfrm>
        </p:spPr>
        <p:txBody>
          <a:bodyPr/>
          <a:lstStyle>
            <a:lvl1pPr>
              <a:defRPr>
                <a:solidFill>
                  <a:schemeClr val="bg1"/>
                </a:solidFill>
              </a:defRPr>
            </a:lvl1pPr>
          </a:lstStyle>
          <a:p>
            <a:r>
              <a:rPr lang="en-US" dirty="0"/>
              <a:t>30 Jan 2021</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3276600" y="5733257"/>
            <a:ext cx="2895600" cy="365125"/>
          </a:xfrm>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
        <p:nvSpPr>
          <p:cNvPr id="19" name="TextBox 18">
            <a:extLst>
              <a:ext uri="{FF2B5EF4-FFF2-40B4-BE49-F238E27FC236}">
                <a16:creationId xmlns:a16="http://schemas.microsoft.com/office/drawing/2014/main" id="{E4B51308-07AC-43C8-8D37-3E23424A3ECB}"/>
              </a:ext>
            </a:extLst>
          </p:cNvPr>
          <p:cNvSpPr txBox="1"/>
          <p:nvPr userDrawn="1"/>
        </p:nvSpPr>
        <p:spPr>
          <a:xfrm>
            <a:off x="1696156" y="6356350"/>
            <a:ext cx="6286500" cy="307777"/>
          </a:xfrm>
          <a:prstGeom prst="rect">
            <a:avLst/>
          </a:prstGeom>
          <a:noFill/>
        </p:spPr>
        <p:txBody>
          <a:bodyPr wrap="square" rtlCol="0">
            <a:spAutoFit/>
          </a:bodyPr>
          <a:lstStyle/>
          <a:p>
            <a:pPr algn="r"/>
            <a:r>
              <a:rPr lang="en-US" sz="1400" b="1" dirty="0">
                <a:solidFill>
                  <a:schemeClr val="tx1"/>
                </a:solidFill>
                <a:latin typeface="Arial"/>
                <a:cs typeface="Arial"/>
              </a:rPr>
              <a:t>BITS Pilani, Deemed</a:t>
            </a:r>
            <a:r>
              <a:rPr lang="en-US" sz="1400" b="1" baseline="0" dirty="0">
                <a:solidFill>
                  <a:schemeClr val="tx1"/>
                </a:solidFill>
                <a:latin typeface="Arial"/>
                <a:cs typeface="Arial"/>
              </a:rPr>
              <a:t> to be University under Section 3 of UGC Act, 1956</a:t>
            </a:r>
            <a:endParaRPr lang="en-US" sz="1400" b="1" dirty="0">
              <a:solidFill>
                <a:schemeClr val="tx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40202"/>
            <a:ext cx="2954076" cy="365125"/>
          </a:xfrm>
        </p:spPr>
        <p:txBody>
          <a:bodyPr/>
          <a:lstStyle>
            <a:lvl1pPr>
              <a:defRPr b="1">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1045479" cy="276999"/>
          </a:xfrm>
          <a:prstGeom prst="rect">
            <a:avLst/>
          </a:prstGeom>
          <a:noFill/>
        </p:spPr>
        <p:txBody>
          <a:bodyPr wrap="none" rtlCol="0">
            <a:spAutoFit/>
          </a:bodyPr>
          <a:lstStyle/>
          <a:p>
            <a:r>
              <a:rPr lang="en-US" sz="1200" b="1" dirty="0">
                <a:solidFill>
                  <a:schemeClr val="tx1"/>
                </a:solidFill>
                <a:latin typeface="Arial" panose="020B0604020202020204" pitchFamily="34" charset="0"/>
                <a:cs typeface="Arial" panose="020B0604020202020204" pitchFamily="34" charset="0"/>
              </a:rPr>
              <a:t>30 Jan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200402" y="6242760"/>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124200" y="6247105"/>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12 Aug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3556477"/>
            <a:ext cx="6400800" cy="1098550"/>
          </a:xfrm>
        </p:spPr>
        <p:txBody>
          <a:bodyPr/>
          <a:lstStyle/>
          <a:p>
            <a:r>
              <a:rPr lang="en-US" sz="4000" dirty="0"/>
              <a:t>Infrastructure Management</a:t>
            </a:r>
            <a:br>
              <a:rPr lang="en-US" sz="4000" dirty="0"/>
            </a:br>
            <a:r>
              <a:rPr lang="en-US" sz="4000" dirty="0"/>
              <a:t>          Session - 6</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Schiesser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fontScale="70000" lnSpcReduction="20000"/>
          </a:bodyPr>
          <a:lstStyle/>
          <a:p>
            <a:pPr marL="274320" indent="-274320">
              <a:lnSpc>
                <a:spcPct val="140000"/>
              </a:lnSpc>
              <a:spcBef>
                <a:spcPts val="1200"/>
              </a:spcBef>
              <a:buFont typeface="+mj-lt"/>
              <a:buAutoNum type="arabicPeriod" startAt="4"/>
            </a:pPr>
            <a:r>
              <a:rPr lang="en-US" b="1" dirty="0">
                <a:solidFill>
                  <a:srgbClr val="00B050"/>
                </a:solidFill>
              </a:rPr>
              <a:t>Collaborate: </a:t>
            </a:r>
            <a:r>
              <a:rPr lang="en-US" dirty="0"/>
              <a:t>Facilitate effective interaction between appropriate members of support groups to ensure successful implementation; log and track the change. </a:t>
            </a:r>
            <a:br>
              <a:rPr lang="en-US" dirty="0"/>
            </a:br>
            <a:r>
              <a:rPr lang="en-US" dirty="0"/>
              <a:t>E.g. This may include database administrators who maintain specific tables and</a:t>
            </a:r>
            <a:br>
              <a:rPr lang="en-US" dirty="0"/>
            </a:br>
            <a:r>
              <a:rPr lang="en-US" dirty="0"/>
              <a:t>        end-users who participate in user-acceptance testing.</a:t>
            </a:r>
          </a:p>
          <a:p>
            <a:pPr marL="274320" indent="-274320">
              <a:lnSpc>
                <a:spcPct val="140000"/>
              </a:lnSpc>
              <a:spcBef>
                <a:spcPts val="1200"/>
              </a:spcBef>
              <a:buFont typeface="+mj-lt"/>
              <a:buAutoNum type="arabicPeriod" startAt="4"/>
            </a:pPr>
            <a:r>
              <a:rPr lang="en-US" b="1" dirty="0">
                <a:solidFill>
                  <a:srgbClr val="00B050"/>
                </a:solidFill>
              </a:rPr>
              <a:t>Schedule: </a:t>
            </a:r>
            <a:r>
              <a:rPr lang="en-US" dirty="0"/>
              <a:t>Agree upon the date and time of the change, which systems and customers will be impacted and to what degree, and who will implement the change.</a:t>
            </a:r>
            <a:br>
              <a:rPr lang="en-US" dirty="0"/>
            </a:br>
            <a:r>
              <a:rPr lang="en-US" dirty="0"/>
              <a:t>E.g. The change will need to occur at the time the new tax tables would go into effect.</a:t>
            </a:r>
          </a:p>
          <a:p>
            <a:pPr marL="274320" indent="-274320">
              <a:lnSpc>
                <a:spcPct val="140000"/>
              </a:lnSpc>
              <a:spcBef>
                <a:spcPts val="1200"/>
              </a:spcBef>
              <a:buFont typeface="+mj-lt"/>
              <a:buAutoNum type="arabicPeriod" startAt="4"/>
            </a:pPr>
            <a:r>
              <a:rPr lang="en-US" b="1" dirty="0">
                <a:solidFill>
                  <a:srgbClr val="00B050"/>
                </a:solidFill>
              </a:rPr>
              <a:t>Communicate/Notify: </a:t>
            </a:r>
            <a:r>
              <a:rPr lang="en-US" dirty="0"/>
              <a:t>Inform all appropriate individuals about the change via agreed-upon means. </a:t>
            </a:r>
            <a:br>
              <a:rPr lang="en-US" dirty="0"/>
            </a:br>
            <a:r>
              <a:rPr lang="en-US" dirty="0"/>
              <a:t>E.g. This could go out to all users, service-desk personnel (in the event users call in</a:t>
            </a:r>
            <a:br>
              <a:rPr lang="en-US" dirty="0"/>
            </a:br>
            <a:r>
              <a:rPr lang="en-US" dirty="0"/>
              <a:t>        about the change), and support analysts.</a:t>
            </a:r>
          </a:p>
          <a:p>
            <a:pPr marL="274320" indent="-274320">
              <a:lnSpc>
                <a:spcPct val="140000"/>
              </a:lnSpc>
              <a:spcBef>
                <a:spcPts val="1200"/>
              </a:spcBef>
              <a:buFont typeface="+mj-lt"/>
              <a:buAutoNum type="arabicPeriod" startAt="4"/>
            </a:pPr>
            <a:r>
              <a:rPr lang="en-US" b="1" dirty="0">
                <a:solidFill>
                  <a:srgbClr val="00B050"/>
                </a:solidFill>
              </a:rPr>
              <a:t>Implement: </a:t>
            </a:r>
            <a:r>
              <a:rPr lang="en-US" dirty="0"/>
              <a:t>Enact the change; log final disposition; and collect and analyze metrics.</a:t>
            </a:r>
            <a:br>
              <a:rPr lang="en-US" dirty="0"/>
            </a:br>
            <a:r>
              <a:rPr lang="en-US" dirty="0"/>
              <a:t>E.g. The change would go in and be verified jointly by the implementers and the</a:t>
            </a:r>
            <a:br>
              <a:rPr lang="en-US" dirty="0"/>
            </a:br>
            <a:r>
              <a:rPr lang="en-US" dirty="0"/>
              <a:t>        payroll users.</a:t>
            </a:r>
            <a:endParaRPr lang="en-US" sz="1700" dirty="0"/>
          </a:p>
        </p:txBody>
      </p:sp>
      <p:sp>
        <p:nvSpPr>
          <p:cNvPr id="3" name="Content Placeholder 2"/>
          <p:cNvSpPr>
            <a:spLocks noGrp="1"/>
          </p:cNvSpPr>
          <p:nvPr>
            <p:ph sz="quarter" idx="10"/>
          </p:nvPr>
        </p:nvSpPr>
        <p:spPr>
          <a:xfrm>
            <a:off x="152400" y="0"/>
            <a:ext cx="6629400" cy="1295400"/>
          </a:xfrm>
        </p:spPr>
        <p:txBody>
          <a:bodyPr>
            <a:normAutofit fontScale="92500"/>
          </a:bodyPr>
          <a:lstStyle/>
          <a:p>
            <a:r>
              <a:rPr lang="en-IN" sz="3000" dirty="0">
                <a:solidFill>
                  <a:srgbClr val="0070C0"/>
                </a:solidFill>
              </a:rPr>
              <a:t>Change Management</a:t>
            </a:r>
          </a:p>
          <a:p>
            <a:r>
              <a:rPr lang="en-IN" sz="2400" dirty="0">
                <a:solidFill>
                  <a:srgbClr val="C00000"/>
                </a:solidFill>
              </a:rPr>
              <a:t>Components of Management </a:t>
            </a:r>
            <a:r>
              <a:rPr lang="en-IN" sz="2400" dirty="0">
                <a:solidFill>
                  <a:srgbClr val="00B050"/>
                </a:solidFill>
              </a:rPr>
              <a:t>(Change Collaboration)</a:t>
            </a:r>
            <a:endParaRPr lang="en-GB" sz="2400" dirty="0">
              <a:solidFill>
                <a:srgbClr val="00B05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55058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3" y="1295400"/>
            <a:ext cx="8915297" cy="5255271"/>
          </a:xfrm>
        </p:spPr>
        <p:txBody>
          <a:bodyPr numCol="2" spcCol="274320">
            <a:normAutofit/>
          </a:bodyPr>
          <a:lstStyle/>
          <a:p>
            <a:pPr marL="285750" indent="-285750" algn="just">
              <a:lnSpc>
                <a:spcPct val="120000"/>
              </a:lnSpc>
              <a:spcBef>
                <a:spcPts val="600"/>
              </a:spcBef>
              <a:buFont typeface="Arial" panose="020B0604020202020204" pitchFamily="34" charset="0"/>
              <a:buChar char="•"/>
            </a:pPr>
            <a:r>
              <a:rPr lang="en-US" sz="1700" dirty="0"/>
              <a:t>Although Change management process has been in existence for a long time, its still one of the processes which are not effectively executed. This could be due to improper process and communication.</a:t>
            </a:r>
          </a:p>
          <a:p>
            <a:pPr marL="285750" indent="-285750" algn="just">
              <a:lnSpc>
                <a:spcPct val="120000"/>
              </a:lnSpc>
              <a:spcBef>
                <a:spcPts val="600"/>
              </a:spcBef>
              <a:buFont typeface="Arial" panose="020B0604020202020204" pitchFamily="34" charset="0"/>
              <a:buChar char="•"/>
            </a:pPr>
            <a:r>
              <a:rPr lang="en-US" sz="1700" dirty="0"/>
              <a:t>IT technicians for whom change is a way of life, see Change control as restricting, delaying or preventing change. They see a formal change management process as non-value-added steps which hinder their day to day activities.</a:t>
            </a:r>
          </a:p>
          <a:p>
            <a:pPr marL="285750" indent="-285750" algn="just">
              <a:lnSpc>
                <a:spcPct val="120000"/>
              </a:lnSpc>
              <a:spcBef>
                <a:spcPts val="600"/>
              </a:spcBef>
              <a:buFont typeface="Arial" panose="020B0604020202020204" pitchFamily="34" charset="0"/>
              <a:buChar char="•"/>
            </a:pPr>
            <a:r>
              <a:rPr lang="en-US" sz="1700" dirty="0"/>
              <a:t>Given these viewpoints, some of the IT organizations implement only part of the change management process in a loose non-robust manner leading to non well managed process.</a:t>
            </a:r>
          </a:p>
          <a:p>
            <a:pPr marL="0" indent="0">
              <a:lnSpc>
                <a:spcPct val="120000"/>
              </a:lnSpc>
              <a:spcBef>
                <a:spcPts val="600"/>
              </a:spcBef>
            </a:pPr>
            <a:r>
              <a:rPr lang="en-US" sz="1700" dirty="0"/>
              <a:t>The following indicate the percentage of occurrence of the following issues</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Drawbacks of Change Management Processes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pic>
        <p:nvPicPr>
          <p:cNvPr id="9" name="Picture 8">
            <a:extLst>
              <a:ext uri="{FF2B5EF4-FFF2-40B4-BE49-F238E27FC236}">
                <a16:creationId xmlns:a16="http://schemas.microsoft.com/office/drawing/2014/main" id="{27B6EE6A-2B2B-421B-84A0-974228B24233}"/>
              </a:ext>
            </a:extLst>
          </p:cNvPr>
          <p:cNvPicPr>
            <a:picLocks noChangeAspect="1"/>
          </p:cNvPicPr>
          <p:nvPr/>
        </p:nvPicPr>
        <p:blipFill>
          <a:blip r:embed="rId3"/>
          <a:stretch>
            <a:fillRect/>
          </a:stretch>
        </p:blipFill>
        <p:spPr>
          <a:xfrm>
            <a:off x="4572000" y="2057400"/>
            <a:ext cx="4419601" cy="4267200"/>
          </a:xfrm>
          <a:prstGeom prst="rect">
            <a:avLst/>
          </a:prstGeom>
        </p:spPr>
      </p:pic>
      <p:cxnSp>
        <p:nvCxnSpPr>
          <p:cNvPr id="7" name="Straight Connector 6">
            <a:extLst>
              <a:ext uri="{FF2B5EF4-FFF2-40B4-BE49-F238E27FC236}">
                <a16:creationId xmlns:a16="http://schemas.microsoft.com/office/drawing/2014/main" id="{626B9B54-F821-40C3-A040-A270E0A53220}"/>
              </a:ext>
            </a:extLst>
          </p:cNvPr>
          <p:cNvCxnSpPr>
            <a:cxnSpLocks/>
          </p:cNvCxnSpPr>
          <p:nvPr/>
        </p:nvCxnSpPr>
        <p:spPr>
          <a:xfrm>
            <a:off x="4512180" y="1306286"/>
            <a:ext cx="0" cy="525527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44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43891"/>
            <a:ext cx="8915297" cy="5220635"/>
          </a:xfrm>
        </p:spPr>
        <p:txBody>
          <a:bodyPr numCol="2" spcCol="182880">
            <a:normAutofit/>
          </a:bodyPr>
          <a:lstStyle/>
          <a:p>
            <a:pPr marL="0" indent="0">
              <a:lnSpc>
                <a:spcPct val="120000"/>
              </a:lnSpc>
              <a:spcBef>
                <a:spcPts val="600"/>
              </a:spcBef>
              <a:spcAft>
                <a:spcPts val="600"/>
              </a:spcAft>
            </a:pPr>
            <a:r>
              <a:rPr lang="en-US" sz="1800" dirty="0"/>
              <a:t>The following 13 steps are required </a:t>
            </a:r>
            <a:br>
              <a:rPr lang="en-US" sz="1800" dirty="0"/>
            </a:br>
            <a:r>
              <a:rPr lang="en-US" sz="1800" dirty="0"/>
              <a:t>to implement  an  effective  change management process.</a:t>
            </a:r>
          </a:p>
          <a:p>
            <a:pPr>
              <a:lnSpc>
                <a:spcPct val="120000"/>
              </a:lnSpc>
              <a:spcBef>
                <a:spcPts val="600"/>
              </a:spcBef>
              <a:buFont typeface="+mj-lt"/>
              <a:buAutoNum type="arabicPeriod"/>
            </a:pPr>
            <a:r>
              <a:rPr lang="en-US" sz="1800" dirty="0"/>
              <a:t>Identify an executive sponsor.</a:t>
            </a:r>
          </a:p>
          <a:p>
            <a:pPr>
              <a:lnSpc>
                <a:spcPct val="120000"/>
              </a:lnSpc>
              <a:spcBef>
                <a:spcPts val="600"/>
              </a:spcBef>
              <a:buFont typeface="+mj-lt"/>
              <a:buAutoNum type="arabicPeriod"/>
            </a:pPr>
            <a:r>
              <a:rPr lang="en-US" sz="1800" dirty="0"/>
              <a:t>Assign a process owner.</a:t>
            </a:r>
          </a:p>
          <a:p>
            <a:pPr>
              <a:lnSpc>
                <a:spcPct val="120000"/>
              </a:lnSpc>
              <a:spcBef>
                <a:spcPts val="600"/>
              </a:spcBef>
              <a:buFont typeface="+mj-lt"/>
              <a:buAutoNum type="arabicPeriod"/>
            </a:pPr>
            <a:r>
              <a:rPr lang="en-US" sz="1800" dirty="0"/>
              <a:t>Select a cross‐functional process design team.</a:t>
            </a:r>
          </a:p>
          <a:p>
            <a:pPr>
              <a:lnSpc>
                <a:spcPct val="120000"/>
              </a:lnSpc>
              <a:spcBef>
                <a:spcPts val="600"/>
              </a:spcBef>
              <a:buFont typeface="+mj-lt"/>
              <a:buAutoNum type="arabicPeriod"/>
            </a:pPr>
            <a:r>
              <a:rPr lang="en-US" sz="1800" dirty="0"/>
              <a:t>Arrange for meetings of the cross‐functional process design team.</a:t>
            </a:r>
          </a:p>
          <a:p>
            <a:pPr>
              <a:lnSpc>
                <a:spcPct val="120000"/>
              </a:lnSpc>
              <a:spcBef>
                <a:spcPts val="600"/>
              </a:spcBef>
              <a:buFont typeface="+mj-lt"/>
              <a:buAutoNum type="arabicPeriod"/>
            </a:pPr>
            <a:r>
              <a:rPr lang="en-US" sz="1800" dirty="0"/>
              <a:t>Establish roles and responsibilities for members supporting the design team.</a:t>
            </a:r>
          </a:p>
          <a:p>
            <a:pPr>
              <a:lnSpc>
                <a:spcPct val="120000"/>
              </a:lnSpc>
              <a:spcBef>
                <a:spcPts val="600"/>
              </a:spcBef>
              <a:buFont typeface="+mj-lt"/>
              <a:buAutoNum type="arabicPeriod"/>
            </a:pPr>
            <a:r>
              <a:rPr lang="en-US" sz="1800" dirty="0"/>
              <a:t>Identify the benefits of a change management process.</a:t>
            </a:r>
          </a:p>
          <a:p>
            <a:pPr>
              <a:lnSpc>
                <a:spcPct val="120000"/>
              </a:lnSpc>
              <a:spcBef>
                <a:spcPts val="600"/>
              </a:spcBef>
              <a:buFont typeface="+mj-lt"/>
              <a:buAutoNum type="arabicPeriod"/>
            </a:pPr>
            <a:r>
              <a:rPr lang="en-US" sz="1800" dirty="0"/>
              <a:t>If change metrics exist, collect and analyze them; if not, set up a process to do so.</a:t>
            </a:r>
          </a:p>
          <a:p>
            <a:pPr>
              <a:lnSpc>
                <a:spcPct val="120000"/>
              </a:lnSpc>
              <a:spcBef>
                <a:spcPts val="600"/>
              </a:spcBef>
              <a:buFont typeface="+mj-lt"/>
              <a:buAutoNum type="arabicPeriod"/>
            </a:pPr>
            <a:r>
              <a:rPr lang="en-US" sz="1800" dirty="0"/>
              <a:t>Identify and prioritize requirements.</a:t>
            </a:r>
          </a:p>
          <a:p>
            <a:pPr>
              <a:lnSpc>
                <a:spcPct val="120000"/>
              </a:lnSpc>
              <a:spcBef>
                <a:spcPts val="600"/>
              </a:spcBef>
              <a:buFont typeface="+mj-lt"/>
              <a:buAutoNum type="arabicPeriod"/>
            </a:pPr>
            <a:r>
              <a:rPr lang="en-US" sz="1800" dirty="0"/>
              <a:t>Develop definitions of key terms.</a:t>
            </a:r>
          </a:p>
          <a:p>
            <a:pPr>
              <a:lnSpc>
                <a:spcPct val="120000"/>
              </a:lnSpc>
              <a:spcBef>
                <a:spcPts val="600"/>
              </a:spcBef>
              <a:buFont typeface="+mj-lt"/>
              <a:buAutoNum type="arabicPeriod"/>
            </a:pPr>
            <a:r>
              <a:rPr lang="en-US" sz="1800" dirty="0"/>
              <a:t>Design the initial change management process.</a:t>
            </a:r>
          </a:p>
          <a:p>
            <a:pPr>
              <a:lnSpc>
                <a:spcPct val="120000"/>
              </a:lnSpc>
              <a:spcBef>
                <a:spcPts val="600"/>
              </a:spcBef>
              <a:buFont typeface="+mj-lt"/>
              <a:buAutoNum type="arabicPeriod"/>
            </a:pPr>
            <a:r>
              <a:rPr lang="en-US" sz="1800" dirty="0"/>
              <a:t>Develop policy statements.</a:t>
            </a:r>
          </a:p>
          <a:p>
            <a:pPr>
              <a:lnSpc>
                <a:spcPct val="120000"/>
              </a:lnSpc>
              <a:spcBef>
                <a:spcPts val="600"/>
              </a:spcBef>
              <a:buFont typeface="+mj-lt"/>
              <a:buAutoNum type="arabicPeriod"/>
            </a:pPr>
            <a:r>
              <a:rPr lang="en-US" sz="1800" dirty="0"/>
              <a:t>Develop a charter for a Change Advisory Board (CAB).</a:t>
            </a:r>
          </a:p>
          <a:p>
            <a:pPr>
              <a:lnSpc>
                <a:spcPct val="120000"/>
              </a:lnSpc>
              <a:spcBef>
                <a:spcPts val="600"/>
              </a:spcBef>
              <a:buFont typeface="+mj-lt"/>
              <a:buAutoNum type="arabicPeriod"/>
            </a:pPr>
            <a:r>
              <a:rPr lang="en-US" sz="1800" dirty="0"/>
              <a:t>Use the CAB to continually refine and improve the change management process.</a:t>
            </a:r>
          </a:p>
        </p:txBody>
      </p:sp>
      <p:sp>
        <p:nvSpPr>
          <p:cNvPr id="3" name="Content Placeholder 2"/>
          <p:cNvSpPr>
            <a:spLocks noGrp="1"/>
          </p:cNvSpPr>
          <p:nvPr>
            <p:ph sz="quarter" idx="10"/>
          </p:nvPr>
        </p:nvSpPr>
        <p:spPr>
          <a:xfrm>
            <a:off x="152400" y="0"/>
            <a:ext cx="6934200" cy="1295400"/>
          </a:xfrm>
        </p:spPr>
        <p:txBody>
          <a:bodyPr>
            <a:normAutofit fontScale="92500"/>
          </a:bodyPr>
          <a:lstStyle/>
          <a:p>
            <a:r>
              <a:rPr lang="en-IN" sz="3000" dirty="0">
                <a:solidFill>
                  <a:srgbClr val="0070C0"/>
                </a:solidFill>
              </a:rPr>
              <a:t>Change Management</a:t>
            </a:r>
          </a:p>
          <a:p>
            <a:r>
              <a:rPr lang="en-IN" sz="2400" dirty="0">
                <a:solidFill>
                  <a:srgbClr val="C00000"/>
                </a:solidFill>
              </a:rPr>
              <a:t>Key Steps required in a Change Management Processes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50959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a:bodyPr>
          <a:lstStyle/>
          <a:p>
            <a:pPr>
              <a:lnSpc>
                <a:spcPct val="120000"/>
              </a:lnSpc>
              <a:spcBef>
                <a:spcPts val="600"/>
              </a:spcBef>
              <a:buFont typeface="+mj-lt"/>
              <a:buAutoNum type="arabicPeriod"/>
            </a:pPr>
            <a:r>
              <a:rPr lang="en-US" sz="1800" b="1" dirty="0">
                <a:solidFill>
                  <a:srgbClr val="0070C0"/>
                </a:solidFill>
                <a:latin typeface="+mn-lt"/>
              </a:rPr>
              <a:t>Identification of an executive sponsor:</a:t>
            </a:r>
          </a:p>
          <a:p>
            <a:pPr lvl="1">
              <a:lnSpc>
                <a:spcPct val="120000"/>
              </a:lnSpc>
              <a:spcBef>
                <a:spcPts val="600"/>
              </a:spcBef>
              <a:buFont typeface="Wingdings" panose="05000000000000000000" pitchFamily="2" charset="2"/>
              <a:buChar char="§"/>
            </a:pPr>
            <a:r>
              <a:rPr lang="en-US" sz="1800" dirty="0">
                <a:latin typeface="+mn-lt"/>
              </a:rPr>
              <a:t>Change management process requires the support and compliance of every department in the company that could be affected by the change.</a:t>
            </a:r>
            <a:br>
              <a:rPr lang="en-US" sz="1800" dirty="0">
                <a:latin typeface="+mn-lt"/>
              </a:rPr>
            </a:br>
            <a:r>
              <a:rPr lang="en-US" sz="1800" dirty="0">
                <a:latin typeface="+mn-lt"/>
              </a:rPr>
              <a:t>E.g. Infrastructure groups like Technical services, database administration ..</a:t>
            </a:r>
            <a:br>
              <a:rPr lang="en-US" sz="1800" dirty="0">
                <a:latin typeface="+mn-lt"/>
              </a:rPr>
            </a:br>
            <a:r>
              <a:rPr lang="en-US" sz="1800" dirty="0">
                <a:latin typeface="+mn-lt"/>
              </a:rPr>
              <a:t>       Groups outside the infrastructure like the Application development, Facilities ..</a:t>
            </a:r>
          </a:p>
          <a:p>
            <a:pPr lvl="1">
              <a:lnSpc>
                <a:spcPct val="120000"/>
              </a:lnSpc>
              <a:spcBef>
                <a:spcPts val="600"/>
              </a:spcBef>
              <a:buFont typeface="Wingdings" panose="05000000000000000000" pitchFamily="2" charset="2"/>
              <a:buChar char="§"/>
            </a:pPr>
            <a:r>
              <a:rPr lang="en-US" sz="1800" dirty="0">
                <a:latin typeface="+mn-lt"/>
              </a:rPr>
              <a:t>An Executive sponsor must be identified for </a:t>
            </a:r>
          </a:p>
          <a:p>
            <a:pPr lvl="2">
              <a:spcBef>
                <a:spcPts val="300"/>
              </a:spcBef>
              <a:buFont typeface="Wingdings" panose="05000000000000000000" pitchFamily="2" charset="2"/>
              <a:buChar char="§"/>
            </a:pPr>
            <a:r>
              <a:rPr lang="en-US" sz="1800" dirty="0">
                <a:latin typeface="+mn-lt"/>
              </a:rPr>
              <a:t>Garnering  support from and serve as a liaison to other departments</a:t>
            </a:r>
          </a:p>
          <a:p>
            <a:pPr lvl="2">
              <a:spcBef>
                <a:spcPts val="300"/>
              </a:spcBef>
              <a:buFont typeface="Wingdings" panose="05000000000000000000" pitchFamily="2" charset="2"/>
              <a:buChar char="§"/>
            </a:pPr>
            <a:r>
              <a:rPr lang="en-US" sz="1800" dirty="0">
                <a:latin typeface="+mn-lt"/>
              </a:rPr>
              <a:t>Identifying and assigning a process owner</a:t>
            </a:r>
          </a:p>
          <a:p>
            <a:pPr lvl="2">
              <a:spcBef>
                <a:spcPts val="300"/>
              </a:spcBef>
              <a:buFont typeface="Wingdings" panose="05000000000000000000" pitchFamily="2" charset="2"/>
              <a:buChar char="§"/>
            </a:pPr>
            <a:r>
              <a:rPr lang="en-US" sz="1800" dirty="0">
                <a:latin typeface="+mn-lt"/>
              </a:rPr>
              <a:t>Providing guidance, direction and resources to the process owner.</a:t>
            </a:r>
          </a:p>
          <a:p>
            <a:pPr>
              <a:lnSpc>
                <a:spcPct val="120000"/>
              </a:lnSpc>
              <a:spcBef>
                <a:spcPts val="600"/>
              </a:spcBef>
              <a:buFont typeface="+mj-lt"/>
              <a:buAutoNum type="arabicPeriod"/>
            </a:pPr>
            <a:r>
              <a:rPr lang="en-US" sz="1800" b="1" dirty="0">
                <a:solidFill>
                  <a:srgbClr val="0070C0"/>
                </a:solidFill>
                <a:latin typeface="+mn-lt"/>
              </a:rPr>
              <a:t>Assigning a process owner:</a:t>
            </a:r>
          </a:p>
          <a:p>
            <a:pPr lvl="1">
              <a:lnSpc>
                <a:spcPct val="120000"/>
              </a:lnSpc>
              <a:spcBef>
                <a:spcPts val="600"/>
              </a:spcBef>
              <a:buFont typeface="Wingdings" panose="05000000000000000000" pitchFamily="2" charset="2"/>
              <a:buChar char="§"/>
            </a:pPr>
            <a:r>
              <a:rPr lang="en-US" sz="1800" dirty="0">
                <a:latin typeface="+mn-lt"/>
              </a:rPr>
              <a:t>Done by the Executive Sponsor</a:t>
            </a:r>
          </a:p>
          <a:p>
            <a:pPr lvl="1">
              <a:lnSpc>
                <a:spcPct val="120000"/>
              </a:lnSpc>
              <a:spcBef>
                <a:spcPts val="600"/>
              </a:spcBef>
              <a:buFont typeface="Wingdings" panose="05000000000000000000" pitchFamily="2" charset="2"/>
              <a:buChar char="§"/>
            </a:pPr>
            <a:r>
              <a:rPr lang="en-US" sz="1800" dirty="0">
                <a:latin typeface="+mn-lt"/>
              </a:rPr>
              <a:t>Process owner needs to assemble and lead teams, facilitate brainstorming sessions, conduct change review meetings, analyze and distribute process metrics, and maintain documentation.</a:t>
            </a:r>
          </a:p>
        </p:txBody>
      </p:sp>
      <p:sp>
        <p:nvSpPr>
          <p:cNvPr id="3" name="Content Placeholder 2"/>
          <p:cNvSpPr>
            <a:spLocks noGrp="1"/>
          </p:cNvSpPr>
          <p:nvPr>
            <p:ph sz="quarter" idx="10"/>
          </p:nvPr>
        </p:nvSpPr>
        <p:spPr>
          <a:xfrm>
            <a:off x="152400" y="0"/>
            <a:ext cx="7696200" cy="1295400"/>
          </a:xfrm>
        </p:spPr>
        <p:txBody>
          <a:bodyPr>
            <a:normAutofit fontScale="92500"/>
          </a:bodyPr>
          <a:lstStyle/>
          <a:p>
            <a:r>
              <a:rPr lang="en-IN" sz="3000" dirty="0">
                <a:solidFill>
                  <a:srgbClr val="0070C0"/>
                </a:solidFill>
              </a:rPr>
              <a:t>Change Management</a:t>
            </a:r>
          </a:p>
          <a:p>
            <a:r>
              <a:rPr lang="en-IN" sz="2200" dirty="0">
                <a:solidFill>
                  <a:srgbClr val="C00000"/>
                </a:solidFill>
              </a:rPr>
              <a:t>Key Steps required in a Change Management Processes : Details - 1 </a:t>
            </a:r>
            <a:endParaRPr lang="en-GB" sz="2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78274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a:bodyPr>
          <a:lstStyle/>
          <a:p>
            <a:pPr>
              <a:lnSpc>
                <a:spcPct val="120000"/>
              </a:lnSpc>
              <a:spcBef>
                <a:spcPts val="600"/>
              </a:spcBef>
              <a:buFont typeface="+mj-lt"/>
              <a:buAutoNum type="arabicPeriod" startAt="2"/>
            </a:pPr>
            <a:r>
              <a:rPr lang="en-US" sz="1800" b="1" dirty="0">
                <a:solidFill>
                  <a:srgbClr val="0070C0"/>
                </a:solidFill>
                <a:latin typeface="+mn-lt"/>
              </a:rPr>
              <a:t>Assigning a process owner (Contd.):</a:t>
            </a:r>
          </a:p>
          <a:p>
            <a:pPr lvl="1">
              <a:lnSpc>
                <a:spcPct val="120000"/>
              </a:lnSpc>
              <a:spcBef>
                <a:spcPts val="600"/>
              </a:spcBef>
              <a:buFont typeface="Wingdings" panose="05000000000000000000" pitchFamily="2" charset="2"/>
              <a:buChar char="§"/>
            </a:pPr>
            <a:r>
              <a:rPr lang="en-US" sz="1800" dirty="0">
                <a:latin typeface="+mn-lt"/>
              </a:rPr>
              <a:t>Skill set associated with this role can vary on the organization, but may contain a list as below</a:t>
            </a:r>
          </a:p>
          <a:p>
            <a:pPr lvl="1">
              <a:lnSpc>
                <a:spcPct val="120000"/>
              </a:lnSpc>
              <a:spcBef>
                <a:spcPts val="600"/>
              </a:spcBef>
              <a:buFont typeface="Wingdings" panose="05000000000000000000" pitchFamily="2" charset="2"/>
              <a:buChar char="§"/>
            </a:pPr>
            <a:endParaRPr lang="en-US" sz="1800" dirty="0">
              <a:latin typeface="+mn-lt"/>
            </a:endParaRPr>
          </a:p>
          <a:p>
            <a:pPr lvl="1">
              <a:lnSpc>
                <a:spcPct val="120000"/>
              </a:lnSpc>
              <a:spcBef>
                <a:spcPts val="600"/>
              </a:spcBef>
              <a:buFont typeface="Wingdings" panose="05000000000000000000" pitchFamily="2" charset="2"/>
              <a:buChar char="§"/>
            </a:pPr>
            <a:endParaRPr lang="en-US" sz="1800" dirty="0">
              <a:latin typeface="+mn-lt"/>
            </a:endParaRPr>
          </a:p>
          <a:p>
            <a:pPr lvl="1">
              <a:lnSpc>
                <a:spcPct val="120000"/>
              </a:lnSpc>
              <a:spcBef>
                <a:spcPts val="600"/>
              </a:spcBef>
              <a:buFont typeface="Wingdings" panose="05000000000000000000" pitchFamily="2" charset="2"/>
              <a:buChar char="§"/>
            </a:pPr>
            <a:endParaRPr lang="en-US" sz="1800" dirty="0">
              <a:latin typeface="+mn-lt"/>
            </a:endParaRPr>
          </a:p>
          <a:p>
            <a:pPr lvl="1">
              <a:lnSpc>
                <a:spcPct val="120000"/>
              </a:lnSpc>
              <a:spcBef>
                <a:spcPts val="600"/>
              </a:spcBef>
              <a:buFont typeface="Wingdings" panose="05000000000000000000" pitchFamily="2" charset="2"/>
              <a:buChar char="§"/>
            </a:pPr>
            <a:endParaRPr lang="en-US" sz="1800" dirty="0">
              <a:latin typeface="+mn-lt"/>
            </a:endParaRPr>
          </a:p>
          <a:p>
            <a:pPr lvl="1">
              <a:lnSpc>
                <a:spcPct val="120000"/>
              </a:lnSpc>
              <a:spcBef>
                <a:spcPts val="600"/>
              </a:spcBef>
              <a:buFont typeface="Wingdings" panose="05000000000000000000" pitchFamily="2" charset="2"/>
              <a:buChar char="§"/>
            </a:pPr>
            <a:endParaRPr lang="en-US" sz="1800" dirty="0">
              <a:latin typeface="+mn-lt"/>
            </a:endParaRPr>
          </a:p>
          <a:p>
            <a:pPr marL="342900" lvl="1" indent="-342900">
              <a:lnSpc>
                <a:spcPct val="120000"/>
              </a:lnSpc>
              <a:spcBef>
                <a:spcPts val="600"/>
              </a:spcBef>
              <a:buClr>
                <a:srgbClr val="101141"/>
              </a:buClr>
              <a:buFont typeface="+mj-lt"/>
              <a:buAutoNum type="arabicPeriod" startAt="3"/>
            </a:pPr>
            <a:r>
              <a:rPr lang="en-US" sz="1800" b="1" dirty="0">
                <a:solidFill>
                  <a:srgbClr val="0070C0"/>
                </a:solidFill>
                <a:latin typeface="+mn-lt"/>
              </a:rPr>
              <a:t>Select a Cross-Functional Process Design team:</a:t>
            </a:r>
          </a:p>
          <a:p>
            <a:pPr lvl="1">
              <a:lnSpc>
                <a:spcPct val="110000"/>
              </a:lnSpc>
              <a:spcBef>
                <a:spcPts val="300"/>
              </a:spcBef>
              <a:buFont typeface="Wingdings" panose="05000000000000000000" pitchFamily="2" charset="2"/>
              <a:buChar char="§"/>
            </a:pPr>
            <a:r>
              <a:rPr lang="en-US" sz="1800" dirty="0">
                <a:latin typeface="+mn-lt"/>
              </a:rPr>
              <a:t>Since the success of the change management process depends on the support of all of the impacted teams in following the process, one of the key steps would be to identify representatives from these key functional areas and assemble a cross functional team.</a:t>
            </a:r>
          </a:p>
          <a:p>
            <a:pPr lvl="1">
              <a:lnSpc>
                <a:spcPct val="110000"/>
              </a:lnSpc>
              <a:spcBef>
                <a:spcPts val="300"/>
              </a:spcBef>
              <a:buFont typeface="Wingdings" panose="05000000000000000000" pitchFamily="2" charset="2"/>
              <a:buChar char="§"/>
            </a:pPr>
            <a:r>
              <a:rPr lang="en-US" dirty="0"/>
              <a:t>The process owner, with support from the executive sponsor, will select and lead this team through this initial change management process</a:t>
            </a:r>
            <a:endParaRPr lang="en-US" sz="1800" dirty="0">
              <a:latin typeface="+mn-lt"/>
            </a:endParaRP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2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pic>
        <p:nvPicPr>
          <p:cNvPr id="6" name="Picture 5">
            <a:extLst>
              <a:ext uri="{FF2B5EF4-FFF2-40B4-BE49-F238E27FC236}">
                <a16:creationId xmlns:a16="http://schemas.microsoft.com/office/drawing/2014/main" id="{B94B4CBE-F796-4C76-ADE9-908DB7EDDCE2}"/>
              </a:ext>
            </a:extLst>
          </p:cNvPr>
          <p:cNvPicPr>
            <a:picLocks noChangeAspect="1"/>
          </p:cNvPicPr>
          <p:nvPr/>
        </p:nvPicPr>
        <p:blipFill>
          <a:blip r:embed="rId3"/>
          <a:stretch>
            <a:fillRect/>
          </a:stretch>
        </p:blipFill>
        <p:spPr>
          <a:xfrm>
            <a:off x="2152650" y="2352675"/>
            <a:ext cx="4838700" cy="2152650"/>
          </a:xfrm>
          <a:prstGeom prst="rect">
            <a:avLst/>
          </a:prstGeom>
        </p:spPr>
      </p:pic>
      <p:pic>
        <p:nvPicPr>
          <p:cNvPr id="7" name="Picture 6">
            <a:extLst>
              <a:ext uri="{FF2B5EF4-FFF2-40B4-BE49-F238E27FC236}">
                <a16:creationId xmlns:a16="http://schemas.microsoft.com/office/drawing/2014/main" id="{ECD73FA9-297B-4FEB-A9AC-64396C8E7363}"/>
              </a:ext>
            </a:extLst>
          </p:cNvPr>
          <p:cNvPicPr>
            <a:picLocks noChangeAspect="1"/>
          </p:cNvPicPr>
          <p:nvPr/>
        </p:nvPicPr>
        <p:blipFill>
          <a:blip r:embed="rId4"/>
          <a:stretch>
            <a:fillRect/>
          </a:stretch>
        </p:blipFill>
        <p:spPr>
          <a:xfrm>
            <a:off x="2096366" y="4495222"/>
            <a:ext cx="4972050" cy="123825"/>
          </a:xfrm>
          <a:prstGeom prst="rect">
            <a:avLst/>
          </a:prstGeom>
        </p:spPr>
      </p:pic>
    </p:spTree>
    <p:extLst>
      <p:ext uri="{BB962C8B-B14F-4D97-AF65-F5344CB8AC3E}">
        <p14:creationId xmlns:p14="http://schemas.microsoft.com/office/powerpoint/2010/main" val="405305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a:bodyPr>
          <a:lstStyle/>
          <a:p>
            <a:pPr>
              <a:lnSpc>
                <a:spcPct val="120000"/>
              </a:lnSpc>
              <a:spcBef>
                <a:spcPts val="600"/>
              </a:spcBef>
              <a:buFont typeface="+mj-lt"/>
              <a:buAutoNum type="arabicPeriod" startAt="4"/>
            </a:pPr>
            <a:r>
              <a:rPr lang="en-US" sz="1800" b="1" dirty="0">
                <a:solidFill>
                  <a:srgbClr val="0070C0"/>
                </a:solidFill>
                <a:latin typeface="+mn-lt"/>
              </a:rPr>
              <a:t>Arrange for Meetings of the Cross-Functional Process Design Team:</a:t>
            </a:r>
          </a:p>
          <a:p>
            <a:pPr lvl="1">
              <a:lnSpc>
                <a:spcPct val="120000"/>
              </a:lnSpc>
              <a:spcBef>
                <a:spcPts val="600"/>
              </a:spcBef>
              <a:buFont typeface="Wingdings" panose="05000000000000000000" pitchFamily="2" charset="2"/>
              <a:buChar char="§"/>
            </a:pPr>
            <a:r>
              <a:rPr lang="en-US" sz="1800" dirty="0">
                <a:latin typeface="+mn-lt"/>
              </a:rPr>
              <a:t>A well chosen Cross-Functional team can have scheduling conflicts, absentee members, or misrepresentation at times of critical decision making</a:t>
            </a:r>
          </a:p>
          <a:p>
            <a:pPr lvl="1">
              <a:lnSpc>
                <a:spcPct val="120000"/>
              </a:lnSpc>
              <a:spcBef>
                <a:spcPts val="600"/>
              </a:spcBef>
              <a:buFont typeface="Wingdings" panose="05000000000000000000" pitchFamily="2" charset="2"/>
              <a:buChar char="§"/>
            </a:pPr>
            <a:r>
              <a:rPr lang="en-US" sz="1800" dirty="0">
                <a:latin typeface="+mn-lt"/>
              </a:rPr>
              <a:t>It is best to have consensus from the entire team at the outset as to the time, place, duration, and frequency of meetings and then the logistics can be worked out.</a:t>
            </a:r>
          </a:p>
          <a:p>
            <a:pPr marL="342900" lvl="1" indent="-342900">
              <a:lnSpc>
                <a:spcPct val="120000"/>
              </a:lnSpc>
              <a:spcBef>
                <a:spcPts val="600"/>
              </a:spcBef>
              <a:buClr>
                <a:srgbClr val="101141"/>
              </a:buClr>
              <a:buFont typeface="+mj-lt"/>
              <a:buAutoNum type="arabicPeriod" startAt="5"/>
            </a:pPr>
            <a:r>
              <a:rPr lang="en-US" sz="1800" b="1" dirty="0">
                <a:solidFill>
                  <a:srgbClr val="0070C0"/>
                </a:solidFill>
                <a:latin typeface="+mn-lt"/>
              </a:rPr>
              <a:t>Establish Roles and Responsibilities of Change management participant team:</a:t>
            </a:r>
          </a:p>
          <a:p>
            <a:pPr lvl="1">
              <a:lnSpc>
                <a:spcPct val="120000"/>
              </a:lnSpc>
              <a:spcBef>
                <a:spcPts val="600"/>
              </a:spcBef>
              <a:buFont typeface="Wingdings" panose="05000000000000000000" pitchFamily="2" charset="2"/>
              <a:buChar char="§"/>
            </a:pPr>
            <a:r>
              <a:rPr lang="en-US" sz="1800" dirty="0">
                <a:latin typeface="+mn-lt"/>
              </a:rPr>
              <a:t>Establishing and ensuring that the members of the Change Management cross functional team are aware of their role and responsibilities</a:t>
            </a:r>
          </a:p>
          <a:p>
            <a:pPr lvl="1">
              <a:lnSpc>
                <a:spcPct val="120000"/>
              </a:lnSpc>
              <a:spcBef>
                <a:spcPts val="600"/>
              </a:spcBef>
              <a:buFont typeface="Wingdings" panose="05000000000000000000" pitchFamily="2" charset="2"/>
              <a:buChar char="§"/>
            </a:pPr>
            <a:r>
              <a:rPr lang="en-US" sz="1800" dirty="0">
                <a:latin typeface="+mn-lt"/>
              </a:rPr>
              <a:t>Most importantly the roles of the Sponsor, Process owners, the contributors of the cross functional team (the SMEs) and any others as relevant to the environment </a:t>
            </a:r>
          </a:p>
          <a:p>
            <a:pPr marL="342900" lvl="1" indent="-342900">
              <a:lnSpc>
                <a:spcPct val="120000"/>
              </a:lnSpc>
              <a:spcBef>
                <a:spcPts val="600"/>
              </a:spcBef>
              <a:buClr>
                <a:srgbClr val="101141"/>
              </a:buClr>
              <a:buFont typeface="+mj-lt"/>
              <a:buAutoNum type="arabicPeriod" startAt="6"/>
            </a:pPr>
            <a:r>
              <a:rPr lang="en-US" sz="1800" b="1" dirty="0">
                <a:solidFill>
                  <a:srgbClr val="0070C0"/>
                </a:solidFill>
                <a:latin typeface="+mn-lt"/>
              </a:rPr>
              <a:t>Identify the Benefits of a Change Management Process:</a:t>
            </a:r>
          </a:p>
          <a:p>
            <a:pPr lvl="1">
              <a:lnSpc>
                <a:spcPct val="120000"/>
              </a:lnSpc>
              <a:spcBef>
                <a:spcPts val="600"/>
              </a:spcBef>
              <a:buFont typeface="Wingdings" panose="05000000000000000000" pitchFamily="2" charset="2"/>
              <a:buChar char="§"/>
            </a:pPr>
            <a:r>
              <a:rPr lang="en-US" sz="1800" dirty="0">
                <a:latin typeface="+mn-lt"/>
              </a:rPr>
              <a:t>Identifying the benefits of the change management process can help promoting the Change management process well can greatly help in fostering support for the same.</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3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66914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32" y="2895600"/>
            <a:ext cx="8991394" cy="5220635"/>
          </a:xfrm>
        </p:spPr>
        <p:txBody>
          <a:bodyPr>
            <a:normAutofit/>
          </a:bodyPr>
          <a:lstStyle/>
          <a:p>
            <a:pPr marL="0" lvl="1" indent="0" algn="ctr">
              <a:lnSpc>
                <a:spcPct val="120000"/>
              </a:lnSpc>
              <a:spcBef>
                <a:spcPts val="600"/>
              </a:spcBef>
              <a:buClr>
                <a:srgbClr val="101141"/>
              </a:buClr>
              <a:buNone/>
            </a:pPr>
            <a:r>
              <a:rPr lang="en-US" sz="2800" b="1" dirty="0">
                <a:latin typeface="+mn-lt"/>
              </a:rPr>
              <a:t>What would you think would be the benefits of a change management process</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- 4</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8131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lnSpcReduction="10000"/>
          </a:bodyPr>
          <a:lstStyle/>
          <a:p>
            <a:pPr marL="342900" lvl="1" indent="-342900">
              <a:lnSpc>
                <a:spcPct val="120000"/>
              </a:lnSpc>
              <a:spcBef>
                <a:spcPts val="600"/>
              </a:spcBef>
              <a:buClr>
                <a:srgbClr val="101141"/>
              </a:buClr>
              <a:buFont typeface="+mj-lt"/>
              <a:buAutoNum type="arabicPeriod" startAt="6"/>
            </a:pPr>
            <a:r>
              <a:rPr lang="en-US" sz="1800" b="1" dirty="0">
                <a:solidFill>
                  <a:srgbClr val="0070C0"/>
                </a:solidFill>
                <a:latin typeface="+mn-lt"/>
              </a:rPr>
              <a:t>Identify the Benefits of a Change Management Process (Cont.):</a:t>
            </a:r>
          </a:p>
          <a:p>
            <a:pPr marL="457200" lvl="1" indent="0">
              <a:lnSpc>
                <a:spcPct val="120000"/>
              </a:lnSpc>
              <a:spcBef>
                <a:spcPts val="600"/>
              </a:spcBef>
              <a:buNone/>
            </a:pPr>
            <a:r>
              <a:rPr lang="en-US" sz="1800" dirty="0">
                <a:latin typeface="+mn-lt"/>
              </a:rPr>
              <a:t>Some common benefits of Change Management process</a:t>
            </a:r>
          </a:p>
          <a:p>
            <a:pPr lvl="1">
              <a:lnSpc>
                <a:spcPct val="120000"/>
              </a:lnSpc>
              <a:spcBef>
                <a:spcPts val="600"/>
              </a:spcBef>
              <a:buFont typeface="Wingdings" panose="05000000000000000000" pitchFamily="2" charset="2"/>
              <a:buChar char="§"/>
            </a:pPr>
            <a:r>
              <a:rPr lang="en-US" sz="1800" b="1" dirty="0">
                <a:latin typeface="+mn-lt"/>
              </a:rPr>
              <a:t>Visibility: </a:t>
            </a:r>
            <a:r>
              <a:rPr lang="en-US" sz="1800" dirty="0">
                <a:latin typeface="+mn-lt"/>
              </a:rPr>
              <a:t>The number and types of all changes logged will show the degree of change activity being performed in each unit to the Change Advisory Board</a:t>
            </a:r>
          </a:p>
          <a:p>
            <a:pPr lvl="1">
              <a:lnSpc>
                <a:spcPct val="120000"/>
              </a:lnSpc>
              <a:spcBef>
                <a:spcPts val="600"/>
              </a:spcBef>
              <a:buFont typeface="Wingdings" panose="05000000000000000000" pitchFamily="2" charset="2"/>
              <a:buChar char="§"/>
            </a:pPr>
            <a:r>
              <a:rPr lang="en-US" sz="1800" b="1" dirty="0">
                <a:latin typeface="+mn-lt"/>
              </a:rPr>
              <a:t>Communication: </a:t>
            </a:r>
            <a:r>
              <a:rPr lang="en-US" sz="1800" dirty="0">
                <a:latin typeface="+mn-lt"/>
              </a:rPr>
              <a:t>The CAB meeting ensures that the information about the key changes, schedules and impacts are communicated</a:t>
            </a:r>
          </a:p>
          <a:p>
            <a:pPr lvl="1">
              <a:lnSpc>
                <a:spcPct val="120000"/>
              </a:lnSpc>
              <a:spcBef>
                <a:spcPts val="600"/>
              </a:spcBef>
              <a:buFont typeface="Wingdings" panose="05000000000000000000" pitchFamily="2" charset="2"/>
              <a:buChar char="§"/>
            </a:pPr>
            <a:r>
              <a:rPr lang="en-US" sz="1800" b="1" dirty="0">
                <a:latin typeface="+mn-lt"/>
              </a:rPr>
              <a:t>Analysis: </a:t>
            </a:r>
            <a:r>
              <a:rPr lang="en-US" sz="1800" dirty="0">
                <a:latin typeface="+mn-lt"/>
              </a:rPr>
              <a:t>Changes that are logged into the access database can be analyzed for trends, patterns and relationships</a:t>
            </a:r>
          </a:p>
          <a:p>
            <a:pPr lvl="1">
              <a:lnSpc>
                <a:spcPct val="120000"/>
              </a:lnSpc>
              <a:spcBef>
                <a:spcPts val="600"/>
              </a:spcBef>
              <a:buFont typeface="Wingdings" panose="05000000000000000000" pitchFamily="2" charset="2"/>
              <a:buChar char="§"/>
            </a:pPr>
            <a:r>
              <a:rPr lang="en-US" sz="1800" b="1" dirty="0">
                <a:latin typeface="+mn-lt"/>
              </a:rPr>
              <a:t>Productivity: </a:t>
            </a:r>
            <a:r>
              <a:rPr lang="en-US" sz="1800" dirty="0">
                <a:latin typeface="+mn-lt"/>
              </a:rPr>
              <a:t>Change information logged could be analyzed for identifying some root causes and elimination of supplicate work for enhancing productivity.</a:t>
            </a:r>
          </a:p>
          <a:p>
            <a:pPr lvl="1">
              <a:lnSpc>
                <a:spcPct val="120000"/>
              </a:lnSpc>
              <a:spcBef>
                <a:spcPts val="600"/>
              </a:spcBef>
              <a:buFont typeface="Wingdings" panose="05000000000000000000" pitchFamily="2" charset="2"/>
              <a:buChar char="§"/>
            </a:pPr>
            <a:r>
              <a:rPr lang="en-US" sz="1800" b="1" dirty="0">
                <a:latin typeface="+mn-lt"/>
              </a:rPr>
              <a:t>Proactivity: </a:t>
            </a:r>
            <a:r>
              <a:rPr lang="en-US" sz="1800" dirty="0">
                <a:latin typeface="+mn-lt"/>
              </a:rPr>
              <a:t>Change analysis can lead to a more proactive approach toward change.</a:t>
            </a:r>
          </a:p>
          <a:p>
            <a:pPr lvl="1">
              <a:lnSpc>
                <a:spcPct val="120000"/>
              </a:lnSpc>
              <a:spcBef>
                <a:spcPts val="600"/>
              </a:spcBef>
              <a:buFont typeface="Wingdings" panose="05000000000000000000" pitchFamily="2" charset="2"/>
              <a:buChar char="§"/>
            </a:pPr>
            <a:r>
              <a:rPr lang="en-US" sz="1800" b="1" dirty="0">
                <a:latin typeface="+mn-lt"/>
              </a:rPr>
              <a:t>Stability: </a:t>
            </a:r>
            <a:r>
              <a:rPr lang="en-US" sz="1800" dirty="0">
                <a:latin typeface="+mn-lt"/>
              </a:rPr>
              <a:t>All of the previous benefits can lead to an overall improvement in the stability of the production environment which can benefit customers and support staff alike</a:t>
            </a:r>
          </a:p>
          <a:p>
            <a:pPr lvl="1">
              <a:lnSpc>
                <a:spcPct val="120000"/>
              </a:lnSpc>
              <a:spcBef>
                <a:spcPts val="600"/>
              </a:spcBef>
              <a:buFont typeface="Wingdings" panose="05000000000000000000" pitchFamily="2" charset="2"/>
              <a:buChar char="§"/>
            </a:pPr>
            <a:r>
              <a:rPr lang="en-US" sz="1800" b="1" dirty="0">
                <a:latin typeface="+mn-lt"/>
              </a:rPr>
              <a:t>Standardization: </a:t>
            </a:r>
            <a:r>
              <a:rPr lang="en-US" sz="1800" dirty="0">
                <a:latin typeface="+mn-lt"/>
              </a:rPr>
              <a:t>As discussed earlier</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- 4</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6533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4724296" cy="5220635"/>
          </a:xfrm>
        </p:spPr>
        <p:txBody>
          <a:bodyPr>
            <a:normAutofit lnSpcReduction="10000"/>
          </a:bodyPr>
          <a:lstStyle/>
          <a:p>
            <a:pPr>
              <a:lnSpc>
                <a:spcPct val="120000"/>
              </a:lnSpc>
              <a:spcBef>
                <a:spcPts val="600"/>
              </a:spcBef>
              <a:buFont typeface="+mj-lt"/>
              <a:buAutoNum type="arabicPeriod" startAt="7"/>
            </a:pPr>
            <a:r>
              <a:rPr lang="en-US" sz="1800" b="1" dirty="0">
                <a:solidFill>
                  <a:srgbClr val="0070C0"/>
                </a:solidFill>
                <a:latin typeface="+mn-lt"/>
              </a:rPr>
              <a:t>Change metrics to be defined, collected and Analyzed:</a:t>
            </a:r>
          </a:p>
          <a:p>
            <a:pPr lvl="1" algn="just">
              <a:lnSpc>
                <a:spcPct val="120000"/>
              </a:lnSpc>
              <a:spcBef>
                <a:spcPts val="600"/>
              </a:spcBef>
              <a:buFont typeface="Wingdings" panose="05000000000000000000" pitchFamily="2" charset="2"/>
              <a:buChar char="§"/>
            </a:pPr>
            <a:r>
              <a:rPr lang="en-US" sz="1800" dirty="0">
                <a:latin typeface="+mn-lt"/>
              </a:rPr>
              <a:t>Metrics like the types of changes, frequency of changes etc. can be helpful in developing process parameters such as priorities, approvals, and lead times.</a:t>
            </a:r>
          </a:p>
          <a:p>
            <a:pPr lvl="1" algn="just">
              <a:lnSpc>
                <a:spcPct val="120000"/>
              </a:lnSpc>
              <a:spcBef>
                <a:spcPts val="600"/>
              </a:spcBef>
              <a:buFont typeface="Wingdings" panose="05000000000000000000" pitchFamily="2" charset="2"/>
              <a:buChar char="§"/>
            </a:pPr>
            <a:r>
              <a:rPr lang="en-US" sz="1800" dirty="0">
                <a:latin typeface="+mn-lt"/>
              </a:rPr>
              <a:t>Percentage of emergency and planned changes could give the planned state of the environment</a:t>
            </a:r>
          </a:p>
          <a:p>
            <a:pPr marL="342900" lvl="1" indent="-342900">
              <a:lnSpc>
                <a:spcPct val="120000"/>
              </a:lnSpc>
              <a:spcBef>
                <a:spcPts val="600"/>
              </a:spcBef>
              <a:buClr>
                <a:srgbClr val="101141"/>
              </a:buClr>
              <a:buFont typeface="+mj-lt"/>
              <a:buAutoNum type="arabicPeriod" startAt="8"/>
            </a:pPr>
            <a:r>
              <a:rPr lang="en-US" sz="1800" b="1" dirty="0">
                <a:solidFill>
                  <a:srgbClr val="0070C0"/>
                </a:solidFill>
                <a:latin typeface="+mn-lt"/>
              </a:rPr>
              <a:t>Identify and Prioritize Requirements</a:t>
            </a:r>
          </a:p>
          <a:p>
            <a:pPr lvl="1" algn="just">
              <a:lnSpc>
                <a:spcPct val="120000"/>
              </a:lnSpc>
              <a:spcBef>
                <a:spcPts val="600"/>
              </a:spcBef>
              <a:buFont typeface="Wingdings" panose="05000000000000000000" pitchFamily="2" charset="2"/>
              <a:buChar char="§"/>
            </a:pPr>
            <a:r>
              <a:rPr lang="en-US" sz="1800" dirty="0">
                <a:latin typeface="+mn-lt"/>
              </a:rPr>
              <a:t>Identifying the requirements and prioritizing the requirements is essential as there can be constraints on the time, cost and resources.</a:t>
            </a:r>
          </a:p>
          <a:p>
            <a:pPr marL="731520" lvl="2" indent="0">
              <a:lnSpc>
                <a:spcPct val="120000"/>
              </a:lnSpc>
              <a:spcBef>
                <a:spcPts val="600"/>
              </a:spcBef>
              <a:buNone/>
            </a:pPr>
            <a:r>
              <a:rPr lang="en-US" sz="1800" dirty="0">
                <a:latin typeface="+mn-lt"/>
              </a:rPr>
              <a:t>E.g. </a:t>
            </a:r>
            <a:endParaRPr lang="en-US" sz="1800" b="1" dirty="0">
              <a:solidFill>
                <a:srgbClr val="0070C0"/>
              </a:solidFill>
              <a:latin typeface="+mn-lt"/>
            </a:endParaRPr>
          </a:p>
        </p:txBody>
      </p:sp>
      <p:sp>
        <p:nvSpPr>
          <p:cNvPr id="3" name="Content Placeholder 2"/>
          <p:cNvSpPr>
            <a:spLocks noGrp="1"/>
          </p:cNvSpPr>
          <p:nvPr>
            <p:ph sz="quarter" idx="10"/>
          </p:nvPr>
        </p:nvSpPr>
        <p:spPr>
          <a:xfrm>
            <a:off x="10614" y="0"/>
            <a:ext cx="4876800" cy="1295400"/>
          </a:xfrm>
        </p:spPr>
        <p:txBody>
          <a:bodyPr anchor="t">
            <a:normAutofit/>
          </a:bodyPr>
          <a:lstStyle/>
          <a:p>
            <a:r>
              <a:rPr lang="en-IN" sz="2400" dirty="0">
                <a:solidFill>
                  <a:srgbClr val="0070C0"/>
                </a:solidFill>
              </a:rPr>
              <a:t>Change Management</a:t>
            </a:r>
          </a:p>
          <a:p>
            <a:pPr>
              <a:lnSpc>
                <a:spcPct val="100000"/>
              </a:lnSpc>
            </a:pPr>
            <a:r>
              <a:rPr lang="en-GB" sz="2000" dirty="0">
                <a:solidFill>
                  <a:srgbClr val="C00000"/>
                </a:solidFill>
              </a:rPr>
              <a:t>Key Steps required in a Change Management Processes : Details - 5</a:t>
            </a:r>
            <a:r>
              <a:rPr lang="en-IN" sz="2000" dirty="0">
                <a:solidFill>
                  <a:srgbClr val="C00000"/>
                </a:solidFill>
              </a:rPr>
              <a:t>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pic>
        <p:nvPicPr>
          <p:cNvPr id="8" name="Picture 7">
            <a:extLst>
              <a:ext uri="{FF2B5EF4-FFF2-40B4-BE49-F238E27FC236}">
                <a16:creationId xmlns:a16="http://schemas.microsoft.com/office/drawing/2014/main" id="{207D28CF-F0D5-4F5A-84B7-C92A4AF1E710}"/>
              </a:ext>
            </a:extLst>
          </p:cNvPr>
          <p:cNvPicPr>
            <a:picLocks noChangeAspect="1"/>
          </p:cNvPicPr>
          <p:nvPr/>
        </p:nvPicPr>
        <p:blipFill>
          <a:blip r:embed="rId3"/>
          <a:stretch>
            <a:fillRect/>
          </a:stretch>
        </p:blipFill>
        <p:spPr>
          <a:xfrm>
            <a:off x="4876904" y="0"/>
            <a:ext cx="4267096" cy="6446689"/>
          </a:xfrm>
          <a:prstGeom prst="rect">
            <a:avLst/>
          </a:prstGeom>
        </p:spPr>
      </p:pic>
    </p:spTree>
    <p:extLst>
      <p:ext uri="{BB962C8B-B14F-4D97-AF65-F5344CB8AC3E}">
        <p14:creationId xmlns:p14="http://schemas.microsoft.com/office/powerpoint/2010/main" val="37631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494" y="1458462"/>
            <a:ext cx="9015203" cy="1295400"/>
          </a:xfrm>
        </p:spPr>
        <p:txBody>
          <a:bodyPr>
            <a:normAutofit lnSpcReduction="10000"/>
          </a:bodyPr>
          <a:lstStyle/>
          <a:p>
            <a:pPr marL="342900" lvl="1" indent="-342900">
              <a:lnSpc>
                <a:spcPct val="120000"/>
              </a:lnSpc>
              <a:spcBef>
                <a:spcPts val="600"/>
              </a:spcBef>
              <a:buClr>
                <a:srgbClr val="101141"/>
              </a:buClr>
              <a:buFont typeface="+mj-lt"/>
              <a:buAutoNum type="arabicPeriod" startAt="9"/>
            </a:pPr>
            <a:r>
              <a:rPr lang="en-US" sz="1800" b="1" dirty="0">
                <a:solidFill>
                  <a:srgbClr val="0070C0"/>
                </a:solidFill>
                <a:latin typeface="+mn-lt"/>
              </a:rPr>
              <a:t>Develop Definitions of Key Terms</a:t>
            </a:r>
          </a:p>
          <a:p>
            <a:pPr lvl="1">
              <a:spcBef>
                <a:spcPts val="300"/>
              </a:spcBef>
              <a:buFont typeface="Wingdings" panose="05000000000000000000" pitchFamily="2" charset="2"/>
              <a:buChar char="§"/>
            </a:pPr>
            <a:r>
              <a:rPr lang="en-US" sz="1800" dirty="0">
                <a:latin typeface="+mn-lt"/>
              </a:rPr>
              <a:t>Need unambiguous usage of the terminologies and hence have to be defined</a:t>
            </a:r>
          </a:p>
          <a:p>
            <a:pPr lvl="1">
              <a:spcBef>
                <a:spcPts val="300"/>
              </a:spcBef>
              <a:buFont typeface="Wingdings" panose="05000000000000000000" pitchFamily="2" charset="2"/>
              <a:buChar char="§"/>
            </a:pPr>
            <a:r>
              <a:rPr lang="en-US" sz="1800" dirty="0">
                <a:latin typeface="+mn-lt"/>
              </a:rPr>
              <a:t>Some of the terminologies of Change, Change Management, Change Control and Change co-ordination have been defined earlier too</a:t>
            </a:r>
          </a:p>
        </p:txBody>
      </p:sp>
      <p:sp>
        <p:nvSpPr>
          <p:cNvPr id="3" name="Content Placeholder 2"/>
          <p:cNvSpPr>
            <a:spLocks noGrp="1"/>
          </p:cNvSpPr>
          <p:nvPr>
            <p:ph sz="quarter" idx="10"/>
          </p:nvPr>
        </p:nvSpPr>
        <p:spPr>
          <a:xfrm>
            <a:off x="52494" y="28575"/>
            <a:ext cx="7696200" cy="1295400"/>
          </a:xfrm>
        </p:spPr>
        <p:txBody>
          <a:bodyPr>
            <a:normAutofit fontScale="62500" lnSpcReduction="20000"/>
          </a:bodyPr>
          <a:lstStyle/>
          <a:p>
            <a:r>
              <a:rPr lang="en-IN" sz="3800" dirty="0">
                <a:solidFill>
                  <a:srgbClr val="0070C0"/>
                </a:solidFill>
              </a:rPr>
              <a:t>Change Management</a:t>
            </a:r>
            <a:br>
              <a:rPr lang="en-IN" sz="3000" dirty="0">
                <a:solidFill>
                  <a:srgbClr val="0070C0"/>
                </a:solidFill>
              </a:rPr>
            </a:br>
            <a:r>
              <a:rPr lang="en-GB" sz="3200" dirty="0">
                <a:solidFill>
                  <a:srgbClr val="C00000"/>
                </a:solidFill>
              </a:rPr>
              <a:t>Key Steps required in a Change Management Processes : Details - </a:t>
            </a:r>
            <a:r>
              <a:rPr lang="en-IN" sz="3200" dirty="0">
                <a:solidFill>
                  <a:srgbClr val="C00000"/>
                </a:solidFill>
              </a:rPr>
              <a:t>6 </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grpSp>
        <p:nvGrpSpPr>
          <p:cNvPr id="13" name="Group 12">
            <a:extLst>
              <a:ext uri="{FF2B5EF4-FFF2-40B4-BE49-F238E27FC236}">
                <a16:creationId xmlns:a16="http://schemas.microsoft.com/office/drawing/2014/main" id="{B859685D-C666-4D46-BAE9-5082B90A9253}"/>
              </a:ext>
            </a:extLst>
          </p:cNvPr>
          <p:cNvGrpSpPr/>
          <p:nvPr/>
        </p:nvGrpSpPr>
        <p:grpSpPr>
          <a:xfrm>
            <a:off x="4583904" y="2733559"/>
            <a:ext cx="4507602" cy="3743325"/>
            <a:chOff x="4399940" y="1460307"/>
            <a:chExt cx="4507602" cy="3743325"/>
          </a:xfrm>
        </p:grpSpPr>
        <p:pic>
          <p:nvPicPr>
            <p:cNvPr id="11" name="Picture 10">
              <a:extLst>
                <a:ext uri="{FF2B5EF4-FFF2-40B4-BE49-F238E27FC236}">
                  <a16:creationId xmlns:a16="http://schemas.microsoft.com/office/drawing/2014/main" id="{1D771F6D-257D-4ACC-B535-E8E2A5A65421}"/>
                </a:ext>
              </a:extLst>
            </p:cNvPr>
            <p:cNvPicPr>
              <a:picLocks noChangeAspect="1"/>
            </p:cNvPicPr>
            <p:nvPr/>
          </p:nvPicPr>
          <p:blipFill>
            <a:blip r:embed="rId3"/>
            <a:stretch>
              <a:fillRect/>
            </a:stretch>
          </p:blipFill>
          <p:spPr>
            <a:xfrm>
              <a:off x="4466924" y="1460307"/>
              <a:ext cx="4440618" cy="323850"/>
            </a:xfrm>
            <a:prstGeom prst="rect">
              <a:avLst/>
            </a:prstGeom>
          </p:spPr>
        </p:pic>
        <p:pic>
          <p:nvPicPr>
            <p:cNvPr id="8" name="Picture 7">
              <a:extLst>
                <a:ext uri="{FF2B5EF4-FFF2-40B4-BE49-F238E27FC236}">
                  <a16:creationId xmlns:a16="http://schemas.microsoft.com/office/drawing/2014/main" id="{E01DB5BA-F951-42CB-943D-1DA3B9B20FF6}"/>
                </a:ext>
              </a:extLst>
            </p:cNvPr>
            <p:cNvPicPr>
              <a:picLocks noChangeAspect="1"/>
            </p:cNvPicPr>
            <p:nvPr/>
          </p:nvPicPr>
          <p:blipFill>
            <a:blip r:embed="rId4"/>
            <a:stretch>
              <a:fillRect/>
            </a:stretch>
          </p:blipFill>
          <p:spPr>
            <a:xfrm>
              <a:off x="4399940" y="1784157"/>
              <a:ext cx="4486275" cy="3419475"/>
            </a:xfrm>
            <a:prstGeom prst="rect">
              <a:avLst/>
            </a:prstGeom>
          </p:spPr>
        </p:pic>
      </p:grpSp>
      <p:pic>
        <p:nvPicPr>
          <p:cNvPr id="14" name="Picture 13">
            <a:extLst>
              <a:ext uri="{FF2B5EF4-FFF2-40B4-BE49-F238E27FC236}">
                <a16:creationId xmlns:a16="http://schemas.microsoft.com/office/drawing/2014/main" id="{C846A06A-6C58-4E92-85F6-B75F70DA569D}"/>
              </a:ext>
            </a:extLst>
          </p:cNvPr>
          <p:cNvPicPr>
            <a:picLocks noChangeAspect="1"/>
          </p:cNvPicPr>
          <p:nvPr/>
        </p:nvPicPr>
        <p:blipFill>
          <a:blip r:embed="rId5"/>
          <a:stretch>
            <a:fillRect/>
          </a:stretch>
        </p:blipFill>
        <p:spPr>
          <a:xfrm>
            <a:off x="97630" y="2780604"/>
            <a:ext cx="4474370" cy="3419474"/>
          </a:xfrm>
          <a:prstGeom prst="rect">
            <a:avLst/>
          </a:prstGeom>
        </p:spPr>
      </p:pic>
      <p:cxnSp>
        <p:nvCxnSpPr>
          <p:cNvPr id="7" name="Straight Connector 6">
            <a:extLst>
              <a:ext uri="{FF2B5EF4-FFF2-40B4-BE49-F238E27FC236}">
                <a16:creationId xmlns:a16="http://schemas.microsoft.com/office/drawing/2014/main" id="{46523B41-26E9-4D6A-871F-CF0399A55243}"/>
              </a:ext>
            </a:extLst>
          </p:cNvPr>
          <p:cNvCxnSpPr>
            <a:cxnSpLocks/>
          </p:cNvCxnSpPr>
          <p:nvPr/>
        </p:nvCxnSpPr>
        <p:spPr>
          <a:xfrm>
            <a:off x="4583904" y="2780604"/>
            <a:ext cx="0" cy="3770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64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38100" y="4713288"/>
            <a:ext cx="8458200" cy="1600200"/>
          </a:xfrm>
        </p:spPr>
        <p:txBody>
          <a:bodyPr/>
          <a:lstStyle/>
          <a:p>
            <a:pPr algn="ctr"/>
            <a:r>
              <a:rPr lang="en-US" dirty="0"/>
              <a:t> Change Management Process </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2119745" y="5791200"/>
            <a:ext cx="4876800" cy="365125"/>
          </a:xfrm>
        </p:spPr>
        <p:txBody>
          <a:bodyPr/>
          <a:lstStyle/>
          <a:p>
            <a:r>
              <a:rPr lang="en-US" sz="1600" b="1" dirty="0">
                <a:solidFill>
                  <a:schemeClr val="tx1"/>
                </a:solidFil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39339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1018309"/>
          </a:xfrm>
        </p:spPr>
        <p:txBody>
          <a:bodyPr>
            <a:noAutofit/>
          </a:bodyPr>
          <a:lstStyle/>
          <a:p>
            <a:pPr marL="342900" lvl="1" indent="-342900">
              <a:lnSpc>
                <a:spcPct val="120000"/>
              </a:lnSpc>
              <a:spcBef>
                <a:spcPts val="600"/>
              </a:spcBef>
              <a:buClr>
                <a:srgbClr val="101141"/>
              </a:buClr>
              <a:buFont typeface="+mj-lt"/>
              <a:buAutoNum type="arabicPeriod" startAt="10"/>
            </a:pPr>
            <a:r>
              <a:rPr lang="en-US" b="1" dirty="0">
                <a:solidFill>
                  <a:srgbClr val="0070C0"/>
                </a:solidFill>
                <a:latin typeface="+mn-lt"/>
              </a:rPr>
              <a:t>Design the Initial Change Management Process</a:t>
            </a:r>
          </a:p>
          <a:p>
            <a:pPr marL="640080" lvl="1">
              <a:spcBef>
                <a:spcPts val="600"/>
              </a:spcBef>
              <a:buFont typeface="Wingdings" panose="05000000000000000000" pitchFamily="2" charset="2"/>
              <a:buChar char="§"/>
            </a:pPr>
            <a:r>
              <a:rPr lang="en-US" dirty="0">
                <a:latin typeface="+mn-lt"/>
              </a:rPr>
              <a:t>This is one of the key activities of the cross-functional team. The major deliverables produced in this step are:</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7</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sp>
        <p:nvSpPr>
          <p:cNvPr id="7" name="Rectangle 6">
            <a:extLst>
              <a:ext uri="{FF2B5EF4-FFF2-40B4-BE49-F238E27FC236}">
                <a16:creationId xmlns:a16="http://schemas.microsoft.com/office/drawing/2014/main" id="{95E599FB-7707-4E09-9FFA-6B05C92DFD6F}"/>
              </a:ext>
            </a:extLst>
          </p:cNvPr>
          <p:cNvSpPr/>
          <p:nvPr/>
        </p:nvSpPr>
        <p:spPr>
          <a:xfrm>
            <a:off x="58958" y="2209800"/>
            <a:ext cx="4741641" cy="4423006"/>
          </a:xfrm>
          <a:prstGeom prst="rect">
            <a:avLst/>
          </a:prstGeom>
        </p:spPr>
        <p:txBody>
          <a:bodyPr wrap="square">
            <a:spAutoFit/>
          </a:bodyPr>
          <a:lstStyle/>
          <a:p>
            <a:pPr marL="1028700" lvl="2" indent="-342900">
              <a:lnSpc>
                <a:spcPct val="120000"/>
              </a:lnSpc>
              <a:spcBef>
                <a:spcPts val="600"/>
              </a:spcBef>
              <a:buFont typeface="+mj-lt"/>
              <a:buAutoNum type="arabicPeriod"/>
            </a:pPr>
            <a:r>
              <a:rPr lang="en-US" sz="1600" b="1" dirty="0">
                <a:solidFill>
                  <a:srgbClr val="C00000"/>
                </a:solidFill>
                <a:cs typeface="Arial" pitchFamily="34" charset="0"/>
              </a:rPr>
              <a:t>A priority scheme : </a:t>
            </a:r>
            <a:r>
              <a:rPr lang="en-US" sz="1600" dirty="0">
                <a:cs typeface="Arial" pitchFamily="34" charset="0"/>
              </a:rPr>
              <a:t>A set of criteria should be identified to distinguish different levels of planned changes for both planned and unplanned changes. The criteria could be </a:t>
            </a:r>
          </a:p>
          <a:p>
            <a:pPr marL="1188720" lvl="3" indent="-228600">
              <a:lnSpc>
                <a:spcPct val="120000"/>
              </a:lnSpc>
              <a:spcBef>
                <a:spcPts val="300"/>
              </a:spcBef>
              <a:buFont typeface="Wingdings" panose="05000000000000000000" pitchFamily="2" charset="2"/>
              <a:buChar char="§"/>
            </a:pPr>
            <a:r>
              <a:rPr lang="en-US" sz="1600" dirty="0">
                <a:cs typeface="Arial" pitchFamily="34" charset="0"/>
              </a:rPr>
              <a:t>Qualitative like degree of complexity and level of risk</a:t>
            </a:r>
          </a:p>
          <a:p>
            <a:pPr marL="1188720" lvl="3" indent="-228600">
              <a:spcBef>
                <a:spcPts val="300"/>
              </a:spcBef>
              <a:buFont typeface="Wingdings" panose="05000000000000000000" pitchFamily="2" charset="2"/>
              <a:buChar char="§"/>
            </a:pPr>
            <a:r>
              <a:rPr lang="en-US" sz="1600" dirty="0">
                <a:cs typeface="Arial" pitchFamily="34" charset="0"/>
              </a:rPr>
              <a:t>Quantitative criteria like number of internal of external customers impacted, number of hours needed to implement the change. </a:t>
            </a:r>
          </a:p>
          <a:p>
            <a:pPr marL="1188720" lvl="3" indent="-228600">
              <a:lnSpc>
                <a:spcPct val="120000"/>
              </a:lnSpc>
              <a:spcBef>
                <a:spcPts val="300"/>
              </a:spcBef>
              <a:buFont typeface="Wingdings" panose="05000000000000000000" pitchFamily="2" charset="2"/>
              <a:buChar char="§"/>
            </a:pPr>
            <a:r>
              <a:rPr lang="en-US" sz="1600" dirty="0">
                <a:cs typeface="Arial" pitchFamily="34" charset="0"/>
              </a:rPr>
              <a:t>Impact can be grouped into different levels like 4 levels or 2 levels etc. </a:t>
            </a:r>
            <a:br>
              <a:rPr lang="en-US" sz="1600" dirty="0">
                <a:cs typeface="Arial" pitchFamily="34" charset="0"/>
              </a:rPr>
            </a:br>
            <a:r>
              <a:rPr lang="en-US" sz="1600" dirty="0">
                <a:cs typeface="Arial" pitchFamily="34" charset="0"/>
              </a:rPr>
              <a:t>E.g. Criteria with four level impact </a:t>
            </a:r>
            <a:r>
              <a:rPr lang="en-GB" sz="1600" dirty="0">
                <a:cs typeface="Arial" pitchFamily="34" charset="0"/>
              </a:rPr>
              <a:t>based on some of qualitative and  quantitative criteria</a:t>
            </a:r>
            <a:endParaRPr lang="en-US" sz="1600" dirty="0">
              <a:cs typeface="Arial" pitchFamily="34" charset="0"/>
            </a:endParaRPr>
          </a:p>
        </p:txBody>
      </p:sp>
      <p:grpSp>
        <p:nvGrpSpPr>
          <p:cNvPr id="10" name="Group 9">
            <a:extLst>
              <a:ext uri="{FF2B5EF4-FFF2-40B4-BE49-F238E27FC236}">
                <a16:creationId xmlns:a16="http://schemas.microsoft.com/office/drawing/2014/main" id="{66FA18D4-9539-4DF6-B8B0-789CCD2FCC98}"/>
              </a:ext>
            </a:extLst>
          </p:cNvPr>
          <p:cNvGrpSpPr/>
          <p:nvPr/>
        </p:nvGrpSpPr>
        <p:grpSpPr>
          <a:xfrm>
            <a:off x="4792716" y="1340330"/>
            <a:ext cx="4378216" cy="5199872"/>
            <a:chOff x="4817945" y="-2628"/>
            <a:chExt cx="4378216" cy="5199872"/>
          </a:xfrm>
        </p:grpSpPr>
        <p:pic>
          <p:nvPicPr>
            <p:cNvPr id="8" name="Picture 7">
              <a:extLst>
                <a:ext uri="{FF2B5EF4-FFF2-40B4-BE49-F238E27FC236}">
                  <a16:creationId xmlns:a16="http://schemas.microsoft.com/office/drawing/2014/main" id="{7850F12D-835F-49F0-8A82-1E69A65BDE6D}"/>
                </a:ext>
              </a:extLst>
            </p:cNvPr>
            <p:cNvPicPr>
              <a:picLocks noChangeAspect="1"/>
            </p:cNvPicPr>
            <p:nvPr/>
          </p:nvPicPr>
          <p:blipFill>
            <a:blip r:embed="rId3"/>
            <a:stretch>
              <a:fillRect/>
            </a:stretch>
          </p:blipFill>
          <p:spPr>
            <a:xfrm>
              <a:off x="4817945" y="-2628"/>
              <a:ext cx="4362450" cy="3682780"/>
            </a:xfrm>
            <a:prstGeom prst="rect">
              <a:avLst/>
            </a:prstGeom>
          </p:spPr>
        </p:pic>
        <p:pic>
          <p:nvPicPr>
            <p:cNvPr id="9" name="Picture 8">
              <a:extLst>
                <a:ext uri="{FF2B5EF4-FFF2-40B4-BE49-F238E27FC236}">
                  <a16:creationId xmlns:a16="http://schemas.microsoft.com/office/drawing/2014/main" id="{E23708DB-5BE3-4919-B7E2-91AD2659FA9A}"/>
                </a:ext>
              </a:extLst>
            </p:cNvPr>
            <p:cNvPicPr>
              <a:picLocks noChangeAspect="1"/>
            </p:cNvPicPr>
            <p:nvPr/>
          </p:nvPicPr>
          <p:blipFill>
            <a:blip r:embed="rId4"/>
            <a:stretch>
              <a:fillRect/>
            </a:stretch>
          </p:blipFill>
          <p:spPr>
            <a:xfrm>
              <a:off x="4833712" y="3643928"/>
              <a:ext cx="4362449" cy="1553316"/>
            </a:xfrm>
            <a:prstGeom prst="rect">
              <a:avLst/>
            </a:prstGeom>
          </p:spPr>
        </p:pic>
      </p:grpSp>
    </p:spTree>
    <p:extLst>
      <p:ext uri="{BB962C8B-B14F-4D97-AF65-F5344CB8AC3E}">
        <p14:creationId xmlns:p14="http://schemas.microsoft.com/office/powerpoint/2010/main" val="154114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76" y="1630299"/>
            <a:ext cx="8991394" cy="5220635"/>
          </a:xfrm>
        </p:spPr>
        <p:txBody>
          <a:bodyPr numCol="2">
            <a:normAutofit/>
          </a:bodyPr>
          <a:lstStyle/>
          <a:p>
            <a:pPr marL="662940" lvl="2" indent="-342900">
              <a:spcBef>
                <a:spcPts val="300"/>
              </a:spcBef>
              <a:buFont typeface="+mj-lt"/>
              <a:buAutoNum type="arabicPeriod"/>
            </a:pPr>
            <a:r>
              <a:rPr lang="en-US" sz="1800" b="1" dirty="0">
                <a:solidFill>
                  <a:srgbClr val="C00000"/>
                </a:solidFill>
                <a:latin typeface="+mn-lt"/>
              </a:rPr>
              <a:t>A priority scheme  (Cont.):</a:t>
            </a:r>
          </a:p>
          <a:p>
            <a:pPr marL="612000" lvl="2" indent="0">
              <a:spcBef>
                <a:spcPts val="400"/>
              </a:spcBef>
              <a:buNone/>
            </a:pPr>
            <a:r>
              <a:rPr lang="en-US" sz="1400" dirty="0">
                <a:latin typeface="+mn-lt"/>
              </a:rPr>
              <a:t>E.g. Impact grouped into two levels</a:t>
            </a: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800" dirty="0">
              <a:latin typeface="+mn-lt"/>
            </a:endParaRPr>
          </a:p>
          <a:p>
            <a:pPr marL="502920" lvl="2" indent="0">
              <a:spcBef>
                <a:spcPts val="400"/>
              </a:spcBef>
              <a:buNone/>
            </a:pPr>
            <a:endParaRPr lang="en-US" sz="100" b="1" dirty="0">
              <a:latin typeface="+mn-lt"/>
            </a:endParaRPr>
          </a:p>
          <a:p>
            <a:pPr marL="662940" lvl="2" indent="-342900">
              <a:spcBef>
                <a:spcPts val="300"/>
              </a:spcBef>
              <a:buFont typeface="+mj-lt"/>
              <a:buAutoNum type="arabicPeriod" startAt="2"/>
            </a:pPr>
            <a:r>
              <a:rPr lang="en-US" sz="1800" b="1" dirty="0">
                <a:solidFill>
                  <a:srgbClr val="C00000"/>
                </a:solidFill>
                <a:latin typeface="+mn-lt"/>
              </a:rPr>
              <a:t>Actions to be taken based on the level of change </a:t>
            </a:r>
            <a:br>
              <a:rPr lang="en-US" sz="1600" dirty="0">
                <a:solidFill>
                  <a:srgbClr val="C00000"/>
                </a:solidFill>
                <a:latin typeface="+mn-lt"/>
              </a:rPr>
            </a:br>
            <a:endParaRPr lang="en-US" sz="900" dirty="0">
              <a:solidFill>
                <a:srgbClr val="C00000"/>
              </a:solidFill>
              <a:latin typeface="+mn-lt"/>
            </a:endParaRPr>
          </a:p>
          <a:p>
            <a:pPr marL="320040" lvl="2" indent="0">
              <a:spcBef>
                <a:spcPts val="300"/>
              </a:spcBef>
              <a:buNone/>
            </a:pPr>
            <a:r>
              <a:rPr lang="en-US" sz="1600" b="1" dirty="0">
                <a:latin typeface="+mn-lt"/>
              </a:rPr>
              <a:t>Action Matrix for planned changes</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8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pic>
        <p:nvPicPr>
          <p:cNvPr id="10" name="Picture 9">
            <a:extLst>
              <a:ext uri="{FF2B5EF4-FFF2-40B4-BE49-F238E27FC236}">
                <a16:creationId xmlns:a16="http://schemas.microsoft.com/office/drawing/2014/main" id="{A0B0D1E2-F316-4E3A-AFDB-BBE88A1C0F60}"/>
              </a:ext>
            </a:extLst>
          </p:cNvPr>
          <p:cNvPicPr>
            <a:picLocks noChangeAspect="1"/>
          </p:cNvPicPr>
          <p:nvPr/>
        </p:nvPicPr>
        <p:blipFill>
          <a:blip r:embed="rId3"/>
          <a:stretch>
            <a:fillRect/>
          </a:stretch>
        </p:blipFill>
        <p:spPr>
          <a:xfrm>
            <a:off x="4720411" y="2724005"/>
            <a:ext cx="4222068" cy="2712957"/>
          </a:xfrm>
          <a:prstGeom prst="rect">
            <a:avLst/>
          </a:prstGeom>
        </p:spPr>
      </p:pic>
      <p:pic>
        <p:nvPicPr>
          <p:cNvPr id="9" name="Picture 8">
            <a:extLst>
              <a:ext uri="{FF2B5EF4-FFF2-40B4-BE49-F238E27FC236}">
                <a16:creationId xmlns:a16="http://schemas.microsoft.com/office/drawing/2014/main" id="{0CA437E6-2008-41A0-B903-8F22A0CF4EDD}"/>
              </a:ext>
            </a:extLst>
          </p:cNvPr>
          <p:cNvPicPr>
            <a:picLocks noChangeAspect="1"/>
          </p:cNvPicPr>
          <p:nvPr/>
        </p:nvPicPr>
        <p:blipFill>
          <a:blip r:embed="rId4"/>
          <a:stretch>
            <a:fillRect/>
          </a:stretch>
        </p:blipFill>
        <p:spPr>
          <a:xfrm>
            <a:off x="563177" y="2258592"/>
            <a:ext cx="4114696" cy="4443151"/>
          </a:xfrm>
          <a:prstGeom prst="rect">
            <a:avLst/>
          </a:prstGeom>
        </p:spPr>
      </p:pic>
      <p:sp>
        <p:nvSpPr>
          <p:cNvPr id="12" name="TextBox 11">
            <a:extLst>
              <a:ext uri="{FF2B5EF4-FFF2-40B4-BE49-F238E27FC236}">
                <a16:creationId xmlns:a16="http://schemas.microsoft.com/office/drawing/2014/main" id="{472E7472-1EF6-4939-A4A3-967F38BE06BC}"/>
              </a:ext>
            </a:extLst>
          </p:cNvPr>
          <p:cNvSpPr txBox="1"/>
          <p:nvPr/>
        </p:nvSpPr>
        <p:spPr>
          <a:xfrm>
            <a:off x="0" y="1295322"/>
            <a:ext cx="8820343" cy="402546"/>
          </a:xfrm>
          <a:prstGeom prst="rect">
            <a:avLst/>
          </a:prstGeom>
          <a:noFill/>
        </p:spPr>
        <p:txBody>
          <a:bodyPr wrap="square">
            <a:spAutoFit/>
          </a:bodyPr>
          <a:lstStyle/>
          <a:p>
            <a:pPr marL="342900" lvl="1" indent="-342900">
              <a:lnSpc>
                <a:spcPct val="120000"/>
              </a:lnSpc>
              <a:spcBef>
                <a:spcPts val="600"/>
              </a:spcBef>
              <a:buClr>
                <a:srgbClr val="101141"/>
              </a:buClr>
              <a:buFont typeface="+mj-lt"/>
              <a:buAutoNum type="arabicPeriod" startAt="10"/>
            </a:pPr>
            <a:r>
              <a:rPr lang="en-US" sz="1800" b="1" dirty="0">
                <a:solidFill>
                  <a:srgbClr val="0070C0"/>
                </a:solidFill>
                <a:latin typeface="+mn-lt"/>
              </a:rPr>
              <a:t>Design the Initial Change Management Process (Cont.)</a:t>
            </a:r>
          </a:p>
        </p:txBody>
      </p:sp>
    </p:spTree>
    <p:extLst>
      <p:ext uri="{BB962C8B-B14F-4D97-AF65-F5344CB8AC3E}">
        <p14:creationId xmlns:p14="http://schemas.microsoft.com/office/powerpoint/2010/main" val="141317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7103" y="1966004"/>
            <a:ext cx="8386897" cy="4584667"/>
          </a:xfrm>
        </p:spPr>
        <p:txBody>
          <a:bodyPr numCol="2" spcCol="182880">
            <a:normAutofit/>
          </a:bodyPr>
          <a:lstStyle/>
          <a:p>
            <a:pPr marL="262890" lvl="1" indent="-342900">
              <a:lnSpc>
                <a:spcPct val="120000"/>
              </a:lnSpc>
              <a:spcBef>
                <a:spcPts val="300"/>
              </a:spcBef>
              <a:buFont typeface="+mj-lt"/>
              <a:buAutoNum type="arabicPeriod"/>
            </a:pPr>
            <a:r>
              <a:rPr lang="en-US" b="1" dirty="0">
                <a:solidFill>
                  <a:srgbClr val="C00000"/>
                </a:solidFill>
                <a:latin typeface="+mn-lt"/>
              </a:rPr>
              <a:t>List of actions for emergency change</a:t>
            </a:r>
          </a:p>
          <a:p>
            <a:pPr marL="182880" lvl="1" indent="-274320">
              <a:lnSpc>
                <a:spcPct val="120000"/>
              </a:lnSpc>
              <a:spcBef>
                <a:spcPts val="600"/>
              </a:spcBef>
              <a:buNone/>
            </a:pPr>
            <a:r>
              <a:rPr lang="en-US" dirty="0">
                <a:latin typeface="+mn-lt"/>
              </a:rPr>
              <a:t>1. If not an emergency change, then follow the actions in the action matrix for planned changes.</a:t>
            </a:r>
          </a:p>
          <a:p>
            <a:pPr marL="182880" lvl="1" indent="-274320">
              <a:lnSpc>
                <a:spcPct val="120000"/>
              </a:lnSpc>
              <a:spcBef>
                <a:spcPts val="600"/>
              </a:spcBef>
              <a:buNone/>
            </a:pPr>
            <a:r>
              <a:rPr lang="en-US" dirty="0">
                <a:latin typeface="+mn-lt"/>
              </a:rPr>
              <a:t>2. Implementer or recovery team rep notifies all appropriate parties, including the support center of the emergency change.</a:t>
            </a:r>
          </a:p>
          <a:p>
            <a:pPr marL="182880" lvl="1" indent="-274320">
              <a:lnSpc>
                <a:spcPct val="120000"/>
              </a:lnSpc>
              <a:spcBef>
                <a:spcPts val="600"/>
              </a:spcBef>
              <a:buNone/>
            </a:pPr>
            <a:r>
              <a:rPr lang="en-US" dirty="0">
                <a:latin typeface="+mn-lt"/>
              </a:rPr>
              <a:t>3. Recovery team should initiate recovery action within 2 hours.</a:t>
            </a:r>
          </a:p>
          <a:p>
            <a:pPr marL="182880" lvl="1" indent="-274320">
              <a:lnSpc>
                <a:spcPct val="120000"/>
              </a:lnSpc>
              <a:spcBef>
                <a:spcPts val="600"/>
              </a:spcBef>
              <a:buNone/>
            </a:pPr>
            <a:r>
              <a:rPr lang="en-US" dirty="0">
                <a:latin typeface="+mn-lt"/>
              </a:rPr>
              <a:t>4. Recovery team should determine problem status update interval for support center.</a:t>
            </a:r>
          </a:p>
          <a:p>
            <a:pPr marL="182880" lvl="1" indent="-274320">
              <a:lnSpc>
                <a:spcPct val="120000"/>
              </a:lnSpc>
              <a:spcBef>
                <a:spcPts val="600"/>
              </a:spcBef>
              <a:buNone/>
            </a:pPr>
            <a:r>
              <a:rPr lang="en-US" dirty="0">
                <a:latin typeface="+mn-lt"/>
              </a:rPr>
              <a:t>5. If status interval is exceeded, recovery team rep updates support center.</a:t>
            </a:r>
          </a:p>
          <a:p>
            <a:pPr marL="182880" lvl="1" indent="-274320">
              <a:lnSpc>
                <a:spcPct val="120000"/>
              </a:lnSpc>
              <a:spcBef>
                <a:spcPts val="600"/>
              </a:spcBef>
              <a:buNone/>
            </a:pPr>
            <a:r>
              <a:rPr lang="en-US" dirty="0">
                <a:latin typeface="+mn-lt"/>
              </a:rPr>
              <a:t>6. Support center to notify all appropriate parties of the update.</a:t>
            </a:r>
          </a:p>
          <a:p>
            <a:pPr marL="182880" lvl="1" indent="-274320">
              <a:lnSpc>
                <a:spcPct val="120000"/>
              </a:lnSpc>
              <a:spcBef>
                <a:spcPts val="600"/>
              </a:spcBef>
              <a:buNone/>
            </a:pPr>
            <a:r>
              <a:rPr lang="en-US" dirty="0">
                <a:latin typeface="+mn-lt"/>
              </a:rPr>
              <a:t>7. Repeat steps #5 and #6 until problem is resolved.</a:t>
            </a:r>
          </a:p>
          <a:p>
            <a:pPr marL="182880" lvl="1" indent="-274320">
              <a:lnSpc>
                <a:spcPct val="120000"/>
              </a:lnSpc>
              <a:spcBef>
                <a:spcPts val="600"/>
              </a:spcBef>
              <a:buNone/>
            </a:pPr>
            <a:r>
              <a:rPr lang="en-US" dirty="0">
                <a:latin typeface="+mn-lt"/>
              </a:rPr>
              <a:t>8. Support center issues final resolution to all appropriate parties.</a:t>
            </a:r>
          </a:p>
          <a:p>
            <a:pPr marL="182880" lvl="1" indent="-274320">
              <a:lnSpc>
                <a:spcPct val="120000"/>
              </a:lnSpc>
              <a:spcBef>
                <a:spcPts val="600"/>
              </a:spcBef>
              <a:buNone/>
            </a:pPr>
            <a:r>
              <a:rPr lang="en-US" dirty="0">
                <a:latin typeface="+mn-lt"/>
              </a:rPr>
              <a:t>9. Implementer logs activity as an emergency change.</a:t>
            </a:r>
          </a:p>
          <a:p>
            <a:pPr marL="274320" lvl="1" indent="-365760">
              <a:lnSpc>
                <a:spcPct val="120000"/>
              </a:lnSpc>
              <a:spcBef>
                <a:spcPts val="600"/>
              </a:spcBef>
              <a:buNone/>
            </a:pPr>
            <a:r>
              <a:rPr lang="en-US" dirty="0">
                <a:latin typeface="+mn-lt"/>
              </a:rPr>
              <a:t>10. CAB issues final disposition of the emergency change at the next CAB meeting.</a:t>
            </a:r>
          </a:p>
          <a:p>
            <a:pPr marL="274320" lvl="1" indent="-365760">
              <a:lnSpc>
                <a:spcPct val="120000"/>
              </a:lnSpc>
              <a:spcBef>
                <a:spcPts val="600"/>
              </a:spcBef>
              <a:buNone/>
            </a:pPr>
            <a:r>
              <a:rPr lang="en-US" dirty="0">
                <a:latin typeface="+mn-lt"/>
              </a:rPr>
              <a:t>11. Change manager records the board’s final disposition of the change into the emergency change request record.</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9</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22</a:t>
            </a:fld>
            <a:endParaRPr lang="en-US" dirty="0"/>
          </a:p>
        </p:txBody>
      </p:sp>
      <p:sp>
        <p:nvSpPr>
          <p:cNvPr id="6" name="Rectangle 5">
            <a:extLst>
              <a:ext uri="{FF2B5EF4-FFF2-40B4-BE49-F238E27FC236}">
                <a16:creationId xmlns:a16="http://schemas.microsoft.com/office/drawing/2014/main" id="{35537EBB-5B67-4D71-9DB9-3CA04E71A568}"/>
              </a:ext>
            </a:extLst>
          </p:cNvPr>
          <p:cNvSpPr/>
          <p:nvPr/>
        </p:nvSpPr>
        <p:spPr>
          <a:xfrm>
            <a:off x="150439" y="1396489"/>
            <a:ext cx="6752406" cy="569515"/>
          </a:xfrm>
          <a:prstGeom prst="rect">
            <a:avLst/>
          </a:prstGeom>
        </p:spPr>
        <p:txBody>
          <a:bodyPr wrap="square">
            <a:spAutoFit/>
          </a:bodyPr>
          <a:lstStyle/>
          <a:p>
            <a:pPr marL="342900" lvl="1" indent="-342900">
              <a:lnSpc>
                <a:spcPct val="70000"/>
              </a:lnSpc>
              <a:spcBef>
                <a:spcPts val="600"/>
              </a:spcBef>
              <a:buClr>
                <a:srgbClr val="101141"/>
              </a:buClr>
              <a:buFont typeface="+mj-lt"/>
              <a:buAutoNum type="arabicPeriod" startAt="10"/>
            </a:pPr>
            <a:r>
              <a:rPr lang="en-US" b="1" dirty="0">
                <a:solidFill>
                  <a:srgbClr val="0070C0"/>
                </a:solidFill>
              </a:rPr>
              <a:t> Design the Initial Change Management Process (Cont.)</a:t>
            </a:r>
          </a:p>
          <a:p>
            <a:pPr marL="0" lvl="1">
              <a:lnSpc>
                <a:spcPct val="70000"/>
              </a:lnSpc>
              <a:spcBef>
                <a:spcPts val="600"/>
              </a:spcBef>
              <a:buClr>
                <a:srgbClr val="101141"/>
              </a:buClr>
            </a:pPr>
            <a:r>
              <a:rPr lang="en-US" b="1" dirty="0">
                <a:solidFill>
                  <a:srgbClr val="C00000"/>
                </a:solidFill>
              </a:rPr>
              <a:t>       2. Actions to be taken based on the level of change (Contd.)</a:t>
            </a:r>
          </a:p>
        </p:txBody>
      </p:sp>
    </p:spTree>
    <p:extLst>
      <p:ext uri="{BB962C8B-B14F-4D97-AF65-F5344CB8AC3E}">
        <p14:creationId xmlns:p14="http://schemas.microsoft.com/office/powerpoint/2010/main" val="294162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952" y="1330036"/>
            <a:ext cx="4587952" cy="5220635"/>
          </a:xfrm>
        </p:spPr>
        <p:txBody>
          <a:bodyPr>
            <a:normAutofit fontScale="77500" lnSpcReduction="20000"/>
          </a:bodyPr>
          <a:lstStyle/>
          <a:p>
            <a:pPr marL="342900" lvl="1" indent="-342900">
              <a:lnSpc>
                <a:spcPct val="120000"/>
              </a:lnSpc>
              <a:spcBef>
                <a:spcPts val="600"/>
              </a:spcBef>
              <a:buClr>
                <a:srgbClr val="101141"/>
              </a:buClr>
              <a:buFont typeface="+mj-lt"/>
              <a:buAutoNum type="arabicPeriod" startAt="10"/>
            </a:pPr>
            <a:r>
              <a:rPr lang="en-US" sz="2100" b="1" dirty="0">
                <a:solidFill>
                  <a:srgbClr val="0070C0"/>
                </a:solidFill>
                <a:latin typeface="+mn-lt"/>
              </a:rPr>
              <a:t>Design the Initial Change Management Process (Cont.)</a:t>
            </a:r>
            <a:endParaRPr lang="en-US" sz="2100" dirty="0">
              <a:latin typeface="+mn-lt"/>
            </a:endParaRPr>
          </a:p>
          <a:p>
            <a:pPr marL="754380" lvl="2" indent="-342900">
              <a:lnSpc>
                <a:spcPct val="120000"/>
              </a:lnSpc>
              <a:spcBef>
                <a:spcPts val="0"/>
              </a:spcBef>
              <a:buFont typeface="+mj-lt"/>
              <a:buAutoNum type="arabicPeriod" startAt="2"/>
            </a:pPr>
            <a:r>
              <a:rPr lang="en-US" sz="2100" b="1" dirty="0">
                <a:solidFill>
                  <a:srgbClr val="C00000"/>
                </a:solidFill>
                <a:latin typeface="+mn-lt"/>
              </a:rPr>
              <a:t>A change request form</a:t>
            </a:r>
          </a:p>
          <a:p>
            <a:pPr marL="754380" lvl="2" indent="-342900">
              <a:lnSpc>
                <a:spcPct val="120000"/>
              </a:lnSpc>
              <a:spcBef>
                <a:spcPts val="0"/>
              </a:spcBef>
              <a:buFont typeface="+mj-lt"/>
              <a:buAutoNum type="arabicPeriod" startAt="2"/>
            </a:pPr>
            <a:r>
              <a:rPr lang="en-US" sz="2100" b="1" dirty="0">
                <a:solidFill>
                  <a:srgbClr val="C00000"/>
                </a:solidFill>
                <a:latin typeface="+mn-lt"/>
              </a:rPr>
              <a:t>A review methodology</a:t>
            </a:r>
          </a:p>
          <a:p>
            <a:pPr marL="914400" lvl="3" algn="just">
              <a:lnSpc>
                <a:spcPct val="120000"/>
              </a:lnSpc>
              <a:spcBef>
                <a:spcPts val="0"/>
              </a:spcBef>
              <a:buFont typeface="Wingdings" panose="05000000000000000000" pitchFamily="2" charset="2"/>
              <a:buChar char="§"/>
            </a:pPr>
            <a:r>
              <a:rPr lang="en-US" sz="2100" dirty="0">
                <a:latin typeface="+mn-lt"/>
              </a:rPr>
              <a:t>Constitute a Change Advisory Board-CAB </a:t>
            </a:r>
            <a:r>
              <a:rPr lang="en-GB" sz="2100" dirty="0">
                <a:latin typeface="+mn-lt"/>
              </a:rPr>
              <a:t>to have a formal centralized review and approval mechanism to ensure changes and its impacts are managed by an accountable typically a cross-functional decision-making team, considering the variety of impacts which can arise out of the change. </a:t>
            </a:r>
          </a:p>
          <a:p>
            <a:pPr marL="914400" lvl="3">
              <a:lnSpc>
                <a:spcPct val="120000"/>
              </a:lnSpc>
              <a:spcBef>
                <a:spcPts val="0"/>
              </a:spcBef>
              <a:buFont typeface="Wingdings" panose="05000000000000000000" pitchFamily="2" charset="2"/>
              <a:buChar char="§"/>
            </a:pPr>
            <a:r>
              <a:rPr lang="en-US" sz="2100" dirty="0">
                <a:latin typeface="+mn-lt"/>
              </a:rPr>
              <a:t>Periodic (weekly) review schedule of CAB</a:t>
            </a:r>
          </a:p>
          <a:p>
            <a:pPr marL="754380" lvl="2" indent="-342900">
              <a:lnSpc>
                <a:spcPct val="120000"/>
              </a:lnSpc>
              <a:spcBef>
                <a:spcPts val="0"/>
              </a:spcBef>
              <a:buFont typeface="+mj-lt"/>
              <a:buAutoNum type="arabicPeriod" startAt="2"/>
            </a:pPr>
            <a:r>
              <a:rPr lang="en-US" sz="2100" b="1" dirty="0">
                <a:solidFill>
                  <a:srgbClr val="C00000"/>
                </a:solidFill>
                <a:latin typeface="+mn-lt"/>
              </a:rPr>
              <a:t>Metrics</a:t>
            </a:r>
          </a:p>
          <a:p>
            <a:pPr marL="914400" lvl="3" algn="just">
              <a:lnSpc>
                <a:spcPct val="120000"/>
              </a:lnSpc>
              <a:spcBef>
                <a:spcPts val="0"/>
              </a:spcBef>
              <a:buFont typeface="Wingdings" panose="05000000000000000000" pitchFamily="2" charset="2"/>
              <a:buChar char="§"/>
            </a:pPr>
            <a:r>
              <a:rPr lang="en-US" sz="2100" dirty="0">
                <a:latin typeface="+mn-lt"/>
              </a:rPr>
              <a:t>Establish metrics for tracking, analyzing, </a:t>
            </a:r>
            <a:br>
              <a:rPr lang="en-US" sz="2100" dirty="0">
                <a:latin typeface="+mn-lt"/>
              </a:rPr>
            </a:br>
            <a:r>
              <a:rPr lang="en-US" sz="2100" dirty="0">
                <a:latin typeface="+mn-lt"/>
              </a:rPr>
              <a:t>and trending the number and types of </a:t>
            </a:r>
            <a:br>
              <a:rPr lang="en-US" sz="2100" dirty="0">
                <a:latin typeface="+mn-lt"/>
              </a:rPr>
            </a:br>
            <a:r>
              <a:rPr lang="en-US" sz="2100" dirty="0">
                <a:latin typeface="+mn-lt"/>
              </a:rPr>
              <a:t>planned and emergency changes </a:t>
            </a:r>
            <a:br>
              <a:rPr lang="en-US" sz="2100" dirty="0">
                <a:latin typeface="+mn-lt"/>
              </a:rPr>
            </a:br>
            <a:r>
              <a:rPr lang="en-US" sz="2100" dirty="0">
                <a:latin typeface="+mn-lt"/>
              </a:rPr>
              <a:t>occurring every week.</a:t>
            </a:r>
          </a:p>
          <a:p>
            <a:pPr marL="754380" lvl="2" indent="-342900">
              <a:lnSpc>
                <a:spcPct val="120000"/>
              </a:lnSpc>
              <a:spcBef>
                <a:spcPts val="0"/>
              </a:spcBef>
              <a:buFont typeface="+mj-lt"/>
              <a:buAutoNum type="arabicPeriod" startAt="2"/>
            </a:pPr>
            <a:r>
              <a:rPr lang="en-US" sz="2100" b="1" dirty="0">
                <a:solidFill>
                  <a:srgbClr val="C00000"/>
                </a:solidFill>
                <a:latin typeface="+mn-lt"/>
              </a:rPr>
              <a:t>Designing a Roll back or backout </a:t>
            </a:r>
            <a:br>
              <a:rPr lang="en-US" sz="2100" b="1" dirty="0">
                <a:solidFill>
                  <a:srgbClr val="C00000"/>
                </a:solidFill>
                <a:latin typeface="+mn-lt"/>
              </a:rPr>
            </a:br>
            <a:r>
              <a:rPr lang="en-US" sz="2100" b="1" dirty="0">
                <a:solidFill>
                  <a:srgbClr val="C00000"/>
                </a:solidFill>
                <a:latin typeface="+mn-lt"/>
              </a:rPr>
              <a:t>process</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10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pic>
        <p:nvPicPr>
          <p:cNvPr id="10" name="Picture 9">
            <a:extLst>
              <a:ext uri="{FF2B5EF4-FFF2-40B4-BE49-F238E27FC236}">
                <a16:creationId xmlns:a16="http://schemas.microsoft.com/office/drawing/2014/main" id="{724708AA-A9F0-462E-A024-038B9C8BB328}"/>
              </a:ext>
            </a:extLst>
          </p:cNvPr>
          <p:cNvPicPr>
            <a:picLocks noChangeAspect="1"/>
          </p:cNvPicPr>
          <p:nvPr/>
        </p:nvPicPr>
        <p:blipFill>
          <a:blip r:embed="rId3"/>
          <a:stretch>
            <a:fillRect/>
          </a:stretch>
        </p:blipFill>
        <p:spPr>
          <a:xfrm>
            <a:off x="4664256" y="1612486"/>
            <a:ext cx="4469805" cy="4770362"/>
          </a:xfrm>
          <a:prstGeom prst="rect">
            <a:avLst/>
          </a:prstGeom>
        </p:spPr>
      </p:pic>
    </p:spTree>
    <p:extLst>
      <p:ext uri="{BB962C8B-B14F-4D97-AF65-F5344CB8AC3E}">
        <p14:creationId xmlns:p14="http://schemas.microsoft.com/office/powerpoint/2010/main" val="150377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lnSpcReduction="10000"/>
          </a:bodyPr>
          <a:lstStyle/>
          <a:p>
            <a:pPr marL="342900" lvl="1" indent="-342900">
              <a:lnSpc>
                <a:spcPct val="120000"/>
              </a:lnSpc>
              <a:spcBef>
                <a:spcPts val="600"/>
              </a:spcBef>
              <a:buClr>
                <a:srgbClr val="101141"/>
              </a:buClr>
              <a:buFont typeface="+mj-lt"/>
              <a:buAutoNum type="arabicPeriod" startAt="11"/>
            </a:pPr>
            <a:r>
              <a:rPr lang="en-US" sz="1800" b="1" dirty="0">
                <a:solidFill>
                  <a:srgbClr val="0070C0"/>
                </a:solidFill>
                <a:latin typeface="+mn-lt"/>
              </a:rPr>
              <a:t>Develop Policy Statements</a:t>
            </a:r>
          </a:p>
          <a:p>
            <a:pPr marL="742950" lvl="2" indent="-342900">
              <a:lnSpc>
                <a:spcPct val="120000"/>
              </a:lnSpc>
              <a:spcBef>
                <a:spcPts val="600"/>
              </a:spcBef>
              <a:buClr>
                <a:srgbClr val="101141"/>
              </a:buClr>
              <a:buFont typeface="Wingdings" panose="05000000000000000000" pitchFamily="2" charset="2"/>
              <a:buChar char="§"/>
            </a:pPr>
            <a:r>
              <a:rPr lang="en-US" sz="1600" dirty="0">
                <a:latin typeface="+mn-lt"/>
              </a:rPr>
              <a:t>Policy statements reflect the philosophy which will be followed by executive management, the process design team and the users and makes the process to be visible and credible</a:t>
            </a:r>
          </a:p>
          <a:p>
            <a:pPr marL="742950" lvl="2" indent="-342900">
              <a:lnSpc>
                <a:spcPct val="120000"/>
              </a:lnSpc>
              <a:spcBef>
                <a:spcPts val="600"/>
              </a:spcBef>
              <a:buClr>
                <a:srgbClr val="101141"/>
              </a:buClr>
              <a:buFont typeface="Wingdings" panose="05000000000000000000" pitchFamily="2" charset="2"/>
              <a:buChar char="§"/>
            </a:pPr>
            <a:r>
              <a:rPr lang="en-US" sz="1600" dirty="0">
                <a:latin typeface="+mn-lt"/>
              </a:rPr>
              <a:t>Objectives of policy statements is to have the change management process to be supportable, compliant, enforceable, and accountable</a:t>
            </a:r>
          </a:p>
          <a:p>
            <a:pPr marL="400050" lvl="2" indent="0">
              <a:lnSpc>
                <a:spcPct val="120000"/>
              </a:lnSpc>
              <a:spcBef>
                <a:spcPts val="600"/>
              </a:spcBef>
              <a:buClr>
                <a:srgbClr val="101141"/>
              </a:buClr>
              <a:buNone/>
            </a:pPr>
            <a:r>
              <a:rPr lang="en-US" sz="1600" dirty="0">
                <a:latin typeface="+mn-lt"/>
              </a:rPr>
              <a:t>        E.g. </a:t>
            </a:r>
          </a:p>
          <a:p>
            <a:pPr marL="1143000" lvl="3" indent="-285750">
              <a:lnSpc>
                <a:spcPct val="120000"/>
              </a:lnSpc>
              <a:spcBef>
                <a:spcPts val="600"/>
              </a:spcBef>
              <a:buClr>
                <a:srgbClr val="101141"/>
              </a:buClr>
              <a:buFont typeface="Wingdings" panose="05000000000000000000" pitchFamily="2" charset="2"/>
              <a:buChar char="§"/>
            </a:pPr>
            <a:r>
              <a:rPr lang="en-US" sz="1600" dirty="0">
                <a:latin typeface="+mn-lt"/>
              </a:rPr>
              <a:t>All hardware and software changes that could potentially impact the stability or the performance of company X’s IT production environment are to go through the change management process.</a:t>
            </a:r>
          </a:p>
          <a:p>
            <a:pPr marL="1143000" lvl="3" indent="-285750">
              <a:lnSpc>
                <a:spcPct val="120000"/>
              </a:lnSpc>
              <a:spcBef>
                <a:spcPts val="600"/>
              </a:spcBef>
              <a:buClr>
                <a:srgbClr val="101141"/>
              </a:buClr>
              <a:buFont typeface="Wingdings" panose="05000000000000000000" pitchFamily="2" charset="2"/>
              <a:buChar char="§"/>
            </a:pPr>
            <a:r>
              <a:rPr lang="en-US" sz="1600" dirty="0">
                <a:latin typeface="+mn-lt"/>
              </a:rPr>
              <a:t>The IT change manager is responsible for chairing a weekly meeting of the CAB at which upcoming major changes are discussed, approved, and scheduled; also, the prior week’s changes are reviewed and dispositioned by the board.</a:t>
            </a:r>
          </a:p>
          <a:p>
            <a:pPr marL="1143000" lvl="3" indent="-285750">
              <a:lnSpc>
                <a:spcPct val="120000"/>
              </a:lnSpc>
              <a:spcBef>
                <a:spcPts val="600"/>
              </a:spcBef>
              <a:buClr>
                <a:srgbClr val="101141"/>
              </a:buClr>
              <a:buFont typeface="Wingdings" panose="05000000000000000000" pitchFamily="2" charset="2"/>
              <a:buChar char="§"/>
            </a:pPr>
            <a:r>
              <a:rPr lang="en-US" sz="1600" dirty="0">
                <a:latin typeface="+mn-lt"/>
              </a:rPr>
              <a:t>All IT staff members and designated vendors implementing production changes are expected to log every change into the current IT tracking database.</a:t>
            </a:r>
          </a:p>
          <a:p>
            <a:pPr marL="1143000" lvl="3" indent="-285750">
              <a:lnSpc>
                <a:spcPct val="120000"/>
              </a:lnSpc>
              <a:spcBef>
                <a:spcPts val="600"/>
              </a:spcBef>
              <a:buClr>
                <a:srgbClr val="101141"/>
              </a:buClr>
              <a:buFont typeface="Wingdings" panose="05000000000000000000" pitchFamily="2" charset="2"/>
              <a:buChar char="§"/>
            </a:pPr>
            <a:r>
              <a:rPr lang="en-US" sz="1600" dirty="0">
                <a:latin typeface="+mn-lt"/>
              </a:rPr>
              <a:t>The change manager is responsible for compiling and distributing a weekly report on change activity including the trending and analysis of service metrics and process metrics.</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11</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209884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133109"/>
          </a:xfrm>
        </p:spPr>
        <p:txBody>
          <a:bodyPr numCol="2">
            <a:normAutofit fontScale="92500" lnSpcReduction="20000"/>
          </a:bodyPr>
          <a:lstStyle/>
          <a:p>
            <a:pPr marL="342900" lvl="1" indent="-342900">
              <a:lnSpc>
                <a:spcPct val="120000"/>
              </a:lnSpc>
              <a:spcBef>
                <a:spcPts val="600"/>
              </a:spcBef>
              <a:buClr>
                <a:srgbClr val="101141"/>
              </a:buClr>
              <a:buFont typeface="+mj-lt"/>
              <a:buAutoNum type="arabicPeriod" startAt="12"/>
            </a:pPr>
            <a:r>
              <a:rPr lang="en-US" sz="1800" b="1" dirty="0">
                <a:solidFill>
                  <a:srgbClr val="0070C0"/>
                </a:solidFill>
                <a:latin typeface="+mn-lt"/>
              </a:rPr>
              <a:t>Develop a Charter for a Change Advisory Board (CAB)</a:t>
            </a:r>
          </a:p>
          <a:p>
            <a:pPr marL="365760" lvl="2" indent="0">
              <a:lnSpc>
                <a:spcPct val="110000"/>
              </a:lnSpc>
              <a:spcBef>
                <a:spcPts val="600"/>
              </a:spcBef>
              <a:buClr>
                <a:srgbClr val="101141"/>
              </a:buClr>
              <a:buNone/>
            </a:pPr>
            <a:r>
              <a:rPr lang="en-US" sz="1600" dirty="0">
                <a:latin typeface="+mn-lt"/>
              </a:rPr>
              <a:t>The first review meeting of the CAB would set up the CAB charter statements like ones as below</a:t>
            </a:r>
          </a:p>
          <a:p>
            <a:pPr marL="365760" lvl="2" indent="0">
              <a:lnSpc>
                <a:spcPct val="110000"/>
              </a:lnSpc>
              <a:spcBef>
                <a:spcPts val="300"/>
              </a:spcBef>
              <a:buClr>
                <a:srgbClr val="101141"/>
              </a:buClr>
              <a:buNone/>
            </a:pPr>
            <a:r>
              <a:rPr lang="en-US" sz="1600" dirty="0">
                <a:latin typeface="+mn-lt"/>
              </a:rPr>
              <a:t>(Scope, Desired outcomes, Functioning, Duration and time, Reporting ..)</a:t>
            </a:r>
          </a:p>
          <a:p>
            <a:pPr marL="365760" lvl="2" indent="0">
              <a:lnSpc>
                <a:spcPct val="110000"/>
              </a:lnSpc>
              <a:spcBef>
                <a:spcPts val="600"/>
              </a:spcBef>
              <a:buClr>
                <a:srgbClr val="101141"/>
              </a:buClr>
              <a:buNone/>
            </a:pPr>
            <a:r>
              <a:rPr lang="en-US" sz="1600" b="1" dirty="0">
                <a:latin typeface="+mn-lt"/>
              </a:rPr>
              <a:t>Scope</a:t>
            </a:r>
            <a:endParaRPr lang="en-IN" sz="1600" b="1" dirty="0">
              <a:latin typeface="+mn-lt"/>
            </a:endParaRPr>
          </a:p>
          <a:p>
            <a:pPr marL="540000" lvl="2" indent="-144000">
              <a:lnSpc>
                <a:spcPct val="110000"/>
              </a:lnSpc>
              <a:spcBef>
                <a:spcPts val="600"/>
              </a:spcBef>
              <a:buClr>
                <a:srgbClr val="101141"/>
              </a:buClr>
            </a:pPr>
            <a:r>
              <a:rPr lang="en-US" sz="1600" dirty="0">
                <a:latin typeface="+mn-lt"/>
              </a:rPr>
              <a:t>Review all upcoming high‐impact change requests submitted to the CAB by the change coordinator Review a summary of the prior week’s changes </a:t>
            </a:r>
          </a:p>
          <a:p>
            <a:pPr marL="540000" lvl="2" indent="-144000">
              <a:lnSpc>
                <a:spcPct val="110000"/>
              </a:lnSpc>
              <a:spcBef>
                <a:spcPts val="600"/>
              </a:spcBef>
              <a:buClr>
                <a:srgbClr val="101141"/>
              </a:buClr>
            </a:pPr>
            <a:r>
              <a:rPr lang="en-US" sz="1600" dirty="0">
                <a:latin typeface="+mn-lt"/>
              </a:rPr>
              <a:t>Validate that all emergency changes from the prior week were legitimate.</a:t>
            </a:r>
            <a:endParaRPr lang="en-IN" sz="1600" dirty="0">
              <a:latin typeface="+mn-lt"/>
            </a:endParaRPr>
          </a:p>
          <a:p>
            <a:pPr marL="540000" lvl="2" indent="-144000">
              <a:lnSpc>
                <a:spcPct val="110000"/>
              </a:lnSpc>
              <a:spcBef>
                <a:spcPts val="600"/>
              </a:spcBef>
              <a:buClr>
                <a:srgbClr val="101141"/>
              </a:buClr>
            </a:pPr>
            <a:r>
              <a:rPr lang="en-US" sz="1600" dirty="0">
                <a:latin typeface="+mn-lt"/>
              </a:rPr>
              <a:t>Review and track the status of all planned change requests from the prior week as to impact level and lead time.</a:t>
            </a:r>
            <a:endParaRPr lang="en-IN" sz="1600" dirty="0">
              <a:latin typeface="+mn-lt"/>
            </a:endParaRPr>
          </a:p>
          <a:p>
            <a:pPr marL="365760" lvl="2" indent="0">
              <a:lnSpc>
                <a:spcPct val="110000"/>
              </a:lnSpc>
              <a:spcBef>
                <a:spcPts val="600"/>
              </a:spcBef>
              <a:buClr>
                <a:srgbClr val="101141"/>
              </a:buClr>
              <a:buNone/>
            </a:pPr>
            <a:r>
              <a:rPr lang="en-US" sz="1600" b="1" dirty="0">
                <a:latin typeface="+mn-lt"/>
              </a:rPr>
              <a:t>Outcome</a:t>
            </a:r>
            <a:endParaRPr lang="en-IN" sz="1600" b="1" dirty="0">
              <a:latin typeface="+mn-lt"/>
            </a:endParaRPr>
          </a:p>
          <a:p>
            <a:pPr marL="540000" lvl="2" indent="-144000">
              <a:lnSpc>
                <a:spcPct val="110000"/>
              </a:lnSpc>
              <a:spcBef>
                <a:spcPts val="600"/>
              </a:spcBef>
              <a:buClr>
                <a:srgbClr val="101141"/>
              </a:buClr>
            </a:pPr>
            <a:r>
              <a:rPr lang="en-US" sz="1500" dirty="0">
                <a:latin typeface="+mn-lt"/>
              </a:rPr>
              <a:t>Approve if appropriate.</a:t>
            </a:r>
            <a:endParaRPr lang="en-IN" sz="1500" dirty="0">
              <a:latin typeface="+mn-lt"/>
            </a:endParaRPr>
          </a:p>
          <a:p>
            <a:pPr marL="540000" lvl="2" indent="-144000">
              <a:lnSpc>
                <a:spcPct val="110000"/>
              </a:lnSpc>
              <a:spcBef>
                <a:spcPts val="600"/>
              </a:spcBef>
              <a:buClr>
                <a:srgbClr val="101141"/>
              </a:buClr>
            </a:pPr>
            <a:r>
              <a:rPr lang="en-US" sz="1500" dirty="0">
                <a:latin typeface="+mn-lt"/>
              </a:rPr>
              <a:t>Modify immediately (if possible) and approve (as appropriate).</a:t>
            </a:r>
            <a:endParaRPr lang="en-IN" sz="1500" dirty="0">
              <a:latin typeface="+mn-lt"/>
            </a:endParaRPr>
          </a:p>
          <a:p>
            <a:pPr marL="540000" lvl="2" indent="-144000">
              <a:lnSpc>
                <a:spcPct val="110000"/>
              </a:lnSpc>
              <a:spcBef>
                <a:spcPts val="600"/>
              </a:spcBef>
              <a:buClr>
                <a:srgbClr val="101141"/>
              </a:buClr>
            </a:pPr>
            <a:r>
              <a:rPr lang="en-US" sz="1500" dirty="0">
                <a:latin typeface="+mn-lt"/>
              </a:rPr>
              <a:t>Send back to requester for additional information.</a:t>
            </a:r>
            <a:endParaRPr lang="en-IN" sz="1500" dirty="0">
              <a:latin typeface="+mn-lt"/>
            </a:endParaRPr>
          </a:p>
          <a:p>
            <a:pPr marL="540000" lvl="2" indent="-144000">
              <a:lnSpc>
                <a:spcPct val="110000"/>
              </a:lnSpc>
              <a:spcBef>
                <a:spcPts val="600"/>
              </a:spcBef>
              <a:buClr>
                <a:srgbClr val="101141"/>
              </a:buClr>
            </a:pPr>
            <a:r>
              <a:rPr lang="en-US" sz="1500" dirty="0">
                <a:latin typeface="+mn-lt"/>
              </a:rPr>
              <a:t>Cancel at the discretion of the board.</a:t>
            </a:r>
            <a:endParaRPr lang="en-IN" sz="1500" dirty="0">
              <a:latin typeface="+mn-lt"/>
            </a:endParaRPr>
          </a:p>
          <a:p>
            <a:pPr marL="540000" lvl="2" indent="-144000">
              <a:lnSpc>
                <a:spcPct val="110000"/>
              </a:lnSpc>
              <a:spcBef>
                <a:spcPts val="600"/>
              </a:spcBef>
              <a:buClr>
                <a:srgbClr val="101141"/>
              </a:buClr>
            </a:pPr>
            <a:r>
              <a:rPr lang="en-US" sz="1500" dirty="0">
                <a:latin typeface="+mn-lt"/>
              </a:rPr>
              <a:t>Analyze total number and types of changes from the prior week to evaluate trends, patterns, and relationships.</a:t>
            </a:r>
            <a:endParaRPr lang="en-IN" sz="1500" dirty="0">
              <a:latin typeface="+mn-lt"/>
            </a:endParaRPr>
          </a:p>
          <a:p>
            <a:pPr marL="365760" lvl="2" indent="0">
              <a:lnSpc>
                <a:spcPct val="110000"/>
              </a:lnSpc>
              <a:spcBef>
                <a:spcPts val="600"/>
              </a:spcBef>
              <a:buClr>
                <a:srgbClr val="101141"/>
              </a:buClr>
              <a:buNone/>
            </a:pPr>
            <a:r>
              <a:rPr lang="en-US" sz="1600" b="1" dirty="0">
                <a:latin typeface="+mn-lt"/>
              </a:rPr>
              <a:t>Functioning</a:t>
            </a:r>
            <a:endParaRPr lang="en-IN" sz="1600" b="1" dirty="0">
              <a:latin typeface="+mn-lt"/>
            </a:endParaRPr>
          </a:p>
          <a:p>
            <a:pPr marL="540000" lvl="2" indent="-144000">
              <a:lnSpc>
                <a:spcPct val="110000"/>
              </a:lnSpc>
              <a:spcBef>
                <a:spcPts val="600"/>
              </a:spcBef>
              <a:buClr>
                <a:srgbClr val="101141"/>
              </a:buClr>
            </a:pPr>
            <a:r>
              <a:rPr lang="en-US" sz="1500" dirty="0">
                <a:latin typeface="+mn-lt"/>
              </a:rPr>
              <a:t>Few of the roles may have Veto’s.</a:t>
            </a:r>
            <a:endParaRPr lang="en-IN" sz="1500" dirty="0">
              <a:latin typeface="+mn-lt"/>
            </a:endParaRPr>
          </a:p>
          <a:p>
            <a:pPr marL="540000" lvl="2" indent="-144000">
              <a:lnSpc>
                <a:spcPct val="110000"/>
              </a:lnSpc>
              <a:spcBef>
                <a:spcPts val="600"/>
              </a:spcBef>
              <a:buClr>
                <a:srgbClr val="101141"/>
              </a:buClr>
            </a:pPr>
            <a:r>
              <a:rPr lang="en-US" sz="1500" dirty="0">
                <a:latin typeface="+mn-lt"/>
              </a:rPr>
              <a:t>Changes will be approved, modified, or cancelled by a simple majority of the voting members present.</a:t>
            </a:r>
            <a:endParaRPr lang="en-IN" sz="1500" dirty="0">
              <a:latin typeface="+mn-lt"/>
            </a:endParaRPr>
          </a:p>
          <a:p>
            <a:pPr marL="365760" lvl="2" indent="0">
              <a:lnSpc>
                <a:spcPct val="110000"/>
              </a:lnSpc>
              <a:spcBef>
                <a:spcPts val="600"/>
              </a:spcBef>
              <a:buClr>
                <a:srgbClr val="101141"/>
              </a:buClr>
              <a:buNone/>
            </a:pPr>
            <a:r>
              <a:rPr lang="en-US" sz="1600" b="1" dirty="0">
                <a:latin typeface="+mn-lt"/>
              </a:rPr>
              <a:t>Periodicity</a:t>
            </a:r>
            <a:endParaRPr lang="en-IN" sz="1600" b="1" dirty="0">
              <a:latin typeface="+mn-lt"/>
            </a:endParaRPr>
          </a:p>
          <a:p>
            <a:pPr marL="540000" lvl="2" indent="-144000">
              <a:lnSpc>
                <a:spcPct val="110000"/>
              </a:lnSpc>
              <a:spcBef>
                <a:spcPts val="600"/>
              </a:spcBef>
              <a:buClr>
                <a:srgbClr val="101141"/>
              </a:buClr>
            </a:pPr>
            <a:r>
              <a:rPr lang="en-US" sz="1500" dirty="0">
                <a:latin typeface="+mn-lt"/>
              </a:rPr>
              <a:t>CAB will meet every Wednesday from 3 p.m. to 4 p.m. in room 1375.</a:t>
            </a:r>
            <a:endParaRPr lang="en-IN" sz="1500" dirty="0">
              <a:latin typeface="+mn-lt"/>
            </a:endParaRPr>
          </a:p>
          <a:p>
            <a:pPr marL="365760" lvl="2" indent="0">
              <a:lnSpc>
                <a:spcPct val="110000"/>
              </a:lnSpc>
              <a:spcBef>
                <a:spcPts val="600"/>
              </a:spcBef>
              <a:buClr>
                <a:srgbClr val="101141"/>
              </a:buClr>
              <a:buNone/>
            </a:pPr>
            <a:r>
              <a:rPr lang="en-US" sz="1600" b="1" dirty="0">
                <a:latin typeface="+mn-lt"/>
              </a:rPr>
              <a:t>Reporting</a:t>
            </a:r>
            <a:endParaRPr lang="en-IN" sz="1600" b="1" dirty="0">
              <a:latin typeface="+mn-lt"/>
            </a:endParaRPr>
          </a:p>
          <a:p>
            <a:pPr marL="540000" lvl="2" indent="-144000">
              <a:lnSpc>
                <a:spcPct val="110000"/>
              </a:lnSpc>
              <a:spcBef>
                <a:spcPts val="600"/>
              </a:spcBef>
              <a:buClr>
                <a:srgbClr val="101141"/>
              </a:buClr>
            </a:pPr>
            <a:r>
              <a:rPr lang="en-US" sz="1500" dirty="0">
                <a:latin typeface="+mn-lt"/>
              </a:rPr>
              <a:t>CAB typically is an independent team to begin with</a:t>
            </a:r>
            <a:endParaRPr lang="en-IN" sz="1500" dirty="0">
              <a:latin typeface="+mn-lt"/>
            </a:endParaRPr>
          </a:p>
          <a:p>
            <a:pPr marL="540000" lvl="2" indent="-144000">
              <a:lnSpc>
                <a:spcPct val="110000"/>
              </a:lnSpc>
              <a:spcBef>
                <a:spcPts val="600"/>
              </a:spcBef>
              <a:buClr>
                <a:srgbClr val="101141"/>
              </a:buClr>
            </a:pPr>
            <a:r>
              <a:rPr lang="en-US" sz="1500" dirty="0">
                <a:latin typeface="+mn-lt"/>
              </a:rPr>
              <a:t>CAB meeting will eventually become part of a systems management meeting at which the status of problems, service requests, and projects are also discussed.</a:t>
            </a:r>
            <a:endParaRPr lang="en-IN" sz="1500" dirty="0">
              <a:latin typeface="+mn-lt"/>
            </a:endParaRPr>
          </a:p>
          <a:p>
            <a:pPr marL="540000" lvl="2" indent="-144000">
              <a:lnSpc>
                <a:spcPct val="110000"/>
              </a:lnSpc>
              <a:spcBef>
                <a:spcPts val="600"/>
              </a:spcBef>
              <a:buClr>
                <a:srgbClr val="101141"/>
              </a:buClr>
            </a:pPr>
            <a:r>
              <a:rPr lang="en-US" sz="1500" dirty="0">
                <a:latin typeface="+mn-lt"/>
              </a:rPr>
              <a:t>Disputes will be escalated to the senior director of the infrastructure department.</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12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402889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220635"/>
          </a:xfrm>
        </p:spPr>
        <p:txBody>
          <a:bodyPr>
            <a:normAutofit/>
          </a:bodyPr>
          <a:lstStyle/>
          <a:p>
            <a:pPr marL="342900" lvl="1" indent="-342900">
              <a:lnSpc>
                <a:spcPct val="120000"/>
              </a:lnSpc>
              <a:spcBef>
                <a:spcPts val="600"/>
              </a:spcBef>
              <a:buClr>
                <a:srgbClr val="101141"/>
              </a:buClr>
              <a:buFont typeface="+mj-lt"/>
              <a:buAutoNum type="arabicPeriod" startAt="13"/>
            </a:pPr>
            <a:r>
              <a:rPr lang="en-US" sz="1800" b="1" dirty="0">
                <a:solidFill>
                  <a:srgbClr val="0070C0"/>
                </a:solidFill>
                <a:latin typeface="+mn-lt"/>
              </a:rPr>
              <a:t>Use the CAB to Continually Refine and Improve the Change Management Process</a:t>
            </a:r>
          </a:p>
          <a:p>
            <a:pPr marL="742950" lvl="2" indent="-342900">
              <a:lnSpc>
                <a:spcPct val="110000"/>
              </a:lnSpc>
              <a:spcBef>
                <a:spcPts val="600"/>
              </a:spcBef>
              <a:buClr>
                <a:srgbClr val="101141"/>
              </a:buClr>
              <a:buFont typeface="Wingdings" panose="05000000000000000000" pitchFamily="2" charset="2"/>
              <a:buChar char="§"/>
            </a:pPr>
            <a:r>
              <a:rPr lang="en-US" sz="1700" dirty="0">
                <a:latin typeface="+mn-lt"/>
              </a:rPr>
              <a:t>A constant action item in the CAB (Change Advisory Board) meeting would be discuss improvements for the change management process. If any approved by the CAB then should be assigned, scheduled for implementation for follow on meetings.</a:t>
            </a:r>
          </a:p>
        </p:txBody>
      </p:sp>
      <p:sp>
        <p:nvSpPr>
          <p:cNvPr id="3" name="Content Placeholder 2"/>
          <p:cNvSpPr>
            <a:spLocks noGrp="1"/>
          </p:cNvSpPr>
          <p:nvPr>
            <p:ph sz="quarter" idx="10"/>
          </p:nvPr>
        </p:nvSpPr>
        <p:spPr>
          <a:xfrm>
            <a:off x="152400" y="0"/>
            <a:ext cx="7696200" cy="1295400"/>
          </a:xfrm>
        </p:spPr>
        <p:txBody>
          <a:bodyPr>
            <a:normAutofit fontScale="85000" lnSpcReduction="10000"/>
          </a:bodyPr>
          <a:lstStyle/>
          <a:p>
            <a:r>
              <a:rPr lang="en-IN" sz="3000" dirty="0">
                <a:solidFill>
                  <a:srgbClr val="0070C0"/>
                </a:solidFill>
              </a:rPr>
              <a:t>Change Management</a:t>
            </a:r>
          </a:p>
          <a:p>
            <a:r>
              <a:rPr lang="en-GB" sz="2400" dirty="0">
                <a:solidFill>
                  <a:srgbClr val="C00000"/>
                </a:solidFill>
              </a:rPr>
              <a:t>Key Steps required in a Change Management Processes : Details - </a:t>
            </a:r>
            <a:r>
              <a:rPr lang="en-IN" sz="2400" dirty="0">
                <a:solidFill>
                  <a:srgbClr val="C00000"/>
                </a:solidFill>
              </a:rPr>
              <a:t>13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
        <p:nvSpPr>
          <p:cNvPr id="6" name="TextBox 5">
            <a:extLst>
              <a:ext uri="{FF2B5EF4-FFF2-40B4-BE49-F238E27FC236}">
                <a16:creationId xmlns:a16="http://schemas.microsoft.com/office/drawing/2014/main" id="{B5B29F9C-D326-4BE9-B6C1-0CFA570B4730}"/>
              </a:ext>
            </a:extLst>
          </p:cNvPr>
          <p:cNvSpPr txBox="1"/>
          <p:nvPr/>
        </p:nvSpPr>
        <p:spPr>
          <a:xfrm>
            <a:off x="8472842" y="6181339"/>
            <a:ext cx="560218" cy="369332"/>
          </a:xfrm>
          <a:prstGeom prst="rect">
            <a:avLst/>
          </a:prstGeom>
          <a:noFill/>
        </p:spPr>
        <p:txBody>
          <a:bodyPr wrap="none" rtlCol="0">
            <a:spAutoFit/>
          </a:bodyPr>
          <a:lstStyle/>
          <a:p>
            <a:r>
              <a:rPr lang="en-US" dirty="0"/>
              <a:t>PTO</a:t>
            </a:r>
          </a:p>
        </p:txBody>
      </p:sp>
    </p:spTree>
    <p:extLst>
      <p:ext uri="{BB962C8B-B14F-4D97-AF65-F5344CB8AC3E}">
        <p14:creationId xmlns:p14="http://schemas.microsoft.com/office/powerpoint/2010/main" val="344711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8991394" cy="5437909"/>
          </a:xfrm>
        </p:spPr>
        <p:txBody>
          <a:bodyPr>
            <a:normAutofit/>
          </a:bodyPr>
          <a:lstStyle/>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Emergency change is an urgent mandatory change requiring manual intervention in less than 24 hours (typically to be scheduled ~2-4 hours),  to restore or prevent interruption of accessibility, functionality, or acceptable performance to a production application or to a support service</a:t>
            </a:r>
          </a:p>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One of significant metrics for change management is the number of emergency changes occurring each week, when compared to the weekly number of high-impact changes and total weekly changes</a:t>
            </a:r>
          </a:p>
          <a:p>
            <a:pPr marL="274320" lvl="2" indent="-274320">
              <a:lnSpc>
                <a:spcPct val="110000"/>
              </a:lnSpc>
              <a:spcBef>
                <a:spcPts val="500"/>
              </a:spcBef>
              <a:buClr>
                <a:srgbClr val="101141"/>
              </a:buClr>
              <a:buFont typeface="Wingdings" panose="05000000000000000000" pitchFamily="2" charset="2"/>
              <a:buChar char="§"/>
            </a:pPr>
            <a:r>
              <a:rPr lang="en-US" sz="1700" dirty="0">
                <a:latin typeface="+mn-lt"/>
              </a:rPr>
              <a:t>The degree of emergency change management reflects the proactiveness or reactiveness of the environment. A number of ~15-20% could mean the environment is reactive</a:t>
            </a:r>
          </a:p>
          <a:p>
            <a:pPr marL="274320" lvl="2" indent="-274320">
              <a:lnSpc>
                <a:spcPct val="110000"/>
              </a:lnSpc>
              <a:spcBef>
                <a:spcPts val="500"/>
              </a:spcBef>
              <a:buClr>
                <a:srgbClr val="101141"/>
              </a:buClr>
              <a:buFont typeface="Wingdings" panose="05000000000000000000" pitchFamily="2" charset="2"/>
              <a:buChar char="§"/>
            </a:pPr>
            <a:endParaRPr lang="en-US" sz="1700" dirty="0">
              <a:latin typeface="+mn-lt"/>
            </a:endParaRPr>
          </a:p>
          <a:p>
            <a:pPr marL="274320" lvl="2" indent="-274320">
              <a:lnSpc>
                <a:spcPct val="110000"/>
              </a:lnSpc>
              <a:spcBef>
                <a:spcPts val="500"/>
              </a:spcBef>
              <a:buClr>
                <a:srgbClr val="101141"/>
              </a:buClr>
              <a:buFont typeface="Wingdings" panose="05000000000000000000" pitchFamily="2" charset="2"/>
              <a:buChar char="§"/>
            </a:pPr>
            <a:endParaRPr lang="en-US" dirty="0">
              <a:latin typeface="+mn-lt"/>
            </a:endParaRPr>
          </a:p>
          <a:p>
            <a:pPr marL="274320" lvl="2" indent="-274320">
              <a:lnSpc>
                <a:spcPct val="110000"/>
              </a:lnSpc>
              <a:spcBef>
                <a:spcPts val="500"/>
              </a:spcBef>
              <a:buClr>
                <a:srgbClr val="101141"/>
              </a:buClr>
              <a:buFont typeface="Wingdings" panose="05000000000000000000" pitchFamily="2" charset="2"/>
              <a:buChar char="§"/>
            </a:pPr>
            <a:endParaRPr lang="en-US" sz="1700" dirty="0">
              <a:latin typeface="+mn-lt"/>
            </a:endParaRPr>
          </a:p>
          <a:p>
            <a:pPr marL="274320" lvl="2" indent="-274320">
              <a:lnSpc>
                <a:spcPct val="110000"/>
              </a:lnSpc>
              <a:spcBef>
                <a:spcPts val="500"/>
              </a:spcBef>
              <a:buClr>
                <a:srgbClr val="101141"/>
              </a:buClr>
              <a:buFont typeface="Wingdings" panose="05000000000000000000" pitchFamily="2" charset="2"/>
              <a:buChar char="§"/>
            </a:pPr>
            <a:endParaRPr lang="en-US" sz="1700" dirty="0">
              <a:latin typeface="+mn-lt"/>
            </a:endParaRPr>
          </a:p>
          <a:p>
            <a:pPr marL="274320" lvl="2" indent="-274320">
              <a:lnSpc>
                <a:spcPct val="110000"/>
              </a:lnSpc>
              <a:spcBef>
                <a:spcPts val="500"/>
              </a:spcBef>
              <a:buClr>
                <a:srgbClr val="101141"/>
              </a:buClr>
              <a:buFont typeface="Wingdings" panose="05000000000000000000" pitchFamily="2" charset="2"/>
              <a:buChar char="§"/>
            </a:pPr>
            <a:r>
              <a:rPr lang="en-US" sz="1700" dirty="0">
                <a:latin typeface="+mn-lt"/>
              </a:rPr>
              <a:t>Higher percentage of Proactive changes indicates that the changes are thoroughly planned and properly coordinated well in advance.</a:t>
            </a:r>
          </a:p>
          <a:p>
            <a:pPr marL="274320" lvl="2" indent="-274320">
              <a:lnSpc>
                <a:spcPct val="110000"/>
              </a:lnSpc>
              <a:spcBef>
                <a:spcPts val="500"/>
              </a:spcBef>
              <a:buClr>
                <a:srgbClr val="101141"/>
              </a:buClr>
              <a:buFont typeface="Wingdings" panose="05000000000000000000" pitchFamily="2" charset="2"/>
              <a:buChar char="§"/>
            </a:pPr>
            <a:r>
              <a:rPr lang="en-US" sz="1700" dirty="0">
                <a:latin typeface="+mn-lt"/>
              </a:rPr>
              <a:t>The number of emergency change metrics trended over time indicates maturity of the process and gives a good indication on the progress towards being proactive.</a:t>
            </a:r>
          </a:p>
        </p:txBody>
      </p:sp>
      <p:sp>
        <p:nvSpPr>
          <p:cNvPr id="3" name="Content Placeholder 2"/>
          <p:cNvSpPr>
            <a:spLocks noGrp="1"/>
          </p:cNvSpPr>
          <p:nvPr>
            <p:ph sz="quarter" idx="10"/>
          </p:nvPr>
        </p:nvSpPr>
        <p:spPr>
          <a:xfrm>
            <a:off x="152400" y="0"/>
            <a:ext cx="7696200" cy="1295400"/>
          </a:xfrm>
        </p:spPr>
        <p:txBody>
          <a:bodyPr>
            <a:normAutofit/>
          </a:bodyPr>
          <a:lstStyle/>
          <a:p>
            <a:r>
              <a:rPr lang="en-IN" sz="3000" dirty="0">
                <a:solidFill>
                  <a:srgbClr val="0070C0"/>
                </a:solidFill>
              </a:rPr>
              <a:t>Change Management</a:t>
            </a:r>
          </a:p>
          <a:p>
            <a:r>
              <a:rPr lang="en-IN" sz="2400" dirty="0">
                <a:solidFill>
                  <a:srgbClr val="C00000"/>
                </a:solidFill>
              </a:rPr>
              <a:t>Emergency Change Metrics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pic>
        <p:nvPicPr>
          <p:cNvPr id="6" name="Picture 5">
            <a:extLst>
              <a:ext uri="{FF2B5EF4-FFF2-40B4-BE49-F238E27FC236}">
                <a16:creationId xmlns:a16="http://schemas.microsoft.com/office/drawing/2014/main" id="{2F4917B4-BD8B-4E13-9A03-545D0F94B51D}"/>
              </a:ext>
            </a:extLst>
          </p:cNvPr>
          <p:cNvPicPr>
            <a:picLocks noChangeAspect="1"/>
          </p:cNvPicPr>
          <p:nvPr/>
        </p:nvPicPr>
        <p:blipFill>
          <a:blip r:embed="rId3"/>
          <a:stretch>
            <a:fillRect/>
          </a:stretch>
        </p:blipFill>
        <p:spPr>
          <a:xfrm>
            <a:off x="1466850" y="3783226"/>
            <a:ext cx="5067300" cy="1626974"/>
          </a:xfrm>
          <a:prstGeom prst="rect">
            <a:avLst/>
          </a:prstGeom>
        </p:spPr>
      </p:pic>
    </p:spTree>
    <p:extLst>
      <p:ext uri="{BB962C8B-B14F-4D97-AF65-F5344CB8AC3E}">
        <p14:creationId xmlns:p14="http://schemas.microsoft.com/office/powerpoint/2010/main" val="55677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3857418" cy="5437909"/>
          </a:xfrm>
        </p:spPr>
        <p:txBody>
          <a:bodyPr>
            <a:normAutofit/>
          </a:bodyPr>
          <a:lstStyle/>
          <a:p>
            <a:pPr marL="0" lvl="2" indent="0" algn="just">
              <a:lnSpc>
                <a:spcPct val="110000"/>
              </a:lnSpc>
              <a:spcBef>
                <a:spcPts val="500"/>
              </a:spcBef>
              <a:buClr>
                <a:srgbClr val="101141"/>
              </a:buClr>
              <a:buNone/>
            </a:pPr>
            <a:r>
              <a:rPr lang="en-US" sz="1400" dirty="0"/>
              <a:t>Continuing with the Worksheet for assessing the overall quality, efficiency, and effectiveness of the performance &amp; tuning process. (without weighing factor)</a:t>
            </a:r>
          </a:p>
          <a:p>
            <a:pPr marL="0" lvl="2" indent="0" algn="just">
              <a:lnSpc>
                <a:spcPct val="110000"/>
              </a:lnSpc>
              <a:spcBef>
                <a:spcPts val="500"/>
              </a:spcBef>
              <a:buClr>
                <a:srgbClr val="101141"/>
              </a:buClr>
              <a:buNone/>
            </a:pPr>
            <a:endParaRPr lang="en-US" sz="1700" dirty="0">
              <a:latin typeface="+mn-lt"/>
            </a:endParaRPr>
          </a:p>
        </p:txBody>
      </p:sp>
      <p:sp>
        <p:nvSpPr>
          <p:cNvPr id="3" name="Content Placeholder 2"/>
          <p:cNvSpPr>
            <a:spLocks noGrp="1"/>
          </p:cNvSpPr>
          <p:nvPr>
            <p:ph sz="quarter" idx="10"/>
          </p:nvPr>
        </p:nvSpPr>
        <p:spPr>
          <a:xfrm>
            <a:off x="152400" y="0"/>
            <a:ext cx="7696200" cy="1295400"/>
          </a:xfrm>
        </p:spPr>
        <p:txBody>
          <a:bodyPr>
            <a:normAutofit fontScale="92500"/>
          </a:bodyPr>
          <a:lstStyle/>
          <a:p>
            <a:r>
              <a:rPr lang="en-IN" sz="3000" dirty="0">
                <a:solidFill>
                  <a:srgbClr val="0070C0"/>
                </a:solidFill>
              </a:rPr>
              <a:t>Change Management</a:t>
            </a:r>
          </a:p>
          <a:p>
            <a:r>
              <a:rPr lang="en-IN" sz="2400" dirty="0">
                <a:solidFill>
                  <a:srgbClr val="C00000"/>
                </a:solidFill>
              </a:rPr>
              <a:t>Assessing an Infrastructure’s Change Management Process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grpSp>
        <p:nvGrpSpPr>
          <p:cNvPr id="9" name="Group 8">
            <a:extLst>
              <a:ext uri="{FF2B5EF4-FFF2-40B4-BE49-F238E27FC236}">
                <a16:creationId xmlns:a16="http://schemas.microsoft.com/office/drawing/2014/main" id="{EA35DD49-A765-488C-95B7-3DD29DB0A71F}"/>
              </a:ext>
            </a:extLst>
          </p:cNvPr>
          <p:cNvGrpSpPr/>
          <p:nvPr/>
        </p:nvGrpSpPr>
        <p:grpSpPr>
          <a:xfrm>
            <a:off x="3997036" y="1133543"/>
            <a:ext cx="5133976" cy="5437909"/>
            <a:chOff x="2005011" y="1982135"/>
            <a:chExt cx="5133976" cy="6309880"/>
          </a:xfrm>
        </p:grpSpPr>
        <p:pic>
          <p:nvPicPr>
            <p:cNvPr id="7" name="Picture 6">
              <a:extLst>
                <a:ext uri="{FF2B5EF4-FFF2-40B4-BE49-F238E27FC236}">
                  <a16:creationId xmlns:a16="http://schemas.microsoft.com/office/drawing/2014/main" id="{140C0FF3-A475-40A0-BDA6-3C0D4F4802F7}"/>
                </a:ext>
              </a:extLst>
            </p:cNvPr>
            <p:cNvPicPr>
              <a:picLocks noChangeAspect="1"/>
            </p:cNvPicPr>
            <p:nvPr/>
          </p:nvPicPr>
          <p:blipFill>
            <a:blip r:embed="rId3"/>
            <a:stretch>
              <a:fillRect/>
            </a:stretch>
          </p:blipFill>
          <p:spPr>
            <a:xfrm>
              <a:off x="2005012" y="1982135"/>
              <a:ext cx="5133975" cy="3048000"/>
            </a:xfrm>
            <a:prstGeom prst="rect">
              <a:avLst/>
            </a:prstGeom>
          </p:spPr>
        </p:pic>
        <p:pic>
          <p:nvPicPr>
            <p:cNvPr id="8" name="Picture 7">
              <a:extLst>
                <a:ext uri="{FF2B5EF4-FFF2-40B4-BE49-F238E27FC236}">
                  <a16:creationId xmlns:a16="http://schemas.microsoft.com/office/drawing/2014/main" id="{1533DC77-2499-416F-84DF-A2B31A80D037}"/>
                </a:ext>
              </a:extLst>
            </p:cNvPr>
            <p:cNvPicPr>
              <a:picLocks noChangeAspect="1"/>
            </p:cNvPicPr>
            <p:nvPr/>
          </p:nvPicPr>
          <p:blipFill>
            <a:blip r:embed="rId4"/>
            <a:stretch>
              <a:fillRect/>
            </a:stretch>
          </p:blipFill>
          <p:spPr>
            <a:xfrm>
              <a:off x="2005011" y="4996365"/>
              <a:ext cx="5133975" cy="3295650"/>
            </a:xfrm>
            <a:prstGeom prst="rect">
              <a:avLst/>
            </a:prstGeom>
          </p:spPr>
        </p:pic>
      </p:grpSp>
      <p:sp>
        <p:nvSpPr>
          <p:cNvPr id="10" name="Rectangle 9">
            <a:extLst>
              <a:ext uri="{FF2B5EF4-FFF2-40B4-BE49-F238E27FC236}">
                <a16:creationId xmlns:a16="http://schemas.microsoft.com/office/drawing/2014/main" id="{44B71990-8B25-4D23-A957-1CC6EF32BD7A}"/>
              </a:ext>
            </a:extLst>
          </p:cNvPr>
          <p:cNvSpPr/>
          <p:nvPr/>
        </p:nvSpPr>
        <p:spPr>
          <a:xfrm>
            <a:off x="40893" y="2257816"/>
            <a:ext cx="3892829" cy="4370427"/>
          </a:xfrm>
          <a:prstGeom prst="rect">
            <a:avLst/>
          </a:prstGeom>
        </p:spPr>
        <p:txBody>
          <a:bodyPr wrap="square">
            <a:spAutoFit/>
          </a:bodyPr>
          <a:lstStyle/>
          <a:p>
            <a:pPr marL="0" lvl="2" indent="0">
              <a:spcBef>
                <a:spcPts val="600"/>
              </a:spcBef>
              <a:buClr>
                <a:srgbClr val="101141"/>
              </a:buClr>
              <a:buNone/>
            </a:pPr>
            <a:r>
              <a:rPr lang="en-US" sz="1400" b="1" dirty="0"/>
              <a:t>Quality</a:t>
            </a:r>
          </a:p>
          <a:p>
            <a:pPr marL="285750" lvl="2" indent="-285750">
              <a:spcBef>
                <a:spcPts val="300"/>
              </a:spcBef>
              <a:buClr>
                <a:srgbClr val="101141"/>
              </a:buClr>
            </a:pPr>
            <a:r>
              <a:rPr lang="en-US" sz="1400" b="1" dirty="0">
                <a:solidFill>
                  <a:srgbClr val="0070C0"/>
                </a:solidFill>
              </a:rPr>
              <a:t>Executive support</a:t>
            </a:r>
          </a:p>
          <a:p>
            <a:pPr marL="285750" lvl="2" indent="-285750">
              <a:spcBef>
                <a:spcPts val="300"/>
              </a:spcBef>
              <a:buClr>
                <a:srgbClr val="101141"/>
              </a:buClr>
            </a:pPr>
            <a:r>
              <a:rPr lang="en-US" sz="1400" b="1" dirty="0">
                <a:solidFill>
                  <a:srgbClr val="0070C0"/>
                </a:solidFill>
              </a:rPr>
              <a:t>Process owner</a:t>
            </a:r>
          </a:p>
          <a:p>
            <a:pPr marL="285750" lvl="2" indent="-285750">
              <a:spcBef>
                <a:spcPts val="300"/>
              </a:spcBef>
              <a:buClr>
                <a:srgbClr val="101141"/>
              </a:buClr>
            </a:pPr>
            <a:r>
              <a:rPr lang="en-US" sz="1400" b="1" dirty="0">
                <a:solidFill>
                  <a:srgbClr val="0070C0"/>
                </a:solidFill>
              </a:rPr>
              <a:t>Process documentation</a:t>
            </a:r>
          </a:p>
          <a:p>
            <a:pPr marL="0" lvl="2" indent="0">
              <a:spcBef>
                <a:spcPts val="600"/>
              </a:spcBef>
              <a:buClr>
                <a:srgbClr val="101141"/>
              </a:buClr>
              <a:buNone/>
            </a:pPr>
            <a:r>
              <a:rPr lang="en-US" sz="1400" b="1" dirty="0"/>
              <a:t>Efficiency</a:t>
            </a:r>
          </a:p>
          <a:p>
            <a:pPr marL="285750" lvl="2" indent="-285750">
              <a:spcBef>
                <a:spcPts val="300"/>
              </a:spcBef>
              <a:buClr>
                <a:srgbClr val="101141"/>
              </a:buClr>
            </a:pPr>
            <a:r>
              <a:rPr lang="en-US" sz="1400" b="1" dirty="0">
                <a:solidFill>
                  <a:schemeClr val="accent6"/>
                </a:solidFill>
              </a:rPr>
              <a:t>Supplier involvement</a:t>
            </a:r>
          </a:p>
          <a:p>
            <a:pPr marL="285750" lvl="2" indent="-285750">
              <a:spcBef>
                <a:spcPts val="300"/>
              </a:spcBef>
              <a:buClr>
                <a:srgbClr val="101141"/>
              </a:buClr>
            </a:pPr>
            <a:r>
              <a:rPr lang="en-US" sz="1400" b="1" dirty="0">
                <a:solidFill>
                  <a:schemeClr val="accent6"/>
                </a:solidFill>
              </a:rPr>
              <a:t>Process metrics</a:t>
            </a:r>
          </a:p>
          <a:p>
            <a:pPr marL="285750" lvl="2" indent="-285750">
              <a:spcBef>
                <a:spcPts val="300"/>
              </a:spcBef>
              <a:buClr>
                <a:srgbClr val="101141"/>
              </a:buClr>
            </a:pPr>
            <a:r>
              <a:rPr lang="en-US" sz="1400" b="1" dirty="0">
                <a:solidFill>
                  <a:schemeClr val="accent6"/>
                </a:solidFill>
              </a:rPr>
              <a:t>Process integration</a:t>
            </a:r>
          </a:p>
          <a:p>
            <a:pPr marL="285750" lvl="2" indent="-285750">
              <a:spcBef>
                <a:spcPts val="300"/>
              </a:spcBef>
              <a:buClr>
                <a:srgbClr val="101141"/>
              </a:buClr>
            </a:pPr>
            <a:r>
              <a:rPr lang="en-US" sz="1400" b="1" dirty="0">
                <a:solidFill>
                  <a:schemeClr val="accent6"/>
                </a:solidFill>
              </a:rPr>
              <a:t>Streamlining/automation</a:t>
            </a:r>
          </a:p>
          <a:p>
            <a:pPr marL="0" lvl="2" indent="0">
              <a:spcBef>
                <a:spcPts val="600"/>
              </a:spcBef>
              <a:buClr>
                <a:srgbClr val="101141"/>
              </a:buClr>
              <a:buNone/>
            </a:pPr>
            <a:r>
              <a:rPr lang="en-US" sz="1400" b="1" dirty="0"/>
              <a:t>Effectiveness</a:t>
            </a:r>
          </a:p>
          <a:p>
            <a:pPr marL="285750" lvl="2" indent="-285750">
              <a:spcBef>
                <a:spcPts val="300"/>
              </a:spcBef>
              <a:buClr>
                <a:srgbClr val="101141"/>
              </a:buClr>
            </a:pPr>
            <a:r>
              <a:rPr lang="en-US" sz="1400" b="1" dirty="0">
                <a:solidFill>
                  <a:srgbClr val="7030A0"/>
                </a:solidFill>
              </a:rPr>
              <a:t>Customer involvement</a:t>
            </a:r>
          </a:p>
          <a:p>
            <a:pPr marL="285750" lvl="2" indent="-285750">
              <a:spcBef>
                <a:spcPts val="300"/>
              </a:spcBef>
              <a:buClr>
                <a:srgbClr val="101141"/>
              </a:buClr>
            </a:pPr>
            <a:r>
              <a:rPr lang="en-US" sz="1400" b="1" dirty="0">
                <a:solidFill>
                  <a:srgbClr val="7030A0"/>
                </a:solidFill>
              </a:rPr>
              <a:t>Service metrics</a:t>
            </a:r>
          </a:p>
          <a:p>
            <a:pPr marL="285750" lvl="2" indent="-285750">
              <a:spcBef>
                <a:spcPts val="300"/>
              </a:spcBef>
              <a:buClr>
                <a:srgbClr val="101141"/>
              </a:buClr>
            </a:pPr>
            <a:r>
              <a:rPr lang="en-US" sz="1400" b="1" dirty="0">
                <a:solidFill>
                  <a:srgbClr val="7030A0"/>
                </a:solidFill>
              </a:rPr>
              <a:t>The training of staff</a:t>
            </a:r>
          </a:p>
          <a:p>
            <a:pPr marL="0" lvl="2" indent="0">
              <a:spcBef>
                <a:spcPts val="600"/>
              </a:spcBef>
              <a:buClr>
                <a:srgbClr val="101141"/>
              </a:buClr>
              <a:buNone/>
            </a:pPr>
            <a:r>
              <a:rPr lang="en-US" sz="1400" i="1" dirty="0"/>
              <a:t>Characteristics within each category is rated on a scale of 1 to 4 .</a:t>
            </a:r>
            <a:br>
              <a:rPr lang="en-US" sz="1400" i="1" dirty="0"/>
            </a:br>
            <a:r>
              <a:rPr lang="en-US" sz="1400" i="1" dirty="0"/>
              <a:t>1 - 4 indicating no presence to a large presence of the characteristic.</a:t>
            </a:r>
          </a:p>
        </p:txBody>
      </p:sp>
      <p:sp>
        <p:nvSpPr>
          <p:cNvPr id="11" name="Rectangle 10">
            <a:extLst>
              <a:ext uri="{FF2B5EF4-FFF2-40B4-BE49-F238E27FC236}">
                <a16:creationId xmlns:a16="http://schemas.microsoft.com/office/drawing/2014/main" id="{FFAC6730-A28D-44CE-A0D2-BCC4B6D9754A}"/>
              </a:ext>
            </a:extLst>
          </p:cNvPr>
          <p:cNvSpPr/>
          <p:nvPr/>
        </p:nvSpPr>
        <p:spPr>
          <a:xfrm>
            <a:off x="4038237" y="1349032"/>
            <a:ext cx="883867" cy="10982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E16A6B-4ECC-4200-912F-85A6CB49D5BF}"/>
              </a:ext>
            </a:extLst>
          </p:cNvPr>
          <p:cNvSpPr/>
          <p:nvPr/>
        </p:nvSpPr>
        <p:spPr>
          <a:xfrm>
            <a:off x="4022916" y="5701326"/>
            <a:ext cx="889810"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635D9C-E082-4BBB-828B-5122A28B934A}"/>
              </a:ext>
            </a:extLst>
          </p:cNvPr>
          <p:cNvSpPr/>
          <p:nvPr/>
        </p:nvSpPr>
        <p:spPr>
          <a:xfrm>
            <a:off x="4022917" y="2831374"/>
            <a:ext cx="908566" cy="4009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F24CAE-636D-4ED8-846D-972BC5FAF01B}"/>
              </a:ext>
            </a:extLst>
          </p:cNvPr>
          <p:cNvSpPr/>
          <p:nvPr/>
        </p:nvSpPr>
        <p:spPr>
          <a:xfrm>
            <a:off x="4004160" y="3729407"/>
            <a:ext cx="908566" cy="158881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1EC3E9-63E7-487E-8D7B-97C7A1631802}"/>
              </a:ext>
            </a:extLst>
          </p:cNvPr>
          <p:cNvSpPr/>
          <p:nvPr/>
        </p:nvSpPr>
        <p:spPr>
          <a:xfrm>
            <a:off x="4038237" y="2447321"/>
            <a:ext cx="893246" cy="3920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C938FA-CC55-41F2-96BF-8A52C3B1FAB2}"/>
              </a:ext>
            </a:extLst>
          </p:cNvPr>
          <p:cNvSpPr/>
          <p:nvPr/>
        </p:nvSpPr>
        <p:spPr>
          <a:xfrm>
            <a:off x="4038237" y="3223405"/>
            <a:ext cx="874489" cy="506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729F8-D50B-4E3F-A4B7-9EBF77022371}"/>
              </a:ext>
            </a:extLst>
          </p:cNvPr>
          <p:cNvSpPr/>
          <p:nvPr/>
        </p:nvSpPr>
        <p:spPr>
          <a:xfrm>
            <a:off x="4004160" y="5317274"/>
            <a:ext cx="949431" cy="40096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10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4" y="1343891"/>
            <a:ext cx="2883154" cy="5196311"/>
          </a:xfrm>
        </p:spPr>
        <p:txBody>
          <a:bodyPr>
            <a:normAutofit/>
          </a:bodyPr>
          <a:lstStyle/>
          <a:p>
            <a:pPr marL="0" lvl="2" indent="0" algn="just">
              <a:lnSpc>
                <a:spcPct val="110000"/>
              </a:lnSpc>
              <a:spcBef>
                <a:spcPts val="500"/>
              </a:spcBef>
              <a:buClr>
                <a:srgbClr val="101141"/>
              </a:buClr>
              <a:buNone/>
            </a:pPr>
            <a:r>
              <a:rPr lang="en-US" sz="1700" dirty="0">
                <a:latin typeface="+mn-lt"/>
              </a:rPr>
              <a:t>Worksheet with a weighing factor to assign relative importance provided for a particular category and the worksheet is enclosed. </a:t>
            </a:r>
          </a:p>
        </p:txBody>
      </p:sp>
      <p:sp>
        <p:nvSpPr>
          <p:cNvPr id="3" name="Content Placeholder 2"/>
          <p:cNvSpPr>
            <a:spLocks noGrp="1"/>
          </p:cNvSpPr>
          <p:nvPr>
            <p:ph sz="quarter" idx="10"/>
          </p:nvPr>
        </p:nvSpPr>
        <p:spPr>
          <a:xfrm>
            <a:off x="152400" y="0"/>
            <a:ext cx="7696200" cy="1295400"/>
          </a:xfrm>
        </p:spPr>
        <p:txBody>
          <a:bodyPr>
            <a:normAutofit fontScale="92500"/>
          </a:bodyPr>
          <a:lstStyle/>
          <a:p>
            <a:r>
              <a:rPr lang="en-IN" sz="3000" dirty="0">
                <a:solidFill>
                  <a:srgbClr val="0070C0"/>
                </a:solidFill>
              </a:rPr>
              <a:t>Change Management</a:t>
            </a:r>
          </a:p>
          <a:p>
            <a:r>
              <a:rPr lang="en-IN" sz="2400" dirty="0">
                <a:solidFill>
                  <a:srgbClr val="C00000"/>
                </a:solidFill>
              </a:rPr>
              <a:t>Assessing an Infrastructure’s Change Management Process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grpSp>
        <p:nvGrpSpPr>
          <p:cNvPr id="11" name="Group 10">
            <a:extLst>
              <a:ext uri="{FF2B5EF4-FFF2-40B4-BE49-F238E27FC236}">
                <a16:creationId xmlns:a16="http://schemas.microsoft.com/office/drawing/2014/main" id="{3129577A-3CC6-4294-B7B9-286122AEFC17}"/>
              </a:ext>
            </a:extLst>
          </p:cNvPr>
          <p:cNvGrpSpPr/>
          <p:nvPr/>
        </p:nvGrpSpPr>
        <p:grpSpPr>
          <a:xfrm>
            <a:off x="3019721" y="1354360"/>
            <a:ext cx="6099360" cy="5196311"/>
            <a:chOff x="3936319" y="1066800"/>
            <a:chExt cx="5134841" cy="6303818"/>
          </a:xfrm>
        </p:grpSpPr>
        <p:pic>
          <p:nvPicPr>
            <p:cNvPr id="6" name="Picture 5">
              <a:extLst>
                <a:ext uri="{FF2B5EF4-FFF2-40B4-BE49-F238E27FC236}">
                  <a16:creationId xmlns:a16="http://schemas.microsoft.com/office/drawing/2014/main" id="{06C98BF2-11D4-4425-ADE3-022C52699DF9}"/>
                </a:ext>
              </a:extLst>
            </p:cNvPr>
            <p:cNvPicPr>
              <a:picLocks noChangeAspect="1"/>
            </p:cNvPicPr>
            <p:nvPr/>
          </p:nvPicPr>
          <p:blipFill>
            <a:blip r:embed="rId3"/>
            <a:stretch>
              <a:fillRect/>
            </a:stretch>
          </p:blipFill>
          <p:spPr>
            <a:xfrm>
              <a:off x="3936319" y="1066800"/>
              <a:ext cx="5124450" cy="3333750"/>
            </a:xfrm>
            <a:prstGeom prst="rect">
              <a:avLst/>
            </a:prstGeom>
          </p:spPr>
        </p:pic>
        <p:pic>
          <p:nvPicPr>
            <p:cNvPr id="10" name="Picture 9">
              <a:extLst>
                <a:ext uri="{FF2B5EF4-FFF2-40B4-BE49-F238E27FC236}">
                  <a16:creationId xmlns:a16="http://schemas.microsoft.com/office/drawing/2014/main" id="{03423E0B-5216-4883-88C0-69216DAB4417}"/>
                </a:ext>
              </a:extLst>
            </p:cNvPr>
            <p:cNvPicPr>
              <a:picLocks noChangeAspect="1"/>
            </p:cNvPicPr>
            <p:nvPr/>
          </p:nvPicPr>
          <p:blipFill>
            <a:blip r:embed="rId4"/>
            <a:stretch>
              <a:fillRect/>
            </a:stretch>
          </p:blipFill>
          <p:spPr>
            <a:xfrm>
              <a:off x="3956235" y="4379768"/>
              <a:ext cx="5114925" cy="2990850"/>
            </a:xfrm>
            <a:prstGeom prst="rect">
              <a:avLst/>
            </a:prstGeom>
          </p:spPr>
        </p:pic>
      </p:grpSp>
      <p:sp>
        <p:nvSpPr>
          <p:cNvPr id="9" name="TextBox 8">
            <a:extLst>
              <a:ext uri="{FF2B5EF4-FFF2-40B4-BE49-F238E27FC236}">
                <a16:creationId xmlns:a16="http://schemas.microsoft.com/office/drawing/2014/main" id="{AFE822F1-5DEC-4D3F-9B95-0C6F453F7FDA}"/>
              </a:ext>
            </a:extLst>
          </p:cNvPr>
          <p:cNvSpPr txBox="1"/>
          <p:nvPr/>
        </p:nvSpPr>
        <p:spPr>
          <a:xfrm flipH="1">
            <a:off x="85182" y="2977840"/>
            <a:ext cx="3074891" cy="3046988"/>
          </a:xfrm>
          <a:prstGeom prst="rect">
            <a:avLst/>
          </a:prstGeom>
          <a:noFill/>
        </p:spPr>
        <p:txBody>
          <a:bodyPr wrap="square" rtlCol="0">
            <a:spAutoFit/>
          </a:bodyPr>
          <a:lstStyle/>
          <a:p>
            <a:r>
              <a:rPr lang="en-US" sz="1600" b="1" dirty="0">
                <a:solidFill>
                  <a:srgbClr val="0070C0"/>
                </a:solidFill>
              </a:rPr>
              <a:t>Maximum Weight – 32</a:t>
            </a:r>
          </a:p>
          <a:p>
            <a:r>
              <a:rPr lang="en-US" sz="1600" b="1" dirty="0">
                <a:solidFill>
                  <a:srgbClr val="0070C0"/>
                </a:solidFill>
              </a:rPr>
              <a:t>Maximum Rating Value - 4</a:t>
            </a:r>
          </a:p>
          <a:p>
            <a:endParaRPr lang="en-US" sz="1600" dirty="0"/>
          </a:p>
          <a:p>
            <a:r>
              <a:rPr lang="en-US" sz="1600" b="1" dirty="0">
                <a:solidFill>
                  <a:srgbClr val="C00000"/>
                </a:solidFill>
              </a:rPr>
              <a:t>Maximum Weighted Score </a:t>
            </a:r>
          </a:p>
          <a:p>
            <a:r>
              <a:rPr lang="en-US" sz="1600" b="1" dirty="0">
                <a:solidFill>
                  <a:srgbClr val="C00000"/>
                </a:solidFill>
              </a:rPr>
              <a:t>= Max Weight  * Max Rating Value</a:t>
            </a:r>
            <a:br>
              <a:rPr lang="en-US" sz="1600" b="1" dirty="0">
                <a:solidFill>
                  <a:srgbClr val="C00000"/>
                </a:solidFill>
              </a:rPr>
            </a:br>
            <a:r>
              <a:rPr lang="en-US" sz="1600" b="1" dirty="0">
                <a:solidFill>
                  <a:srgbClr val="C00000"/>
                </a:solidFill>
              </a:rPr>
              <a:t>Max Weighted Score = 32 * 4</a:t>
            </a:r>
          </a:p>
          <a:p>
            <a:r>
              <a:rPr lang="en-US" sz="1600" b="1" dirty="0">
                <a:solidFill>
                  <a:srgbClr val="C00000"/>
                </a:solidFill>
              </a:rPr>
              <a:t>                                      = 128</a:t>
            </a:r>
          </a:p>
          <a:p>
            <a:endParaRPr lang="en-US" sz="1600" dirty="0"/>
          </a:p>
          <a:p>
            <a:r>
              <a:rPr lang="en-US" sz="1600" b="1" dirty="0">
                <a:solidFill>
                  <a:srgbClr val="7030A0"/>
                </a:solidFill>
              </a:rPr>
              <a:t>Weighted Assessment Score  </a:t>
            </a:r>
          </a:p>
          <a:p>
            <a:r>
              <a:rPr lang="en-US" sz="1600" b="1" dirty="0">
                <a:solidFill>
                  <a:srgbClr val="7030A0"/>
                </a:solidFill>
              </a:rPr>
              <a:t> = Total Score/Max Weighted Score </a:t>
            </a:r>
          </a:p>
          <a:p>
            <a:r>
              <a:rPr lang="en-US" sz="1600" b="1" dirty="0">
                <a:solidFill>
                  <a:srgbClr val="7030A0"/>
                </a:solidFill>
              </a:rPr>
              <a:t> = 95/128 = 0.742188  = ~0.74</a:t>
            </a:r>
          </a:p>
          <a:p>
            <a:r>
              <a:rPr lang="en-US" sz="1600" b="1" dirty="0">
                <a:solidFill>
                  <a:srgbClr val="7030A0"/>
                </a:solidFill>
              </a:rPr>
              <a:t>            = 74%</a:t>
            </a:r>
          </a:p>
        </p:txBody>
      </p:sp>
      <p:sp>
        <p:nvSpPr>
          <p:cNvPr id="12" name="Rectangle 11">
            <a:extLst>
              <a:ext uri="{FF2B5EF4-FFF2-40B4-BE49-F238E27FC236}">
                <a16:creationId xmlns:a16="http://schemas.microsoft.com/office/drawing/2014/main" id="{8FDA3574-B483-424F-85B7-3BA2A5232C50}"/>
              </a:ext>
            </a:extLst>
          </p:cNvPr>
          <p:cNvSpPr/>
          <p:nvPr/>
        </p:nvSpPr>
        <p:spPr>
          <a:xfrm>
            <a:off x="3004401" y="1791616"/>
            <a:ext cx="1034200" cy="109117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101154-7CA4-428C-961D-092692039638}"/>
              </a:ext>
            </a:extLst>
          </p:cNvPr>
          <p:cNvSpPr/>
          <p:nvPr/>
        </p:nvSpPr>
        <p:spPr>
          <a:xfrm>
            <a:off x="3019721" y="5866793"/>
            <a:ext cx="1034200"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4D7102-57CE-4388-9921-2F821D8D881C}"/>
              </a:ext>
            </a:extLst>
          </p:cNvPr>
          <p:cNvSpPr/>
          <p:nvPr/>
        </p:nvSpPr>
        <p:spPr>
          <a:xfrm>
            <a:off x="3019721" y="3195781"/>
            <a:ext cx="1018880" cy="3932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EC5B885-8C61-4297-A04E-667FCD2E7681}"/>
              </a:ext>
            </a:extLst>
          </p:cNvPr>
          <p:cNvSpPr/>
          <p:nvPr/>
        </p:nvSpPr>
        <p:spPr>
          <a:xfrm>
            <a:off x="3019721" y="4085278"/>
            <a:ext cx="1034200" cy="142961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655E0C-11B3-4382-BC0D-B3595A8F0DA1}"/>
              </a:ext>
            </a:extLst>
          </p:cNvPr>
          <p:cNvSpPr/>
          <p:nvPr/>
        </p:nvSpPr>
        <p:spPr>
          <a:xfrm>
            <a:off x="3010341" y="2855661"/>
            <a:ext cx="1043579" cy="35671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8F45FE-AE2B-4245-B2A8-5110C0E76F2F}"/>
              </a:ext>
            </a:extLst>
          </p:cNvPr>
          <p:cNvSpPr/>
          <p:nvPr/>
        </p:nvSpPr>
        <p:spPr>
          <a:xfrm>
            <a:off x="3004401" y="3568159"/>
            <a:ext cx="1034200" cy="506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F31BD2-49DC-4139-A26D-8585247E5052}"/>
              </a:ext>
            </a:extLst>
          </p:cNvPr>
          <p:cNvSpPr/>
          <p:nvPr/>
        </p:nvSpPr>
        <p:spPr>
          <a:xfrm>
            <a:off x="2985644" y="5513940"/>
            <a:ext cx="1068277" cy="34106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42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for </a:t>
            </a:r>
            <a:r>
              <a:rPr lang="en-IN" dirty="0"/>
              <a:t>providing a stable and responsive IT environment</a:t>
            </a:r>
          </a:p>
          <a:p>
            <a:pPr marL="182880" lvl="1" indent="-182880" algn="just">
              <a:lnSpc>
                <a:spcPct val="13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a:t>
            </a:r>
            <a:r>
              <a:rPr lang="en-IN" dirty="0" err="1"/>
              <a:t>KSF</a:t>
            </a:r>
            <a:r>
              <a:rPr lang="en-IN" dirty="0"/>
              <a:t>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30000"/>
              </a:lnSpc>
              <a:spcBef>
                <a:spcPts val="600"/>
              </a:spcBef>
              <a:buClr>
                <a:srgbClr val="101141"/>
              </a:buClr>
              <a:buFont typeface="Arial" panose="020B0604020202020204" pitchFamily="34" charset="0"/>
              <a:buChar char="•"/>
            </a:pPr>
            <a:r>
              <a:rPr lang="en-IN" dirty="0"/>
              <a:t>We also looked at how to evolve the services to a customer centric approach and leveraging the best practices using frameworks like ITIL</a:t>
            </a:r>
          </a:p>
          <a:p>
            <a:pPr marL="182880" lvl="1" indent="-182880" algn="just">
              <a:lnSpc>
                <a:spcPct val="130000"/>
              </a:lnSpc>
              <a:spcBef>
                <a:spcPts val="600"/>
              </a:spcBef>
              <a:buClr>
                <a:srgbClr val="101141"/>
              </a:buClr>
              <a:buFont typeface="Arial" panose="020B0604020202020204" pitchFamily="34" charset="0"/>
              <a:buChar char="•"/>
            </a:pPr>
            <a:r>
              <a:rPr lang="en-IN" dirty="0"/>
              <a:t>Then as part of the 12 Key processes which would discuss as part of the course, we discussed on the processes for managing Availability, Performance –Tuning and Production Acceptance process.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246130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3" y="1343891"/>
            <a:ext cx="8991393" cy="5437909"/>
          </a:xfrm>
        </p:spPr>
        <p:txBody>
          <a:bodyPr>
            <a:normAutofit/>
          </a:bodyPr>
          <a:lstStyle/>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We can measure and streamline the change management process with the help of the assessment worksheet. </a:t>
            </a:r>
          </a:p>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We can measure the effectiveness of a change management process by analyzing service metrics such as availability, the type and number of changes logged, and the number of changes causing problems, number of changes which had to be rolled back.</a:t>
            </a:r>
          </a:p>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Process metrics like the changes logged after the fact, changes with a wrong priority, absences at CAB meetings, and late metrics reports, help us gauge the efficiency of the process.</a:t>
            </a:r>
          </a:p>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Change management process can be streamlined by automating certain actions like changes logged after the fact, changes with wrong priorities, absences at CAB meetings, and late metrics reports etc.</a:t>
            </a:r>
          </a:p>
        </p:txBody>
      </p:sp>
      <p:sp>
        <p:nvSpPr>
          <p:cNvPr id="3" name="Content Placeholder 2"/>
          <p:cNvSpPr>
            <a:spLocks noGrp="1"/>
          </p:cNvSpPr>
          <p:nvPr>
            <p:ph sz="quarter" idx="10"/>
          </p:nvPr>
        </p:nvSpPr>
        <p:spPr>
          <a:xfrm>
            <a:off x="152400" y="0"/>
            <a:ext cx="7696200" cy="1295400"/>
          </a:xfrm>
        </p:spPr>
        <p:txBody>
          <a:bodyPr>
            <a:normAutofit fontScale="92500"/>
          </a:bodyPr>
          <a:lstStyle/>
          <a:p>
            <a:r>
              <a:rPr lang="en-IN" sz="3000" dirty="0">
                <a:solidFill>
                  <a:srgbClr val="0070C0"/>
                </a:solidFill>
              </a:rPr>
              <a:t>Change Management</a:t>
            </a:r>
          </a:p>
          <a:p>
            <a:r>
              <a:rPr lang="en-IN" sz="2400" dirty="0">
                <a:solidFill>
                  <a:srgbClr val="C00000"/>
                </a:solidFill>
              </a:rPr>
              <a:t>Measuring and Streamlining the Change Management Process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22277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34070-BB3F-40DD-AB76-E049401C4A32}"/>
              </a:ext>
            </a:extLst>
          </p:cNvPr>
          <p:cNvSpPr>
            <a:spLocks noGrp="1"/>
          </p:cNvSpPr>
          <p:nvPr>
            <p:ph idx="1"/>
          </p:nvPr>
        </p:nvSpPr>
        <p:spPr>
          <a:xfrm>
            <a:off x="304800" y="1493837"/>
            <a:ext cx="8229600" cy="4906963"/>
          </a:xfrm>
        </p:spPr>
        <p:txBody>
          <a:bodyPr>
            <a:normAutofit lnSpcReduction="10000"/>
          </a:bodyPr>
          <a:lstStyle/>
          <a:p>
            <a:pPr algn="just">
              <a:spcBef>
                <a:spcPts val="1200"/>
              </a:spcBef>
              <a:buFont typeface="Wingdings" panose="05000000000000000000" pitchFamily="2" charset="2"/>
              <a:buChar char="§"/>
            </a:pPr>
            <a:r>
              <a:rPr lang="en-US" b="1" dirty="0">
                <a:solidFill>
                  <a:srgbClr val="C00000"/>
                </a:solidFill>
              </a:rPr>
              <a:t>How does Change Control and Co-ordination work within your organization</a:t>
            </a:r>
          </a:p>
          <a:p>
            <a:pPr algn="just">
              <a:spcBef>
                <a:spcPts val="1200"/>
              </a:spcBef>
              <a:buFont typeface="Wingdings" panose="05000000000000000000" pitchFamily="2" charset="2"/>
              <a:buChar char="§"/>
            </a:pPr>
            <a:endParaRPr lang="en-US" b="1" dirty="0">
              <a:solidFill>
                <a:srgbClr val="C00000"/>
              </a:solidFill>
            </a:endParaRPr>
          </a:p>
          <a:p>
            <a:pPr algn="just">
              <a:spcBef>
                <a:spcPts val="1200"/>
              </a:spcBef>
              <a:buFont typeface="Wingdings" panose="05000000000000000000" pitchFamily="2" charset="2"/>
              <a:buChar char="§"/>
            </a:pPr>
            <a:r>
              <a:rPr lang="en-US" b="1" dirty="0">
                <a:solidFill>
                  <a:srgbClr val="C00000"/>
                </a:solidFill>
              </a:rPr>
              <a:t>Do you have the same process followed for any change within the organization</a:t>
            </a:r>
          </a:p>
          <a:p>
            <a:pPr algn="just">
              <a:spcBef>
                <a:spcPts val="1200"/>
              </a:spcBef>
              <a:buFont typeface="Wingdings" panose="05000000000000000000" pitchFamily="2" charset="2"/>
              <a:buChar char="§"/>
            </a:pPr>
            <a:endParaRPr lang="en-US" b="1" dirty="0">
              <a:solidFill>
                <a:srgbClr val="C00000"/>
              </a:solidFill>
            </a:endParaRPr>
          </a:p>
          <a:p>
            <a:pPr algn="just">
              <a:spcBef>
                <a:spcPts val="1200"/>
              </a:spcBef>
              <a:buFont typeface="Wingdings" panose="05000000000000000000" pitchFamily="2" charset="2"/>
              <a:buChar char="§"/>
            </a:pPr>
            <a:r>
              <a:rPr lang="en-US" b="1" dirty="0">
                <a:solidFill>
                  <a:srgbClr val="C00000"/>
                </a:solidFill>
              </a:rPr>
              <a:t>Name some of the metrics used with change management process within your organization</a:t>
            </a:r>
          </a:p>
          <a:p>
            <a:pPr algn="just">
              <a:spcBef>
                <a:spcPts val="1200"/>
              </a:spcBef>
              <a:buFont typeface="Wingdings" panose="05000000000000000000" pitchFamily="2" charset="2"/>
              <a:buChar char="§"/>
            </a:pPr>
            <a:endParaRPr lang="en-US" b="1" dirty="0">
              <a:solidFill>
                <a:srgbClr val="C00000"/>
              </a:solidFill>
            </a:endParaRPr>
          </a:p>
          <a:p>
            <a:pPr algn="just">
              <a:spcBef>
                <a:spcPts val="1200"/>
              </a:spcBef>
              <a:buFont typeface="Wingdings" panose="05000000000000000000" pitchFamily="2" charset="2"/>
              <a:buChar char="§"/>
            </a:pPr>
            <a:r>
              <a:rPr lang="en-US" b="1" dirty="0">
                <a:solidFill>
                  <a:srgbClr val="C00000"/>
                </a:solidFill>
              </a:rPr>
              <a:t>What is the ratio of emergency and non emergency changes in your organization</a:t>
            </a:r>
          </a:p>
        </p:txBody>
      </p:sp>
      <p:sp>
        <p:nvSpPr>
          <p:cNvPr id="3" name="Content Placeholder 2">
            <a:extLst>
              <a:ext uri="{FF2B5EF4-FFF2-40B4-BE49-F238E27FC236}">
                <a16:creationId xmlns:a16="http://schemas.microsoft.com/office/drawing/2014/main" id="{42D21F3C-CA27-4D3F-A466-EB4DEFC85C7C}"/>
              </a:ext>
            </a:extLst>
          </p:cNvPr>
          <p:cNvSpPr>
            <a:spLocks noGrp="1"/>
          </p:cNvSpPr>
          <p:nvPr>
            <p:ph sz="quarter" idx="10"/>
          </p:nvPr>
        </p:nvSpPr>
        <p:spPr/>
        <p:txBody>
          <a:bodyPr>
            <a:normAutofit/>
          </a:bodyPr>
          <a:lstStyle/>
          <a:p>
            <a:r>
              <a:rPr lang="en-US" sz="2800" dirty="0">
                <a:solidFill>
                  <a:srgbClr val="0070C0"/>
                </a:solidFill>
              </a:rPr>
              <a:t>Discussions (Change Management)</a:t>
            </a:r>
          </a:p>
        </p:txBody>
      </p:sp>
      <p:sp>
        <p:nvSpPr>
          <p:cNvPr id="4" name="Footer Placeholder 3">
            <a:extLst>
              <a:ext uri="{FF2B5EF4-FFF2-40B4-BE49-F238E27FC236}">
                <a16:creationId xmlns:a16="http://schemas.microsoft.com/office/drawing/2014/main" id="{4E1C5459-FAD7-4A7F-B342-B54A7C165C5E}"/>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1AA111CE-5896-4C36-BCFA-D4EC197B1851}"/>
              </a:ext>
            </a:extLst>
          </p:cNvPr>
          <p:cNvSpPr>
            <a:spLocks noGrp="1"/>
          </p:cNvSpPr>
          <p:nvPr>
            <p:ph type="sldNum" sz="quarter" idx="13"/>
          </p:nvPr>
        </p:nvSpPr>
        <p:spPr/>
        <p:txBody>
          <a:bodyPr/>
          <a:lstStyle/>
          <a:p>
            <a:fld id="{BC8D7E44-7D4F-4942-A8C9-2DF6BF8399E8}" type="slidenum">
              <a:rPr lang="en-US" smtClean="0"/>
              <a:pPr/>
              <a:t>31</a:t>
            </a:fld>
            <a:endParaRPr lang="en-US" dirty="0"/>
          </a:p>
        </p:txBody>
      </p:sp>
    </p:spTree>
    <p:extLst>
      <p:ext uri="{BB962C8B-B14F-4D97-AF65-F5344CB8AC3E}">
        <p14:creationId xmlns:p14="http://schemas.microsoft.com/office/powerpoint/2010/main" val="261232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38100" y="4713288"/>
            <a:ext cx="8458200" cy="1600200"/>
          </a:xfrm>
        </p:spPr>
        <p:txBody>
          <a:bodyPr/>
          <a:lstStyle/>
          <a:p>
            <a:r>
              <a:rPr lang="en-US" dirty="0"/>
              <a:t> </a:t>
            </a:r>
            <a:br>
              <a:rPr lang="en-US" dirty="0"/>
            </a:br>
            <a:r>
              <a:rPr lang="en-US" dirty="0"/>
              <a:t> Problem Management Process </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2819400" y="5867400"/>
            <a:ext cx="3352800" cy="365125"/>
          </a:xfrm>
        </p:spPr>
        <p:txBody>
          <a:bodyPr/>
          <a:lstStyle/>
          <a:p>
            <a:r>
              <a:rPr lang="en-US" b="1" dirty="0">
                <a:solidFill>
                  <a:schemeClr val="tx1"/>
                </a:solidFil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32</a:t>
            </a:fld>
            <a:endParaRPr lang="en-US" dirty="0"/>
          </a:p>
        </p:txBody>
      </p:sp>
      <p:sp>
        <p:nvSpPr>
          <p:cNvPr id="7" name="TextBox 6">
            <a:extLst>
              <a:ext uri="{FF2B5EF4-FFF2-40B4-BE49-F238E27FC236}">
                <a16:creationId xmlns:a16="http://schemas.microsoft.com/office/drawing/2014/main" id="{B97D05F0-4352-4966-A2CF-FDE136D273AC}"/>
              </a:ext>
            </a:extLst>
          </p:cNvPr>
          <p:cNvSpPr txBox="1"/>
          <p:nvPr/>
        </p:nvSpPr>
        <p:spPr>
          <a:xfrm>
            <a:off x="1696156" y="6356350"/>
            <a:ext cx="6286500" cy="307777"/>
          </a:xfrm>
          <a:prstGeom prst="rect">
            <a:avLst/>
          </a:prstGeom>
          <a:noFill/>
        </p:spPr>
        <p:txBody>
          <a:bodyPr wrap="square" rtlCol="0">
            <a:spAutoFit/>
          </a:bodyPr>
          <a:lstStyle/>
          <a:p>
            <a:pPr algn="r"/>
            <a:r>
              <a:rPr lang="en-US" sz="1400" b="1" dirty="0">
                <a:solidFill>
                  <a:schemeClr val="tx1"/>
                </a:solidFill>
                <a:latin typeface="Arial"/>
                <a:cs typeface="Arial"/>
              </a:rPr>
              <a:t>BITS Pilani, Deemed</a:t>
            </a:r>
            <a:r>
              <a:rPr lang="en-US" sz="1400" b="1" baseline="0" dirty="0">
                <a:solidFill>
                  <a:schemeClr val="tx1"/>
                </a:solidFill>
                <a:latin typeface="Arial"/>
                <a:cs typeface="Arial"/>
              </a:rPr>
              <a:t> to be University under Section 3 of UGC Act, 1956</a:t>
            </a:r>
            <a:endParaRPr lang="en-US" sz="1400" b="1" dirty="0">
              <a:solidFill>
                <a:schemeClr val="tx1"/>
              </a:solidFill>
              <a:latin typeface="Arial"/>
              <a:cs typeface="Arial"/>
            </a:endParaRPr>
          </a:p>
        </p:txBody>
      </p:sp>
    </p:spTree>
    <p:extLst>
      <p:ext uri="{BB962C8B-B14F-4D97-AF65-F5344CB8AC3E}">
        <p14:creationId xmlns:p14="http://schemas.microsoft.com/office/powerpoint/2010/main" val="2674286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a:bodyPr>
          <a:lstStyle/>
          <a:p>
            <a:pPr marL="360000" indent="-360000" algn="just">
              <a:lnSpc>
                <a:spcPct val="130000"/>
              </a:lnSpc>
              <a:spcBef>
                <a:spcPts val="600"/>
              </a:spcBef>
              <a:buFont typeface="Arial" panose="020B0604020202020204" pitchFamily="34" charset="0"/>
              <a:buChar char="•"/>
            </a:pPr>
            <a:r>
              <a:rPr lang="en-US" sz="1800" dirty="0"/>
              <a:t>The next process which we will look to design and implement is Problem Management. As part of going through this process we will look at</a:t>
            </a:r>
          </a:p>
          <a:p>
            <a:pPr marL="760050" lvl="1" indent="-360000" algn="just">
              <a:lnSpc>
                <a:spcPct val="110000"/>
              </a:lnSpc>
              <a:spcBef>
                <a:spcPts val="600"/>
              </a:spcBef>
              <a:buFont typeface="Arial" panose="020B0604020202020204" pitchFamily="34" charset="0"/>
              <a:buChar char="•"/>
            </a:pPr>
            <a:r>
              <a:rPr lang="en-US" dirty="0"/>
              <a:t>Context of Problem Management</a:t>
            </a:r>
          </a:p>
          <a:p>
            <a:pPr marL="760050" lvl="1" indent="-360000" algn="just">
              <a:lnSpc>
                <a:spcPct val="110000"/>
              </a:lnSpc>
              <a:spcBef>
                <a:spcPts val="600"/>
              </a:spcBef>
              <a:buFont typeface="Arial" panose="020B0604020202020204" pitchFamily="34" charset="0"/>
              <a:buChar char="•"/>
            </a:pPr>
            <a:r>
              <a:rPr lang="en-US" dirty="0"/>
              <a:t>Definition and Scope of Problem Management</a:t>
            </a:r>
          </a:p>
          <a:p>
            <a:pPr marL="760050" lvl="1" indent="-360000" algn="just">
              <a:lnSpc>
                <a:spcPct val="110000"/>
              </a:lnSpc>
              <a:spcBef>
                <a:spcPts val="600"/>
              </a:spcBef>
              <a:buFont typeface="Arial" panose="020B0604020202020204" pitchFamily="34" charset="0"/>
              <a:buChar char="•"/>
            </a:pPr>
            <a:r>
              <a:rPr lang="en-US" dirty="0"/>
              <a:t>Distinguishing Between Problem, Change, and Request (Service Request) Management</a:t>
            </a:r>
          </a:p>
          <a:p>
            <a:pPr marL="760050" lvl="1" indent="-360000" algn="just">
              <a:lnSpc>
                <a:spcPct val="110000"/>
              </a:lnSpc>
              <a:spcBef>
                <a:spcPts val="600"/>
              </a:spcBef>
              <a:buFont typeface="Arial" panose="020B0604020202020204" pitchFamily="34" charset="0"/>
              <a:buChar char="•"/>
            </a:pPr>
            <a:r>
              <a:rPr lang="en-US" dirty="0"/>
              <a:t>Distinguishing Between Problem Management and Incident Management</a:t>
            </a:r>
          </a:p>
          <a:p>
            <a:pPr marL="760050" lvl="1" indent="-360000" algn="just">
              <a:lnSpc>
                <a:spcPct val="110000"/>
              </a:lnSpc>
              <a:spcBef>
                <a:spcPts val="600"/>
              </a:spcBef>
              <a:buFont typeface="Arial" panose="020B0604020202020204" pitchFamily="34" charset="0"/>
              <a:buChar char="•"/>
            </a:pPr>
            <a:r>
              <a:rPr lang="en-US" dirty="0"/>
              <a:t>The Role of the Service Desk</a:t>
            </a:r>
          </a:p>
          <a:p>
            <a:pPr marL="760050" lvl="1" indent="-360000" algn="just">
              <a:lnSpc>
                <a:spcPct val="110000"/>
              </a:lnSpc>
              <a:spcBef>
                <a:spcPts val="600"/>
              </a:spcBef>
              <a:buFont typeface="Arial" panose="020B0604020202020204" pitchFamily="34" charset="0"/>
              <a:buChar char="•"/>
            </a:pPr>
            <a:r>
              <a:rPr lang="en-US" dirty="0"/>
              <a:t>Segregating and Integrating Service Desks</a:t>
            </a:r>
          </a:p>
          <a:p>
            <a:pPr marL="760050" lvl="1" indent="-360000" algn="just">
              <a:lnSpc>
                <a:spcPct val="110000"/>
              </a:lnSpc>
              <a:spcBef>
                <a:spcPts val="600"/>
              </a:spcBef>
              <a:buFont typeface="Arial" panose="020B0604020202020204" pitchFamily="34" charset="0"/>
              <a:buChar char="•"/>
            </a:pPr>
            <a:r>
              <a:rPr lang="en-US" dirty="0"/>
              <a:t>Key Steps (11) to Developing a Problem Management Process</a:t>
            </a:r>
          </a:p>
          <a:p>
            <a:pPr marL="760050" lvl="1" indent="-360000" algn="just">
              <a:lnSpc>
                <a:spcPct val="110000"/>
              </a:lnSpc>
              <a:spcBef>
                <a:spcPts val="600"/>
              </a:spcBef>
              <a:buFont typeface="Arial" panose="020B0604020202020204" pitchFamily="34" charset="0"/>
              <a:buChar char="•"/>
            </a:pPr>
            <a:r>
              <a:rPr lang="en-US" dirty="0"/>
              <a:t>Client Issues with Problem Management</a:t>
            </a:r>
          </a:p>
          <a:p>
            <a:pPr marL="760050" lvl="1" indent="-360000" algn="just">
              <a:lnSpc>
                <a:spcPct val="110000"/>
              </a:lnSpc>
              <a:spcBef>
                <a:spcPts val="600"/>
              </a:spcBef>
              <a:buFont typeface="Arial" panose="020B0604020202020204" pitchFamily="34" charset="0"/>
              <a:buChar char="•"/>
            </a:pPr>
            <a:r>
              <a:rPr lang="en-US" dirty="0"/>
              <a:t>Assessing an Infrastructure’s Problem Management Process</a:t>
            </a:r>
          </a:p>
          <a:p>
            <a:pPr marL="760050" lvl="1" indent="-360000" algn="just">
              <a:lnSpc>
                <a:spcPct val="110000"/>
              </a:lnSpc>
              <a:spcBef>
                <a:spcPts val="600"/>
              </a:spcBef>
              <a:buFont typeface="Arial" panose="020B0604020202020204" pitchFamily="34" charset="0"/>
              <a:buChar char="•"/>
            </a:pPr>
            <a:r>
              <a:rPr lang="en-US" dirty="0"/>
              <a:t>Measuring and Streamlining the Problem Management Process</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Problem Management</a:t>
            </a:r>
          </a:p>
          <a:p>
            <a:r>
              <a:rPr lang="en-IN" sz="2400" dirty="0">
                <a:solidFill>
                  <a:srgbClr val="C00000"/>
                </a:solidFill>
              </a:rPr>
              <a:t>Topics Covered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a:xfrm>
            <a:off x="6987370" y="6558112"/>
            <a:ext cx="2133600" cy="307329"/>
          </a:xfrm>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107849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a:bodyPr>
          <a:lstStyle/>
          <a:p>
            <a:pPr marL="0" indent="0" algn="just">
              <a:lnSpc>
                <a:spcPct val="130000"/>
              </a:lnSpc>
              <a:spcBef>
                <a:spcPts val="600"/>
              </a:spcBef>
            </a:pPr>
            <a:r>
              <a:rPr lang="en-US" sz="1600" dirty="0"/>
              <a:t>Datacenters today have a large number of complex systems and support diverse set of services. Given this context, problems is bound to occur leading to missing the targeted levels of service, and problem management process supports managing of the variety and volume of these problems.</a:t>
            </a:r>
          </a:p>
          <a:p>
            <a:pPr marL="0" indent="0" algn="just">
              <a:lnSpc>
                <a:spcPct val="130000"/>
              </a:lnSpc>
              <a:spcBef>
                <a:spcPts val="600"/>
              </a:spcBef>
            </a:pPr>
            <a:r>
              <a:rPr lang="en-US" sz="1600" b="1" dirty="0">
                <a:solidFill>
                  <a:srgbClr val="0070C0"/>
                </a:solidFill>
              </a:rPr>
              <a:t>Problem Management </a:t>
            </a:r>
            <a:r>
              <a:rPr lang="en-US" sz="1600" dirty="0"/>
              <a:t>is a process used to identify, log, track, resolve, and analyze problems impacting the IT services</a:t>
            </a:r>
          </a:p>
          <a:p>
            <a:pPr marL="285750" indent="-285750" algn="just">
              <a:lnSpc>
                <a:spcPct val="130000"/>
              </a:lnSpc>
              <a:spcBef>
                <a:spcPts val="600"/>
              </a:spcBef>
              <a:buFont typeface="Arial" panose="020B0604020202020204" pitchFamily="34" charset="0"/>
              <a:buChar char="•"/>
            </a:pPr>
            <a:r>
              <a:rPr lang="en-US" sz="1600" dirty="0"/>
              <a:t>Sophistication of the DB and the Depth of the analysis provides the robustness of the problem management system</a:t>
            </a:r>
          </a:p>
          <a:p>
            <a:pPr marL="0" indent="0" algn="just">
              <a:lnSpc>
                <a:spcPct val="130000"/>
              </a:lnSpc>
              <a:spcBef>
                <a:spcPts val="600"/>
              </a:spcBef>
            </a:pPr>
            <a:r>
              <a:rPr lang="en-US" sz="1600" dirty="0"/>
              <a:t>Problem Management Variations</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Problem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a:xfrm>
            <a:off x="6987370" y="6558112"/>
            <a:ext cx="2133600" cy="307329"/>
          </a:xfrm>
        </p:spPr>
        <p:txBody>
          <a:bodyPr/>
          <a:lstStyle/>
          <a:p>
            <a:fld id="{BC8D7E44-7D4F-4942-A8C9-2DF6BF8399E8}" type="slidenum">
              <a:rPr lang="en-US" smtClean="0"/>
              <a:pPr/>
              <a:t>34</a:t>
            </a:fld>
            <a:endParaRPr lang="en-US" dirty="0"/>
          </a:p>
        </p:txBody>
      </p:sp>
      <p:sp>
        <p:nvSpPr>
          <p:cNvPr id="6" name="Oval 5">
            <a:extLst>
              <a:ext uri="{FF2B5EF4-FFF2-40B4-BE49-F238E27FC236}">
                <a16:creationId xmlns:a16="http://schemas.microsoft.com/office/drawing/2014/main" id="{E43C3C68-6138-4D79-A1D7-A96D03ADD0E4}"/>
              </a:ext>
            </a:extLst>
          </p:cNvPr>
          <p:cNvSpPr/>
          <p:nvPr/>
        </p:nvSpPr>
        <p:spPr>
          <a:xfrm>
            <a:off x="7391400" y="5791200"/>
            <a:ext cx="6858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E74B32-E245-4A4E-B21B-B5519BC65E67}"/>
              </a:ext>
            </a:extLst>
          </p:cNvPr>
          <p:cNvSpPr/>
          <p:nvPr/>
        </p:nvSpPr>
        <p:spPr>
          <a:xfrm>
            <a:off x="7391400" y="6161366"/>
            <a:ext cx="6858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C1AA13C-C9E9-4602-A387-1F201ED8EBEC}"/>
              </a:ext>
            </a:extLst>
          </p:cNvPr>
          <p:cNvCxnSpPr>
            <a:stCxn id="6" idx="2"/>
            <a:endCxn id="7" idx="2"/>
          </p:cNvCxnSpPr>
          <p:nvPr/>
        </p:nvCxnSpPr>
        <p:spPr>
          <a:xfrm>
            <a:off x="7391400" y="5867400"/>
            <a:ext cx="0" cy="3701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3EA753-54F3-4026-AFF3-132D9D977500}"/>
              </a:ext>
            </a:extLst>
          </p:cNvPr>
          <p:cNvCxnSpPr/>
          <p:nvPr/>
        </p:nvCxnSpPr>
        <p:spPr>
          <a:xfrm>
            <a:off x="8077200" y="5867400"/>
            <a:ext cx="0" cy="370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00C6DD7-EA32-4463-8315-83811327B30E}"/>
              </a:ext>
            </a:extLst>
          </p:cNvPr>
          <p:cNvSpPr/>
          <p:nvPr/>
        </p:nvSpPr>
        <p:spPr>
          <a:xfrm>
            <a:off x="6436357" y="5105400"/>
            <a:ext cx="838197" cy="327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A79B394-5406-44AC-8E63-68179C07E665}"/>
              </a:ext>
            </a:extLst>
          </p:cNvPr>
          <p:cNvSpPr txBox="1"/>
          <p:nvPr/>
        </p:nvSpPr>
        <p:spPr>
          <a:xfrm>
            <a:off x="6557418" y="5135024"/>
            <a:ext cx="636713" cy="336952"/>
          </a:xfrm>
          <a:prstGeom prst="rect">
            <a:avLst/>
          </a:prstGeom>
          <a:noFill/>
        </p:spPr>
        <p:txBody>
          <a:bodyPr wrap="none" rtlCol="0">
            <a:spAutoFit/>
          </a:bodyPr>
          <a:lstStyle/>
          <a:p>
            <a:pPr>
              <a:lnSpc>
                <a:spcPct val="70000"/>
              </a:lnSpc>
            </a:pPr>
            <a:r>
              <a:rPr lang="en-US" sz="1100" b="1" dirty="0"/>
              <a:t>Service </a:t>
            </a:r>
          </a:p>
          <a:p>
            <a:pPr>
              <a:lnSpc>
                <a:spcPct val="70000"/>
              </a:lnSpc>
            </a:pPr>
            <a:r>
              <a:rPr lang="en-US" sz="1100" b="1" dirty="0"/>
              <a:t>  Desk</a:t>
            </a:r>
          </a:p>
        </p:txBody>
      </p:sp>
      <p:grpSp>
        <p:nvGrpSpPr>
          <p:cNvPr id="36" name="Group 35">
            <a:extLst>
              <a:ext uri="{FF2B5EF4-FFF2-40B4-BE49-F238E27FC236}">
                <a16:creationId xmlns:a16="http://schemas.microsoft.com/office/drawing/2014/main" id="{54D2BB76-F79B-473B-A5F5-56EE24C1F9D2}"/>
              </a:ext>
            </a:extLst>
          </p:cNvPr>
          <p:cNvGrpSpPr/>
          <p:nvPr/>
        </p:nvGrpSpPr>
        <p:grpSpPr>
          <a:xfrm>
            <a:off x="5808189" y="4267200"/>
            <a:ext cx="592611" cy="578530"/>
            <a:chOff x="5808189" y="4267200"/>
            <a:chExt cx="592611" cy="578530"/>
          </a:xfrm>
        </p:grpSpPr>
        <p:sp>
          <p:nvSpPr>
            <p:cNvPr id="11" name="Oval 10">
              <a:extLst>
                <a:ext uri="{FF2B5EF4-FFF2-40B4-BE49-F238E27FC236}">
                  <a16:creationId xmlns:a16="http://schemas.microsoft.com/office/drawing/2014/main" id="{32C091C4-428F-4E7A-A112-CD96F8991610}"/>
                </a:ext>
              </a:extLst>
            </p:cNvPr>
            <p:cNvSpPr/>
            <p:nvPr/>
          </p:nvSpPr>
          <p:spPr>
            <a:xfrm>
              <a:off x="6172200" y="42672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9664E9E-B2B8-4BC6-BD96-D6FBBCED9824}"/>
                </a:ext>
              </a:extLst>
            </p:cNvPr>
            <p:cNvCxnSpPr>
              <a:cxnSpLocks/>
              <a:stCxn id="11" idx="4"/>
            </p:cNvCxnSpPr>
            <p:nvPr/>
          </p:nvCxnSpPr>
          <p:spPr>
            <a:xfrm>
              <a:off x="6286500" y="4495800"/>
              <a:ext cx="0" cy="197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0A2D15-7F15-4240-8073-747B08643318}"/>
                </a:ext>
              </a:extLst>
            </p:cNvPr>
            <p:cNvCxnSpPr>
              <a:cxnSpLocks/>
            </p:cNvCxnSpPr>
            <p:nvPr/>
          </p:nvCxnSpPr>
          <p:spPr>
            <a:xfrm flipH="1">
              <a:off x="61722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4C394E-C8E2-4646-9BA8-0CDC6A0A3C73}"/>
                </a:ext>
              </a:extLst>
            </p:cNvPr>
            <p:cNvCxnSpPr>
              <a:cxnSpLocks/>
            </p:cNvCxnSpPr>
            <p:nvPr/>
          </p:nvCxnSpPr>
          <p:spPr>
            <a:xfrm>
              <a:off x="62865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B2C241-13C6-4291-A67C-8DDE2A2BC445}"/>
                </a:ext>
              </a:extLst>
            </p:cNvPr>
            <p:cNvCxnSpPr>
              <a:cxnSpLocks/>
            </p:cNvCxnSpPr>
            <p:nvPr/>
          </p:nvCxnSpPr>
          <p:spPr>
            <a:xfrm flipH="1">
              <a:off x="6172200" y="4572000"/>
              <a:ext cx="114300" cy="9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A92D27-8C3E-42A7-826F-AE8E4580ECA8}"/>
                </a:ext>
              </a:extLst>
            </p:cNvPr>
            <p:cNvCxnSpPr>
              <a:cxnSpLocks/>
            </p:cNvCxnSpPr>
            <p:nvPr/>
          </p:nvCxnSpPr>
          <p:spPr>
            <a:xfrm>
              <a:off x="6286500" y="4567748"/>
              <a:ext cx="114300" cy="7236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40760E1-0C1A-40D3-95F6-2F8D95C8C9C3}"/>
                </a:ext>
              </a:extLst>
            </p:cNvPr>
            <p:cNvSpPr txBox="1"/>
            <p:nvPr/>
          </p:nvSpPr>
          <p:spPr>
            <a:xfrm>
              <a:off x="5808189" y="4456623"/>
              <a:ext cx="442750" cy="297517"/>
            </a:xfrm>
            <a:prstGeom prst="rect">
              <a:avLst/>
            </a:prstGeom>
            <a:noFill/>
          </p:spPr>
          <p:txBody>
            <a:bodyPr wrap="none" rtlCol="0">
              <a:spAutoFit/>
            </a:bodyPr>
            <a:lstStyle/>
            <a:p>
              <a:pPr>
                <a:lnSpc>
                  <a:spcPct val="60000"/>
                </a:lnSpc>
              </a:pPr>
              <a:r>
                <a:rPr lang="en-US" sz="1050" b="1" dirty="0"/>
                <a:t>End </a:t>
              </a:r>
            </a:p>
            <a:p>
              <a:pPr>
                <a:lnSpc>
                  <a:spcPct val="60000"/>
                </a:lnSpc>
              </a:pPr>
              <a:r>
                <a:rPr lang="en-US" sz="1050" b="1" dirty="0"/>
                <a:t>User</a:t>
              </a:r>
            </a:p>
          </p:txBody>
        </p:sp>
      </p:grpSp>
      <p:cxnSp>
        <p:nvCxnSpPr>
          <p:cNvPr id="35" name="Straight Arrow Connector 34">
            <a:extLst>
              <a:ext uri="{FF2B5EF4-FFF2-40B4-BE49-F238E27FC236}">
                <a16:creationId xmlns:a16="http://schemas.microsoft.com/office/drawing/2014/main" id="{B3A89971-AC47-42BC-B47E-6D947AC58579}"/>
              </a:ext>
            </a:extLst>
          </p:cNvPr>
          <p:cNvCxnSpPr>
            <a:cxnSpLocks/>
          </p:cNvCxnSpPr>
          <p:nvPr/>
        </p:nvCxnSpPr>
        <p:spPr>
          <a:xfrm>
            <a:off x="6932500" y="5451656"/>
            <a:ext cx="515625" cy="395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F421D8F-4310-40C4-998E-A69EC52F209F}"/>
              </a:ext>
            </a:extLst>
          </p:cNvPr>
          <p:cNvGrpSpPr/>
          <p:nvPr/>
        </p:nvGrpSpPr>
        <p:grpSpPr>
          <a:xfrm>
            <a:off x="6624708" y="4253824"/>
            <a:ext cx="1105160" cy="578530"/>
            <a:chOff x="5295640" y="4267200"/>
            <a:chExt cx="1105160" cy="578530"/>
          </a:xfrm>
        </p:grpSpPr>
        <p:sp>
          <p:nvSpPr>
            <p:cNvPr id="38" name="Oval 37">
              <a:extLst>
                <a:ext uri="{FF2B5EF4-FFF2-40B4-BE49-F238E27FC236}">
                  <a16:creationId xmlns:a16="http://schemas.microsoft.com/office/drawing/2014/main" id="{0E2B2A96-C9D7-4E98-8B55-4D3B52EF4698}"/>
                </a:ext>
              </a:extLst>
            </p:cNvPr>
            <p:cNvSpPr/>
            <p:nvPr/>
          </p:nvSpPr>
          <p:spPr>
            <a:xfrm>
              <a:off x="6172200" y="42672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86E257C-B961-4045-86DF-9E367E3F4DF3}"/>
                </a:ext>
              </a:extLst>
            </p:cNvPr>
            <p:cNvCxnSpPr>
              <a:cxnSpLocks/>
              <a:stCxn id="38" idx="4"/>
            </p:cNvCxnSpPr>
            <p:nvPr/>
          </p:nvCxnSpPr>
          <p:spPr>
            <a:xfrm>
              <a:off x="6286500" y="4495800"/>
              <a:ext cx="0" cy="197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4CA9BD2-C5B7-4C1F-A5AD-DF7A35FE7C5E}"/>
                </a:ext>
              </a:extLst>
            </p:cNvPr>
            <p:cNvCxnSpPr>
              <a:cxnSpLocks/>
            </p:cNvCxnSpPr>
            <p:nvPr/>
          </p:nvCxnSpPr>
          <p:spPr>
            <a:xfrm flipH="1">
              <a:off x="61722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2690BC-5856-4F44-A9BF-F11DBEDBEC51}"/>
                </a:ext>
              </a:extLst>
            </p:cNvPr>
            <p:cNvCxnSpPr>
              <a:cxnSpLocks/>
            </p:cNvCxnSpPr>
            <p:nvPr/>
          </p:nvCxnSpPr>
          <p:spPr>
            <a:xfrm>
              <a:off x="62865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47ACB1-DB13-4CD7-91F4-DCB64EAD5D44}"/>
                </a:ext>
              </a:extLst>
            </p:cNvPr>
            <p:cNvCxnSpPr>
              <a:cxnSpLocks/>
            </p:cNvCxnSpPr>
            <p:nvPr/>
          </p:nvCxnSpPr>
          <p:spPr>
            <a:xfrm flipH="1">
              <a:off x="6172200" y="4572000"/>
              <a:ext cx="114300" cy="9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93079A-B05A-4E22-91DE-2564140CCA55}"/>
                </a:ext>
              </a:extLst>
            </p:cNvPr>
            <p:cNvCxnSpPr>
              <a:cxnSpLocks/>
            </p:cNvCxnSpPr>
            <p:nvPr/>
          </p:nvCxnSpPr>
          <p:spPr>
            <a:xfrm>
              <a:off x="6286500" y="4567748"/>
              <a:ext cx="114300" cy="72361"/>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484AC74-262D-462C-ABB4-4DF0472FF02D}"/>
                </a:ext>
              </a:extLst>
            </p:cNvPr>
            <p:cNvSpPr txBox="1"/>
            <p:nvPr/>
          </p:nvSpPr>
          <p:spPr>
            <a:xfrm>
              <a:off x="5295640" y="4456623"/>
              <a:ext cx="955299" cy="200568"/>
            </a:xfrm>
            <a:prstGeom prst="rect">
              <a:avLst/>
            </a:prstGeom>
            <a:noFill/>
          </p:spPr>
          <p:txBody>
            <a:bodyPr wrap="square" rtlCol="0">
              <a:spAutoFit/>
            </a:bodyPr>
            <a:lstStyle/>
            <a:p>
              <a:pPr>
                <a:lnSpc>
                  <a:spcPct val="60000"/>
                </a:lnSpc>
              </a:pPr>
              <a:r>
                <a:rPr lang="en-US" sz="1050" b="1" dirty="0"/>
                <a:t>Programmers</a:t>
              </a:r>
            </a:p>
          </p:txBody>
        </p:sp>
      </p:grpSp>
      <p:grpSp>
        <p:nvGrpSpPr>
          <p:cNvPr id="45" name="Group 44">
            <a:extLst>
              <a:ext uri="{FF2B5EF4-FFF2-40B4-BE49-F238E27FC236}">
                <a16:creationId xmlns:a16="http://schemas.microsoft.com/office/drawing/2014/main" id="{AE4A8F13-C4E4-4BAD-9439-D1911ADEFFBE}"/>
              </a:ext>
            </a:extLst>
          </p:cNvPr>
          <p:cNvGrpSpPr/>
          <p:nvPr/>
        </p:nvGrpSpPr>
        <p:grpSpPr>
          <a:xfrm>
            <a:off x="7941206" y="4206535"/>
            <a:ext cx="779522" cy="578530"/>
            <a:chOff x="5621278" y="4267200"/>
            <a:chExt cx="779522" cy="578530"/>
          </a:xfrm>
        </p:grpSpPr>
        <p:sp>
          <p:nvSpPr>
            <p:cNvPr id="46" name="Oval 45">
              <a:extLst>
                <a:ext uri="{FF2B5EF4-FFF2-40B4-BE49-F238E27FC236}">
                  <a16:creationId xmlns:a16="http://schemas.microsoft.com/office/drawing/2014/main" id="{2933AAF8-2264-414E-9216-1783EAF2C7D8}"/>
                </a:ext>
              </a:extLst>
            </p:cNvPr>
            <p:cNvSpPr/>
            <p:nvPr/>
          </p:nvSpPr>
          <p:spPr>
            <a:xfrm>
              <a:off x="6172200" y="42672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9D5EA94E-9A6D-46D6-BD9D-2A0E0C01E0A2}"/>
                </a:ext>
              </a:extLst>
            </p:cNvPr>
            <p:cNvCxnSpPr>
              <a:cxnSpLocks/>
              <a:stCxn id="46" idx="4"/>
            </p:cNvCxnSpPr>
            <p:nvPr/>
          </p:nvCxnSpPr>
          <p:spPr>
            <a:xfrm>
              <a:off x="6286500" y="4495800"/>
              <a:ext cx="0" cy="197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63A5227-1DAC-40E3-9783-D7FBA3121819}"/>
                </a:ext>
              </a:extLst>
            </p:cNvPr>
            <p:cNvCxnSpPr>
              <a:cxnSpLocks/>
            </p:cNvCxnSpPr>
            <p:nvPr/>
          </p:nvCxnSpPr>
          <p:spPr>
            <a:xfrm flipH="1">
              <a:off x="61722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EDB1EF0-3934-46BA-AB25-224B40A8B3DC}"/>
                </a:ext>
              </a:extLst>
            </p:cNvPr>
            <p:cNvCxnSpPr>
              <a:cxnSpLocks/>
            </p:cNvCxnSpPr>
            <p:nvPr/>
          </p:nvCxnSpPr>
          <p:spPr>
            <a:xfrm>
              <a:off x="6286500" y="4693330"/>
              <a:ext cx="1143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AC6491-8D21-4384-A3E1-67F82956FF2B}"/>
                </a:ext>
              </a:extLst>
            </p:cNvPr>
            <p:cNvCxnSpPr>
              <a:cxnSpLocks/>
            </p:cNvCxnSpPr>
            <p:nvPr/>
          </p:nvCxnSpPr>
          <p:spPr>
            <a:xfrm flipH="1">
              <a:off x="6172200" y="4572000"/>
              <a:ext cx="114300" cy="9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C65F43F-FFD2-4087-902C-43BAE9584557}"/>
                </a:ext>
              </a:extLst>
            </p:cNvPr>
            <p:cNvCxnSpPr>
              <a:cxnSpLocks/>
            </p:cNvCxnSpPr>
            <p:nvPr/>
          </p:nvCxnSpPr>
          <p:spPr>
            <a:xfrm>
              <a:off x="6286500" y="4567748"/>
              <a:ext cx="114300" cy="72361"/>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4B4B8B5-7393-4D8F-A92D-BF490D804B7D}"/>
                </a:ext>
              </a:extLst>
            </p:cNvPr>
            <p:cNvSpPr txBox="1"/>
            <p:nvPr/>
          </p:nvSpPr>
          <p:spPr>
            <a:xfrm>
              <a:off x="5621278" y="4456623"/>
              <a:ext cx="629661" cy="297517"/>
            </a:xfrm>
            <a:prstGeom prst="rect">
              <a:avLst/>
            </a:prstGeom>
            <a:noFill/>
          </p:spPr>
          <p:txBody>
            <a:bodyPr wrap="square" rtlCol="0">
              <a:spAutoFit/>
            </a:bodyPr>
            <a:lstStyle/>
            <a:p>
              <a:pPr>
                <a:lnSpc>
                  <a:spcPct val="60000"/>
                </a:lnSpc>
              </a:pPr>
              <a:r>
                <a:rPr lang="en-US" sz="1050" b="1" dirty="0"/>
                <a:t>System </a:t>
              </a:r>
            </a:p>
            <a:p>
              <a:pPr>
                <a:lnSpc>
                  <a:spcPct val="60000"/>
                </a:lnSpc>
              </a:pPr>
              <a:r>
                <a:rPr lang="en-US" sz="1050" b="1" dirty="0"/>
                <a:t>Admins</a:t>
              </a:r>
            </a:p>
          </p:txBody>
        </p:sp>
      </p:grpSp>
      <p:cxnSp>
        <p:nvCxnSpPr>
          <p:cNvPr id="54" name="Straight Arrow Connector 53">
            <a:extLst>
              <a:ext uri="{FF2B5EF4-FFF2-40B4-BE49-F238E27FC236}">
                <a16:creationId xmlns:a16="http://schemas.microsoft.com/office/drawing/2014/main" id="{9A91DCFD-A61B-4522-B0DD-6F3EA8E4E297}"/>
              </a:ext>
            </a:extLst>
          </p:cNvPr>
          <p:cNvCxnSpPr>
            <a:endCxn id="6" idx="0"/>
          </p:cNvCxnSpPr>
          <p:nvPr/>
        </p:nvCxnSpPr>
        <p:spPr>
          <a:xfrm>
            <a:off x="7615568" y="4845730"/>
            <a:ext cx="118732" cy="94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E440E29-D27D-4170-B4A1-AB4794F58CEB}"/>
              </a:ext>
            </a:extLst>
          </p:cNvPr>
          <p:cNvCxnSpPr>
            <a:endCxn id="6" idx="7"/>
          </p:cNvCxnSpPr>
          <p:nvPr/>
        </p:nvCxnSpPr>
        <p:spPr>
          <a:xfrm flipH="1">
            <a:off x="7976767" y="4832354"/>
            <a:ext cx="629661" cy="98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31E30C8-7B30-49A9-92CB-0AC30A11CD8D}"/>
              </a:ext>
            </a:extLst>
          </p:cNvPr>
          <p:cNvSpPr txBox="1"/>
          <p:nvPr/>
        </p:nvSpPr>
        <p:spPr>
          <a:xfrm>
            <a:off x="8153400" y="5867400"/>
            <a:ext cx="914295" cy="261610"/>
          </a:xfrm>
          <a:prstGeom prst="rect">
            <a:avLst/>
          </a:prstGeom>
          <a:noFill/>
        </p:spPr>
        <p:txBody>
          <a:bodyPr wrap="square" rtlCol="0">
            <a:spAutoFit/>
          </a:bodyPr>
          <a:lstStyle/>
          <a:p>
            <a:r>
              <a:rPr lang="en-US" sz="1100" b="1" dirty="0"/>
              <a:t>Problem DB</a:t>
            </a:r>
          </a:p>
        </p:txBody>
      </p:sp>
      <p:sp>
        <p:nvSpPr>
          <p:cNvPr id="58" name="TextBox 57">
            <a:extLst>
              <a:ext uri="{FF2B5EF4-FFF2-40B4-BE49-F238E27FC236}">
                <a16:creationId xmlns:a16="http://schemas.microsoft.com/office/drawing/2014/main" id="{A8006EF7-6246-4D87-8468-D42A23E07A06}"/>
              </a:ext>
            </a:extLst>
          </p:cNvPr>
          <p:cNvSpPr txBox="1"/>
          <p:nvPr/>
        </p:nvSpPr>
        <p:spPr>
          <a:xfrm>
            <a:off x="5764111" y="4830340"/>
            <a:ext cx="906467" cy="276999"/>
          </a:xfrm>
          <a:prstGeom prst="rect">
            <a:avLst/>
          </a:prstGeom>
          <a:noFill/>
        </p:spPr>
        <p:txBody>
          <a:bodyPr wrap="none" rtlCol="0">
            <a:spAutoFit/>
          </a:bodyPr>
          <a:lstStyle/>
          <a:p>
            <a:r>
              <a:rPr lang="en-US" sz="1200" b="1" dirty="0"/>
              <a:t>trouble call</a:t>
            </a:r>
          </a:p>
        </p:txBody>
      </p:sp>
      <p:cxnSp>
        <p:nvCxnSpPr>
          <p:cNvPr id="62" name="Straight Arrow Connector 61">
            <a:extLst>
              <a:ext uri="{FF2B5EF4-FFF2-40B4-BE49-F238E27FC236}">
                <a16:creationId xmlns:a16="http://schemas.microsoft.com/office/drawing/2014/main" id="{C661765B-75F3-4CEE-B744-D12D636F83DB}"/>
              </a:ext>
            </a:extLst>
          </p:cNvPr>
          <p:cNvCxnSpPr/>
          <p:nvPr/>
        </p:nvCxnSpPr>
        <p:spPr>
          <a:xfrm>
            <a:off x="6400800" y="4708865"/>
            <a:ext cx="381000" cy="39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6FC67D7-31D5-427C-B4C0-176970CCD467}"/>
              </a:ext>
            </a:extLst>
          </p:cNvPr>
          <p:cNvSpPr txBox="1"/>
          <p:nvPr/>
        </p:nvSpPr>
        <p:spPr>
          <a:xfrm>
            <a:off x="7635753" y="4850112"/>
            <a:ext cx="803618" cy="461665"/>
          </a:xfrm>
          <a:prstGeom prst="rect">
            <a:avLst/>
          </a:prstGeom>
          <a:noFill/>
        </p:spPr>
        <p:txBody>
          <a:bodyPr wrap="none" rtlCol="0">
            <a:spAutoFit/>
          </a:bodyPr>
          <a:lstStyle/>
          <a:p>
            <a:r>
              <a:rPr lang="en-US" sz="1200" b="1" dirty="0"/>
              <a:t> Problem </a:t>
            </a:r>
            <a:br>
              <a:rPr lang="en-US" sz="1200" b="1" dirty="0"/>
            </a:br>
            <a:r>
              <a:rPr lang="en-US" sz="1200" b="1" dirty="0"/>
              <a:t>identified</a:t>
            </a:r>
          </a:p>
        </p:txBody>
      </p:sp>
      <p:graphicFrame>
        <p:nvGraphicFramePr>
          <p:cNvPr id="64" name="Table 63">
            <a:extLst>
              <a:ext uri="{FF2B5EF4-FFF2-40B4-BE49-F238E27FC236}">
                <a16:creationId xmlns:a16="http://schemas.microsoft.com/office/drawing/2014/main" id="{567F5828-1CE1-45EA-A6C5-95F882C8BF04}"/>
              </a:ext>
            </a:extLst>
          </p:cNvPr>
          <p:cNvGraphicFramePr>
            <a:graphicFrameLocks noGrp="1"/>
          </p:cNvGraphicFramePr>
          <p:nvPr/>
        </p:nvGraphicFramePr>
        <p:xfrm>
          <a:off x="275755" y="4546700"/>
          <a:ext cx="5361927" cy="1984832"/>
        </p:xfrm>
        <a:graphic>
          <a:graphicData uri="http://schemas.openxmlformats.org/drawingml/2006/table">
            <a:tbl>
              <a:tblPr firstRow="1" bandRow="1">
                <a:tableStyleId>{5C22544A-7EE6-4342-B048-85BDC9FD1C3A}</a:tableStyleId>
              </a:tblPr>
              <a:tblGrid>
                <a:gridCol w="823733">
                  <a:extLst>
                    <a:ext uri="{9D8B030D-6E8A-4147-A177-3AD203B41FA5}">
                      <a16:colId xmlns:a16="http://schemas.microsoft.com/office/drawing/2014/main" val="3324268562"/>
                    </a:ext>
                  </a:extLst>
                </a:gridCol>
                <a:gridCol w="4538194">
                  <a:extLst>
                    <a:ext uri="{9D8B030D-6E8A-4147-A177-3AD203B41FA5}">
                      <a16:colId xmlns:a16="http://schemas.microsoft.com/office/drawing/2014/main" val="3378428586"/>
                    </a:ext>
                  </a:extLst>
                </a:gridCol>
              </a:tblGrid>
              <a:tr h="248104">
                <a:tc>
                  <a:txBody>
                    <a:bodyPr/>
                    <a:lstStyle/>
                    <a:p>
                      <a:r>
                        <a:rPr lang="en-US" sz="1000" dirty="0"/>
                        <a:t>Variations</a:t>
                      </a:r>
                    </a:p>
                  </a:txBody>
                  <a:tcPr/>
                </a:tc>
                <a:tc>
                  <a:txBody>
                    <a:bodyPr/>
                    <a:lstStyle/>
                    <a:p>
                      <a:r>
                        <a:rPr lang="en-US" sz="1000" dirty="0"/>
                        <a:t>Description</a:t>
                      </a:r>
                    </a:p>
                  </a:txBody>
                  <a:tcPr/>
                </a:tc>
                <a:extLst>
                  <a:ext uri="{0D108BD9-81ED-4DB2-BD59-A6C34878D82A}">
                    <a16:rowId xmlns:a16="http://schemas.microsoft.com/office/drawing/2014/main" val="1951362098"/>
                  </a:ext>
                </a:extLst>
              </a:tr>
              <a:tr h="248104">
                <a:tc>
                  <a:txBody>
                    <a:bodyPr/>
                    <a:lstStyle/>
                    <a:p>
                      <a:pPr algn="ctr"/>
                      <a:r>
                        <a:rPr lang="en-US" sz="1000" dirty="0">
                          <a:solidFill>
                            <a:srgbClr val="C00000"/>
                          </a:solidFill>
                        </a:rPr>
                        <a:t>1</a:t>
                      </a:r>
                    </a:p>
                  </a:txBody>
                  <a:tcPr/>
                </a:tc>
                <a:tc>
                  <a:txBody>
                    <a:bodyPr/>
                    <a:lstStyle/>
                    <a:p>
                      <a:r>
                        <a:rPr lang="en-US" sz="1000" dirty="0"/>
                        <a:t>1-Tier  reporting only </a:t>
                      </a:r>
                      <a:r>
                        <a:rPr lang="en-US" sz="1000" b="1" dirty="0">
                          <a:solidFill>
                            <a:srgbClr val="C00000"/>
                          </a:solidFill>
                        </a:rPr>
                        <a:t>- Incident Management</a:t>
                      </a:r>
                    </a:p>
                  </a:txBody>
                  <a:tcPr/>
                </a:tc>
                <a:extLst>
                  <a:ext uri="{0D108BD9-81ED-4DB2-BD59-A6C34878D82A}">
                    <a16:rowId xmlns:a16="http://schemas.microsoft.com/office/drawing/2014/main" val="3214060201"/>
                  </a:ext>
                </a:extLst>
              </a:tr>
              <a:tr h="248104">
                <a:tc>
                  <a:txBody>
                    <a:bodyPr/>
                    <a:lstStyle/>
                    <a:p>
                      <a:pPr algn="ctr"/>
                      <a:r>
                        <a:rPr lang="en-US" sz="1000" dirty="0">
                          <a:solidFill>
                            <a:srgbClr val="C00000"/>
                          </a:solidFill>
                        </a:rPr>
                        <a:t>2</a:t>
                      </a:r>
                    </a:p>
                  </a:txBody>
                  <a:tcPr/>
                </a:tc>
                <a:tc>
                  <a:txBody>
                    <a:bodyPr/>
                    <a:lstStyle/>
                    <a:p>
                      <a:r>
                        <a:rPr lang="en-US" sz="1000" dirty="0"/>
                        <a:t>2- Tier Traditional </a:t>
                      </a:r>
                      <a:r>
                        <a:rPr lang="en-US" sz="1000" b="1" dirty="0">
                          <a:solidFill>
                            <a:srgbClr val="C00000"/>
                          </a:solidFill>
                        </a:rPr>
                        <a:t>Problem Management (SRM + Specialized Support)</a:t>
                      </a:r>
                    </a:p>
                  </a:txBody>
                  <a:tcPr/>
                </a:tc>
                <a:extLst>
                  <a:ext uri="{0D108BD9-81ED-4DB2-BD59-A6C34878D82A}">
                    <a16:rowId xmlns:a16="http://schemas.microsoft.com/office/drawing/2014/main" val="306504888"/>
                  </a:ext>
                </a:extLst>
              </a:tr>
              <a:tr h="248104">
                <a:tc>
                  <a:txBody>
                    <a:bodyPr/>
                    <a:lstStyle/>
                    <a:p>
                      <a:pPr algn="ctr"/>
                      <a:r>
                        <a:rPr lang="en-US" sz="1000" dirty="0">
                          <a:solidFill>
                            <a:srgbClr val="C00000"/>
                          </a:solidFill>
                        </a:rPr>
                        <a:t>3</a:t>
                      </a:r>
                    </a:p>
                  </a:txBody>
                  <a:tcPr/>
                </a:tc>
                <a:tc>
                  <a:txBody>
                    <a:bodyPr/>
                    <a:lstStyle/>
                    <a:p>
                      <a:r>
                        <a:rPr lang="en-US" sz="1000" dirty="0"/>
                        <a:t>3-Tier - </a:t>
                      </a:r>
                      <a:r>
                        <a:rPr lang="en-US" sz="1000" b="1" dirty="0">
                          <a:solidFill>
                            <a:srgbClr val="C00000"/>
                          </a:solidFill>
                        </a:rPr>
                        <a:t>Escalation Management</a:t>
                      </a:r>
                    </a:p>
                  </a:txBody>
                  <a:tcPr/>
                </a:tc>
                <a:extLst>
                  <a:ext uri="{0D108BD9-81ED-4DB2-BD59-A6C34878D82A}">
                    <a16:rowId xmlns:a16="http://schemas.microsoft.com/office/drawing/2014/main" val="3633532814"/>
                  </a:ext>
                </a:extLst>
              </a:tr>
              <a:tr h="248104">
                <a:tc>
                  <a:txBody>
                    <a:bodyPr/>
                    <a:lstStyle/>
                    <a:p>
                      <a:pPr algn="ctr"/>
                      <a:r>
                        <a:rPr lang="en-US" sz="1000" dirty="0">
                          <a:solidFill>
                            <a:srgbClr val="C00000"/>
                          </a:solidFill>
                        </a:rPr>
                        <a:t>4</a:t>
                      </a:r>
                    </a:p>
                  </a:txBody>
                  <a:tcPr/>
                </a:tc>
                <a:tc>
                  <a:txBody>
                    <a:bodyPr/>
                    <a:lstStyle/>
                    <a:p>
                      <a:r>
                        <a:rPr lang="en-US" sz="1000" dirty="0"/>
                        <a:t>Major Service Disruption - </a:t>
                      </a:r>
                      <a:r>
                        <a:rPr lang="en-US" sz="1000" b="1" dirty="0">
                          <a:solidFill>
                            <a:srgbClr val="C00000"/>
                          </a:solidFill>
                        </a:rPr>
                        <a:t>Crisis Management</a:t>
                      </a:r>
                    </a:p>
                  </a:txBody>
                  <a:tcPr/>
                </a:tc>
                <a:extLst>
                  <a:ext uri="{0D108BD9-81ED-4DB2-BD59-A6C34878D82A}">
                    <a16:rowId xmlns:a16="http://schemas.microsoft.com/office/drawing/2014/main" val="550489388"/>
                  </a:ext>
                </a:extLst>
              </a:tr>
              <a:tr h="248104">
                <a:tc>
                  <a:txBody>
                    <a:bodyPr/>
                    <a:lstStyle/>
                    <a:p>
                      <a:pPr algn="ctr"/>
                      <a:r>
                        <a:rPr lang="en-US" sz="1000" dirty="0"/>
                        <a:t>5</a:t>
                      </a:r>
                    </a:p>
                  </a:txBody>
                  <a:tcPr/>
                </a:tc>
                <a:tc>
                  <a:txBody>
                    <a:bodyPr/>
                    <a:lstStyle/>
                    <a:p>
                      <a:r>
                        <a:rPr lang="en-US" sz="1000" dirty="0"/>
                        <a:t>1-Tier Reporting and Service Request management</a:t>
                      </a:r>
                    </a:p>
                  </a:txBody>
                  <a:tcPr/>
                </a:tc>
                <a:extLst>
                  <a:ext uri="{0D108BD9-81ED-4DB2-BD59-A6C34878D82A}">
                    <a16:rowId xmlns:a16="http://schemas.microsoft.com/office/drawing/2014/main" val="3509755436"/>
                  </a:ext>
                </a:extLst>
              </a:tr>
              <a:tr h="248104">
                <a:tc>
                  <a:txBody>
                    <a:bodyPr/>
                    <a:lstStyle/>
                    <a:p>
                      <a:pPr algn="ctr"/>
                      <a:r>
                        <a:rPr lang="en-US" sz="1000" dirty="0"/>
                        <a:t>6</a:t>
                      </a:r>
                    </a:p>
                  </a:txBody>
                  <a:tcPr/>
                </a:tc>
                <a:tc>
                  <a:txBody>
                    <a:bodyPr/>
                    <a:lstStyle/>
                    <a:p>
                      <a:r>
                        <a:rPr lang="en-US" sz="1000" dirty="0"/>
                        <a:t>All tiers reporting and Service request management</a:t>
                      </a:r>
                    </a:p>
                  </a:txBody>
                  <a:tcPr/>
                </a:tc>
                <a:extLst>
                  <a:ext uri="{0D108BD9-81ED-4DB2-BD59-A6C34878D82A}">
                    <a16:rowId xmlns:a16="http://schemas.microsoft.com/office/drawing/2014/main" val="1495759515"/>
                  </a:ext>
                </a:extLst>
              </a:tr>
              <a:tr h="248104">
                <a:tc>
                  <a:txBody>
                    <a:bodyPr/>
                    <a:lstStyle/>
                    <a:p>
                      <a:pPr algn="ctr"/>
                      <a:r>
                        <a:rPr lang="en-US" sz="1000" dirty="0"/>
                        <a:t>7</a:t>
                      </a:r>
                    </a:p>
                  </a:txBody>
                  <a:tcPr/>
                </a:tc>
                <a:tc>
                  <a:txBody>
                    <a:bodyPr/>
                    <a:lstStyle/>
                    <a:p>
                      <a:r>
                        <a:rPr lang="en-US" sz="1000" dirty="0"/>
                        <a:t>All tiers reporting and both Service request and change management)</a:t>
                      </a:r>
                    </a:p>
                  </a:txBody>
                  <a:tcPr/>
                </a:tc>
                <a:extLst>
                  <a:ext uri="{0D108BD9-81ED-4DB2-BD59-A6C34878D82A}">
                    <a16:rowId xmlns:a16="http://schemas.microsoft.com/office/drawing/2014/main" val="4111142242"/>
                  </a:ext>
                </a:extLst>
              </a:tr>
            </a:tbl>
          </a:graphicData>
        </a:graphic>
      </p:graphicFrame>
    </p:spTree>
    <p:extLst>
      <p:ext uri="{BB962C8B-B14F-4D97-AF65-F5344CB8AC3E}">
        <p14:creationId xmlns:p14="http://schemas.microsoft.com/office/powerpoint/2010/main" val="625708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566" y="1379554"/>
            <a:ext cx="6881226" cy="5106049"/>
          </a:xfrm>
        </p:spPr>
        <p:txBody>
          <a:bodyPr>
            <a:normAutofit/>
          </a:bodyPr>
          <a:lstStyle/>
          <a:p>
            <a:pPr marL="0" indent="0" algn="just">
              <a:spcBef>
                <a:spcPts val="600"/>
              </a:spcBef>
            </a:pPr>
            <a:r>
              <a:rPr lang="en-US" sz="1600" b="1" dirty="0">
                <a:solidFill>
                  <a:srgbClr val="C00000"/>
                </a:solidFill>
              </a:rPr>
              <a:t>Problem</a:t>
            </a:r>
            <a:r>
              <a:rPr lang="en-US" sz="1600" dirty="0"/>
              <a:t>, </a:t>
            </a:r>
            <a:r>
              <a:rPr lang="en-US" sz="1600" b="1" dirty="0">
                <a:solidFill>
                  <a:srgbClr val="C00000"/>
                </a:solidFill>
              </a:rPr>
              <a:t>Change</a:t>
            </a:r>
            <a:r>
              <a:rPr lang="en-US" sz="1600" dirty="0"/>
              <a:t>, and </a:t>
            </a:r>
            <a:r>
              <a:rPr lang="en-US" sz="1600" b="1" dirty="0">
                <a:solidFill>
                  <a:srgbClr val="C00000"/>
                </a:solidFill>
              </a:rPr>
              <a:t>Service Request management </a:t>
            </a:r>
            <a:r>
              <a:rPr lang="en-US" sz="1600" dirty="0"/>
              <a:t>are three infrastructure processes that are closely related but distinct.</a:t>
            </a:r>
          </a:p>
          <a:p>
            <a:pPr marL="0" indent="0" algn="just">
              <a:lnSpc>
                <a:spcPct val="130000"/>
              </a:lnSpc>
              <a:spcBef>
                <a:spcPts val="600"/>
              </a:spcBef>
            </a:pPr>
            <a:r>
              <a:rPr lang="en-US" sz="1600" dirty="0"/>
              <a:t>E.g. Change process supporting a change of a DB, could cause a problem to the Backup window as it would then overlap into production time.</a:t>
            </a:r>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77500" lnSpcReduction="20000"/>
          </a:bodyPr>
          <a:lstStyle/>
          <a:p>
            <a:r>
              <a:rPr lang="en-IN" sz="3000" dirty="0">
                <a:solidFill>
                  <a:srgbClr val="0070C0"/>
                </a:solidFill>
              </a:rPr>
              <a:t>Problem Management</a:t>
            </a:r>
          </a:p>
          <a:p>
            <a:r>
              <a:rPr lang="en-IN" sz="2400" dirty="0">
                <a:solidFill>
                  <a:srgbClr val="C00000"/>
                </a:solidFill>
              </a:rPr>
              <a:t>Distinguishing between Problem, Change and Service Request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pSp>
        <p:nvGrpSpPr>
          <p:cNvPr id="19" name="Group 18">
            <a:extLst>
              <a:ext uri="{FF2B5EF4-FFF2-40B4-BE49-F238E27FC236}">
                <a16:creationId xmlns:a16="http://schemas.microsoft.com/office/drawing/2014/main" id="{1059B7ED-7E53-4732-BC14-263748B4B7DE}"/>
              </a:ext>
            </a:extLst>
          </p:cNvPr>
          <p:cNvGrpSpPr/>
          <p:nvPr/>
        </p:nvGrpSpPr>
        <p:grpSpPr>
          <a:xfrm>
            <a:off x="6701600" y="1501970"/>
            <a:ext cx="2362955" cy="1469559"/>
            <a:chOff x="5443733" y="3429000"/>
            <a:chExt cx="2510488" cy="1490287"/>
          </a:xfrm>
        </p:grpSpPr>
        <p:sp>
          <p:nvSpPr>
            <p:cNvPr id="5" name="TextBox 4">
              <a:extLst>
                <a:ext uri="{FF2B5EF4-FFF2-40B4-BE49-F238E27FC236}">
                  <a16:creationId xmlns:a16="http://schemas.microsoft.com/office/drawing/2014/main" id="{3A9FF2BB-6BA5-49FD-9E4C-6F7AA3315740}"/>
                </a:ext>
              </a:extLst>
            </p:cNvPr>
            <p:cNvSpPr txBox="1"/>
            <p:nvPr/>
          </p:nvSpPr>
          <p:spPr>
            <a:xfrm>
              <a:off x="5791199" y="3429000"/>
              <a:ext cx="1860316" cy="312119"/>
            </a:xfrm>
            <a:prstGeom prst="rect">
              <a:avLst/>
            </a:prstGeom>
            <a:noFill/>
            <a:ln>
              <a:solidFill>
                <a:schemeClr val="tx1"/>
              </a:solidFill>
            </a:ln>
          </p:spPr>
          <p:txBody>
            <a:bodyPr wrap="none" rtlCol="0">
              <a:spAutoFit/>
            </a:bodyPr>
            <a:lstStyle/>
            <a:p>
              <a:r>
                <a:rPr lang="en-US" sz="1400" dirty="0"/>
                <a:t>Change Management</a:t>
              </a:r>
            </a:p>
          </p:txBody>
        </p:sp>
        <p:cxnSp>
          <p:nvCxnSpPr>
            <p:cNvPr id="7" name="Straight Arrow Connector 6">
              <a:extLst>
                <a:ext uri="{FF2B5EF4-FFF2-40B4-BE49-F238E27FC236}">
                  <a16:creationId xmlns:a16="http://schemas.microsoft.com/office/drawing/2014/main" id="{2855ADB6-3F55-4FB1-B6A6-8B9C2ECDF83C}"/>
                </a:ext>
              </a:extLst>
            </p:cNvPr>
            <p:cNvCxnSpPr>
              <a:cxnSpLocks/>
              <a:stCxn id="5" idx="2"/>
            </p:cNvCxnSpPr>
            <p:nvPr/>
          </p:nvCxnSpPr>
          <p:spPr>
            <a:xfrm flipH="1">
              <a:off x="6721357" y="3741119"/>
              <a:ext cx="1" cy="31211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3CFDC8-305E-450C-AB35-7CA8D1ABDD94}"/>
                </a:ext>
              </a:extLst>
            </p:cNvPr>
            <p:cNvSpPr txBox="1"/>
            <p:nvPr/>
          </p:nvSpPr>
          <p:spPr>
            <a:xfrm>
              <a:off x="5791199" y="4056327"/>
              <a:ext cx="1935457" cy="312119"/>
            </a:xfrm>
            <a:prstGeom prst="rect">
              <a:avLst/>
            </a:prstGeom>
            <a:noFill/>
            <a:ln>
              <a:solidFill>
                <a:schemeClr val="tx1"/>
              </a:solidFill>
            </a:ln>
          </p:spPr>
          <p:txBody>
            <a:bodyPr wrap="none" rtlCol="0">
              <a:spAutoFit/>
            </a:bodyPr>
            <a:lstStyle/>
            <a:p>
              <a:r>
                <a:rPr lang="en-US" sz="1400" dirty="0"/>
                <a:t>Problem Management</a:t>
              </a:r>
            </a:p>
          </p:txBody>
        </p:sp>
        <p:sp>
          <p:nvSpPr>
            <p:cNvPr id="13" name="TextBox 12">
              <a:extLst>
                <a:ext uri="{FF2B5EF4-FFF2-40B4-BE49-F238E27FC236}">
                  <a16:creationId xmlns:a16="http://schemas.microsoft.com/office/drawing/2014/main" id="{FF40DB0D-6059-477F-B2B0-4431A6847739}"/>
                </a:ext>
              </a:extLst>
            </p:cNvPr>
            <p:cNvSpPr txBox="1"/>
            <p:nvPr/>
          </p:nvSpPr>
          <p:spPr>
            <a:xfrm>
              <a:off x="5443733" y="4607169"/>
              <a:ext cx="2510488" cy="312118"/>
            </a:xfrm>
            <a:prstGeom prst="rect">
              <a:avLst/>
            </a:prstGeom>
            <a:noFill/>
            <a:ln>
              <a:solidFill>
                <a:schemeClr val="tx1"/>
              </a:solidFill>
            </a:ln>
          </p:spPr>
          <p:txBody>
            <a:bodyPr wrap="none" rtlCol="0">
              <a:spAutoFit/>
            </a:bodyPr>
            <a:lstStyle/>
            <a:p>
              <a:r>
                <a:rPr lang="en-US" sz="1400" dirty="0"/>
                <a:t>Service Request Management</a:t>
              </a:r>
            </a:p>
          </p:txBody>
        </p:sp>
        <p:cxnSp>
          <p:nvCxnSpPr>
            <p:cNvPr id="17" name="Straight Arrow Connector 16">
              <a:extLst>
                <a:ext uri="{FF2B5EF4-FFF2-40B4-BE49-F238E27FC236}">
                  <a16:creationId xmlns:a16="http://schemas.microsoft.com/office/drawing/2014/main" id="{9B575985-0823-4A7F-857C-6CA4698A6ABC}"/>
                </a:ext>
              </a:extLst>
            </p:cNvPr>
            <p:cNvCxnSpPr>
              <a:cxnSpLocks/>
            </p:cNvCxnSpPr>
            <p:nvPr/>
          </p:nvCxnSpPr>
          <p:spPr>
            <a:xfrm flipH="1">
              <a:off x="6698976" y="4368446"/>
              <a:ext cx="1" cy="2196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0" name="Table 19">
            <a:extLst>
              <a:ext uri="{FF2B5EF4-FFF2-40B4-BE49-F238E27FC236}">
                <a16:creationId xmlns:a16="http://schemas.microsoft.com/office/drawing/2014/main" id="{82C0E364-5E41-4EDD-891D-DB9BF7D044BD}"/>
              </a:ext>
            </a:extLst>
          </p:cNvPr>
          <p:cNvGraphicFramePr>
            <a:graphicFrameLocks noGrp="1"/>
          </p:cNvGraphicFramePr>
          <p:nvPr/>
        </p:nvGraphicFramePr>
        <p:xfrm>
          <a:off x="286114" y="3055683"/>
          <a:ext cx="8778441" cy="3505200"/>
        </p:xfrm>
        <a:graphic>
          <a:graphicData uri="http://schemas.openxmlformats.org/drawingml/2006/table">
            <a:tbl>
              <a:tblPr firstRow="1" bandRow="1">
                <a:tableStyleId>{5C22544A-7EE6-4342-B048-85BDC9FD1C3A}</a:tableStyleId>
              </a:tblPr>
              <a:tblGrid>
                <a:gridCol w="3139743">
                  <a:extLst>
                    <a:ext uri="{9D8B030D-6E8A-4147-A177-3AD203B41FA5}">
                      <a16:colId xmlns:a16="http://schemas.microsoft.com/office/drawing/2014/main" val="2420888442"/>
                    </a:ext>
                  </a:extLst>
                </a:gridCol>
                <a:gridCol w="3000269">
                  <a:extLst>
                    <a:ext uri="{9D8B030D-6E8A-4147-A177-3AD203B41FA5}">
                      <a16:colId xmlns:a16="http://schemas.microsoft.com/office/drawing/2014/main" val="191430436"/>
                    </a:ext>
                  </a:extLst>
                </a:gridCol>
                <a:gridCol w="2638429">
                  <a:extLst>
                    <a:ext uri="{9D8B030D-6E8A-4147-A177-3AD203B41FA5}">
                      <a16:colId xmlns:a16="http://schemas.microsoft.com/office/drawing/2014/main" val="1608549591"/>
                    </a:ext>
                  </a:extLst>
                </a:gridCol>
              </a:tblGrid>
              <a:tr h="370840">
                <a:tc>
                  <a:txBody>
                    <a:bodyPr/>
                    <a:lstStyle/>
                    <a:p>
                      <a:r>
                        <a:rPr lang="en-US" sz="1600" dirty="0"/>
                        <a:t>Problem Management</a:t>
                      </a:r>
                    </a:p>
                  </a:txBody>
                  <a:tcPr/>
                </a:tc>
                <a:tc>
                  <a:txBody>
                    <a:bodyPr/>
                    <a:lstStyle/>
                    <a:p>
                      <a:r>
                        <a:rPr lang="en-US" sz="1600" dirty="0"/>
                        <a:t>Change Management</a:t>
                      </a:r>
                    </a:p>
                  </a:txBody>
                  <a:tcPr/>
                </a:tc>
                <a:tc>
                  <a:txBody>
                    <a:bodyPr/>
                    <a:lstStyle/>
                    <a:p>
                      <a:r>
                        <a:rPr lang="en-US" sz="1600" dirty="0"/>
                        <a:t>Service Request Management</a:t>
                      </a:r>
                    </a:p>
                  </a:txBody>
                  <a:tcPr/>
                </a:tc>
                <a:extLst>
                  <a:ext uri="{0D108BD9-81ED-4DB2-BD59-A6C34878D82A}">
                    <a16:rowId xmlns:a16="http://schemas.microsoft.com/office/drawing/2014/main" val="944017800"/>
                  </a:ext>
                </a:extLst>
              </a:tr>
              <a:tr h="370840">
                <a:tc>
                  <a:txBody>
                    <a:bodyPr/>
                    <a:lstStyle/>
                    <a:p>
                      <a:r>
                        <a:rPr lang="en-US" sz="1400" dirty="0"/>
                        <a:t>Problem with a desktop component  E.g.</a:t>
                      </a:r>
                    </a:p>
                    <a:p>
                      <a:pPr marL="182880" indent="-182880">
                        <a:buFont typeface="Arial" panose="020B0604020202020204" pitchFamily="34" charset="0"/>
                        <a:buChar char="•"/>
                      </a:pPr>
                      <a:r>
                        <a:rPr lang="en-US" sz="1400" dirty="0"/>
                        <a:t>Customer not able to access the network </a:t>
                      </a:r>
                    </a:p>
                    <a:p>
                      <a:pPr marL="182880" indent="-182880">
                        <a:buFont typeface="Arial" panose="020B0604020202020204" pitchFamily="34" charset="0"/>
                        <a:buChar char="•"/>
                      </a:pPr>
                      <a:r>
                        <a:rPr lang="en-US" sz="1400" dirty="0"/>
                        <a:t>Slow response to online Applications</a:t>
                      </a:r>
                    </a:p>
                  </a:txBody>
                  <a:tcPr/>
                </a:tc>
                <a:tc>
                  <a:txBody>
                    <a:bodyPr/>
                    <a:lstStyle/>
                    <a:p>
                      <a:r>
                        <a:rPr lang="en-US" sz="1400" dirty="0"/>
                        <a:t>Addition or modification of any production hardware, software which can impact multiple customers</a:t>
                      </a:r>
                    </a:p>
                  </a:txBody>
                  <a:tcPr/>
                </a:tc>
                <a:tc>
                  <a:txBody>
                    <a:bodyPr/>
                    <a:lstStyle/>
                    <a:p>
                      <a:r>
                        <a:rPr lang="en-US" sz="1400" dirty="0"/>
                        <a:t>Responding to an operational service request for a customer from the production hardware. Setting up an email account.</a:t>
                      </a:r>
                    </a:p>
                  </a:txBody>
                  <a:tcPr/>
                </a:tc>
                <a:extLst>
                  <a:ext uri="{0D108BD9-81ED-4DB2-BD59-A6C34878D82A}">
                    <a16:rowId xmlns:a16="http://schemas.microsoft.com/office/drawing/2014/main" val="1865522804"/>
                  </a:ext>
                </a:extLst>
              </a:tr>
              <a:tr h="370840">
                <a:tc>
                  <a:txBody>
                    <a:bodyPr/>
                    <a:lstStyle/>
                    <a:p>
                      <a:r>
                        <a:rPr lang="en-US" sz="1400" dirty="0"/>
                        <a:t>Fix when broke approach</a:t>
                      </a:r>
                    </a:p>
                  </a:txBody>
                  <a:tcPr/>
                </a:tc>
                <a:tc>
                  <a:txBody>
                    <a:bodyPr/>
                    <a:lstStyle/>
                    <a:p>
                      <a:r>
                        <a:rPr lang="en-US" sz="1400" dirty="0"/>
                        <a:t>Could be a planned prioritized change or emergency needing mandatory ASAP change</a:t>
                      </a:r>
                    </a:p>
                  </a:txBody>
                  <a:tcPr/>
                </a:tc>
                <a:tc>
                  <a:txBody>
                    <a:bodyPr/>
                    <a:lstStyle/>
                    <a:p>
                      <a:r>
                        <a:rPr lang="en-US" sz="1400" dirty="0"/>
                        <a:t>Responding to request for help on an action.</a:t>
                      </a:r>
                    </a:p>
                  </a:txBody>
                  <a:tcPr/>
                </a:tc>
                <a:extLst>
                  <a:ext uri="{0D108BD9-81ED-4DB2-BD59-A6C34878D82A}">
                    <a16:rowId xmlns:a16="http://schemas.microsoft.com/office/drawing/2014/main" val="2762616063"/>
                  </a:ext>
                </a:extLst>
              </a:tr>
              <a:tr h="370840">
                <a:tc>
                  <a:txBody>
                    <a:bodyPr/>
                    <a:lstStyle/>
                    <a:p>
                      <a:r>
                        <a:rPr lang="en-US" sz="1400" dirty="0"/>
                        <a:t>Some of these may be resolved on the phone E.g. accessibility of the network</a:t>
                      </a:r>
                    </a:p>
                  </a:txBody>
                  <a:tcPr/>
                </a:tc>
                <a:tc>
                  <a:txBody>
                    <a:bodyPr/>
                    <a:lstStyle/>
                    <a:p>
                      <a:pPr marL="182880" indent="-182880">
                        <a:buFont typeface="Arial" panose="020B0604020202020204" pitchFamily="34" charset="0"/>
                        <a:buChar char="•"/>
                      </a:pPr>
                      <a:r>
                        <a:rPr lang="en-US" sz="1400" dirty="0"/>
                        <a:t>Add a backup server</a:t>
                      </a:r>
                    </a:p>
                    <a:p>
                      <a:pPr marL="182880" indent="-182880">
                        <a:buFont typeface="Arial" panose="020B0604020202020204" pitchFamily="34" charset="0"/>
                        <a:buChar char="•"/>
                      </a:pPr>
                      <a:r>
                        <a:rPr lang="en-US" sz="1400" dirty="0"/>
                        <a:t>Add more disk volumes</a:t>
                      </a:r>
                    </a:p>
                    <a:p>
                      <a:pPr marL="182880" indent="-182880">
                        <a:buFont typeface="Arial" panose="020B0604020202020204" pitchFamily="34" charset="0"/>
                        <a:buChar char="•"/>
                      </a:pPr>
                      <a:r>
                        <a:rPr lang="en-US" sz="1400" dirty="0"/>
                        <a:t>Associated with Priority level x</a:t>
                      </a:r>
                    </a:p>
                  </a:txBody>
                  <a:tcPr/>
                </a:tc>
                <a:tc>
                  <a:txBody>
                    <a:bodyPr/>
                    <a:lstStyle/>
                    <a:p>
                      <a:r>
                        <a:rPr lang="en-US" sz="1400" dirty="0"/>
                        <a:t>Change the file permissions of a file etc.</a:t>
                      </a:r>
                    </a:p>
                  </a:txBody>
                  <a:tcPr/>
                </a:tc>
                <a:extLst>
                  <a:ext uri="{0D108BD9-81ED-4DB2-BD59-A6C34878D82A}">
                    <a16:rowId xmlns:a16="http://schemas.microsoft.com/office/drawing/2014/main" val="113087664"/>
                  </a:ext>
                </a:extLst>
              </a:tr>
              <a:tr h="370840">
                <a:tc>
                  <a:txBody>
                    <a:bodyPr/>
                    <a:lstStyle/>
                    <a:p>
                      <a:r>
                        <a:rPr lang="en-US" sz="1400" dirty="0"/>
                        <a:t>Sometimes Problems (which cannot be resolved) can lead to Change Request</a:t>
                      </a:r>
                    </a:p>
                  </a:txBody>
                  <a:tcPr/>
                </a:tc>
                <a:tc>
                  <a:txBody>
                    <a:bodyPr/>
                    <a:lstStyle/>
                    <a:p>
                      <a:pPr marL="182880" indent="-182880">
                        <a:buFont typeface="Arial" panose="020B0604020202020204" pitchFamily="34" charset="0"/>
                        <a:buChar char="•"/>
                      </a:pPr>
                      <a:endParaRPr lang="en-US" sz="1400" dirty="0"/>
                    </a:p>
                  </a:txBody>
                  <a:tcPr/>
                </a:tc>
                <a:tc>
                  <a:txBody>
                    <a:bodyPr/>
                    <a:lstStyle/>
                    <a:p>
                      <a:endParaRPr lang="en-US" sz="1400" dirty="0"/>
                    </a:p>
                  </a:txBody>
                  <a:tcPr/>
                </a:tc>
                <a:extLst>
                  <a:ext uri="{0D108BD9-81ED-4DB2-BD59-A6C34878D82A}">
                    <a16:rowId xmlns:a16="http://schemas.microsoft.com/office/drawing/2014/main" val="2907703338"/>
                  </a:ext>
                </a:extLst>
              </a:tr>
            </a:tbl>
          </a:graphicData>
        </a:graphic>
      </p:graphicFrame>
      <p:sp>
        <p:nvSpPr>
          <p:cNvPr id="6" name="Slide Number Placeholder 5">
            <a:extLst>
              <a:ext uri="{FF2B5EF4-FFF2-40B4-BE49-F238E27FC236}">
                <a16:creationId xmlns:a16="http://schemas.microsoft.com/office/drawing/2014/main" id="{D64C209A-4216-4CB1-A059-25361789DB6E}"/>
              </a:ext>
            </a:extLst>
          </p:cNvPr>
          <p:cNvSpPr>
            <a:spLocks noGrp="1"/>
          </p:cNvSpPr>
          <p:nvPr>
            <p:ph type="sldNum" sz="quarter" idx="13"/>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7532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821" y="1320800"/>
            <a:ext cx="8937875" cy="5308600"/>
          </a:xfrm>
        </p:spPr>
        <p:txBody>
          <a:bodyPr>
            <a:normAutofit fontScale="92500" lnSpcReduction="10000"/>
          </a:bodyPr>
          <a:lstStyle/>
          <a:p>
            <a:pPr marL="0" indent="0" algn="just">
              <a:lnSpc>
                <a:spcPct val="130000"/>
              </a:lnSpc>
              <a:spcBef>
                <a:spcPts val="600"/>
              </a:spcBef>
            </a:pPr>
            <a:r>
              <a:rPr lang="en-US" sz="1600" dirty="0"/>
              <a:t>In some environments Incident and Problem may be used distinctly </a:t>
            </a:r>
          </a:p>
          <a:p>
            <a:pPr marL="285750" indent="-285750" algn="just">
              <a:lnSpc>
                <a:spcPct val="130000"/>
              </a:lnSpc>
              <a:spcBef>
                <a:spcPts val="600"/>
              </a:spcBef>
              <a:buFont typeface="Wingdings" panose="05000000000000000000" pitchFamily="2" charset="2"/>
              <a:buChar char="§"/>
            </a:pPr>
            <a:r>
              <a:rPr lang="en-US" sz="1600" dirty="0"/>
              <a:t>Initially all calls are logged in by the Service desk (Tier 1 support) as incidents. </a:t>
            </a:r>
          </a:p>
          <a:p>
            <a:pPr marL="285750" indent="-285750" algn="just">
              <a:lnSpc>
                <a:spcPct val="130000"/>
              </a:lnSpc>
              <a:spcBef>
                <a:spcPts val="600"/>
              </a:spcBef>
              <a:buFont typeface="Wingdings" panose="05000000000000000000" pitchFamily="2" charset="2"/>
              <a:buChar char="§"/>
            </a:pPr>
            <a:r>
              <a:rPr lang="en-US" sz="1600" dirty="0"/>
              <a:t>These Incidents with some very initial investigation by the Service operator, if found to be some kind of a request but not a problem, then its serviced and closed by the Service operator as </a:t>
            </a:r>
            <a:r>
              <a:rPr lang="en-US" sz="1600" b="1" dirty="0">
                <a:solidFill>
                  <a:srgbClr val="0070C0"/>
                </a:solidFill>
              </a:rPr>
              <a:t>Service request</a:t>
            </a:r>
            <a:r>
              <a:rPr lang="en-US" sz="1600" dirty="0"/>
              <a:t>. </a:t>
            </a:r>
          </a:p>
          <a:p>
            <a:pPr marL="285750" indent="-285750" algn="just">
              <a:lnSpc>
                <a:spcPct val="130000"/>
              </a:lnSpc>
              <a:spcBef>
                <a:spcPts val="600"/>
              </a:spcBef>
              <a:buFont typeface="Wingdings" panose="05000000000000000000" pitchFamily="2" charset="2"/>
              <a:buChar char="§"/>
            </a:pPr>
            <a:r>
              <a:rPr lang="en-US" sz="1600" dirty="0"/>
              <a:t>If the incident is resolved, with some further investigation and analysis by the Service operator, then the call is closed as an </a:t>
            </a:r>
            <a:r>
              <a:rPr lang="en-US" sz="1600" b="1" dirty="0">
                <a:solidFill>
                  <a:srgbClr val="0070C0"/>
                </a:solidFill>
              </a:rPr>
              <a:t>Incident</a:t>
            </a:r>
            <a:r>
              <a:rPr lang="en-US" sz="1600" dirty="0"/>
              <a:t>.</a:t>
            </a:r>
          </a:p>
          <a:p>
            <a:pPr marL="285750" indent="-285750" algn="just">
              <a:lnSpc>
                <a:spcPct val="130000"/>
              </a:lnSpc>
              <a:spcBef>
                <a:spcPts val="600"/>
              </a:spcBef>
              <a:buFont typeface="Wingdings" panose="05000000000000000000" pitchFamily="2" charset="2"/>
              <a:buChar char="§"/>
            </a:pPr>
            <a:r>
              <a:rPr lang="en-US" sz="1600" dirty="0"/>
              <a:t>If the call could not be resolved at the service desk, then the call is passed on to the Tier 2 (second level) support and designated as a problem. Or if there is a pattern to the incidents, then these incidents could be looked at as a class problem. </a:t>
            </a:r>
          </a:p>
          <a:p>
            <a:pPr marL="0" indent="0" algn="just">
              <a:lnSpc>
                <a:spcPct val="130000"/>
              </a:lnSpc>
              <a:spcBef>
                <a:spcPts val="600"/>
              </a:spcBef>
            </a:pPr>
            <a:r>
              <a:rPr lang="en-US" sz="1600" dirty="0"/>
              <a:t>Summarily Calls closed by Tier 1 support are categorized as incidents and calls needing Tier 2 support are categorized as problems.</a:t>
            </a:r>
          </a:p>
          <a:p>
            <a:pPr marL="0" indent="0" algn="just">
              <a:lnSpc>
                <a:spcPct val="130000"/>
              </a:lnSpc>
              <a:spcBef>
                <a:spcPts val="600"/>
              </a:spcBef>
            </a:pPr>
            <a:r>
              <a:rPr lang="en-US" sz="1600" b="1" dirty="0">
                <a:solidFill>
                  <a:srgbClr val="C00000"/>
                </a:solidFill>
              </a:rPr>
              <a:t>Incident Management</a:t>
            </a:r>
            <a:r>
              <a:rPr lang="en-US" sz="1600" dirty="0">
                <a:solidFill>
                  <a:srgbClr val="C00000"/>
                </a:solidFill>
              </a:rPr>
              <a:t> </a:t>
            </a:r>
            <a:r>
              <a:rPr lang="en-US" sz="1600" b="1" dirty="0">
                <a:solidFill>
                  <a:srgbClr val="C00000"/>
                </a:solidFill>
              </a:rPr>
              <a:t>:</a:t>
            </a:r>
            <a:r>
              <a:rPr lang="en-US" sz="1600" dirty="0">
                <a:solidFill>
                  <a:srgbClr val="C00000"/>
                </a:solidFill>
              </a:rPr>
              <a:t> </a:t>
            </a:r>
            <a:r>
              <a:rPr lang="en-US" sz="1600" dirty="0"/>
              <a:t>Focus is on timeliness &amp; resolution of the problem/restoration of services with minimum disruption.. Reactive.. Incase of Shared IT I/F .. Business and who else is impacted .. Communication</a:t>
            </a:r>
          </a:p>
          <a:p>
            <a:pPr marL="0" indent="0" algn="just">
              <a:lnSpc>
                <a:spcPct val="130000"/>
              </a:lnSpc>
              <a:spcBef>
                <a:spcPts val="600"/>
              </a:spcBef>
            </a:pPr>
            <a:r>
              <a:rPr lang="en-US" sz="1600" b="1" dirty="0">
                <a:solidFill>
                  <a:srgbClr val="C00000"/>
                </a:solidFill>
              </a:rPr>
              <a:t>Problem Management : </a:t>
            </a:r>
            <a:r>
              <a:rPr lang="en-US" sz="1600" dirty="0"/>
              <a:t>Focuses on root causing issues &amp; looks for more permanent solutions – Reactive and Proactive - </a:t>
            </a:r>
          </a:p>
        </p:txBody>
      </p:sp>
      <p:sp>
        <p:nvSpPr>
          <p:cNvPr id="3" name="Content Placeholder 2"/>
          <p:cNvSpPr>
            <a:spLocks noGrp="1"/>
          </p:cNvSpPr>
          <p:nvPr>
            <p:ph sz="quarter" idx="10"/>
          </p:nvPr>
        </p:nvSpPr>
        <p:spPr>
          <a:xfrm>
            <a:off x="152400" y="0"/>
            <a:ext cx="7788806" cy="1295400"/>
          </a:xfrm>
        </p:spPr>
        <p:txBody>
          <a:bodyPr>
            <a:normAutofit fontScale="85000" lnSpcReduction="10000"/>
          </a:bodyPr>
          <a:lstStyle/>
          <a:p>
            <a:r>
              <a:rPr lang="en-IN" sz="3000" dirty="0">
                <a:solidFill>
                  <a:srgbClr val="0070C0"/>
                </a:solidFill>
              </a:rPr>
              <a:t>Problem Management</a:t>
            </a:r>
          </a:p>
          <a:p>
            <a:r>
              <a:rPr lang="en-IN" sz="2400" dirty="0">
                <a:solidFill>
                  <a:srgbClr val="C00000"/>
                </a:solidFill>
              </a:rPr>
              <a:t>Distinguishing between </a:t>
            </a:r>
            <a:r>
              <a:rPr lang="en-US" sz="2400" dirty="0">
                <a:solidFill>
                  <a:srgbClr val="C00000"/>
                </a:solidFill>
              </a:rPr>
              <a:t>Problem Management and Incident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39AA2CEE-B785-44AF-B352-9B2E36804F78}"/>
              </a:ext>
            </a:extLst>
          </p:cNvPr>
          <p:cNvSpPr>
            <a:spLocks noGrp="1"/>
          </p:cNvSpPr>
          <p:nvPr>
            <p:ph type="sldNum" sz="quarter" idx="13"/>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4269905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2368"/>
            <a:ext cx="8686800" cy="5106049"/>
          </a:xfrm>
        </p:spPr>
        <p:txBody>
          <a:bodyPr>
            <a:normAutofit/>
          </a:bodyPr>
          <a:lstStyle/>
          <a:p>
            <a:pPr marL="285750" indent="-285750" algn="just">
              <a:lnSpc>
                <a:spcPct val="120000"/>
              </a:lnSpc>
              <a:spcBef>
                <a:spcPts val="600"/>
              </a:spcBef>
              <a:buFont typeface="Wingdings" panose="05000000000000000000" pitchFamily="2" charset="2"/>
              <a:buChar char="§"/>
            </a:pPr>
            <a:r>
              <a:rPr lang="en-US" sz="1600" dirty="0"/>
              <a:t>Most IT organizations have some type of </a:t>
            </a:r>
            <a:r>
              <a:rPr lang="en-US" sz="1600" b="1" i="1" dirty="0">
                <a:solidFill>
                  <a:srgbClr val="C00000"/>
                </a:solidFill>
              </a:rPr>
              <a:t>Service desk as a Service function </a:t>
            </a:r>
            <a:r>
              <a:rPr lang="en-US" sz="1600" dirty="0"/>
              <a:t>to offer assistance to end-users.</a:t>
            </a:r>
          </a:p>
          <a:p>
            <a:pPr marL="285750" indent="-285750" algn="just">
              <a:lnSpc>
                <a:spcPct val="120000"/>
              </a:lnSpc>
              <a:spcBef>
                <a:spcPts val="600"/>
              </a:spcBef>
              <a:buFont typeface="Wingdings" panose="05000000000000000000" pitchFamily="2" charset="2"/>
              <a:buChar char="§"/>
            </a:pPr>
            <a:r>
              <a:rPr lang="en-US" sz="1600" dirty="0"/>
              <a:t>This may be called Service Desk, Help Desk, Call center, Trouble desk, Technical support or Customer Support Center or Customer Service Center.</a:t>
            </a:r>
          </a:p>
          <a:p>
            <a:pPr marL="285750" indent="-285750" algn="just">
              <a:lnSpc>
                <a:spcPct val="120000"/>
              </a:lnSpc>
              <a:spcBef>
                <a:spcPts val="600"/>
              </a:spcBef>
              <a:buFont typeface="Wingdings" panose="05000000000000000000" pitchFamily="2" charset="2"/>
              <a:buChar char="§"/>
            </a:pPr>
            <a:r>
              <a:rPr lang="en-US" sz="1600" dirty="0"/>
              <a:t>Service desk serves as the single point of contact into IT for all users and customers</a:t>
            </a:r>
          </a:p>
          <a:p>
            <a:pPr marL="285750" indent="-285750" algn="just">
              <a:lnSpc>
                <a:spcPct val="120000"/>
              </a:lnSpc>
              <a:spcBef>
                <a:spcPts val="600"/>
              </a:spcBef>
              <a:buFont typeface="Wingdings" panose="05000000000000000000" pitchFamily="2" charset="2"/>
              <a:buChar char="§"/>
            </a:pPr>
            <a:r>
              <a:rPr lang="en-US" sz="1600" dirty="0"/>
              <a:t>Service desk is responsible for logging of the calls, classifying them, handling them as best as possible and tracking the calls to completion.</a:t>
            </a:r>
          </a:p>
          <a:p>
            <a:pPr marL="285750" indent="-285750">
              <a:lnSpc>
                <a:spcPct val="120000"/>
              </a:lnSpc>
              <a:spcBef>
                <a:spcPts val="600"/>
              </a:spcBef>
              <a:buFont typeface="Wingdings" panose="05000000000000000000" pitchFamily="2" charset="2"/>
              <a:buChar char="§"/>
            </a:pPr>
            <a:r>
              <a:rPr lang="en-US" sz="1600" dirty="0"/>
              <a:t>Service desk is the face of </a:t>
            </a:r>
            <a:br>
              <a:rPr lang="en-US" sz="1600" dirty="0"/>
            </a:br>
            <a:r>
              <a:rPr lang="en-US" sz="1600" dirty="0"/>
              <a:t>Problem management and </a:t>
            </a:r>
            <a:br>
              <a:rPr lang="en-US" sz="1600" dirty="0"/>
            </a:br>
            <a:r>
              <a:rPr lang="en-US" sz="1600" dirty="0"/>
              <a:t>effects the effectiveness of </a:t>
            </a:r>
            <a:br>
              <a:rPr lang="en-US" sz="1600" dirty="0"/>
            </a:br>
            <a:r>
              <a:rPr lang="en-US" sz="1600" dirty="0"/>
              <a:t>Problem Management</a:t>
            </a:r>
          </a:p>
          <a:p>
            <a:pPr marL="285750" indent="-285750">
              <a:lnSpc>
                <a:spcPct val="120000"/>
              </a:lnSpc>
              <a:spcBef>
                <a:spcPts val="300"/>
              </a:spcBef>
              <a:buFont typeface="Wingdings" panose="05000000000000000000" pitchFamily="2" charset="2"/>
              <a:buChar char="§"/>
            </a:pPr>
            <a:r>
              <a:rPr lang="en-US" sz="1600" dirty="0"/>
              <a:t>Service desk is a service </a:t>
            </a:r>
            <a:br>
              <a:rPr lang="en-US" sz="1600" dirty="0"/>
            </a:br>
            <a:r>
              <a:rPr lang="en-US" sz="1600" dirty="0"/>
              <a:t>function and not a process. </a:t>
            </a:r>
            <a:br>
              <a:rPr lang="en-US" sz="1600" dirty="0"/>
            </a:br>
            <a:r>
              <a:rPr lang="en-US" sz="1600" dirty="0"/>
              <a:t>The process and function are </a:t>
            </a:r>
            <a:br>
              <a:rPr lang="en-US" sz="1600" dirty="0"/>
            </a:br>
            <a:r>
              <a:rPr lang="en-US" sz="1600" dirty="0"/>
              <a:t>differentiated as shown.</a:t>
            </a:r>
          </a:p>
          <a:p>
            <a:pPr marL="285750" indent="-285750">
              <a:lnSpc>
                <a:spcPct val="110000"/>
              </a:lnSpc>
              <a:spcBef>
                <a:spcPts val="300"/>
              </a:spcBef>
              <a:buFont typeface="Wingdings" panose="05000000000000000000" pitchFamily="2" charset="2"/>
              <a:buChar char="§"/>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a:bodyPr>
          <a:lstStyle/>
          <a:p>
            <a:r>
              <a:rPr lang="en-IN" sz="3000" dirty="0">
                <a:solidFill>
                  <a:srgbClr val="0070C0"/>
                </a:solidFill>
              </a:rPr>
              <a:t>Problem Management</a:t>
            </a:r>
          </a:p>
          <a:p>
            <a:r>
              <a:rPr lang="en-US" sz="2400" dirty="0">
                <a:solidFill>
                  <a:srgbClr val="C00000"/>
                </a:solidFill>
              </a:rPr>
              <a:t>Service Desk – Role in Problem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aphicFrame>
        <p:nvGraphicFramePr>
          <p:cNvPr id="5" name="Table 4">
            <a:extLst>
              <a:ext uri="{FF2B5EF4-FFF2-40B4-BE49-F238E27FC236}">
                <a16:creationId xmlns:a16="http://schemas.microsoft.com/office/drawing/2014/main" id="{0BAA0B6C-F175-4A5B-89F2-C9C44C69169D}"/>
              </a:ext>
            </a:extLst>
          </p:cNvPr>
          <p:cNvGraphicFramePr>
            <a:graphicFrameLocks noGrp="1"/>
          </p:cNvGraphicFramePr>
          <p:nvPr/>
        </p:nvGraphicFramePr>
        <p:xfrm>
          <a:off x="3352800" y="3622610"/>
          <a:ext cx="5685279" cy="28041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511616203"/>
                    </a:ext>
                  </a:extLst>
                </a:gridCol>
                <a:gridCol w="2713479">
                  <a:extLst>
                    <a:ext uri="{9D8B030D-6E8A-4147-A177-3AD203B41FA5}">
                      <a16:colId xmlns:a16="http://schemas.microsoft.com/office/drawing/2014/main" val="2605988288"/>
                    </a:ext>
                  </a:extLst>
                </a:gridCol>
              </a:tblGrid>
              <a:tr h="309467">
                <a:tc>
                  <a:txBody>
                    <a:bodyPr/>
                    <a:lstStyle/>
                    <a:p>
                      <a:r>
                        <a:rPr lang="en-US" sz="1600" dirty="0"/>
                        <a:t>Function</a:t>
                      </a:r>
                    </a:p>
                  </a:txBody>
                  <a:tcPr/>
                </a:tc>
                <a:tc>
                  <a:txBody>
                    <a:bodyPr/>
                    <a:lstStyle/>
                    <a:p>
                      <a:r>
                        <a:rPr lang="en-US" sz="1600" dirty="0"/>
                        <a:t>Process</a:t>
                      </a:r>
                    </a:p>
                  </a:txBody>
                  <a:tcPr/>
                </a:tc>
                <a:extLst>
                  <a:ext uri="{0D108BD9-81ED-4DB2-BD59-A6C34878D82A}">
                    <a16:rowId xmlns:a16="http://schemas.microsoft.com/office/drawing/2014/main" val="125849466"/>
                  </a:ext>
                </a:extLst>
              </a:tr>
              <a:tr h="534534">
                <a:tc>
                  <a:txBody>
                    <a:bodyPr/>
                    <a:lstStyle/>
                    <a:p>
                      <a:r>
                        <a:rPr lang="en-US" sz="1600" dirty="0"/>
                        <a:t>Has strict organizational boundaries</a:t>
                      </a:r>
                    </a:p>
                  </a:txBody>
                  <a:tcPr/>
                </a:tc>
                <a:tc>
                  <a:txBody>
                    <a:bodyPr/>
                    <a:lstStyle/>
                    <a:p>
                      <a:r>
                        <a:rPr lang="en-US" sz="1600" dirty="0"/>
                        <a:t>Goes across organizational boundaries</a:t>
                      </a:r>
                    </a:p>
                  </a:txBody>
                  <a:tcPr/>
                </a:tc>
                <a:extLst>
                  <a:ext uri="{0D108BD9-81ED-4DB2-BD59-A6C34878D82A}">
                    <a16:rowId xmlns:a16="http://schemas.microsoft.com/office/drawing/2014/main" val="3669077486"/>
                  </a:ext>
                </a:extLst>
              </a:tr>
              <a:tr h="1434802">
                <a:tc>
                  <a:txBody>
                    <a:bodyPr/>
                    <a:lstStyle/>
                    <a:p>
                      <a:r>
                        <a:rPr lang="en-US" sz="1600" dirty="0"/>
                        <a:t>Involves personnel management</a:t>
                      </a:r>
                    </a:p>
                    <a:p>
                      <a:pPr marL="285750" indent="-285750">
                        <a:buFont typeface="Arial" panose="020B0604020202020204" pitchFamily="34" charset="0"/>
                        <a:buChar char="•"/>
                      </a:pPr>
                      <a:r>
                        <a:rPr lang="en-US" sz="1600" dirty="0"/>
                        <a:t>Hiring Staff</a:t>
                      </a:r>
                    </a:p>
                    <a:p>
                      <a:pPr marL="285750" indent="-285750">
                        <a:buFont typeface="Arial" panose="020B0604020202020204" pitchFamily="34" charset="0"/>
                        <a:buChar char="•"/>
                      </a:pPr>
                      <a:r>
                        <a:rPr lang="en-US" sz="1600" dirty="0"/>
                        <a:t>Training staff</a:t>
                      </a:r>
                    </a:p>
                    <a:p>
                      <a:pPr marL="285750" indent="-285750">
                        <a:buFont typeface="Arial" panose="020B0604020202020204" pitchFamily="34" charset="0"/>
                        <a:buChar char="•"/>
                      </a:pPr>
                      <a:r>
                        <a:rPr lang="en-US" sz="1600" dirty="0"/>
                        <a:t>Evaluating performance</a:t>
                      </a:r>
                    </a:p>
                    <a:p>
                      <a:pPr marL="285750" indent="-285750">
                        <a:buFont typeface="Arial" panose="020B0604020202020204" pitchFamily="34" charset="0"/>
                        <a:buChar char="•"/>
                      </a:pPr>
                      <a:r>
                        <a:rPr lang="en-US" sz="1600" dirty="0"/>
                        <a:t>Offering career paths</a:t>
                      </a:r>
                    </a:p>
                    <a:p>
                      <a:pPr marL="285750" indent="-285750">
                        <a:buFont typeface="Arial" panose="020B0604020202020204" pitchFamily="34" charset="0"/>
                        <a:buChar char="•"/>
                      </a:pPr>
                      <a:r>
                        <a:rPr lang="en-US" sz="1600" dirty="0"/>
                        <a:t>Performance Management</a:t>
                      </a:r>
                    </a:p>
                  </a:txBody>
                  <a:tcPr/>
                </a:tc>
                <a:tc>
                  <a:txBody>
                    <a:bodyPr/>
                    <a:lstStyle/>
                    <a:p>
                      <a:r>
                        <a:rPr lang="en-US" sz="1600" dirty="0"/>
                        <a:t>Involves process management</a:t>
                      </a:r>
                    </a:p>
                    <a:p>
                      <a:pPr marL="285750" indent="-285750">
                        <a:buFont typeface="Arial" panose="020B0604020202020204" pitchFamily="34" charset="0"/>
                        <a:buChar char="•"/>
                      </a:pPr>
                      <a:r>
                        <a:rPr lang="en-US" sz="1600" dirty="0"/>
                        <a:t>Process design</a:t>
                      </a:r>
                    </a:p>
                    <a:p>
                      <a:pPr marL="285750" indent="-285750">
                        <a:buFont typeface="Arial" panose="020B0604020202020204" pitchFamily="34" charset="0"/>
                        <a:buChar char="•"/>
                      </a:pPr>
                      <a:r>
                        <a:rPr lang="en-US" sz="1600" dirty="0"/>
                        <a:t>Process Support</a:t>
                      </a:r>
                    </a:p>
                    <a:p>
                      <a:pPr marL="285750" indent="-285750">
                        <a:buFont typeface="Arial" panose="020B0604020202020204" pitchFamily="34" charset="0"/>
                        <a:buChar char="•"/>
                      </a:pPr>
                      <a:r>
                        <a:rPr lang="en-US" sz="1600" dirty="0"/>
                        <a:t>Process metrics</a:t>
                      </a:r>
                    </a:p>
                  </a:txBody>
                  <a:tcPr/>
                </a:tc>
                <a:extLst>
                  <a:ext uri="{0D108BD9-81ED-4DB2-BD59-A6C34878D82A}">
                    <a16:rowId xmlns:a16="http://schemas.microsoft.com/office/drawing/2014/main" val="3094725197"/>
                  </a:ext>
                </a:extLst>
              </a:tr>
              <a:tr h="309467">
                <a:tc>
                  <a:txBody>
                    <a:bodyPr/>
                    <a:lstStyle/>
                    <a:p>
                      <a:r>
                        <a:rPr lang="en-US" sz="1600" dirty="0"/>
                        <a:t>E.g. Service Desk</a:t>
                      </a:r>
                    </a:p>
                  </a:txBody>
                  <a:tcPr/>
                </a:tc>
                <a:tc>
                  <a:txBody>
                    <a:bodyPr/>
                    <a:lstStyle/>
                    <a:p>
                      <a:r>
                        <a:rPr lang="en-US" sz="1600" dirty="0"/>
                        <a:t>E.g. Problem Management</a:t>
                      </a:r>
                    </a:p>
                  </a:txBody>
                  <a:tcPr/>
                </a:tc>
                <a:extLst>
                  <a:ext uri="{0D108BD9-81ED-4DB2-BD59-A6C34878D82A}">
                    <a16:rowId xmlns:a16="http://schemas.microsoft.com/office/drawing/2014/main" val="260531387"/>
                  </a:ext>
                </a:extLst>
              </a:tr>
            </a:tbl>
          </a:graphicData>
        </a:graphic>
      </p:graphicFrame>
      <p:sp>
        <p:nvSpPr>
          <p:cNvPr id="6" name="Slide Number Placeholder 5">
            <a:extLst>
              <a:ext uri="{FF2B5EF4-FFF2-40B4-BE49-F238E27FC236}">
                <a16:creationId xmlns:a16="http://schemas.microsoft.com/office/drawing/2014/main" id="{40EFD548-91A0-4812-8433-BA630DDDC852}"/>
              </a:ext>
            </a:extLst>
          </p:cNvPr>
          <p:cNvSpPr>
            <a:spLocks noGrp="1"/>
          </p:cNvSpPr>
          <p:nvPr>
            <p:ph type="sldNum" sz="quarter" idx="13"/>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2512378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2368"/>
            <a:ext cx="8686800" cy="5106049"/>
          </a:xfrm>
        </p:spPr>
        <p:txBody>
          <a:bodyPr>
            <a:normAutofit/>
          </a:bodyPr>
          <a:lstStyle/>
          <a:p>
            <a:pPr marL="285750" indent="-285750" algn="just">
              <a:lnSpc>
                <a:spcPct val="110000"/>
              </a:lnSpc>
              <a:spcBef>
                <a:spcPts val="600"/>
              </a:spcBef>
              <a:buFont typeface="Wingdings" panose="05000000000000000000" pitchFamily="2" charset="2"/>
              <a:buChar char="§"/>
            </a:pPr>
            <a:r>
              <a:rPr lang="en-US" sz="1600" dirty="0"/>
              <a:t>Many companies start and have number of service desks to offer assistance to end-users, as many as the support groups and their IT services. E.g. A bank had ~ 100 separate service desks for IT with one for each application which was in production.</a:t>
            </a:r>
          </a:p>
          <a:p>
            <a:pPr marL="285750" indent="-285750" algn="just">
              <a:lnSpc>
                <a:spcPct val="110000"/>
              </a:lnSpc>
              <a:spcBef>
                <a:spcPts val="600"/>
              </a:spcBef>
              <a:buFont typeface="Wingdings" panose="05000000000000000000" pitchFamily="2" charset="2"/>
              <a:buChar char="§"/>
            </a:pPr>
            <a:r>
              <a:rPr lang="en-US" sz="1600" dirty="0"/>
              <a:t>Over time the benefits of integrating service desks gradually prevailed in most instances, although segregated service desks have still a place in Highly diverse user populations, remote locations etc.</a:t>
            </a:r>
          </a:p>
          <a:p>
            <a:pPr marL="285750" indent="-285750" algn="just">
              <a:lnSpc>
                <a:spcPct val="110000"/>
              </a:lnSpc>
              <a:spcBef>
                <a:spcPts val="600"/>
              </a:spcBef>
              <a:buFont typeface="Wingdings" panose="05000000000000000000" pitchFamily="2" charset="2"/>
              <a:buChar char="§"/>
            </a:pPr>
            <a:r>
              <a:rPr lang="en-US" sz="1600" dirty="0"/>
              <a:t>Over all the Advantages and disadvantages of </a:t>
            </a:r>
            <a:r>
              <a:rPr lang="en-US" sz="1600" b="1" i="1" dirty="0">
                <a:solidFill>
                  <a:srgbClr val="0070C0"/>
                </a:solidFill>
              </a:rPr>
              <a:t>Integrating the Service desks</a:t>
            </a:r>
            <a:r>
              <a:rPr lang="en-US" sz="1600" dirty="0"/>
              <a:t> as below.  </a:t>
            </a:r>
          </a:p>
          <a:p>
            <a:pPr marL="285750" indent="-285750">
              <a:lnSpc>
                <a:spcPct val="110000"/>
              </a:lnSpc>
              <a:spcBef>
                <a:spcPts val="300"/>
              </a:spcBef>
              <a:buFont typeface="Wingdings" panose="05000000000000000000" pitchFamily="2" charset="2"/>
              <a:buChar char="§"/>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a:bodyPr>
          <a:lstStyle/>
          <a:p>
            <a:r>
              <a:rPr lang="en-IN" sz="3000" dirty="0">
                <a:solidFill>
                  <a:srgbClr val="0070C0"/>
                </a:solidFill>
              </a:rPr>
              <a:t>Problem Management</a:t>
            </a:r>
          </a:p>
          <a:p>
            <a:r>
              <a:rPr lang="en-US" sz="2400" dirty="0">
                <a:solidFill>
                  <a:srgbClr val="C00000"/>
                </a:solidFill>
              </a:rPr>
              <a:t>Segregating and Integrating Service Desks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pic>
        <p:nvPicPr>
          <p:cNvPr id="7" name="Picture 6">
            <a:extLst>
              <a:ext uri="{FF2B5EF4-FFF2-40B4-BE49-F238E27FC236}">
                <a16:creationId xmlns:a16="http://schemas.microsoft.com/office/drawing/2014/main" id="{386E3CF7-B61A-4AFD-9181-FB5DCAC91BD3}"/>
              </a:ext>
            </a:extLst>
          </p:cNvPr>
          <p:cNvPicPr>
            <a:picLocks noChangeAspect="1"/>
          </p:cNvPicPr>
          <p:nvPr/>
        </p:nvPicPr>
        <p:blipFill>
          <a:blip r:embed="rId3"/>
          <a:stretch>
            <a:fillRect/>
          </a:stretch>
        </p:blipFill>
        <p:spPr>
          <a:xfrm>
            <a:off x="870907" y="3398042"/>
            <a:ext cx="7105650" cy="3000375"/>
          </a:xfrm>
          <a:prstGeom prst="rect">
            <a:avLst/>
          </a:prstGeom>
        </p:spPr>
      </p:pic>
      <p:sp>
        <p:nvSpPr>
          <p:cNvPr id="5" name="Arrow: Right 4">
            <a:extLst>
              <a:ext uri="{FF2B5EF4-FFF2-40B4-BE49-F238E27FC236}">
                <a16:creationId xmlns:a16="http://schemas.microsoft.com/office/drawing/2014/main" id="{53309C36-66CD-4954-8E91-D0C33D4A367A}"/>
              </a:ext>
            </a:extLst>
          </p:cNvPr>
          <p:cNvSpPr/>
          <p:nvPr/>
        </p:nvSpPr>
        <p:spPr>
          <a:xfrm>
            <a:off x="275735" y="4495800"/>
            <a:ext cx="3048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D07F4B-ABD7-4247-9CD2-57DEE1851749}"/>
              </a:ext>
            </a:extLst>
          </p:cNvPr>
          <p:cNvSpPr txBox="1"/>
          <p:nvPr/>
        </p:nvSpPr>
        <p:spPr>
          <a:xfrm>
            <a:off x="47135" y="4650557"/>
            <a:ext cx="867921" cy="369332"/>
          </a:xfrm>
          <a:prstGeom prst="rect">
            <a:avLst/>
          </a:prstGeom>
          <a:noFill/>
        </p:spPr>
        <p:txBody>
          <a:bodyPr wrap="square" rtlCol="0">
            <a:spAutoFit/>
          </a:bodyPr>
          <a:lstStyle/>
          <a:p>
            <a:r>
              <a:rPr lang="en-US" dirty="0"/>
              <a:t>Book-?</a:t>
            </a:r>
          </a:p>
        </p:txBody>
      </p:sp>
      <p:sp>
        <p:nvSpPr>
          <p:cNvPr id="8" name="Slide Number Placeholder 7">
            <a:extLst>
              <a:ext uri="{FF2B5EF4-FFF2-40B4-BE49-F238E27FC236}">
                <a16:creationId xmlns:a16="http://schemas.microsoft.com/office/drawing/2014/main" id="{FB08C9CC-1800-4370-BC78-D91B4DF1C17B}"/>
              </a:ext>
            </a:extLst>
          </p:cNvPr>
          <p:cNvSpPr>
            <a:spLocks noGrp="1"/>
          </p:cNvSpPr>
          <p:nvPr>
            <p:ph type="sldNum" sz="quarter" idx="13"/>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190185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4622"/>
            <a:ext cx="8686800" cy="5106049"/>
          </a:xfrm>
        </p:spPr>
        <p:txBody>
          <a:bodyPr>
            <a:normAutofit lnSpcReduction="10000"/>
          </a:bodyPr>
          <a:lstStyle/>
          <a:p>
            <a:pPr marL="285750" indent="-285750" algn="just">
              <a:lnSpc>
                <a:spcPct val="110000"/>
              </a:lnSpc>
              <a:spcBef>
                <a:spcPts val="600"/>
              </a:spcBef>
              <a:buFont typeface="Wingdings" panose="05000000000000000000" pitchFamily="2" charset="2"/>
              <a:buChar char="§"/>
            </a:pPr>
            <a:r>
              <a:rPr lang="en-US" sz="1600" dirty="0"/>
              <a:t>Here are the Advantages and disadvantages of  a </a:t>
            </a:r>
            <a:r>
              <a:rPr lang="en-US" sz="1600" b="1" i="1" dirty="0">
                <a:solidFill>
                  <a:srgbClr val="0070C0"/>
                </a:solidFill>
              </a:rPr>
              <a:t>Segregated Service desk </a:t>
            </a:r>
            <a:r>
              <a:rPr lang="en-US" sz="1600" dirty="0"/>
              <a:t>is as below.  </a:t>
            </a:r>
          </a:p>
          <a:p>
            <a:pPr marL="285750" indent="-285750">
              <a:lnSpc>
                <a:spcPct val="110000"/>
              </a:lnSpc>
              <a:spcBef>
                <a:spcPts val="300"/>
              </a:spcBef>
              <a:buFont typeface="Wingdings" panose="05000000000000000000" pitchFamily="2" charset="2"/>
              <a:buChar char="§"/>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285750" indent="-285750" algn="just">
              <a:lnSpc>
                <a:spcPct val="130000"/>
              </a:lnSpc>
              <a:spcBef>
                <a:spcPts val="600"/>
              </a:spcBef>
              <a:buFont typeface="Wingdings" panose="05000000000000000000" pitchFamily="2" charset="2"/>
              <a:buChar char="§"/>
            </a:pPr>
            <a:r>
              <a:rPr lang="en-US" sz="1600" dirty="0"/>
              <a:t>A compromise hybrid solution is sometimes used in which all IT customers call a single service desk number that activates a menu system. The customer is then routed to the appropriate section of a centralized service desk depending on the specific service requested.</a:t>
            </a:r>
          </a:p>
        </p:txBody>
      </p:sp>
      <p:sp>
        <p:nvSpPr>
          <p:cNvPr id="3" name="Content Placeholder 2"/>
          <p:cNvSpPr>
            <a:spLocks noGrp="1"/>
          </p:cNvSpPr>
          <p:nvPr>
            <p:ph sz="quarter" idx="10"/>
          </p:nvPr>
        </p:nvSpPr>
        <p:spPr>
          <a:xfrm>
            <a:off x="152400" y="0"/>
            <a:ext cx="7788806" cy="1295400"/>
          </a:xfrm>
        </p:spPr>
        <p:txBody>
          <a:bodyPr>
            <a:normAutofit/>
          </a:bodyPr>
          <a:lstStyle/>
          <a:p>
            <a:r>
              <a:rPr lang="en-IN" sz="3000" dirty="0">
                <a:solidFill>
                  <a:srgbClr val="0070C0"/>
                </a:solidFill>
              </a:rPr>
              <a:t>Problem Management</a:t>
            </a:r>
          </a:p>
          <a:p>
            <a:r>
              <a:rPr lang="en-US" sz="2400" dirty="0">
                <a:solidFill>
                  <a:srgbClr val="C00000"/>
                </a:solidFill>
              </a:rPr>
              <a:t>Segregating and Integrating Service Desks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aphicFrame>
        <p:nvGraphicFramePr>
          <p:cNvPr id="6" name="Table 5">
            <a:extLst>
              <a:ext uri="{FF2B5EF4-FFF2-40B4-BE49-F238E27FC236}">
                <a16:creationId xmlns:a16="http://schemas.microsoft.com/office/drawing/2014/main" id="{E428B34E-4F5D-42A9-B414-24704E762ECA}"/>
              </a:ext>
            </a:extLst>
          </p:cNvPr>
          <p:cNvGraphicFramePr>
            <a:graphicFrameLocks noGrp="1"/>
          </p:cNvGraphicFramePr>
          <p:nvPr/>
        </p:nvGraphicFramePr>
        <p:xfrm>
          <a:off x="677597" y="1892300"/>
          <a:ext cx="7788806" cy="3073400"/>
        </p:xfrm>
        <a:graphic>
          <a:graphicData uri="http://schemas.openxmlformats.org/drawingml/2006/table">
            <a:tbl>
              <a:tblPr firstRow="1" bandRow="1">
                <a:tableStyleId>{5C22544A-7EE6-4342-B048-85BDC9FD1C3A}</a:tableStyleId>
              </a:tblPr>
              <a:tblGrid>
                <a:gridCol w="3665803">
                  <a:extLst>
                    <a:ext uri="{9D8B030D-6E8A-4147-A177-3AD203B41FA5}">
                      <a16:colId xmlns:a16="http://schemas.microsoft.com/office/drawing/2014/main" val="3861823367"/>
                    </a:ext>
                  </a:extLst>
                </a:gridCol>
                <a:gridCol w="4123003">
                  <a:extLst>
                    <a:ext uri="{9D8B030D-6E8A-4147-A177-3AD203B41FA5}">
                      <a16:colId xmlns:a16="http://schemas.microsoft.com/office/drawing/2014/main" val="1402832485"/>
                    </a:ext>
                  </a:extLst>
                </a:gridCol>
              </a:tblGrid>
              <a:tr h="370840">
                <a:tc>
                  <a:txBody>
                    <a:bodyPr/>
                    <a:lstStyle/>
                    <a:p>
                      <a:r>
                        <a:rPr lang="en-US" dirty="0">
                          <a:latin typeface="Arial" panose="020B0604020202020204" pitchFamily="34" charset="0"/>
                          <a:cs typeface="Arial" panose="020B0604020202020204" pitchFamily="34" charset="0"/>
                        </a:rPr>
                        <a:t>Advantage</a:t>
                      </a:r>
                    </a:p>
                  </a:txBody>
                  <a:tcPr/>
                </a:tc>
                <a:tc>
                  <a:txBody>
                    <a:bodyPr/>
                    <a:lstStyle/>
                    <a:p>
                      <a:r>
                        <a:rPr lang="en-US" dirty="0">
                          <a:latin typeface="Arial" panose="020B0604020202020204" pitchFamily="34" charset="0"/>
                          <a:cs typeface="Arial" panose="020B0604020202020204" pitchFamily="34" charset="0"/>
                        </a:rPr>
                        <a:t>Disadvantage</a:t>
                      </a:r>
                    </a:p>
                  </a:txBody>
                  <a:tcPr/>
                </a:tc>
                <a:extLst>
                  <a:ext uri="{0D108BD9-81ED-4DB2-BD59-A6C34878D82A}">
                    <a16:rowId xmlns:a16="http://schemas.microsoft.com/office/drawing/2014/main" val="1746307004"/>
                  </a:ext>
                </a:extLst>
              </a:tr>
              <a:tr h="370840">
                <a:tc>
                  <a:txBody>
                    <a:bodyPr/>
                    <a:lstStyle/>
                    <a:p>
                      <a:r>
                        <a:rPr lang="en-US" sz="1500" b="0" i="0" u="none" strike="noStrike" kern="1200" baseline="0" dirty="0">
                          <a:solidFill>
                            <a:schemeClr val="dk1"/>
                          </a:solidFill>
                          <a:latin typeface="Arial" panose="020B0604020202020204" pitchFamily="34" charset="0"/>
                          <a:ea typeface="+mn-ea"/>
                          <a:cs typeface="Arial" panose="020B0604020202020204" pitchFamily="34" charset="0"/>
                        </a:rPr>
                        <a:t>Ability to customize specialized support</a:t>
                      </a:r>
                    </a:p>
                    <a:p>
                      <a:r>
                        <a:rPr lang="en-US" sz="1500" b="0" i="0" u="none" strike="noStrike" kern="1200" baseline="0" dirty="0">
                          <a:solidFill>
                            <a:schemeClr val="dk1"/>
                          </a:solidFill>
                          <a:latin typeface="Arial" panose="020B0604020202020204" pitchFamily="34" charset="0"/>
                          <a:ea typeface="+mn-ea"/>
                          <a:cs typeface="Arial" panose="020B0604020202020204" pitchFamily="34" charset="0"/>
                        </a:rPr>
                        <a:t>for diverse applications, customers, and services</a:t>
                      </a:r>
                      <a:endParaRPr lang="en-US" sz="1500" dirty="0">
                        <a:latin typeface="Arial" panose="020B0604020202020204" pitchFamily="34" charset="0"/>
                        <a:cs typeface="Arial" panose="020B0604020202020204" pitchFamily="34" charset="0"/>
                      </a:endParaRPr>
                    </a:p>
                  </a:txBody>
                  <a:tcPr/>
                </a:tc>
                <a:tc>
                  <a:txBody>
                    <a:bodyPr/>
                    <a:lstStyle/>
                    <a:p>
                      <a:r>
                        <a:rPr lang="en-US" sz="1500" dirty="0">
                          <a:latin typeface="Arial" panose="020B0604020202020204" pitchFamily="34" charset="0"/>
                          <a:cs typeface="Arial" panose="020B0604020202020204" pitchFamily="34" charset="0"/>
                        </a:rPr>
                        <a:t>Not easier to cross train</a:t>
                      </a:r>
                    </a:p>
                  </a:txBody>
                  <a:tcPr/>
                </a:tc>
                <a:extLst>
                  <a:ext uri="{0D108BD9-81ED-4DB2-BD59-A6C34878D82A}">
                    <a16:rowId xmlns:a16="http://schemas.microsoft.com/office/drawing/2014/main" val="3261095713"/>
                  </a:ext>
                </a:extLst>
              </a:tr>
              <a:tr h="370840">
                <a:tc>
                  <a:txBody>
                    <a:bodyPr/>
                    <a:lstStyle/>
                    <a:p>
                      <a:r>
                        <a:rPr lang="en-US" sz="1500" dirty="0">
                          <a:latin typeface="Arial" panose="020B0604020202020204" pitchFamily="34" charset="0"/>
                          <a:cs typeface="Arial" panose="020B0604020202020204" pitchFamily="34" charset="0"/>
                        </a:rPr>
                        <a:t>If there are too diverse a set of support needing to be provided, a segregated support center can offer better depth of service</a:t>
                      </a:r>
                    </a:p>
                  </a:txBody>
                  <a:tcPr/>
                </a:tc>
                <a:tc>
                  <a:txBody>
                    <a:bodyPr/>
                    <a:lstStyle/>
                    <a:p>
                      <a:r>
                        <a:rPr lang="en-US" sz="1500" dirty="0">
                          <a:latin typeface="Arial" panose="020B0604020202020204" pitchFamily="34" charset="0"/>
                          <a:cs typeface="Arial" panose="020B0604020202020204" pitchFamily="34" charset="0"/>
                        </a:rPr>
                        <a:t>Customers will need to call many times or have many service desks to choose from, making it not as effective</a:t>
                      </a:r>
                    </a:p>
                  </a:txBody>
                  <a:tcPr/>
                </a:tc>
                <a:extLst>
                  <a:ext uri="{0D108BD9-81ED-4DB2-BD59-A6C34878D82A}">
                    <a16:rowId xmlns:a16="http://schemas.microsoft.com/office/drawing/2014/main" val="639677546"/>
                  </a:ext>
                </a:extLst>
              </a:tr>
              <a:tr h="370840">
                <a:tc>
                  <a:txBody>
                    <a:bodyPr/>
                    <a:lstStyle/>
                    <a:p>
                      <a:endParaRPr lang="en-US" sz="1500">
                        <a:latin typeface="Arial" panose="020B0604020202020204" pitchFamily="34" charset="0"/>
                        <a:cs typeface="Arial" panose="020B0604020202020204" pitchFamily="34" charset="0"/>
                      </a:endParaRPr>
                    </a:p>
                  </a:txBody>
                  <a:tcPr/>
                </a:tc>
                <a:tc>
                  <a:txBody>
                    <a:bodyPr/>
                    <a:lstStyle/>
                    <a:p>
                      <a:r>
                        <a:rPr lang="en-US" sz="1500" dirty="0">
                          <a:latin typeface="Arial" panose="020B0604020202020204" pitchFamily="34" charset="0"/>
                          <a:cs typeface="Arial" panose="020B0604020202020204" pitchFamily="34" charset="0"/>
                        </a:rPr>
                        <a:t>Increased cost</a:t>
                      </a:r>
                    </a:p>
                  </a:txBody>
                  <a:tcPr/>
                </a:tc>
                <a:extLst>
                  <a:ext uri="{0D108BD9-81ED-4DB2-BD59-A6C34878D82A}">
                    <a16:rowId xmlns:a16="http://schemas.microsoft.com/office/drawing/2014/main" val="4016834765"/>
                  </a:ext>
                </a:extLst>
              </a:tr>
              <a:tr h="370840">
                <a:tc>
                  <a:txBody>
                    <a:bodyPr/>
                    <a:lstStyle/>
                    <a:p>
                      <a:endParaRPr lang="en-US" sz="1500" dirty="0">
                        <a:latin typeface="Arial" panose="020B0604020202020204" pitchFamily="34" charset="0"/>
                        <a:cs typeface="Arial" panose="020B0604020202020204" pitchFamily="34" charset="0"/>
                      </a:endParaRPr>
                    </a:p>
                  </a:txBody>
                  <a:tcPr/>
                </a:tc>
                <a:tc>
                  <a:txBody>
                    <a:bodyPr/>
                    <a:lstStyle/>
                    <a:p>
                      <a:r>
                        <a:rPr lang="en-US" sz="1500" dirty="0">
                          <a:latin typeface="Arial" panose="020B0604020202020204" pitchFamily="34" charset="0"/>
                          <a:cs typeface="Arial" panose="020B0604020202020204" pitchFamily="34" charset="0"/>
                        </a:rPr>
                        <a:t>Easier to integrate to different independent  processes</a:t>
                      </a:r>
                    </a:p>
                  </a:txBody>
                  <a:tcPr/>
                </a:tc>
                <a:extLst>
                  <a:ext uri="{0D108BD9-81ED-4DB2-BD59-A6C34878D82A}">
                    <a16:rowId xmlns:a16="http://schemas.microsoft.com/office/drawing/2014/main" val="3967021426"/>
                  </a:ext>
                </a:extLst>
              </a:tr>
            </a:tbl>
          </a:graphicData>
        </a:graphic>
      </p:graphicFrame>
      <p:sp>
        <p:nvSpPr>
          <p:cNvPr id="5" name="Slide Number Placeholder 4">
            <a:extLst>
              <a:ext uri="{FF2B5EF4-FFF2-40B4-BE49-F238E27FC236}">
                <a16:creationId xmlns:a16="http://schemas.microsoft.com/office/drawing/2014/main" id="{889BF611-44C9-4FAC-B6E7-98E56B09734D}"/>
              </a:ext>
            </a:extLst>
          </p:cNvPr>
          <p:cNvSpPr>
            <a:spLocks noGrp="1"/>
          </p:cNvSpPr>
          <p:nvPr>
            <p:ph type="sldNum" sz="quarter" idx="13"/>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320597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IN" dirty="0"/>
              <a:t>In the last session, w</a:t>
            </a:r>
            <a:r>
              <a:rPr lang="en-US" dirty="0"/>
              <a:t>e looked at the definition and of Performance and Tuning and how it contrasts with other ITSM processes. We then looked at the Process owner characteristics, and then looked at the opportunities which exist for performance management &amp; tuning with respect to 5 major resources in an IT Systems Infrastructure viz. Servers, Disk Storage, Databases, Networks and Desktop computers. We then looked at the assessment worksheets for evaluating the performance and Tuning IT process and metrics which are used for measuring and improving Performance and Tuning process. </a:t>
            </a:r>
            <a:endParaRPr lang="en-IN" dirty="0"/>
          </a:p>
          <a:p>
            <a:pPr marL="182880" lvl="1" indent="-182880" algn="just">
              <a:lnSpc>
                <a:spcPct val="130000"/>
              </a:lnSpc>
              <a:spcBef>
                <a:spcPts val="600"/>
              </a:spcBef>
              <a:buClr>
                <a:srgbClr val="101141"/>
              </a:buClr>
              <a:buFont typeface="Arial" panose="020B0604020202020204" pitchFamily="34" charset="0"/>
              <a:buChar char="•"/>
            </a:pPr>
            <a:r>
              <a:rPr lang="en-IN" dirty="0"/>
              <a:t>We also Production Acceptance process when </a:t>
            </a:r>
            <a:r>
              <a:rPr lang="en-US" dirty="0"/>
              <a:t>we looked at the terminologies involved, benefits of production acceptance process, 14 steps involved in the Implementation of production Acceptance Process, process of deployment of new application &amp; a new version of an existing application, and also looked at how deployment process differs from change management and a few case studies which highlighted the production acceptance process</a:t>
            </a:r>
            <a:endParaRPr lang="en-IN"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888731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4622"/>
            <a:ext cx="8686800" cy="5106049"/>
          </a:xfrm>
        </p:spPr>
        <p:txBody>
          <a:bodyPr>
            <a:normAutofit/>
          </a:bodyPr>
          <a:lstStyle/>
          <a:p>
            <a:pPr marL="285750" indent="-285750" algn="just">
              <a:lnSpc>
                <a:spcPct val="110000"/>
              </a:lnSpc>
              <a:spcBef>
                <a:spcPts val="600"/>
              </a:spcBef>
              <a:buFont typeface="Wingdings" panose="05000000000000000000" pitchFamily="2" charset="2"/>
              <a:buChar char="§"/>
            </a:pPr>
            <a:r>
              <a:rPr lang="en-US" sz="1600" dirty="0"/>
              <a:t>The following are the 11 steps which are required for developing a robust problem management process.</a:t>
            </a:r>
          </a:p>
          <a:p>
            <a:pPr lvl="1" algn="just">
              <a:lnSpc>
                <a:spcPct val="110000"/>
              </a:lnSpc>
              <a:spcBef>
                <a:spcPts val="600"/>
              </a:spcBef>
              <a:buFont typeface="+mj-lt"/>
              <a:buAutoNum type="arabicPeriod"/>
            </a:pPr>
            <a:r>
              <a:rPr lang="en-US" dirty="0"/>
              <a:t>Select an executive sponsor.</a:t>
            </a:r>
          </a:p>
          <a:p>
            <a:pPr lvl="1" algn="just">
              <a:lnSpc>
                <a:spcPct val="110000"/>
              </a:lnSpc>
              <a:spcBef>
                <a:spcPts val="600"/>
              </a:spcBef>
              <a:buFont typeface="+mj-lt"/>
              <a:buAutoNum type="arabicPeriod"/>
            </a:pPr>
            <a:r>
              <a:rPr lang="en-US" dirty="0"/>
              <a:t>Assign a process owner.</a:t>
            </a:r>
          </a:p>
          <a:p>
            <a:pPr lvl="1" algn="just">
              <a:lnSpc>
                <a:spcPct val="110000"/>
              </a:lnSpc>
              <a:spcBef>
                <a:spcPts val="600"/>
              </a:spcBef>
              <a:buFont typeface="+mj-lt"/>
              <a:buAutoNum type="arabicPeriod"/>
            </a:pPr>
            <a:r>
              <a:rPr lang="en-US" dirty="0"/>
              <a:t>Assemble a cross‐functional team.</a:t>
            </a:r>
          </a:p>
          <a:p>
            <a:pPr lvl="1" algn="just">
              <a:lnSpc>
                <a:spcPct val="110000"/>
              </a:lnSpc>
              <a:spcBef>
                <a:spcPts val="600"/>
              </a:spcBef>
              <a:buFont typeface="+mj-lt"/>
              <a:buAutoNum type="arabicPeriod"/>
            </a:pPr>
            <a:r>
              <a:rPr lang="en-US" dirty="0"/>
              <a:t>Identify and prioritize requirements.</a:t>
            </a:r>
          </a:p>
          <a:p>
            <a:pPr lvl="1" algn="just">
              <a:lnSpc>
                <a:spcPct val="110000"/>
              </a:lnSpc>
              <a:spcBef>
                <a:spcPts val="600"/>
              </a:spcBef>
              <a:buFont typeface="+mj-lt"/>
              <a:buAutoNum type="arabicPeriod"/>
            </a:pPr>
            <a:r>
              <a:rPr lang="en-US" dirty="0"/>
              <a:t>Establish a priority and escalation scheme.</a:t>
            </a:r>
          </a:p>
          <a:p>
            <a:pPr lvl="1" algn="just">
              <a:lnSpc>
                <a:spcPct val="110000"/>
              </a:lnSpc>
              <a:spcBef>
                <a:spcPts val="600"/>
              </a:spcBef>
              <a:buFont typeface="+mj-lt"/>
              <a:buAutoNum type="arabicPeriod"/>
            </a:pPr>
            <a:r>
              <a:rPr lang="en-US" dirty="0"/>
              <a:t>Identify alternative call‐tracking tools.</a:t>
            </a:r>
          </a:p>
          <a:p>
            <a:pPr lvl="1" algn="just">
              <a:lnSpc>
                <a:spcPct val="110000"/>
              </a:lnSpc>
              <a:spcBef>
                <a:spcPts val="600"/>
              </a:spcBef>
              <a:buFont typeface="+mj-lt"/>
              <a:buAutoNum type="arabicPeriod"/>
            </a:pPr>
            <a:r>
              <a:rPr lang="en-US" dirty="0"/>
              <a:t>Negotiate service levels.</a:t>
            </a:r>
          </a:p>
          <a:p>
            <a:pPr lvl="1" algn="just">
              <a:lnSpc>
                <a:spcPct val="110000"/>
              </a:lnSpc>
              <a:spcBef>
                <a:spcPts val="600"/>
              </a:spcBef>
              <a:buFont typeface="+mj-lt"/>
              <a:buAutoNum type="arabicPeriod"/>
            </a:pPr>
            <a:r>
              <a:rPr lang="en-US" dirty="0"/>
              <a:t>Develop service and process metrics.</a:t>
            </a:r>
          </a:p>
          <a:p>
            <a:pPr lvl="1" algn="just">
              <a:lnSpc>
                <a:spcPct val="110000"/>
              </a:lnSpc>
              <a:spcBef>
                <a:spcPts val="600"/>
              </a:spcBef>
              <a:buFont typeface="+mj-lt"/>
              <a:buAutoNum type="arabicPeriod"/>
            </a:pPr>
            <a:r>
              <a:rPr lang="en-US" dirty="0"/>
              <a:t>Design the call‐handling process.</a:t>
            </a:r>
          </a:p>
          <a:p>
            <a:pPr lvl="1" algn="just">
              <a:lnSpc>
                <a:spcPct val="110000"/>
              </a:lnSpc>
              <a:spcBef>
                <a:spcPts val="600"/>
              </a:spcBef>
              <a:buFont typeface="+mj-lt"/>
              <a:buAutoNum type="arabicPeriod"/>
            </a:pPr>
            <a:r>
              <a:rPr lang="en-US" dirty="0"/>
              <a:t>Evaluate, select, and implement the call‐tracking tool.</a:t>
            </a:r>
          </a:p>
          <a:p>
            <a:pPr lvl="1" algn="just">
              <a:lnSpc>
                <a:spcPct val="110000"/>
              </a:lnSpc>
              <a:spcBef>
                <a:spcPts val="600"/>
              </a:spcBef>
              <a:buFont typeface="+mj-lt"/>
              <a:buAutoNum type="arabicPeriod"/>
            </a:pPr>
            <a:r>
              <a:rPr lang="en-US" dirty="0"/>
              <a:t>Review metrics to continually improve the process.</a:t>
            </a:r>
          </a:p>
          <a:p>
            <a:pPr marL="285750" indent="-285750">
              <a:lnSpc>
                <a:spcPct val="110000"/>
              </a:lnSpc>
              <a:spcBef>
                <a:spcPts val="300"/>
              </a:spcBef>
              <a:buFont typeface="Wingdings" panose="05000000000000000000" pitchFamily="2" charset="2"/>
              <a:buChar char="§"/>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a:bodyPr>
          <a:lstStyle/>
          <a:p>
            <a:r>
              <a:rPr lang="en-IN" sz="3000" dirty="0">
                <a:solidFill>
                  <a:srgbClr val="0070C0"/>
                </a:solidFill>
              </a:rPr>
              <a:t>Problem Management</a:t>
            </a:r>
          </a:p>
          <a:p>
            <a:r>
              <a:rPr lang="en-US" sz="2400" dirty="0">
                <a:solidFill>
                  <a:srgbClr val="C00000"/>
                </a:solidFill>
              </a:rPr>
              <a:t>Key Steps to Developing a Problem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941FCBB8-A185-49A0-8464-283311A570CF}"/>
              </a:ext>
            </a:extLst>
          </p:cNvPr>
          <p:cNvSpPr>
            <a:spLocks noGrp="1"/>
          </p:cNvSpPr>
          <p:nvPr>
            <p:ph type="sldNum" sz="quarter" idx="13"/>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44696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9"/>
            <a:ext cx="8610600" cy="5184632"/>
          </a:xfrm>
        </p:spPr>
        <p:txBody>
          <a:bodyPr>
            <a:normAutofit/>
          </a:bodyPr>
          <a:lstStyle/>
          <a:p>
            <a:pPr marL="0" lvl="1" indent="-365760" algn="just">
              <a:lnSpc>
                <a:spcPct val="110000"/>
              </a:lnSpc>
              <a:spcBef>
                <a:spcPts val="600"/>
              </a:spcBef>
              <a:buFont typeface="+mj-lt"/>
              <a:buAutoNum type="arabicPeriod"/>
            </a:pPr>
            <a:r>
              <a:rPr lang="en-US" b="1" dirty="0">
                <a:solidFill>
                  <a:srgbClr val="0070C0"/>
                </a:solidFill>
              </a:rPr>
              <a:t>Select an executive sponsor.</a:t>
            </a:r>
          </a:p>
          <a:p>
            <a:pPr marL="731520" lvl="2" indent="-285750" algn="just">
              <a:lnSpc>
                <a:spcPct val="110000"/>
              </a:lnSpc>
              <a:spcBef>
                <a:spcPts val="600"/>
              </a:spcBef>
              <a:buFont typeface="Wingdings" panose="05000000000000000000" pitchFamily="2" charset="2"/>
              <a:buChar char="§"/>
            </a:pPr>
            <a:r>
              <a:rPr lang="en-US" sz="1600" dirty="0"/>
              <a:t>An Executive sponsor must be identified for </a:t>
            </a:r>
          </a:p>
          <a:p>
            <a:pPr marL="1097280" lvl="2" indent="-274320" algn="just">
              <a:lnSpc>
                <a:spcPct val="120000"/>
              </a:lnSpc>
              <a:spcBef>
                <a:spcPts val="600"/>
              </a:spcBef>
              <a:buFont typeface="Wingdings" panose="05000000000000000000" pitchFamily="2" charset="2"/>
              <a:buChar char="§"/>
            </a:pPr>
            <a:r>
              <a:rPr lang="en-US" sz="1600" dirty="0"/>
              <a:t>Bringing together and garnering support from different IT departments and suppliers external to IT and acting as their liaison</a:t>
            </a:r>
          </a:p>
          <a:p>
            <a:pPr marL="1097280" lvl="2" indent="-274320" algn="just">
              <a:lnSpc>
                <a:spcPct val="120000"/>
              </a:lnSpc>
              <a:spcBef>
                <a:spcPts val="0"/>
              </a:spcBef>
              <a:buFont typeface="Wingdings" panose="05000000000000000000" pitchFamily="2" charset="2"/>
              <a:buChar char="§"/>
            </a:pPr>
            <a:r>
              <a:rPr lang="en-US" sz="1600" dirty="0"/>
              <a:t>Identifying and assigning a process owner </a:t>
            </a:r>
          </a:p>
          <a:p>
            <a:pPr marL="1097280" lvl="2" indent="-274320" algn="just">
              <a:lnSpc>
                <a:spcPct val="120000"/>
              </a:lnSpc>
              <a:spcBef>
                <a:spcPts val="0"/>
              </a:spcBef>
              <a:buFont typeface="Wingdings" panose="05000000000000000000" pitchFamily="2" charset="2"/>
              <a:buChar char="§"/>
            </a:pPr>
            <a:r>
              <a:rPr lang="en-US" sz="1600" dirty="0"/>
              <a:t>Providing guidance, direction and resources to the process owner.</a:t>
            </a:r>
          </a:p>
          <a:p>
            <a:pPr marL="0" lvl="1" indent="-365760" algn="just">
              <a:lnSpc>
                <a:spcPct val="110000"/>
              </a:lnSpc>
              <a:spcBef>
                <a:spcPts val="600"/>
              </a:spcBef>
              <a:buFont typeface="+mj-lt"/>
              <a:buAutoNum type="arabicPeriod"/>
            </a:pPr>
            <a:r>
              <a:rPr lang="en-US" b="1" dirty="0">
                <a:solidFill>
                  <a:srgbClr val="0070C0"/>
                </a:solidFill>
              </a:rPr>
              <a:t>Assign a process owner.</a:t>
            </a:r>
          </a:p>
          <a:p>
            <a:pPr marL="731520" lvl="2" indent="-285750" algn="just">
              <a:lnSpc>
                <a:spcPct val="120000"/>
              </a:lnSpc>
              <a:spcBef>
                <a:spcPts val="600"/>
              </a:spcBef>
              <a:buFont typeface="Wingdings" panose="05000000000000000000" pitchFamily="2" charset="2"/>
              <a:buChar char="§"/>
            </a:pPr>
            <a:r>
              <a:rPr lang="en-US" sz="1500" dirty="0"/>
              <a:t>Done by the Executive Sponsor</a:t>
            </a:r>
          </a:p>
          <a:p>
            <a:pPr marL="731520" lvl="2" indent="-285750" algn="just">
              <a:lnSpc>
                <a:spcPct val="120000"/>
              </a:lnSpc>
              <a:spcBef>
                <a:spcPts val="0"/>
              </a:spcBef>
              <a:buFont typeface="Wingdings" panose="05000000000000000000" pitchFamily="2" charset="2"/>
              <a:buChar char="§"/>
            </a:pPr>
            <a:r>
              <a:rPr lang="en-US" sz="1500" dirty="0"/>
              <a:t>Process owner needs to assemble the cross-functional teams for designing and maintaining the problem management process.</a:t>
            </a:r>
          </a:p>
          <a:p>
            <a:pPr marL="731520" lvl="2" indent="-285750" algn="just">
              <a:lnSpc>
                <a:spcPct val="120000"/>
              </a:lnSpc>
              <a:spcBef>
                <a:spcPts val="0"/>
              </a:spcBef>
              <a:buFont typeface="Wingdings" panose="05000000000000000000" pitchFamily="2" charset="2"/>
              <a:buChar char="§"/>
            </a:pPr>
            <a:r>
              <a:rPr lang="en-US" sz="1500" dirty="0"/>
              <a:t>Process owner will also need to lead, organize, communicate, team-build, troubleshoot, and delegate effectively.</a:t>
            </a:r>
          </a:p>
          <a:p>
            <a:pPr marL="731520" lvl="2" indent="-285750">
              <a:lnSpc>
                <a:spcPct val="120000"/>
              </a:lnSpc>
              <a:spcBef>
                <a:spcPts val="0"/>
              </a:spcBef>
              <a:buFont typeface="Wingdings" panose="05000000000000000000" pitchFamily="2" charset="2"/>
              <a:buChar char="§"/>
            </a:pPr>
            <a:r>
              <a:rPr lang="en-US" sz="1500" dirty="0"/>
              <a:t>The recommended skill set for the </a:t>
            </a:r>
            <a:br>
              <a:rPr lang="en-US" sz="1500" dirty="0"/>
            </a:br>
            <a:r>
              <a:rPr lang="en-US" sz="1500" dirty="0"/>
              <a:t>process owner would be  </a:t>
            </a:r>
          </a:p>
          <a:p>
            <a:pPr marL="0" indent="0">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- 1</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pSp>
        <p:nvGrpSpPr>
          <p:cNvPr id="7" name="Group 6">
            <a:extLst>
              <a:ext uri="{FF2B5EF4-FFF2-40B4-BE49-F238E27FC236}">
                <a16:creationId xmlns:a16="http://schemas.microsoft.com/office/drawing/2014/main" id="{E3BEE458-6B33-4C17-A1BB-536003CE1848}"/>
              </a:ext>
            </a:extLst>
          </p:cNvPr>
          <p:cNvGrpSpPr/>
          <p:nvPr/>
        </p:nvGrpSpPr>
        <p:grpSpPr>
          <a:xfrm>
            <a:off x="3994785" y="4787703"/>
            <a:ext cx="4996815" cy="1479156"/>
            <a:chOff x="2194560" y="4495800"/>
            <a:chExt cx="4996815" cy="1479156"/>
          </a:xfrm>
        </p:grpSpPr>
        <p:pic>
          <p:nvPicPr>
            <p:cNvPr id="5" name="Picture 4">
              <a:extLst>
                <a:ext uri="{FF2B5EF4-FFF2-40B4-BE49-F238E27FC236}">
                  <a16:creationId xmlns:a16="http://schemas.microsoft.com/office/drawing/2014/main" id="{4A9D5A11-0171-4FEC-A5EF-37DB1EC85385}"/>
                </a:ext>
              </a:extLst>
            </p:cNvPr>
            <p:cNvPicPr>
              <a:picLocks noChangeAspect="1"/>
            </p:cNvPicPr>
            <p:nvPr/>
          </p:nvPicPr>
          <p:blipFill>
            <a:blip r:embed="rId3"/>
            <a:stretch>
              <a:fillRect/>
            </a:stretch>
          </p:blipFill>
          <p:spPr>
            <a:xfrm>
              <a:off x="2209800" y="4495800"/>
              <a:ext cx="4981575" cy="1409700"/>
            </a:xfrm>
            <a:prstGeom prst="rect">
              <a:avLst/>
            </a:prstGeom>
          </p:spPr>
        </p:pic>
        <p:pic>
          <p:nvPicPr>
            <p:cNvPr id="6" name="Picture 5">
              <a:extLst>
                <a:ext uri="{FF2B5EF4-FFF2-40B4-BE49-F238E27FC236}">
                  <a16:creationId xmlns:a16="http://schemas.microsoft.com/office/drawing/2014/main" id="{E386DBF0-8CCB-4897-B1F3-B6011B05960B}"/>
                </a:ext>
              </a:extLst>
            </p:cNvPr>
            <p:cNvPicPr>
              <a:picLocks noChangeAspect="1"/>
            </p:cNvPicPr>
            <p:nvPr/>
          </p:nvPicPr>
          <p:blipFill>
            <a:blip r:embed="rId4"/>
            <a:stretch>
              <a:fillRect/>
            </a:stretch>
          </p:blipFill>
          <p:spPr>
            <a:xfrm>
              <a:off x="2194560" y="5870181"/>
              <a:ext cx="4981575" cy="104775"/>
            </a:xfrm>
            <a:prstGeom prst="rect">
              <a:avLst/>
            </a:prstGeom>
          </p:spPr>
        </p:pic>
      </p:grpSp>
      <p:sp>
        <p:nvSpPr>
          <p:cNvPr id="8" name="TextBox 7">
            <a:extLst>
              <a:ext uri="{FF2B5EF4-FFF2-40B4-BE49-F238E27FC236}">
                <a16:creationId xmlns:a16="http://schemas.microsoft.com/office/drawing/2014/main" id="{A2127523-A089-4215-9191-0AED435047B1}"/>
              </a:ext>
            </a:extLst>
          </p:cNvPr>
          <p:cNvSpPr txBox="1"/>
          <p:nvPr/>
        </p:nvSpPr>
        <p:spPr>
          <a:xfrm>
            <a:off x="4260112" y="6120327"/>
            <a:ext cx="776175" cy="369332"/>
          </a:xfrm>
          <a:prstGeom prst="rect">
            <a:avLst/>
          </a:prstGeom>
          <a:noFill/>
        </p:spPr>
        <p:txBody>
          <a:bodyPr wrap="none" rtlCol="0">
            <a:spAutoFit/>
          </a:bodyPr>
          <a:lstStyle/>
          <a:p>
            <a:r>
              <a:rPr lang="en-US" dirty="0"/>
              <a:t>………..</a:t>
            </a:r>
          </a:p>
        </p:txBody>
      </p:sp>
      <p:sp>
        <p:nvSpPr>
          <p:cNvPr id="9" name="Slide Number Placeholder 8">
            <a:extLst>
              <a:ext uri="{FF2B5EF4-FFF2-40B4-BE49-F238E27FC236}">
                <a16:creationId xmlns:a16="http://schemas.microsoft.com/office/drawing/2014/main" id="{E4414C9B-E266-4808-A1B7-651CE8B90E55}"/>
              </a:ext>
            </a:extLst>
          </p:cNvPr>
          <p:cNvSpPr>
            <a:spLocks noGrp="1"/>
          </p:cNvSpPr>
          <p:nvPr>
            <p:ph type="sldNum" sz="quarter" idx="13"/>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371777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9"/>
            <a:ext cx="8839200" cy="5184632"/>
          </a:xfrm>
        </p:spPr>
        <p:txBody>
          <a:bodyPr>
            <a:normAutofit lnSpcReduction="10000"/>
          </a:bodyPr>
          <a:lstStyle/>
          <a:p>
            <a:pPr marL="0" lvl="1" indent="-365760" algn="just">
              <a:lnSpc>
                <a:spcPct val="110000"/>
              </a:lnSpc>
              <a:spcBef>
                <a:spcPts val="600"/>
              </a:spcBef>
              <a:buFont typeface="+mj-lt"/>
              <a:buAutoNum type="arabicPeriod" startAt="3"/>
            </a:pPr>
            <a:r>
              <a:rPr lang="en-US" b="1" dirty="0">
                <a:solidFill>
                  <a:srgbClr val="0070C0"/>
                </a:solidFill>
              </a:rPr>
              <a:t>Assemble a cross‐functional team.</a:t>
            </a:r>
          </a:p>
          <a:p>
            <a:pPr marL="731520" lvl="2" indent="-285750" algn="just">
              <a:lnSpc>
                <a:spcPct val="110000"/>
              </a:lnSpc>
              <a:spcBef>
                <a:spcPts val="600"/>
              </a:spcBef>
              <a:buFont typeface="Wingdings" panose="05000000000000000000" pitchFamily="2" charset="2"/>
              <a:buChar char="§"/>
            </a:pPr>
            <a:r>
              <a:rPr lang="en-US" sz="1600" dirty="0"/>
              <a:t>Problem management process involves the participation of several key groups. There could be as many as dozen people as part of the group.</a:t>
            </a:r>
          </a:p>
          <a:p>
            <a:pPr marL="731520" lvl="2" indent="-285750" algn="just">
              <a:lnSpc>
                <a:spcPct val="110000"/>
              </a:lnSpc>
              <a:spcBef>
                <a:spcPts val="600"/>
              </a:spcBef>
              <a:buFont typeface="Wingdings" panose="05000000000000000000" pitchFamily="2" charset="2"/>
              <a:buChar char="§"/>
            </a:pPr>
            <a:r>
              <a:rPr lang="en-US" sz="1600" dirty="0"/>
              <a:t>This team is responsible for </a:t>
            </a:r>
          </a:p>
          <a:p>
            <a:pPr marL="1097280" lvl="2" indent="-285750" algn="just">
              <a:lnSpc>
                <a:spcPct val="110000"/>
              </a:lnSpc>
              <a:spcBef>
                <a:spcPts val="600"/>
              </a:spcBef>
              <a:buFont typeface="Wingdings" panose="05000000000000000000" pitchFamily="2" charset="2"/>
              <a:buChar char="§"/>
            </a:pPr>
            <a:r>
              <a:rPr lang="en-US" sz="1600" dirty="0"/>
              <a:t>Identifying and prioritizing requirements</a:t>
            </a:r>
          </a:p>
          <a:p>
            <a:pPr marL="1097280" lvl="2" indent="-285750" algn="just">
              <a:lnSpc>
                <a:spcPct val="110000"/>
              </a:lnSpc>
              <a:spcBef>
                <a:spcPts val="600"/>
              </a:spcBef>
              <a:buFont typeface="Wingdings" panose="05000000000000000000" pitchFamily="2" charset="2"/>
              <a:buChar char="§"/>
            </a:pPr>
            <a:r>
              <a:rPr lang="en-US" sz="1600" dirty="0"/>
              <a:t>Establishing the priority scheme</a:t>
            </a:r>
          </a:p>
          <a:p>
            <a:pPr marL="1097280" lvl="2" indent="-285750" algn="just">
              <a:lnSpc>
                <a:spcPct val="110000"/>
              </a:lnSpc>
              <a:spcBef>
                <a:spcPts val="600"/>
              </a:spcBef>
              <a:buFont typeface="Wingdings" panose="05000000000000000000" pitchFamily="2" charset="2"/>
              <a:buChar char="§"/>
            </a:pPr>
            <a:r>
              <a:rPr lang="en-US" sz="1600" dirty="0"/>
              <a:t>Negotiating internal SLAs</a:t>
            </a:r>
          </a:p>
          <a:p>
            <a:pPr marL="1097280" lvl="2" indent="-285750" algn="just">
              <a:lnSpc>
                <a:spcPct val="110000"/>
              </a:lnSpc>
              <a:spcBef>
                <a:spcPts val="600"/>
              </a:spcBef>
              <a:buFont typeface="Wingdings" panose="05000000000000000000" pitchFamily="2" charset="2"/>
              <a:buChar char="§"/>
            </a:pPr>
            <a:r>
              <a:rPr lang="en-US" sz="1600" dirty="0"/>
              <a:t>Proposing internal process metrics and external service metrics</a:t>
            </a:r>
          </a:p>
          <a:p>
            <a:pPr marL="1097280" lvl="2" indent="-285750" algn="just">
              <a:lnSpc>
                <a:spcPct val="110000"/>
              </a:lnSpc>
              <a:spcBef>
                <a:spcPts val="600"/>
              </a:spcBef>
              <a:buFont typeface="Wingdings" panose="05000000000000000000" pitchFamily="2" charset="2"/>
              <a:buChar char="§"/>
            </a:pPr>
            <a:r>
              <a:rPr lang="en-US" sz="1600" dirty="0"/>
              <a:t>Finalizing the overall design of the call-handling process</a:t>
            </a:r>
          </a:p>
          <a:p>
            <a:pPr marL="731520" lvl="2" indent="-285750" algn="just">
              <a:lnSpc>
                <a:spcPct val="110000"/>
              </a:lnSpc>
              <a:spcBef>
                <a:spcPts val="600"/>
              </a:spcBef>
              <a:buFont typeface="Wingdings" panose="05000000000000000000" pitchFamily="2" charset="2"/>
              <a:buChar char="§"/>
            </a:pPr>
            <a:r>
              <a:rPr lang="en-US" sz="1600" dirty="0"/>
              <a:t>The groups which are involved can vary between organizations but commonly includes.</a:t>
            </a:r>
          </a:p>
          <a:p>
            <a:pPr marL="1097280" lvl="2" indent="-285750" algn="just">
              <a:lnSpc>
                <a:spcPct val="110000"/>
              </a:lnSpc>
              <a:spcBef>
                <a:spcPts val="600"/>
              </a:spcBef>
              <a:buFont typeface="Wingdings" panose="05000000000000000000" pitchFamily="2" charset="2"/>
              <a:buChar char="§"/>
            </a:pPr>
            <a:r>
              <a:rPr lang="en-US" sz="1600" dirty="0"/>
              <a:t>Service desk</a:t>
            </a:r>
          </a:p>
          <a:p>
            <a:pPr marL="1097280" lvl="2" indent="-285750" algn="just">
              <a:lnSpc>
                <a:spcPct val="110000"/>
              </a:lnSpc>
              <a:spcBef>
                <a:spcPts val="600"/>
              </a:spcBef>
              <a:buFont typeface="Wingdings" panose="05000000000000000000" pitchFamily="2" charset="2"/>
              <a:buChar char="§"/>
            </a:pPr>
            <a:r>
              <a:rPr lang="en-US" sz="1600" dirty="0"/>
              <a:t>Desktop hardware support</a:t>
            </a:r>
          </a:p>
          <a:p>
            <a:pPr marL="1097280" lvl="2" indent="-285750" algn="just">
              <a:lnSpc>
                <a:spcPct val="110000"/>
              </a:lnSpc>
              <a:spcBef>
                <a:spcPts val="600"/>
              </a:spcBef>
              <a:buFont typeface="Wingdings" panose="05000000000000000000" pitchFamily="2" charset="2"/>
              <a:buChar char="§"/>
            </a:pPr>
            <a:r>
              <a:rPr lang="en-US" sz="1600" dirty="0"/>
              <a:t>Desktop software support</a:t>
            </a:r>
          </a:p>
          <a:p>
            <a:pPr marL="1097280" lvl="2" indent="-285750" algn="just">
              <a:lnSpc>
                <a:spcPct val="110000"/>
              </a:lnSpc>
              <a:spcBef>
                <a:spcPts val="600"/>
              </a:spcBef>
              <a:buFont typeface="Wingdings" panose="05000000000000000000" pitchFamily="2" charset="2"/>
              <a:buChar char="§"/>
            </a:pPr>
            <a:r>
              <a:rPr lang="en-US" sz="1600" dirty="0"/>
              <a:t>Network support</a:t>
            </a:r>
          </a:p>
          <a:p>
            <a:pPr marL="1097280" lvl="2" indent="-285750" algn="just">
              <a:lnSpc>
                <a:spcPct val="110000"/>
              </a:lnSpc>
              <a:spcBef>
                <a:spcPts val="600"/>
              </a:spcBef>
              <a:buFont typeface="Wingdings" panose="05000000000000000000" pitchFamily="2" charset="2"/>
              <a:buChar char="§"/>
            </a:pPr>
            <a:r>
              <a:rPr lang="en-US" sz="1600" dirty="0"/>
              <a:t>Operations support</a:t>
            </a:r>
          </a:p>
          <a:p>
            <a:pPr marL="1097280" lvl="2" indent="-285750" algn="just">
              <a:lnSpc>
                <a:spcPct val="110000"/>
              </a:lnSpc>
              <a:spcBef>
                <a:spcPts val="600"/>
              </a:spcBef>
              <a:buFont typeface="Wingdings" panose="05000000000000000000" pitchFamily="2" charset="2"/>
              <a:buChar char="§"/>
            </a:pPr>
            <a:r>
              <a:rPr lang="en-US" sz="1600" dirty="0"/>
              <a:t>Applications support</a:t>
            </a:r>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- 2</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9" name="Rectangle 8">
            <a:extLst>
              <a:ext uri="{FF2B5EF4-FFF2-40B4-BE49-F238E27FC236}">
                <a16:creationId xmlns:a16="http://schemas.microsoft.com/office/drawing/2014/main" id="{04CF60D9-9512-4DE9-BAF1-1C70D2A9E3C5}"/>
              </a:ext>
            </a:extLst>
          </p:cNvPr>
          <p:cNvSpPr/>
          <p:nvPr/>
        </p:nvSpPr>
        <p:spPr>
          <a:xfrm>
            <a:off x="3821997" y="4419600"/>
            <a:ext cx="4572000" cy="2004138"/>
          </a:xfrm>
          <a:prstGeom prst="rect">
            <a:avLst/>
          </a:prstGeom>
        </p:spPr>
        <p:txBody>
          <a:bodyPr>
            <a:spAutoFit/>
          </a:bodyPr>
          <a:lstStyle/>
          <a:p>
            <a:pPr marL="1097280" lvl="2" indent="-285750" algn="just">
              <a:lnSpc>
                <a:spcPct val="110000"/>
              </a:lnSpc>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Server support (includes mainframe and midrange)</a:t>
            </a:r>
          </a:p>
          <a:p>
            <a:pPr marL="1097280" lvl="2" indent="-285750" algn="just">
              <a:lnSpc>
                <a:spcPct val="110000"/>
              </a:lnSpc>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Database administration</a:t>
            </a:r>
          </a:p>
          <a:p>
            <a:pPr marL="1097280" lvl="2" indent="-285750" algn="just">
              <a:lnSpc>
                <a:spcPct val="110000"/>
              </a:lnSpc>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Development groups</a:t>
            </a:r>
          </a:p>
          <a:p>
            <a:pPr marL="1097280" lvl="2" indent="-285750" algn="just">
              <a:lnSpc>
                <a:spcPct val="110000"/>
              </a:lnSpc>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Key user departments</a:t>
            </a:r>
          </a:p>
          <a:p>
            <a:pPr marL="1097280" lvl="2" indent="-285750" algn="just">
              <a:lnSpc>
                <a:spcPct val="110000"/>
              </a:lnSpc>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External suppliers</a:t>
            </a:r>
          </a:p>
        </p:txBody>
      </p:sp>
      <p:sp>
        <p:nvSpPr>
          <p:cNvPr id="5" name="Slide Number Placeholder 4">
            <a:extLst>
              <a:ext uri="{FF2B5EF4-FFF2-40B4-BE49-F238E27FC236}">
                <a16:creationId xmlns:a16="http://schemas.microsoft.com/office/drawing/2014/main" id="{19CACC5A-7331-42FF-A7E1-72A047D2382F}"/>
              </a:ext>
            </a:extLst>
          </p:cNvPr>
          <p:cNvSpPr>
            <a:spLocks noGrp="1"/>
          </p:cNvSpPr>
          <p:nvPr>
            <p:ph type="sldNum" sz="quarter" idx="13"/>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679665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9"/>
            <a:ext cx="8839200" cy="5184632"/>
          </a:xfrm>
        </p:spPr>
        <p:txBody>
          <a:bodyPr>
            <a:normAutofit/>
          </a:bodyPr>
          <a:lstStyle/>
          <a:p>
            <a:pPr marL="0" lvl="1" indent="-365760" algn="just">
              <a:lnSpc>
                <a:spcPct val="110000"/>
              </a:lnSpc>
              <a:spcBef>
                <a:spcPts val="600"/>
              </a:spcBef>
              <a:buFont typeface="+mj-lt"/>
              <a:buAutoNum type="arabicPeriod" startAt="4"/>
            </a:pPr>
            <a:r>
              <a:rPr lang="en-US" b="1" dirty="0">
                <a:solidFill>
                  <a:srgbClr val="0070C0"/>
                </a:solidFill>
              </a:rPr>
              <a:t>Identify and prioritize requirements for the process</a:t>
            </a:r>
          </a:p>
          <a:p>
            <a:pPr marL="731520" lvl="2" indent="-285750" algn="just">
              <a:lnSpc>
                <a:spcPct val="110000"/>
              </a:lnSpc>
              <a:spcBef>
                <a:spcPts val="600"/>
              </a:spcBef>
              <a:buFont typeface="Wingdings" panose="05000000000000000000" pitchFamily="2" charset="2"/>
              <a:buChar char="§"/>
            </a:pPr>
            <a:r>
              <a:rPr lang="en-US" sz="1600" dirty="0"/>
              <a:t>Once the cross functional team has been identified and assembled, the first activity of this team is to identify and prioritize requirements</a:t>
            </a:r>
          </a:p>
          <a:p>
            <a:pPr marL="731520" lvl="2" indent="-285750" algn="just">
              <a:lnSpc>
                <a:spcPct val="110000"/>
              </a:lnSpc>
              <a:spcBef>
                <a:spcPts val="600"/>
              </a:spcBef>
              <a:buFont typeface="Wingdings" panose="05000000000000000000" pitchFamily="2" charset="2"/>
              <a:buChar char="§"/>
            </a:pPr>
            <a:r>
              <a:rPr lang="en-US" sz="1600" dirty="0"/>
              <a:t>The team will need to get to consensus on the inclusion and the priority of the requirements for the system. Some of the requirements necessary for building a robust process (like provides metrics, accountability … we will study as a independent module)  would be included. Typically dependent on the organization’s current focus and direction beyond building a robust process</a:t>
            </a:r>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- 3</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8" name="TextBox 7">
            <a:extLst>
              <a:ext uri="{FF2B5EF4-FFF2-40B4-BE49-F238E27FC236}">
                <a16:creationId xmlns:a16="http://schemas.microsoft.com/office/drawing/2014/main" id="{A2127523-A089-4215-9191-0AED435047B1}"/>
              </a:ext>
            </a:extLst>
          </p:cNvPr>
          <p:cNvSpPr txBox="1"/>
          <p:nvPr/>
        </p:nvSpPr>
        <p:spPr>
          <a:xfrm>
            <a:off x="4260112" y="6120327"/>
            <a:ext cx="776175" cy="369332"/>
          </a:xfrm>
          <a:prstGeom prst="rect">
            <a:avLst/>
          </a:prstGeom>
          <a:noFill/>
        </p:spPr>
        <p:txBody>
          <a:bodyPr wrap="none" rtlCol="0">
            <a:spAutoFit/>
          </a:bodyPr>
          <a:lstStyle/>
          <a:p>
            <a:r>
              <a:rPr lang="en-US" dirty="0"/>
              <a:t>………..</a:t>
            </a:r>
          </a:p>
        </p:txBody>
      </p:sp>
      <p:pic>
        <p:nvPicPr>
          <p:cNvPr id="6" name="Picture 5">
            <a:extLst>
              <a:ext uri="{FF2B5EF4-FFF2-40B4-BE49-F238E27FC236}">
                <a16:creationId xmlns:a16="http://schemas.microsoft.com/office/drawing/2014/main" id="{E8D461B3-5CD5-429F-8454-AB98483EC456}"/>
              </a:ext>
            </a:extLst>
          </p:cNvPr>
          <p:cNvPicPr>
            <a:picLocks noChangeAspect="1"/>
          </p:cNvPicPr>
          <p:nvPr/>
        </p:nvPicPr>
        <p:blipFill>
          <a:blip r:embed="rId3"/>
          <a:stretch>
            <a:fillRect/>
          </a:stretch>
        </p:blipFill>
        <p:spPr>
          <a:xfrm>
            <a:off x="64237" y="3657851"/>
            <a:ext cx="4507763" cy="2857500"/>
          </a:xfrm>
          <a:prstGeom prst="rect">
            <a:avLst/>
          </a:prstGeom>
        </p:spPr>
      </p:pic>
      <p:grpSp>
        <p:nvGrpSpPr>
          <p:cNvPr id="11" name="Group 10">
            <a:extLst>
              <a:ext uri="{FF2B5EF4-FFF2-40B4-BE49-F238E27FC236}">
                <a16:creationId xmlns:a16="http://schemas.microsoft.com/office/drawing/2014/main" id="{DAF7B9EC-2A6F-4852-AE05-1215FCF4A40D}"/>
              </a:ext>
            </a:extLst>
          </p:cNvPr>
          <p:cNvGrpSpPr/>
          <p:nvPr/>
        </p:nvGrpSpPr>
        <p:grpSpPr>
          <a:xfrm>
            <a:off x="4572000" y="3651260"/>
            <a:ext cx="4572000" cy="2899410"/>
            <a:chOff x="4260112" y="3651260"/>
            <a:chExt cx="4991100" cy="2899410"/>
          </a:xfrm>
        </p:grpSpPr>
        <p:pic>
          <p:nvPicPr>
            <p:cNvPr id="7" name="Picture 6">
              <a:extLst>
                <a:ext uri="{FF2B5EF4-FFF2-40B4-BE49-F238E27FC236}">
                  <a16:creationId xmlns:a16="http://schemas.microsoft.com/office/drawing/2014/main" id="{70FD702E-B5FE-465D-B665-2C9DC9B1E310}"/>
                </a:ext>
              </a:extLst>
            </p:cNvPr>
            <p:cNvPicPr>
              <a:picLocks noChangeAspect="1"/>
            </p:cNvPicPr>
            <p:nvPr/>
          </p:nvPicPr>
          <p:blipFill>
            <a:blip r:embed="rId4"/>
            <a:stretch>
              <a:fillRect/>
            </a:stretch>
          </p:blipFill>
          <p:spPr>
            <a:xfrm>
              <a:off x="4260112" y="3950345"/>
              <a:ext cx="4991100" cy="2600325"/>
            </a:xfrm>
            <a:prstGeom prst="rect">
              <a:avLst/>
            </a:prstGeom>
          </p:spPr>
        </p:pic>
        <p:pic>
          <p:nvPicPr>
            <p:cNvPr id="10" name="Picture 9">
              <a:extLst>
                <a:ext uri="{FF2B5EF4-FFF2-40B4-BE49-F238E27FC236}">
                  <a16:creationId xmlns:a16="http://schemas.microsoft.com/office/drawing/2014/main" id="{94013173-1C97-4FBC-AFA0-FFB28A599D45}"/>
                </a:ext>
              </a:extLst>
            </p:cNvPr>
            <p:cNvPicPr>
              <a:picLocks noChangeAspect="1"/>
            </p:cNvPicPr>
            <p:nvPr/>
          </p:nvPicPr>
          <p:blipFill>
            <a:blip r:embed="rId5"/>
            <a:stretch>
              <a:fillRect/>
            </a:stretch>
          </p:blipFill>
          <p:spPr>
            <a:xfrm>
              <a:off x="4260112" y="3651260"/>
              <a:ext cx="4962525" cy="276225"/>
            </a:xfrm>
            <a:prstGeom prst="rect">
              <a:avLst/>
            </a:prstGeom>
          </p:spPr>
        </p:pic>
      </p:grpSp>
      <p:sp>
        <p:nvSpPr>
          <p:cNvPr id="5" name="Slide Number Placeholder 4">
            <a:extLst>
              <a:ext uri="{FF2B5EF4-FFF2-40B4-BE49-F238E27FC236}">
                <a16:creationId xmlns:a16="http://schemas.microsoft.com/office/drawing/2014/main" id="{55245CF6-A40C-4010-9927-C47F4AA49523}"/>
              </a:ext>
            </a:extLst>
          </p:cNvPr>
          <p:cNvSpPr>
            <a:spLocks noGrp="1"/>
          </p:cNvSpPr>
          <p:nvPr>
            <p:ph type="sldNum" sz="quarter" idx="13"/>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1413872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9"/>
            <a:ext cx="8839200" cy="5184632"/>
          </a:xfrm>
        </p:spPr>
        <p:txBody>
          <a:bodyPr>
            <a:normAutofit/>
          </a:bodyPr>
          <a:lstStyle/>
          <a:p>
            <a:pPr marL="0" lvl="1" indent="-365760" algn="just">
              <a:lnSpc>
                <a:spcPct val="110000"/>
              </a:lnSpc>
              <a:spcBef>
                <a:spcPts val="600"/>
              </a:spcBef>
              <a:buFont typeface="+mj-lt"/>
              <a:buAutoNum type="arabicPeriod" startAt="5"/>
            </a:pPr>
            <a:r>
              <a:rPr lang="en-US" b="1" dirty="0">
                <a:solidFill>
                  <a:srgbClr val="0070C0"/>
                </a:solidFill>
              </a:rPr>
              <a:t>Establish a scheme for Priority and Escalation of the incidents which reach </a:t>
            </a:r>
            <a:br>
              <a:rPr lang="en-US" b="1" dirty="0">
                <a:solidFill>
                  <a:srgbClr val="0070C0"/>
                </a:solidFill>
              </a:rPr>
            </a:br>
            <a:r>
              <a:rPr lang="en-US" b="1" dirty="0">
                <a:solidFill>
                  <a:srgbClr val="0070C0"/>
                </a:solidFill>
              </a:rPr>
              <a:t>      the Service Center</a:t>
            </a:r>
          </a:p>
          <a:p>
            <a:pPr marL="731520" lvl="2" indent="-285750">
              <a:lnSpc>
                <a:spcPct val="110000"/>
              </a:lnSpc>
              <a:spcBef>
                <a:spcPts val="600"/>
              </a:spcBef>
              <a:buFont typeface="Wingdings" panose="05000000000000000000" pitchFamily="2" charset="2"/>
              <a:buChar char="§"/>
            </a:pPr>
            <a:r>
              <a:rPr lang="en-US" sz="1600" dirty="0"/>
              <a:t>This is the scheme on whose </a:t>
            </a:r>
            <a:br>
              <a:rPr lang="en-US" sz="1600" dirty="0"/>
            </a:br>
            <a:r>
              <a:rPr lang="en-US" sz="1600" dirty="0"/>
              <a:t>basis you classify and assign </a:t>
            </a:r>
            <a:br>
              <a:rPr lang="en-US" sz="1600" dirty="0"/>
            </a:br>
            <a:r>
              <a:rPr lang="en-US" sz="1600" dirty="0"/>
              <a:t>priority to the incidents/</a:t>
            </a:r>
            <a:br>
              <a:rPr lang="en-US" sz="1600" dirty="0"/>
            </a:br>
            <a:r>
              <a:rPr lang="en-US" sz="1600" dirty="0"/>
              <a:t>problems which land into the </a:t>
            </a:r>
            <a:br>
              <a:rPr lang="en-US" sz="1600" dirty="0"/>
            </a:br>
            <a:r>
              <a:rPr lang="en-US" sz="1600" dirty="0"/>
              <a:t>service center. </a:t>
            </a:r>
          </a:p>
          <a:p>
            <a:pPr marL="731520" lvl="2" indent="-285750">
              <a:lnSpc>
                <a:spcPct val="110000"/>
              </a:lnSpc>
              <a:spcBef>
                <a:spcPts val="600"/>
              </a:spcBef>
              <a:buFont typeface="Wingdings" panose="05000000000000000000" pitchFamily="2" charset="2"/>
              <a:buChar char="§"/>
            </a:pPr>
            <a:r>
              <a:rPr lang="en-US" sz="1600" dirty="0"/>
              <a:t>This  is  also  the  step  where  </a:t>
            </a:r>
            <a:br>
              <a:rPr lang="en-US" sz="1600" dirty="0"/>
            </a:br>
            <a:r>
              <a:rPr lang="en-US" sz="1600" dirty="0"/>
              <a:t>you  will  establish  a scheme </a:t>
            </a:r>
            <a:br>
              <a:rPr lang="en-US" sz="1600" dirty="0"/>
            </a:br>
            <a:r>
              <a:rPr lang="en-US" sz="1600" dirty="0"/>
              <a:t>which will prescribe how to </a:t>
            </a:r>
            <a:br>
              <a:rPr lang="en-US" sz="1600" dirty="0"/>
            </a:br>
            <a:r>
              <a:rPr lang="en-US" sz="1600" dirty="0"/>
              <a:t>handle escalations (typically </a:t>
            </a:r>
            <a:br>
              <a:rPr lang="en-US" sz="1600" dirty="0"/>
            </a:br>
            <a:r>
              <a:rPr lang="en-US" sz="1600" dirty="0"/>
              <a:t>these are high priority difficult </a:t>
            </a:r>
            <a:br>
              <a:rPr lang="en-US" sz="1600" dirty="0"/>
            </a:br>
            <a:r>
              <a:rPr lang="en-US" sz="1600" dirty="0"/>
              <a:t>to resolve problems)</a:t>
            </a:r>
          </a:p>
          <a:p>
            <a:pPr marL="731520" lvl="2" indent="-285750">
              <a:lnSpc>
                <a:spcPct val="110000"/>
              </a:lnSpc>
              <a:spcBef>
                <a:spcPts val="600"/>
              </a:spcBef>
              <a:buFont typeface="Wingdings" panose="05000000000000000000" pitchFamily="2" charset="2"/>
              <a:buChar char="§"/>
            </a:pPr>
            <a:r>
              <a:rPr lang="en-US" sz="1600" dirty="0"/>
              <a:t>Typically  most  organizations</a:t>
            </a:r>
            <a:br>
              <a:rPr lang="en-US" sz="1600" dirty="0"/>
            </a:br>
            <a:r>
              <a:rPr lang="en-US" sz="1600" dirty="0"/>
              <a:t>attempt to prioritize problems</a:t>
            </a:r>
            <a:br>
              <a:rPr lang="en-US" sz="1600" dirty="0"/>
            </a:br>
            <a:r>
              <a:rPr lang="en-US" sz="1600" dirty="0"/>
              <a:t>based on severity, impact </a:t>
            </a:r>
            <a:br>
              <a:rPr lang="en-US" sz="1600" dirty="0"/>
            </a:br>
            <a:r>
              <a:rPr lang="en-US" sz="1600" dirty="0"/>
              <a:t>urgency, and aging.</a:t>
            </a:r>
          </a:p>
          <a:p>
            <a:pPr marL="731520" lvl="2" indent="-285750">
              <a:lnSpc>
                <a:spcPct val="110000"/>
              </a:lnSpc>
              <a:spcBef>
                <a:spcPts val="600"/>
              </a:spcBef>
              <a:buFont typeface="Wingdings" panose="05000000000000000000" pitchFamily="2" charset="2"/>
              <a:buChar char="§"/>
            </a:pPr>
            <a:endParaRPr lang="en-US" sz="1600" dirty="0"/>
          </a:p>
          <a:p>
            <a:pPr marL="0" indent="0">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- 4</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8" name="TextBox 7">
            <a:extLst>
              <a:ext uri="{FF2B5EF4-FFF2-40B4-BE49-F238E27FC236}">
                <a16:creationId xmlns:a16="http://schemas.microsoft.com/office/drawing/2014/main" id="{A2127523-A089-4215-9191-0AED435047B1}"/>
              </a:ext>
            </a:extLst>
          </p:cNvPr>
          <p:cNvSpPr txBox="1"/>
          <p:nvPr/>
        </p:nvSpPr>
        <p:spPr>
          <a:xfrm>
            <a:off x="4260112" y="6120327"/>
            <a:ext cx="776175" cy="369332"/>
          </a:xfrm>
          <a:prstGeom prst="rect">
            <a:avLst/>
          </a:prstGeom>
          <a:noFill/>
        </p:spPr>
        <p:txBody>
          <a:bodyPr wrap="none" rtlCol="0">
            <a:spAutoFit/>
          </a:bodyPr>
          <a:lstStyle/>
          <a:p>
            <a:r>
              <a:rPr lang="en-US" dirty="0"/>
              <a:t>………..</a:t>
            </a:r>
          </a:p>
        </p:txBody>
      </p:sp>
      <p:pic>
        <p:nvPicPr>
          <p:cNvPr id="5" name="Picture 4">
            <a:extLst>
              <a:ext uri="{FF2B5EF4-FFF2-40B4-BE49-F238E27FC236}">
                <a16:creationId xmlns:a16="http://schemas.microsoft.com/office/drawing/2014/main" id="{3D1E7757-49D7-44F9-B3F8-DD4434536A3C}"/>
              </a:ext>
            </a:extLst>
          </p:cNvPr>
          <p:cNvPicPr>
            <a:picLocks noChangeAspect="1"/>
          </p:cNvPicPr>
          <p:nvPr/>
        </p:nvPicPr>
        <p:blipFill>
          <a:blip r:embed="rId3"/>
          <a:stretch>
            <a:fillRect/>
          </a:stretch>
        </p:blipFill>
        <p:spPr>
          <a:xfrm>
            <a:off x="3718028" y="1676400"/>
            <a:ext cx="5425972" cy="4838951"/>
          </a:xfrm>
          <a:prstGeom prst="rect">
            <a:avLst/>
          </a:prstGeom>
        </p:spPr>
      </p:pic>
      <p:sp>
        <p:nvSpPr>
          <p:cNvPr id="6" name="Slide Number Placeholder 5">
            <a:extLst>
              <a:ext uri="{FF2B5EF4-FFF2-40B4-BE49-F238E27FC236}">
                <a16:creationId xmlns:a16="http://schemas.microsoft.com/office/drawing/2014/main" id="{DE26EBA2-FA01-4E90-9771-A673ED933EA6}"/>
              </a:ext>
            </a:extLst>
          </p:cNvPr>
          <p:cNvSpPr>
            <a:spLocks noGrp="1"/>
          </p:cNvSpPr>
          <p:nvPr>
            <p:ph type="sldNum" sz="quarter" idx="13"/>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151323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58352"/>
            <a:ext cx="8839200" cy="5374881"/>
          </a:xfrm>
        </p:spPr>
        <p:txBody>
          <a:bodyPr>
            <a:normAutofit fontScale="85000" lnSpcReduction="20000"/>
          </a:bodyPr>
          <a:lstStyle/>
          <a:p>
            <a:pPr marL="0" lvl="1" indent="-365760" algn="just">
              <a:lnSpc>
                <a:spcPct val="110000"/>
              </a:lnSpc>
              <a:spcBef>
                <a:spcPts val="1200"/>
              </a:spcBef>
              <a:buFont typeface="+mj-lt"/>
              <a:buAutoNum type="arabicPeriod" startAt="6"/>
            </a:pPr>
            <a:r>
              <a:rPr lang="en-US" b="1" dirty="0">
                <a:solidFill>
                  <a:srgbClr val="0070C0"/>
                </a:solidFill>
              </a:rPr>
              <a:t>Identify Call-Tracking Tools with Alternatives to choose from</a:t>
            </a:r>
          </a:p>
          <a:p>
            <a:pPr marL="731520" lvl="2" indent="-285750" algn="just">
              <a:lnSpc>
                <a:spcPct val="130000"/>
              </a:lnSpc>
              <a:spcBef>
                <a:spcPts val="600"/>
              </a:spcBef>
              <a:buFont typeface="Wingdings" panose="05000000000000000000" pitchFamily="2" charset="2"/>
              <a:buChar char="§"/>
            </a:pPr>
            <a:r>
              <a:rPr lang="en-US" sz="1600" dirty="0"/>
              <a:t>An effective problem management process revolves around a call-tracking tool, whose requirements are evolved in step 4, and number of alternative tools are identified as part of this step</a:t>
            </a:r>
          </a:p>
          <a:p>
            <a:pPr marL="731520" lvl="2" indent="-285750" algn="just">
              <a:lnSpc>
                <a:spcPct val="130000"/>
              </a:lnSpc>
              <a:spcBef>
                <a:spcPts val="300"/>
              </a:spcBef>
              <a:buFont typeface="Wingdings" panose="05000000000000000000" pitchFamily="2" charset="2"/>
              <a:buChar char="§"/>
            </a:pPr>
            <a:r>
              <a:rPr lang="en-US" sz="1600" dirty="0"/>
              <a:t>Companies usually custom build a tool (cheaper and built to the process of the organization) or buy an off the shelf tool (more flexibility with integration capabilities but expensive)</a:t>
            </a:r>
          </a:p>
          <a:p>
            <a:pPr marL="0" lvl="1" indent="-365760" algn="just">
              <a:lnSpc>
                <a:spcPct val="110000"/>
              </a:lnSpc>
              <a:spcBef>
                <a:spcPts val="600"/>
              </a:spcBef>
              <a:buFont typeface="+mj-lt"/>
              <a:buAutoNum type="arabicPeriod" startAt="6"/>
            </a:pPr>
            <a:r>
              <a:rPr lang="en-US" b="1" dirty="0">
                <a:solidFill>
                  <a:srgbClr val="0070C0"/>
                </a:solidFill>
              </a:rPr>
              <a:t>Negotiate Service Levels</a:t>
            </a:r>
          </a:p>
          <a:p>
            <a:pPr marL="731520" lvl="2" indent="-285750" algn="just">
              <a:lnSpc>
                <a:spcPct val="130000"/>
              </a:lnSpc>
              <a:spcBef>
                <a:spcPts val="300"/>
              </a:spcBef>
              <a:buFont typeface="Wingdings" panose="05000000000000000000" pitchFamily="2" charset="2"/>
              <a:buChar char="§"/>
            </a:pPr>
            <a:r>
              <a:rPr lang="en-US" sz="1600" dirty="0"/>
              <a:t>External service levels enforceable, and mutually agreed upon by both the customer service department and IT. </a:t>
            </a:r>
          </a:p>
          <a:p>
            <a:pPr marL="731520" lvl="2" indent="-285750" algn="just">
              <a:lnSpc>
                <a:spcPct val="130000"/>
              </a:lnSpc>
              <a:spcBef>
                <a:spcPts val="300"/>
              </a:spcBef>
              <a:buFont typeface="Wingdings" panose="05000000000000000000" pitchFamily="2" charset="2"/>
              <a:buChar char="§"/>
            </a:pPr>
            <a:r>
              <a:rPr lang="en-US" sz="1600" dirty="0"/>
              <a:t>Internal service levels should be negotiated with internal level 2 support groups and external suppliers. </a:t>
            </a:r>
          </a:p>
          <a:p>
            <a:pPr marL="0" lvl="1" indent="-365760" algn="just">
              <a:lnSpc>
                <a:spcPct val="110000"/>
              </a:lnSpc>
              <a:spcBef>
                <a:spcPts val="600"/>
              </a:spcBef>
              <a:buFont typeface="+mj-lt"/>
              <a:buAutoNum type="arabicPeriod" startAt="6"/>
            </a:pPr>
            <a:r>
              <a:rPr lang="en-US" b="1" dirty="0">
                <a:solidFill>
                  <a:srgbClr val="0070C0"/>
                </a:solidFill>
              </a:rPr>
              <a:t>Develop Service and Process Metrics</a:t>
            </a:r>
          </a:p>
          <a:p>
            <a:pPr marL="731520" lvl="2" indent="-285750" algn="just">
              <a:lnSpc>
                <a:spcPct val="110000"/>
              </a:lnSpc>
              <a:spcBef>
                <a:spcPts val="600"/>
              </a:spcBef>
              <a:buFont typeface="Wingdings" panose="05000000000000000000" pitchFamily="2" charset="2"/>
              <a:buChar char="§"/>
            </a:pPr>
            <a:r>
              <a:rPr lang="en-US" sz="1600" dirty="0"/>
              <a:t>Service metrics should be established to support the SLAs that will be in place with key customers.</a:t>
            </a:r>
          </a:p>
          <a:p>
            <a:pPr marL="731520" lvl="2" indent="-285750" algn="just">
              <a:lnSpc>
                <a:spcPct val="110000"/>
              </a:lnSpc>
              <a:spcBef>
                <a:spcPts val="600"/>
              </a:spcBef>
              <a:buFont typeface="Wingdings" panose="05000000000000000000" pitchFamily="2" charset="2"/>
              <a:buChar char="§"/>
            </a:pPr>
            <a:r>
              <a:rPr lang="en-US" sz="1600" dirty="0"/>
              <a:t>The following are some common problem management </a:t>
            </a:r>
            <a:r>
              <a:rPr lang="en-US" sz="1600" b="1" i="1" dirty="0">
                <a:solidFill>
                  <a:srgbClr val="FF0000"/>
                </a:solidFill>
              </a:rPr>
              <a:t>Service metrics</a:t>
            </a:r>
            <a:r>
              <a:rPr lang="en-US" sz="1600" dirty="0"/>
              <a:t>:</a:t>
            </a:r>
          </a:p>
          <a:p>
            <a:pPr marL="1085850" lvl="2" indent="-285750" algn="just">
              <a:lnSpc>
                <a:spcPct val="130000"/>
              </a:lnSpc>
              <a:spcBef>
                <a:spcPts val="600"/>
              </a:spcBef>
              <a:buFont typeface="Wingdings" panose="05000000000000000000" pitchFamily="2" charset="2"/>
              <a:buChar char="§"/>
            </a:pPr>
            <a:r>
              <a:rPr lang="en-US" sz="1500" dirty="0"/>
              <a:t>Wait time when calling help desk</a:t>
            </a:r>
          </a:p>
          <a:p>
            <a:pPr marL="1085850" lvl="2" indent="-285750" algn="just">
              <a:lnSpc>
                <a:spcPct val="130000"/>
              </a:lnSpc>
              <a:spcBef>
                <a:spcPts val="300"/>
              </a:spcBef>
              <a:buFont typeface="Wingdings" panose="05000000000000000000" pitchFamily="2" charset="2"/>
              <a:buChar char="§"/>
            </a:pPr>
            <a:r>
              <a:rPr lang="en-US" sz="1500" dirty="0"/>
              <a:t>Average time to resolve a problem at level 1</a:t>
            </a:r>
          </a:p>
          <a:p>
            <a:pPr marL="1085850" lvl="2" indent="-285750" algn="just">
              <a:lnSpc>
                <a:spcPct val="130000"/>
              </a:lnSpc>
              <a:spcBef>
                <a:spcPts val="300"/>
              </a:spcBef>
              <a:buFont typeface="Wingdings" panose="05000000000000000000" pitchFamily="2" charset="2"/>
              <a:buChar char="§"/>
            </a:pPr>
            <a:r>
              <a:rPr lang="en-US" sz="1500" dirty="0"/>
              <a:t>Average time for level 2 to respond to a customer</a:t>
            </a:r>
          </a:p>
          <a:p>
            <a:pPr marL="1085850" lvl="2" indent="-285750" algn="just">
              <a:lnSpc>
                <a:spcPct val="130000"/>
              </a:lnSpc>
              <a:spcBef>
                <a:spcPts val="300"/>
              </a:spcBef>
              <a:buFont typeface="Wingdings" panose="05000000000000000000" pitchFamily="2" charset="2"/>
              <a:buChar char="§"/>
            </a:pPr>
            <a:r>
              <a:rPr lang="en-US" sz="1500" dirty="0"/>
              <a:t>Average time to resolve problems of each priority type</a:t>
            </a:r>
          </a:p>
          <a:p>
            <a:pPr marL="1085850" lvl="2" indent="-285750" algn="just">
              <a:lnSpc>
                <a:spcPct val="130000"/>
              </a:lnSpc>
              <a:spcBef>
                <a:spcPts val="300"/>
              </a:spcBef>
              <a:buFont typeface="Wingdings" panose="05000000000000000000" pitchFamily="2" charset="2"/>
              <a:buChar char="§"/>
            </a:pPr>
            <a:r>
              <a:rPr lang="en-US" sz="1500" dirty="0"/>
              <a:t>Percentage of time problem is not resolved satisfactorily</a:t>
            </a:r>
          </a:p>
          <a:p>
            <a:pPr marL="1085850" lvl="2" indent="-285750" algn="just">
              <a:lnSpc>
                <a:spcPct val="130000"/>
              </a:lnSpc>
              <a:spcBef>
                <a:spcPts val="300"/>
              </a:spcBef>
              <a:buFont typeface="Wingdings" panose="05000000000000000000" pitchFamily="2" charset="2"/>
              <a:buChar char="§"/>
            </a:pPr>
            <a:r>
              <a:rPr lang="en-US" sz="1500" dirty="0"/>
              <a:t>Percentage of time problem is resolved at level 1</a:t>
            </a:r>
          </a:p>
          <a:p>
            <a:pPr marL="1085850" lvl="2" indent="-285750" algn="just">
              <a:lnSpc>
                <a:spcPct val="130000"/>
              </a:lnSpc>
              <a:spcBef>
                <a:spcPts val="300"/>
              </a:spcBef>
              <a:buFont typeface="Wingdings" panose="05000000000000000000" pitchFamily="2" charset="2"/>
              <a:buChar char="§"/>
            </a:pPr>
            <a:r>
              <a:rPr lang="en-US" sz="1500" dirty="0"/>
              <a:t>Trending analysis of various service metrics</a:t>
            </a:r>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a:p>
            <a:pPr marL="0" indent="0" algn="just">
              <a:lnSpc>
                <a:spcPct val="130000"/>
              </a:lnSpc>
              <a:spcBef>
                <a:spcPts val="600"/>
              </a:spcBef>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- 5</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47EE4F2A-17C4-468A-8AD5-E27DE6F9AFA5}"/>
              </a:ext>
            </a:extLst>
          </p:cNvPr>
          <p:cNvSpPr>
            <a:spLocks noGrp="1"/>
          </p:cNvSpPr>
          <p:nvPr>
            <p:ph type="sldNum" sz="quarter" idx="13"/>
          </p:nvPr>
        </p:nvSpPr>
        <p:spPr/>
        <p:txBody>
          <a:bodyPr/>
          <a:lstStyle/>
          <a:p>
            <a:fld id="{BC8D7E44-7D4F-4942-A8C9-2DF6BF8399E8}" type="slidenum">
              <a:rPr lang="en-US" smtClean="0"/>
              <a:pPr/>
              <a:t>45</a:t>
            </a:fld>
            <a:endParaRPr lang="en-US" dirty="0"/>
          </a:p>
        </p:txBody>
      </p:sp>
    </p:spTree>
    <p:extLst>
      <p:ext uri="{BB962C8B-B14F-4D97-AF65-F5344CB8AC3E}">
        <p14:creationId xmlns:p14="http://schemas.microsoft.com/office/powerpoint/2010/main" val="470031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8839200" cy="5374881"/>
          </a:xfrm>
        </p:spPr>
        <p:txBody>
          <a:bodyPr>
            <a:normAutofit fontScale="92500" lnSpcReduction="10000"/>
          </a:bodyPr>
          <a:lstStyle/>
          <a:p>
            <a:pPr marL="0" lvl="1" indent="-365760" algn="just">
              <a:lnSpc>
                <a:spcPct val="110000"/>
              </a:lnSpc>
              <a:spcBef>
                <a:spcPts val="600"/>
              </a:spcBef>
              <a:buFont typeface="+mj-lt"/>
              <a:buAutoNum type="arabicPeriod" startAt="8"/>
            </a:pPr>
            <a:r>
              <a:rPr lang="en-US" b="1" dirty="0">
                <a:solidFill>
                  <a:srgbClr val="0070C0"/>
                </a:solidFill>
              </a:rPr>
              <a:t>Develop Service and Process Metrics (Cont.)</a:t>
            </a:r>
          </a:p>
          <a:p>
            <a:pPr marL="731520" lvl="2" indent="-285750" algn="just">
              <a:lnSpc>
                <a:spcPct val="110000"/>
              </a:lnSpc>
              <a:spcBef>
                <a:spcPts val="600"/>
              </a:spcBef>
              <a:buFont typeface="Wingdings" panose="05000000000000000000" pitchFamily="2" charset="2"/>
              <a:buChar char="§"/>
            </a:pPr>
            <a:r>
              <a:rPr lang="en-US" sz="1600" dirty="0"/>
              <a:t>The following are some common problem management </a:t>
            </a:r>
            <a:r>
              <a:rPr lang="en-US" sz="1600" b="1" i="1" dirty="0">
                <a:solidFill>
                  <a:srgbClr val="C00000"/>
                </a:solidFill>
              </a:rPr>
              <a:t>Process</a:t>
            </a:r>
            <a:r>
              <a:rPr lang="en-US" sz="1600" b="1" i="1" dirty="0">
                <a:solidFill>
                  <a:srgbClr val="0070C0"/>
                </a:solidFill>
              </a:rPr>
              <a:t> metrics</a:t>
            </a:r>
            <a:r>
              <a:rPr lang="en-US" sz="1600" dirty="0"/>
              <a:t>:</a:t>
            </a:r>
          </a:p>
          <a:p>
            <a:pPr marL="1085850" lvl="2" indent="-285750" algn="just">
              <a:lnSpc>
                <a:spcPct val="110000"/>
              </a:lnSpc>
              <a:spcBef>
                <a:spcPts val="300"/>
              </a:spcBef>
              <a:buFont typeface="Wingdings" panose="05000000000000000000" pitchFamily="2" charset="2"/>
              <a:buChar char="§"/>
            </a:pPr>
            <a:r>
              <a:rPr lang="en-US" sz="1500" dirty="0"/>
              <a:t>Abandon rate of calls</a:t>
            </a:r>
          </a:p>
          <a:p>
            <a:pPr marL="1085850" lvl="2" indent="-285750" algn="just">
              <a:lnSpc>
                <a:spcPct val="110000"/>
              </a:lnSpc>
              <a:spcBef>
                <a:spcPts val="300"/>
              </a:spcBef>
              <a:buFont typeface="Wingdings" panose="05000000000000000000" pitchFamily="2" charset="2"/>
              <a:buChar char="§"/>
            </a:pPr>
            <a:r>
              <a:rPr lang="en-US" sz="1500" dirty="0"/>
              <a:t>Percentage of calls dispatched to wrong level 2 group</a:t>
            </a:r>
          </a:p>
          <a:p>
            <a:pPr marL="1085850" lvl="2" indent="-285750" algn="just">
              <a:lnSpc>
                <a:spcPct val="110000"/>
              </a:lnSpc>
              <a:spcBef>
                <a:spcPts val="300"/>
              </a:spcBef>
              <a:buFont typeface="Wingdings" panose="05000000000000000000" pitchFamily="2" charset="2"/>
              <a:buChar char="§"/>
            </a:pPr>
            <a:r>
              <a:rPr lang="en-US" sz="1500" dirty="0"/>
              <a:t>Total number of calls per day, week, month</a:t>
            </a:r>
          </a:p>
          <a:p>
            <a:pPr marL="1085850" lvl="2" indent="-285750" algn="just">
              <a:lnSpc>
                <a:spcPct val="110000"/>
              </a:lnSpc>
              <a:spcBef>
                <a:spcPts val="300"/>
              </a:spcBef>
              <a:buFont typeface="Wingdings" panose="05000000000000000000" pitchFamily="2" charset="2"/>
              <a:buChar char="§"/>
            </a:pPr>
            <a:r>
              <a:rPr lang="en-US" sz="1500" dirty="0"/>
              <a:t>Number of calls per level 1 analyst</a:t>
            </a:r>
          </a:p>
          <a:p>
            <a:pPr marL="1085850" lvl="2" indent="-285750" algn="just">
              <a:lnSpc>
                <a:spcPct val="110000"/>
              </a:lnSpc>
              <a:spcBef>
                <a:spcPts val="300"/>
              </a:spcBef>
              <a:buFont typeface="Wingdings" panose="05000000000000000000" pitchFamily="2" charset="2"/>
              <a:buChar char="§"/>
            </a:pPr>
            <a:r>
              <a:rPr lang="en-US" sz="1500" dirty="0"/>
              <a:t>Percentage of calls by problem type, customer, or device</a:t>
            </a:r>
          </a:p>
          <a:p>
            <a:pPr marL="1085850" lvl="2" indent="-285750" algn="just">
              <a:lnSpc>
                <a:spcPct val="110000"/>
              </a:lnSpc>
              <a:spcBef>
                <a:spcPts val="300"/>
              </a:spcBef>
              <a:buFont typeface="Wingdings" panose="05000000000000000000" pitchFamily="2" charset="2"/>
              <a:buChar char="§"/>
            </a:pPr>
            <a:r>
              <a:rPr lang="en-US" sz="1500" dirty="0"/>
              <a:t>Trending analysis of various process metrics</a:t>
            </a:r>
          </a:p>
          <a:p>
            <a:pPr marL="0" lvl="1" indent="-365760" algn="just">
              <a:lnSpc>
                <a:spcPct val="110000"/>
              </a:lnSpc>
              <a:spcBef>
                <a:spcPts val="600"/>
              </a:spcBef>
              <a:buFont typeface="+mj-lt"/>
              <a:buAutoNum type="arabicPeriod" startAt="8"/>
            </a:pPr>
            <a:r>
              <a:rPr lang="en-US" b="1" dirty="0">
                <a:solidFill>
                  <a:srgbClr val="0070C0"/>
                </a:solidFill>
              </a:rPr>
              <a:t>Design the Call-Handling Process</a:t>
            </a:r>
          </a:p>
          <a:p>
            <a:pPr marL="731520" lvl="2" indent="-285750" algn="just">
              <a:spcBef>
                <a:spcPts val="600"/>
              </a:spcBef>
              <a:buFont typeface="Wingdings" panose="05000000000000000000" pitchFamily="2" charset="2"/>
              <a:buChar char="§"/>
            </a:pPr>
            <a:r>
              <a:rPr lang="en-US" sz="1600" dirty="0"/>
              <a:t>The entire cross-functional team will need to design this. </a:t>
            </a:r>
          </a:p>
          <a:p>
            <a:pPr marL="731520" lvl="2" indent="-285750" algn="just">
              <a:spcBef>
                <a:spcPts val="600"/>
              </a:spcBef>
              <a:buFont typeface="Wingdings" panose="05000000000000000000" pitchFamily="2" charset="2"/>
              <a:buChar char="§"/>
            </a:pPr>
            <a:r>
              <a:rPr lang="en-US" sz="1600" dirty="0"/>
              <a:t>It dictates how problems are first handled, logged</a:t>
            </a:r>
            <a:r>
              <a:rPr lang="en-US" sz="1600"/>
              <a:t>, analyzed </a:t>
            </a:r>
            <a:r>
              <a:rPr lang="en-US" sz="1600" dirty="0"/>
              <a:t>and communicated</a:t>
            </a:r>
          </a:p>
          <a:p>
            <a:pPr marL="731520" lvl="2" indent="-285750" algn="just">
              <a:spcBef>
                <a:spcPts val="600"/>
              </a:spcBef>
              <a:buFont typeface="Wingdings" panose="05000000000000000000" pitchFamily="2" charset="2"/>
              <a:buChar char="§"/>
            </a:pPr>
            <a:r>
              <a:rPr lang="en-US" sz="1600" dirty="0"/>
              <a:t>This will also indicate how they might be handed off to level 2 for resolution, closing, and customer feedback</a:t>
            </a:r>
          </a:p>
          <a:p>
            <a:pPr marL="731520" lvl="2" indent="-285750" algn="just">
              <a:spcBef>
                <a:spcPts val="600"/>
              </a:spcBef>
              <a:buFont typeface="Wingdings" panose="05000000000000000000" pitchFamily="2" charset="2"/>
              <a:buChar char="§"/>
            </a:pPr>
            <a:r>
              <a:rPr lang="en-US" sz="1600" dirty="0"/>
              <a:t>This will also design how the proactive calls will be selected</a:t>
            </a:r>
          </a:p>
          <a:p>
            <a:pPr marL="0" lvl="1" indent="-365760" algn="just">
              <a:lnSpc>
                <a:spcPct val="110000"/>
              </a:lnSpc>
              <a:spcBef>
                <a:spcPts val="600"/>
              </a:spcBef>
              <a:buFont typeface="+mj-lt"/>
              <a:buAutoNum type="arabicPeriod" startAt="10"/>
            </a:pPr>
            <a:r>
              <a:rPr lang="en-US" b="1" dirty="0">
                <a:solidFill>
                  <a:srgbClr val="0070C0"/>
                </a:solidFill>
              </a:rPr>
              <a:t>Evaluate, Select, and Implement the Call-Tracking Tool</a:t>
            </a:r>
          </a:p>
          <a:p>
            <a:pPr marL="731520" lvl="2" indent="-285750" algn="just">
              <a:spcBef>
                <a:spcPts val="600"/>
              </a:spcBef>
              <a:buFont typeface="Wingdings" panose="05000000000000000000" pitchFamily="2" charset="2"/>
              <a:buChar char="§"/>
            </a:pPr>
            <a:r>
              <a:rPr lang="en-US" sz="1600" dirty="0"/>
              <a:t>Alternative call-tracking tools are evaluated by the cross-functional team to determine the final selection. </a:t>
            </a:r>
          </a:p>
          <a:p>
            <a:pPr marL="731520" lvl="2" indent="-285750" algn="just">
              <a:spcBef>
                <a:spcPts val="600"/>
              </a:spcBef>
              <a:buFont typeface="Wingdings" panose="05000000000000000000" pitchFamily="2" charset="2"/>
              <a:buChar char="§"/>
            </a:pPr>
            <a:r>
              <a:rPr lang="en-US" sz="1600" dirty="0"/>
              <a:t>The selected tool is then implemented</a:t>
            </a:r>
          </a:p>
          <a:p>
            <a:pPr marL="731520" lvl="2" indent="-285750" algn="just">
              <a:spcBef>
                <a:spcPts val="600"/>
              </a:spcBef>
              <a:buFont typeface="Wingdings" panose="05000000000000000000" pitchFamily="2" charset="2"/>
              <a:buChar char="§"/>
            </a:pPr>
            <a:r>
              <a:rPr lang="en-US" sz="1600" dirty="0"/>
              <a:t>In the initial phases, the tool is passed through a small subset of calls to pilot the implementation. </a:t>
            </a:r>
          </a:p>
          <a:p>
            <a:pPr marL="731520" lvl="2" indent="-285750" algn="just">
              <a:spcBef>
                <a:spcPts val="600"/>
              </a:spcBef>
              <a:buFont typeface="Wingdings" panose="05000000000000000000" pitchFamily="2" charset="2"/>
              <a:buChar char="§"/>
            </a:pPr>
            <a:endParaRPr lang="en-US" sz="1600" dirty="0"/>
          </a:p>
          <a:p>
            <a:pPr marL="0" lvl="1" indent="0" algn="just">
              <a:lnSpc>
                <a:spcPct val="110000"/>
              </a:lnSpc>
              <a:spcBef>
                <a:spcPts val="600"/>
              </a:spcBef>
              <a:buNone/>
            </a:pPr>
            <a:endParaRPr lang="en-US" b="1" dirty="0">
              <a:solidFill>
                <a:srgbClr val="0070C0"/>
              </a:solidFill>
            </a:endParaRPr>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- 6</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343185E1-B0EC-45C8-AAC2-360956C45781}"/>
              </a:ext>
            </a:extLst>
          </p:cNvPr>
          <p:cNvSpPr>
            <a:spLocks noGrp="1"/>
          </p:cNvSpPr>
          <p:nvPr>
            <p:ph type="sldNum" sz="quarter" idx="13"/>
          </p:nvPr>
        </p:nvSpPr>
        <p:spPr/>
        <p:txBody>
          <a:bodyPr/>
          <a:lstStyle/>
          <a:p>
            <a:fld id="{BC8D7E44-7D4F-4942-A8C9-2DF6BF8399E8}" type="slidenum">
              <a:rPr lang="en-US" smtClean="0"/>
              <a:pPr/>
              <a:t>46</a:t>
            </a:fld>
            <a:endParaRPr lang="en-US" dirty="0"/>
          </a:p>
        </p:txBody>
      </p:sp>
    </p:spTree>
    <p:extLst>
      <p:ext uri="{BB962C8B-B14F-4D97-AF65-F5344CB8AC3E}">
        <p14:creationId xmlns:p14="http://schemas.microsoft.com/office/powerpoint/2010/main" val="2236958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8839200" cy="5374881"/>
          </a:xfrm>
        </p:spPr>
        <p:txBody>
          <a:bodyPr>
            <a:normAutofit/>
          </a:bodyPr>
          <a:lstStyle/>
          <a:p>
            <a:pPr marL="0" lvl="1" indent="-365760" algn="just">
              <a:lnSpc>
                <a:spcPct val="110000"/>
              </a:lnSpc>
              <a:spcBef>
                <a:spcPts val="600"/>
              </a:spcBef>
              <a:buFont typeface="+mj-lt"/>
              <a:buAutoNum type="arabicPeriod" startAt="11"/>
            </a:pPr>
            <a:r>
              <a:rPr lang="en-US" b="1" dirty="0">
                <a:solidFill>
                  <a:srgbClr val="0070C0"/>
                </a:solidFill>
              </a:rPr>
              <a:t>Review Metrics to Continually Improve the Process</a:t>
            </a:r>
          </a:p>
          <a:p>
            <a:pPr marL="731520" lvl="2" indent="-285750" algn="just">
              <a:lnSpc>
                <a:spcPct val="120000"/>
              </a:lnSpc>
              <a:spcBef>
                <a:spcPts val="600"/>
              </a:spcBef>
              <a:buFont typeface="Wingdings" panose="05000000000000000000" pitchFamily="2" charset="2"/>
              <a:buChar char="§"/>
            </a:pPr>
            <a:r>
              <a:rPr lang="en-US" sz="1600" dirty="0"/>
              <a:t>All service and process metrics should be reviewed regularly to spot trends and opportunities for improvement. </a:t>
            </a:r>
          </a:p>
          <a:p>
            <a:pPr marL="731520" lvl="2" indent="-285750" algn="just">
              <a:lnSpc>
                <a:spcPct val="120000"/>
              </a:lnSpc>
              <a:spcBef>
                <a:spcPts val="600"/>
              </a:spcBef>
              <a:buFont typeface="Wingdings" panose="05000000000000000000" pitchFamily="2" charset="2"/>
              <a:buChar char="§"/>
            </a:pPr>
            <a:r>
              <a:rPr lang="en-US" sz="1600" dirty="0"/>
              <a:t>This usually becomes the ongoing responsibility of the process owner</a:t>
            </a:r>
          </a:p>
          <a:p>
            <a:pPr marL="445770" lvl="2" indent="0" algn="just">
              <a:lnSpc>
                <a:spcPct val="120000"/>
              </a:lnSpc>
              <a:spcBef>
                <a:spcPts val="600"/>
              </a:spcBef>
              <a:buNone/>
            </a:pPr>
            <a:r>
              <a:rPr lang="en-US" sz="1600" b="1" dirty="0">
                <a:solidFill>
                  <a:srgbClr val="C00000"/>
                </a:solidFill>
              </a:rPr>
              <a:t>Opening of a problem </a:t>
            </a:r>
            <a:r>
              <a:rPr lang="en-US" sz="1600" dirty="0"/>
              <a:t>is a critical activity of Problem Management</a:t>
            </a:r>
          </a:p>
          <a:p>
            <a:pPr marL="731520" lvl="2" indent="-285750" algn="just">
              <a:lnSpc>
                <a:spcPct val="120000"/>
              </a:lnSpc>
              <a:spcBef>
                <a:spcPts val="600"/>
              </a:spcBef>
              <a:buFont typeface="Wingdings" panose="05000000000000000000" pitchFamily="2" charset="2"/>
              <a:buChar char="§"/>
            </a:pPr>
            <a:r>
              <a:rPr lang="en-US" sz="1600" dirty="0"/>
              <a:t>Properly opened tickets can lead to quick closing of problems or to be forwarded to the  appropriate teams for a timely resolution.</a:t>
            </a:r>
          </a:p>
          <a:p>
            <a:pPr marL="731520" lvl="2" indent="-285750" algn="just">
              <a:lnSpc>
                <a:spcPct val="120000"/>
              </a:lnSpc>
              <a:spcBef>
                <a:spcPts val="600"/>
              </a:spcBef>
              <a:buFont typeface="Wingdings" panose="05000000000000000000" pitchFamily="2" charset="2"/>
              <a:buChar char="§"/>
            </a:pPr>
            <a:r>
              <a:rPr lang="en-US" sz="1600" dirty="0"/>
              <a:t>Infrastructures with especially robust problem management processes tie in their call-tracking tool with both an asset management database and a personnel database. </a:t>
            </a:r>
            <a:br>
              <a:rPr lang="en-US" sz="1600" dirty="0"/>
            </a:br>
            <a:br>
              <a:rPr lang="en-US" sz="600" dirty="0"/>
            </a:br>
            <a:r>
              <a:rPr lang="en-US" sz="1600" dirty="0"/>
              <a:t>The asset database allows call agents to view information about the exact configuration of a desktop and its problem history. The personnel database allows agents to learn the caller’s logistics and their recent call history.</a:t>
            </a:r>
          </a:p>
          <a:p>
            <a:pPr marL="445770" lvl="2" indent="0" algn="just">
              <a:lnSpc>
                <a:spcPct val="120000"/>
              </a:lnSpc>
              <a:spcBef>
                <a:spcPts val="600"/>
              </a:spcBef>
              <a:buNone/>
            </a:pPr>
            <a:r>
              <a:rPr lang="en-US" sz="1600" b="1" dirty="0">
                <a:solidFill>
                  <a:srgbClr val="C00000"/>
                </a:solidFill>
              </a:rPr>
              <a:t>Closing of a problem</a:t>
            </a:r>
          </a:p>
          <a:p>
            <a:pPr marL="445770" lvl="2" indent="0" algn="just">
              <a:lnSpc>
                <a:spcPct val="120000"/>
              </a:lnSpc>
              <a:spcBef>
                <a:spcPts val="600"/>
              </a:spcBef>
              <a:buNone/>
            </a:pPr>
            <a:r>
              <a:rPr lang="en-US" sz="1600" dirty="0"/>
              <a:t>Resolving of a problem is closure of the problem from the IT service personnel perspective. This gets closed when the customer validates the resolution.</a:t>
            </a:r>
          </a:p>
          <a:p>
            <a:pPr marL="445770" lvl="2" indent="0" algn="just">
              <a:lnSpc>
                <a:spcPct val="120000"/>
              </a:lnSpc>
              <a:spcBef>
                <a:spcPts val="600"/>
              </a:spcBef>
              <a:buNone/>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- 7</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36C1CCB0-7E4E-4ACE-9451-FBBD9D0CB553}"/>
              </a:ext>
            </a:extLst>
          </p:cNvPr>
          <p:cNvSpPr>
            <a:spLocks noGrp="1"/>
          </p:cNvSpPr>
          <p:nvPr>
            <p:ph type="sldNum" sz="quarter" idx="13"/>
          </p:nvPr>
        </p:nvSpPr>
        <p:spPr/>
        <p:txBody>
          <a:bodyPr/>
          <a:lstStyle/>
          <a:p>
            <a:fld id="{BC8D7E44-7D4F-4942-A8C9-2DF6BF8399E8}" type="slidenum">
              <a:rPr lang="en-US" smtClean="0"/>
              <a:pPr/>
              <a:t>47</a:t>
            </a:fld>
            <a:endParaRPr lang="en-US" dirty="0"/>
          </a:p>
        </p:txBody>
      </p:sp>
    </p:spTree>
    <p:extLst>
      <p:ext uri="{BB962C8B-B14F-4D97-AF65-F5344CB8AC3E}">
        <p14:creationId xmlns:p14="http://schemas.microsoft.com/office/powerpoint/2010/main" val="1475497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8839200" cy="5374881"/>
          </a:xfrm>
        </p:spPr>
        <p:txBody>
          <a:bodyPr>
            <a:normAutofit/>
          </a:bodyPr>
          <a:lstStyle/>
          <a:p>
            <a:pPr marL="0" lvl="1" indent="-365760" algn="just">
              <a:lnSpc>
                <a:spcPct val="110000"/>
              </a:lnSpc>
              <a:spcBef>
                <a:spcPts val="600"/>
              </a:spcBef>
              <a:buFont typeface="+mj-lt"/>
              <a:buAutoNum type="arabicPeriod" startAt="11"/>
            </a:pPr>
            <a:r>
              <a:rPr lang="en-US" b="1" dirty="0">
                <a:solidFill>
                  <a:srgbClr val="0070C0"/>
                </a:solidFill>
              </a:rPr>
              <a:t>Review Metrics to Continually Improve the Process (Contd.)</a:t>
            </a:r>
          </a:p>
          <a:p>
            <a:pPr marL="731520" lvl="2" indent="-285750" algn="just">
              <a:lnSpc>
                <a:spcPct val="120000"/>
              </a:lnSpc>
              <a:spcBef>
                <a:spcPts val="600"/>
              </a:spcBef>
              <a:buFont typeface="Wingdings" panose="05000000000000000000" pitchFamily="2" charset="2"/>
              <a:buChar char="§"/>
            </a:pPr>
            <a:r>
              <a:rPr lang="en-US" sz="1600" dirty="0"/>
              <a:t>Analyzing a variety of trending data can help to continually improve the problem management process. </a:t>
            </a:r>
          </a:p>
          <a:p>
            <a:pPr marL="731520" lvl="2" indent="-285750" algn="just">
              <a:lnSpc>
                <a:spcPct val="120000"/>
              </a:lnSpc>
              <a:spcBef>
                <a:spcPts val="600"/>
              </a:spcBef>
              <a:buFont typeface="Wingdings" panose="05000000000000000000" pitchFamily="2" charset="2"/>
              <a:buChar char="§"/>
            </a:pPr>
            <a:r>
              <a:rPr lang="en-US" sz="1600" dirty="0"/>
              <a:t>This data may concern the types of problems resolved, the average time it took to resolve, devices involved, customers involved, and root causes</a:t>
            </a:r>
          </a:p>
          <a:p>
            <a:pPr marL="445770" lvl="2" indent="0" algn="just">
              <a:lnSpc>
                <a:spcPct val="120000"/>
              </a:lnSpc>
              <a:spcBef>
                <a:spcPts val="600"/>
              </a:spcBef>
              <a:buNone/>
            </a:pPr>
            <a:r>
              <a:rPr lang="en-US" sz="1600" dirty="0"/>
              <a:t>E.g. Monthly distribution of typical service desk problem types</a:t>
            </a:r>
          </a:p>
          <a:p>
            <a:pPr marL="445770" lvl="2" indent="0" algn="just">
              <a:lnSpc>
                <a:spcPct val="120000"/>
              </a:lnSpc>
              <a:spcBef>
                <a:spcPts val="600"/>
              </a:spcBef>
              <a:buNone/>
            </a:pPr>
            <a:r>
              <a:rPr lang="en-US" sz="1600" dirty="0"/>
              <a:t>Observations:</a:t>
            </a:r>
          </a:p>
          <a:p>
            <a:pPr marL="731520" lvl="2" indent="-285750">
              <a:lnSpc>
                <a:spcPct val="120000"/>
              </a:lnSpc>
              <a:spcBef>
                <a:spcPts val="600"/>
              </a:spcBef>
            </a:pPr>
            <a:r>
              <a:rPr lang="en-US" sz="1600" dirty="0"/>
              <a:t>Increment % indicates the </a:t>
            </a:r>
            <a:br>
              <a:rPr lang="en-US" sz="1600" dirty="0"/>
            </a:br>
            <a:r>
              <a:rPr lang="en-US" sz="1600" dirty="0"/>
              <a:t>% distribution of the calls</a:t>
            </a:r>
          </a:p>
          <a:p>
            <a:pPr marL="731520" lvl="2" indent="-285750">
              <a:lnSpc>
                <a:spcPct val="120000"/>
              </a:lnSpc>
              <a:spcBef>
                <a:spcPts val="600"/>
              </a:spcBef>
            </a:pPr>
            <a:r>
              <a:rPr lang="en-US" sz="1600" dirty="0"/>
              <a:t>This can be grouped for </a:t>
            </a:r>
            <a:br>
              <a:rPr lang="en-US" sz="1600" dirty="0"/>
            </a:br>
            <a:r>
              <a:rPr lang="en-US" sz="1600" dirty="0"/>
              <a:t>meaningful takeaways.</a:t>
            </a:r>
            <a:br>
              <a:rPr lang="en-US" sz="1600" dirty="0"/>
            </a:br>
            <a:r>
              <a:rPr lang="en-US" sz="1600" dirty="0"/>
              <a:t>e.g. 92.3% are desktop related </a:t>
            </a:r>
            <a:br>
              <a:rPr lang="en-US" sz="1600" dirty="0"/>
            </a:br>
            <a:r>
              <a:rPr lang="en-US" sz="1600" dirty="0"/>
              <a:t>       issues</a:t>
            </a:r>
          </a:p>
          <a:p>
            <a:pPr marL="731520" lvl="2" indent="-285750">
              <a:lnSpc>
                <a:spcPct val="120000"/>
              </a:lnSpc>
              <a:spcBef>
                <a:spcPts val="600"/>
              </a:spcBef>
            </a:pPr>
            <a:r>
              <a:rPr lang="en-US" sz="1600" dirty="0"/>
              <a:t>This can be used to formulate</a:t>
            </a:r>
            <a:br>
              <a:rPr lang="en-US" sz="1600" dirty="0"/>
            </a:br>
            <a:r>
              <a:rPr lang="en-US" sz="1600" dirty="0"/>
              <a:t>action plans to address as part</a:t>
            </a:r>
            <a:br>
              <a:rPr lang="en-US" sz="1600" dirty="0"/>
            </a:br>
            <a:r>
              <a:rPr lang="en-US" sz="1600" dirty="0"/>
              <a:t>of continuous improvement</a:t>
            </a:r>
          </a:p>
          <a:p>
            <a:pPr marL="445770" lvl="2" indent="0" algn="just">
              <a:lnSpc>
                <a:spcPct val="120000"/>
              </a:lnSpc>
              <a:spcBef>
                <a:spcPts val="600"/>
              </a:spcBef>
              <a:buNone/>
            </a:pPr>
            <a:endParaRPr lang="en-US" sz="1600" dirty="0"/>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Key Steps to Developing a Problem Management Process - 7</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pic>
        <p:nvPicPr>
          <p:cNvPr id="5" name="Picture 4">
            <a:extLst>
              <a:ext uri="{FF2B5EF4-FFF2-40B4-BE49-F238E27FC236}">
                <a16:creationId xmlns:a16="http://schemas.microsoft.com/office/drawing/2014/main" id="{9A1D8F6A-BAD5-4229-BB1E-B33427D90973}"/>
              </a:ext>
            </a:extLst>
          </p:cNvPr>
          <p:cNvPicPr>
            <a:picLocks noChangeAspect="1"/>
          </p:cNvPicPr>
          <p:nvPr/>
        </p:nvPicPr>
        <p:blipFill>
          <a:blip r:embed="rId3"/>
          <a:stretch>
            <a:fillRect/>
          </a:stretch>
        </p:blipFill>
        <p:spPr>
          <a:xfrm>
            <a:off x="3927180" y="3352799"/>
            <a:ext cx="5229225" cy="3197871"/>
          </a:xfrm>
          <a:prstGeom prst="rect">
            <a:avLst/>
          </a:prstGeom>
        </p:spPr>
      </p:pic>
      <p:sp>
        <p:nvSpPr>
          <p:cNvPr id="6" name="Slide Number Placeholder 5">
            <a:extLst>
              <a:ext uri="{FF2B5EF4-FFF2-40B4-BE49-F238E27FC236}">
                <a16:creationId xmlns:a16="http://schemas.microsoft.com/office/drawing/2014/main" id="{299325B4-06E4-4332-914D-6093EA896803}"/>
              </a:ext>
            </a:extLst>
          </p:cNvPr>
          <p:cNvSpPr>
            <a:spLocks noGrp="1"/>
          </p:cNvSpPr>
          <p:nvPr>
            <p:ph type="sldNum" sz="quarter" idx="13"/>
          </p:nvPr>
        </p:nvSpPr>
        <p:spPr/>
        <p:txBody>
          <a:bodyPr/>
          <a:lstStyle/>
          <a:p>
            <a:fld id="{BC8D7E44-7D4F-4942-A8C9-2DF6BF8399E8}" type="slidenum">
              <a:rPr lang="en-US" smtClean="0"/>
              <a:pPr/>
              <a:t>48</a:t>
            </a:fld>
            <a:endParaRPr lang="en-US" dirty="0"/>
          </a:p>
        </p:txBody>
      </p:sp>
    </p:spTree>
    <p:extLst>
      <p:ext uri="{BB962C8B-B14F-4D97-AF65-F5344CB8AC3E}">
        <p14:creationId xmlns:p14="http://schemas.microsoft.com/office/powerpoint/2010/main" val="281049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8839200" cy="5374881"/>
          </a:xfrm>
        </p:spPr>
        <p:txBody>
          <a:bodyPr>
            <a:normAutofit/>
          </a:bodyPr>
          <a:lstStyle/>
          <a:p>
            <a:pPr marL="0" lvl="2" indent="0" algn="just">
              <a:lnSpc>
                <a:spcPct val="120000"/>
              </a:lnSpc>
              <a:spcBef>
                <a:spcPts val="600"/>
              </a:spcBef>
              <a:buNone/>
            </a:pPr>
            <a:r>
              <a:rPr lang="en-US" sz="1600" dirty="0"/>
              <a:t>Results from a survey of infrastructure managers and senior analysts on what they believed were the greatest exposures with their current problem management processes.</a:t>
            </a:r>
          </a:p>
        </p:txBody>
      </p:sp>
      <p:sp>
        <p:nvSpPr>
          <p:cNvPr id="3" name="Content Placeholder 2"/>
          <p:cNvSpPr>
            <a:spLocks noGrp="1"/>
          </p:cNvSpPr>
          <p:nvPr>
            <p:ph sz="quarter" idx="10"/>
          </p:nvPr>
        </p:nvSpPr>
        <p:spPr>
          <a:xfrm>
            <a:off x="152400" y="0"/>
            <a:ext cx="7788806" cy="1295400"/>
          </a:xfrm>
        </p:spPr>
        <p:txBody>
          <a:bodyPr>
            <a:normAutofit/>
          </a:bodyPr>
          <a:lstStyle/>
          <a:p>
            <a:r>
              <a:rPr lang="en-IN" sz="3000" dirty="0">
                <a:solidFill>
                  <a:srgbClr val="0070C0"/>
                </a:solidFill>
              </a:rPr>
              <a:t>Problem Management</a:t>
            </a:r>
          </a:p>
          <a:p>
            <a:r>
              <a:rPr lang="en-US" sz="2400" dirty="0">
                <a:solidFill>
                  <a:srgbClr val="C00000"/>
                </a:solidFill>
              </a:rPr>
              <a:t>Client Issues with Problem Management</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grpSp>
        <p:nvGrpSpPr>
          <p:cNvPr id="14" name="Group 13">
            <a:extLst>
              <a:ext uri="{FF2B5EF4-FFF2-40B4-BE49-F238E27FC236}">
                <a16:creationId xmlns:a16="http://schemas.microsoft.com/office/drawing/2014/main" id="{15415084-DE8F-477A-B674-4A229BC6806B}"/>
              </a:ext>
            </a:extLst>
          </p:cNvPr>
          <p:cNvGrpSpPr/>
          <p:nvPr/>
        </p:nvGrpSpPr>
        <p:grpSpPr>
          <a:xfrm>
            <a:off x="4542300" y="1981200"/>
            <a:ext cx="4601700" cy="4456650"/>
            <a:chOff x="4637183" y="2094021"/>
            <a:chExt cx="4783044" cy="4456650"/>
          </a:xfrm>
        </p:grpSpPr>
        <p:grpSp>
          <p:nvGrpSpPr>
            <p:cNvPr id="9" name="Group 8">
              <a:extLst>
                <a:ext uri="{FF2B5EF4-FFF2-40B4-BE49-F238E27FC236}">
                  <a16:creationId xmlns:a16="http://schemas.microsoft.com/office/drawing/2014/main" id="{BDFC2D0F-5AFF-4D12-AA8F-AEAA29287322}"/>
                </a:ext>
              </a:extLst>
            </p:cNvPr>
            <p:cNvGrpSpPr/>
            <p:nvPr/>
          </p:nvGrpSpPr>
          <p:grpSpPr>
            <a:xfrm>
              <a:off x="4641775" y="2094021"/>
              <a:ext cx="4778452" cy="4456650"/>
              <a:chOff x="4894296" y="1963200"/>
              <a:chExt cx="4778452" cy="4456650"/>
            </a:xfrm>
          </p:grpSpPr>
          <p:pic>
            <p:nvPicPr>
              <p:cNvPr id="7" name="Picture 6">
                <a:extLst>
                  <a:ext uri="{FF2B5EF4-FFF2-40B4-BE49-F238E27FC236}">
                    <a16:creationId xmlns:a16="http://schemas.microsoft.com/office/drawing/2014/main" id="{B8424617-52EE-4AC2-B76C-C336AE50A27C}"/>
                  </a:ext>
                </a:extLst>
              </p:cNvPr>
              <p:cNvPicPr>
                <a:picLocks noChangeAspect="1"/>
              </p:cNvPicPr>
              <p:nvPr/>
            </p:nvPicPr>
            <p:blipFill>
              <a:blip r:embed="rId3"/>
              <a:stretch>
                <a:fillRect/>
              </a:stretch>
            </p:blipFill>
            <p:spPr>
              <a:xfrm>
                <a:off x="4900723" y="2819400"/>
                <a:ext cx="4772025" cy="3600450"/>
              </a:xfrm>
              <a:prstGeom prst="rect">
                <a:avLst/>
              </a:prstGeom>
            </p:spPr>
          </p:pic>
          <p:pic>
            <p:nvPicPr>
              <p:cNvPr id="8" name="Picture 7">
                <a:extLst>
                  <a:ext uri="{FF2B5EF4-FFF2-40B4-BE49-F238E27FC236}">
                    <a16:creationId xmlns:a16="http://schemas.microsoft.com/office/drawing/2014/main" id="{064B3868-3C1B-4D17-93E7-2A356F5B08A4}"/>
                  </a:ext>
                </a:extLst>
              </p:cNvPr>
              <p:cNvPicPr>
                <a:picLocks noChangeAspect="1"/>
              </p:cNvPicPr>
              <p:nvPr/>
            </p:nvPicPr>
            <p:blipFill>
              <a:blip r:embed="rId4"/>
              <a:stretch>
                <a:fillRect/>
              </a:stretch>
            </p:blipFill>
            <p:spPr>
              <a:xfrm>
                <a:off x="4894296" y="1963200"/>
                <a:ext cx="4772025" cy="419100"/>
              </a:xfrm>
              <a:prstGeom prst="rect">
                <a:avLst/>
              </a:prstGeom>
            </p:spPr>
          </p:pic>
        </p:grpSp>
        <p:pic>
          <p:nvPicPr>
            <p:cNvPr id="13" name="Picture 12">
              <a:extLst>
                <a:ext uri="{FF2B5EF4-FFF2-40B4-BE49-F238E27FC236}">
                  <a16:creationId xmlns:a16="http://schemas.microsoft.com/office/drawing/2014/main" id="{05EEAC51-6E4A-4C6E-B6C2-BDBF5354FFEA}"/>
                </a:ext>
              </a:extLst>
            </p:cNvPr>
            <p:cNvPicPr>
              <a:picLocks noChangeAspect="1"/>
            </p:cNvPicPr>
            <p:nvPr/>
          </p:nvPicPr>
          <p:blipFill>
            <a:blip r:embed="rId5"/>
            <a:stretch>
              <a:fillRect/>
            </a:stretch>
          </p:blipFill>
          <p:spPr>
            <a:xfrm>
              <a:off x="4637183" y="2495121"/>
              <a:ext cx="4762500" cy="485775"/>
            </a:xfrm>
            <a:prstGeom prst="rect">
              <a:avLst/>
            </a:prstGeom>
          </p:spPr>
        </p:pic>
      </p:grpSp>
      <p:pic>
        <p:nvPicPr>
          <p:cNvPr id="15" name="Picture 14">
            <a:extLst>
              <a:ext uri="{FF2B5EF4-FFF2-40B4-BE49-F238E27FC236}">
                <a16:creationId xmlns:a16="http://schemas.microsoft.com/office/drawing/2014/main" id="{15BEB6D5-84C8-4273-98EA-0C8DDAEAE356}"/>
              </a:ext>
            </a:extLst>
          </p:cNvPr>
          <p:cNvPicPr>
            <a:picLocks noChangeAspect="1"/>
          </p:cNvPicPr>
          <p:nvPr/>
        </p:nvPicPr>
        <p:blipFill>
          <a:blip r:embed="rId6"/>
          <a:stretch>
            <a:fillRect/>
          </a:stretch>
        </p:blipFill>
        <p:spPr>
          <a:xfrm>
            <a:off x="81221" y="1981200"/>
            <a:ext cx="4441314" cy="4419600"/>
          </a:xfrm>
          <a:prstGeom prst="rect">
            <a:avLst/>
          </a:prstGeom>
        </p:spPr>
      </p:pic>
      <p:sp>
        <p:nvSpPr>
          <p:cNvPr id="5" name="Slide Number Placeholder 4">
            <a:extLst>
              <a:ext uri="{FF2B5EF4-FFF2-40B4-BE49-F238E27FC236}">
                <a16:creationId xmlns:a16="http://schemas.microsoft.com/office/drawing/2014/main" id="{45A74124-D1EC-4497-A6AE-9639CC877B39}"/>
              </a:ext>
            </a:extLst>
          </p:cNvPr>
          <p:cNvSpPr>
            <a:spLocks noGrp="1"/>
          </p:cNvSpPr>
          <p:nvPr>
            <p:ph type="sldNum" sz="quarter" idx="13"/>
          </p:nvPr>
        </p:nvSpPr>
        <p:spPr/>
        <p:txBody>
          <a:bodyPr/>
          <a:lstStyle/>
          <a:p>
            <a:fld id="{BC8D7E44-7D4F-4942-A8C9-2DF6BF8399E8}" type="slidenum">
              <a:rPr lang="en-US" smtClean="0"/>
              <a:pPr/>
              <a:t>49</a:t>
            </a:fld>
            <a:endParaRPr lang="en-US" dirty="0"/>
          </a:p>
        </p:txBody>
      </p:sp>
    </p:spTree>
    <p:extLst>
      <p:ext uri="{BB962C8B-B14F-4D97-AF65-F5344CB8AC3E}">
        <p14:creationId xmlns:p14="http://schemas.microsoft.com/office/powerpoint/2010/main" val="333334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13" y="1393745"/>
            <a:ext cx="8935284" cy="5106049"/>
          </a:xfrm>
        </p:spPr>
        <p:txBody>
          <a:bodyPr>
            <a:normAutofit/>
          </a:bodyPr>
          <a:lstStyle/>
          <a:p>
            <a:pPr marL="360000" indent="-360000" algn="just">
              <a:lnSpc>
                <a:spcPct val="130000"/>
              </a:lnSpc>
              <a:spcBef>
                <a:spcPts val="600"/>
              </a:spcBef>
              <a:buFont typeface="Arial" panose="020B0604020202020204" pitchFamily="34" charset="0"/>
              <a:buChar char="•"/>
            </a:pPr>
            <a:r>
              <a:rPr lang="en-US" sz="1800" dirty="0"/>
              <a:t>The next process which we will look at is Change Management which has the most interactions with other disciplines. As part of going through this process we will look at</a:t>
            </a:r>
          </a:p>
          <a:p>
            <a:pPr marL="760050" lvl="1" indent="-360000" algn="just">
              <a:lnSpc>
                <a:spcPct val="110000"/>
              </a:lnSpc>
              <a:spcBef>
                <a:spcPts val="600"/>
              </a:spcBef>
              <a:buFont typeface="Arial" panose="020B0604020202020204" pitchFamily="34" charset="0"/>
              <a:buChar char="•"/>
            </a:pPr>
            <a:r>
              <a:rPr lang="en-US" sz="1800" dirty="0"/>
              <a:t>Introduction to Change Management in terms of the process to control and coordinate all changes to the IT production environment</a:t>
            </a:r>
          </a:p>
          <a:p>
            <a:pPr marL="760050" lvl="1" indent="-360000" algn="just">
              <a:lnSpc>
                <a:spcPct val="110000"/>
              </a:lnSpc>
              <a:spcBef>
                <a:spcPts val="600"/>
              </a:spcBef>
              <a:buFont typeface="Arial" panose="020B0604020202020204" pitchFamily="34" charset="0"/>
              <a:buChar char="•"/>
            </a:pPr>
            <a:r>
              <a:rPr lang="en-US" sz="1800" dirty="0"/>
              <a:t>Components of Change Management</a:t>
            </a:r>
          </a:p>
          <a:p>
            <a:pPr marL="760050" lvl="1" indent="-360000" algn="just">
              <a:lnSpc>
                <a:spcPct val="110000"/>
              </a:lnSpc>
              <a:spcBef>
                <a:spcPts val="600"/>
              </a:spcBef>
              <a:buFont typeface="Arial" panose="020B0604020202020204" pitchFamily="34" charset="0"/>
              <a:buChar char="•"/>
            </a:pPr>
            <a:r>
              <a:rPr lang="en-US" sz="1800" dirty="0"/>
              <a:t>Drawbacks of most Change management processes</a:t>
            </a:r>
          </a:p>
          <a:p>
            <a:pPr marL="760050" lvl="1" indent="-360000" algn="just">
              <a:lnSpc>
                <a:spcPct val="110000"/>
              </a:lnSpc>
              <a:spcBef>
                <a:spcPts val="600"/>
              </a:spcBef>
              <a:buFont typeface="Arial" panose="020B0604020202020204" pitchFamily="34" charset="0"/>
              <a:buChar char="•"/>
            </a:pPr>
            <a:r>
              <a:rPr lang="en-US" sz="1800" dirty="0"/>
              <a:t>Key steps required in developing a Change management process</a:t>
            </a:r>
          </a:p>
          <a:p>
            <a:pPr marL="760050" lvl="1" indent="-360000" algn="just">
              <a:lnSpc>
                <a:spcPct val="110000"/>
              </a:lnSpc>
              <a:spcBef>
                <a:spcPts val="600"/>
              </a:spcBef>
              <a:buFont typeface="Arial" panose="020B0604020202020204" pitchFamily="34" charset="0"/>
              <a:buChar char="•"/>
            </a:pPr>
            <a:r>
              <a:rPr lang="en-US" sz="1800" dirty="0"/>
              <a:t>Emergency changes metrics</a:t>
            </a:r>
          </a:p>
          <a:p>
            <a:pPr marL="760050" lvl="1" indent="-360000" algn="just">
              <a:lnSpc>
                <a:spcPct val="110000"/>
              </a:lnSpc>
              <a:spcBef>
                <a:spcPts val="600"/>
              </a:spcBef>
              <a:buFont typeface="Arial" panose="020B0604020202020204" pitchFamily="34" charset="0"/>
              <a:buChar char="•"/>
            </a:pPr>
            <a:r>
              <a:rPr lang="en-US" sz="1800" dirty="0"/>
              <a:t>Assessing an Infrastructure’s Change Management Process</a:t>
            </a:r>
          </a:p>
          <a:p>
            <a:pPr marL="760050" lvl="1" indent="-360000" algn="just">
              <a:lnSpc>
                <a:spcPct val="110000"/>
              </a:lnSpc>
              <a:spcBef>
                <a:spcPts val="600"/>
              </a:spcBef>
              <a:buFont typeface="Arial" panose="020B0604020202020204" pitchFamily="34" charset="0"/>
              <a:buChar char="•"/>
            </a:pPr>
            <a:r>
              <a:rPr lang="en-US" sz="1800" dirty="0"/>
              <a:t>Measuring and Streamlining the Change Management Process</a:t>
            </a:r>
          </a:p>
          <a:p>
            <a:pPr marL="360000" indent="-360000" algn="just">
              <a:lnSpc>
                <a:spcPct val="130000"/>
              </a:lnSpc>
              <a:spcBef>
                <a:spcPts val="600"/>
              </a:spcBef>
              <a:buFont typeface="Arial" panose="020B0604020202020204" pitchFamily="34" charset="0"/>
              <a:buChar char="•"/>
            </a:pPr>
            <a:r>
              <a:rPr lang="en-US" sz="1800" b="1" i="1" dirty="0">
                <a:solidFill>
                  <a:srgbClr val="0070C0"/>
                </a:solidFill>
              </a:rPr>
              <a:t>Change</a:t>
            </a:r>
            <a:r>
              <a:rPr lang="en-US" sz="1800" dirty="0"/>
              <a:t> in an IT environment is defined as any modification that could impact the stability or responsiveness of an IT production environment. </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77119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3505200" cy="5374881"/>
          </a:xfrm>
        </p:spPr>
        <p:txBody>
          <a:bodyPr>
            <a:normAutofit lnSpcReduction="10000"/>
          </a:bodyPr>
          <a:lstStyle/>
          <a:p>
            <a:pPr marL="0" lvl="2" indent="0" algn="just">
              <a:lnSpc>
                <a:spcPct val="120000"/>
              </a:lnSpc>
              <a:spcBef>
                <a:spcPts val="600"/>
              </a:spcBef>
              <a:buNone/>
            </a:pPr>
            <a:r>
              <a:rPr lang="en-US" sz="1400" dirty="0"/>
              <a:t>As discussed, this worksheet presents a quick-and-simple method for assessing the overall quality, efficiency, and effectiveness of a problem management process</a:t>
            </a:r>
          </a:p>
          <a:p>
            <a:pPr marL="0" lvl="2" indent="0">
              <a:spcBef>
                <a:spcPts val="600"/>
              </a:spcBef>
              <a:buClr>
                <a:srgbClr val="101141"/>
              </a:buClr>
              <a:buNone/>
            </a:pPr>
            <a:r>
              <a:rPr lang="en-US" sz="1400" b="1" dirty="0"/>
              <a:t>Quality</a:t>
            </a:r>
          </a:p>
          <a:p>
            <a:pPr marL="285750" lvl="2" indent="-285750">
              <a:spcBef>
                <a:spcPts val="300"/>
              </a:spcBef>
              <a:buClr>
                <a:srgbClr val="101141"/>
              </a:buClr>
            </a:pPr>
            <a:r>
              <a:rPr lang="en-US" sz="1400" b="1" dirty="0">
                <a:solidFill>
                  <a:srgbClr val="0070C0"/>
                </a:solidFill>
              </a:rPr>
              <a:t>Executive support</a:t>
            </a:r>
          </a:p>
          <a:p>
            <a:pPr marL="285750" lvl="2" indent="-285750">
              <a:spcBef>
                <a:spcPts val="300"/>
              </a:spcBef>
              <a:buClr>
                <a:srgbClr val="101141"/>
              </a:buClr>
            </a:pPr>
            <a:r>
              <a:rPr lang="en-US" sz="1400" b="1" dirty="0">
                <a:solidFill>
                  <a:srgbClr val="0070C0"/>
                </a:solidFill>
              </a:rPr>
              <a:t>Process owner</a:t>
            </a:r>
          </a:p>
          <a:p>
            <a:pPr marL="285750" lvl="2" indent="-285750">
              <a:spcBef>
                <a:spcPts val="300"/>
              </a:spcBef>
              <a:buClr>
                <a:srgbClr val="101141"/>
              </a:buClr>
            </a:pPr>
            <a:r>
              <a:rPr lang="en-US" sz="1400" b="1" dirty="0">
                <a:solidFill>
                  <a:srgbClr val="0070C0"/>
                </a:solidFill>
              </a:rPr>
              <a:t>Process documentation</a:t>
            </a:r>
          </a:p>
          <a:p>
            <a:pPr marL="0" lvl="2" indent="0">
              <a:spcBef>
                <a:spcPts val="600"/>
              </a:spcBef>
              <a:buClr>
                <a:srgbClr val="101141"/>
              </a:buClr>
              <a:buNone/>
            </a:pPr>
            <a:r>
              <a:rPr lang="en-US" sz="1400" b="1" dirty="0"/>
              <a:t>Efficiency</a:t>
            </a:r>
          </a:p>
          <a:p>
            <a:pPr marL="285750" lvl="2" indent="-285750">
              <a:spcBef>
                <a:spcPts val="300"/>
              </a:spcBef>
              <a:buClr>
                <a:srgbClr val="101141"/>
              </a:buClr>
            </a:pPr>
            <a:r>
              <a:rPr lang="en-US" sz="1400" b="1" dirty="0">
                <a:solidFill>
                  <a:schemeClr val="accent6"/>
                </a:solidFill>
              </a:rPr>
              <a:t>Supplier involvement</a:t>
            </a:r>
          </a:p>
          <a:p>
            <a:pPr marL="285750" lvl="2" indent="-285750">
              <a:spcBef>
                <a:spcPts val="300"/>
              </a:spcBef>
              <a:buClr>
                <a:srgbClr val="101141"/>
              </a:buClr>
            </a:pPr>
            <a:r>
              <a:rPr lang="en-US" sz="1400" b="1" dirty="0">
                <a:solidFill>
                  <a:schemeClr val="accent6"/>
                </a:solidFill>
              </a:rPr>
              <a:t>Process metrics</a:t>
            </a:r>
          </a:p>
          <a:p>
            <a:pPr marL="285750" lvl="2" indent="-285750">
              <a:spcBef>
                <a:spcPts val="300"/>
              </a:spcBef>
              <a:buClr>
                <a:srgbClr val="101141"/>
              </a:buClr>
            </a:pPr>
            <a:r>
              <a:rPr lang="en-US" sz="1400" b="1" dirty="0">
                <a:solidFill>
                  <a:schemeClr val="accent6"/>
                </a:solidFill>
              </a:rPr>
              <a:t>Process integration</a:t>
            </a:r>
          </a:p>
          <a:p>
            <a:pPr marL="285750" lvl="2" indent="-285750">
              <a:spcBef>
                <a:spcPts val="300"/>
              </a:spcBef>
              <a:buClr>
                <a:srgbClr val="101141"/>
              </a:buClr>
            </a:pPr>
            <a:r>
              <a:rPr lang="en-US" sz="1400" b="1" dirty="0">
                <a:solidFill>
                  <a:schemeClr val="accent6"/>
                </a:solidFill>
              </a:rPr>
              <a:t>Streamlining/automation</a:t>
            </a:r>
          </a:p>
          <a:p>
            <a:pPr marL="0" lvl="2" indent="0">
              <a:spcBef>
                <a:spcPts val="600"/>
              </a:spcBef>
              <a:buClr>
                <a:srgbClr val="101141"/>
              </a:buClr>
              <a:buNone/>
            </a:pPr>
            <a:r>
              <a:rPr lang="en-US" sz="1400" b="1" dirty="0"/>
              <a:t>Effectiveness</a:t>
            </a:r>
          </a:p>
          <a:p>
            <a:pPr marL="285750" lvl="2" indent="-285750">
              <a:spcBef>
                <a:spcPts val="300"/>
              </a:spcBef>
              <a:buClr>
                <a:srgbClr val="101141"/>
              </a:buClr>
            </a:pPr>
            <a:r>
              <a:rPr lang="en-US" sz="1400" b="1" dirty="0">
                <a:solidFill>
                  <a:srgbClr val="7030A0"/>
                </a:solidFill>
              </a:rPr>
              <a:t>Customer involvement</a:t>
            </a:r>
          </a:p>
          <a:p>
            <a:pPr marL="285750" lvl="2" indent="-285750">
              <a:spcBef>
                <a:spcPts val="300"/>
              </a:spcBef>
              <a:buClr>
                <a:srgbClr val="101141"/>
              </a:buClr>
            </a:pPr>
            <a:r>
              <a:rPr lang="en-US" sz="1400" b="1" dirty="0">
                <a:solidFill>
                  <a:srgbClr val="7030A0"/>
                </a:solidFill>
              </a:rPr>
              <a:t>Service metrics</a:t>
            </a:r>
          </a:p>
          <a:p>
            <a:pPr marL="285750" lvl="2" indent="-285750">
              <a:spcBef>
                <a:spcPts val="300"/>
              </a:spcBef>
              <a:buClr>
                <a:srgbClr val="101141"/>
              </a:buClr>
            </a:pPr>
            <a:r>
              <a:rPr lang="en-US" sz="1400" b="1" dirty="0">
                <a:solidFill>
                  <a:srgbClr val="7030A0"/>
                </a:solidFill>
              </a:rPr>
              <a:t>The training of staff</a:t>
            </a:r>
          </a:p>
          <a:p>
            <a:pPr marL="0" lvl="2" indent="0">
              <a:spcBef>
                <a:spcPts val="600"/>
              </a:spcBef>
              <a:buClr>
                <a:srgbClr val="101141"/>
              </a:buClr>
              <a:buNone/>
            </a:pPr>
            <a:r>
              <a:rPr lang="en-US" sz="1400" i="1" dirty="0"/>
              <a:t>Characteristics within each category is rated on a scale of 1 to 4 .</a:t>
            </a:r>
            <a:br>
              <a:rPr lang="en-US" sz="1400" i="1" dirty="0"/>
            </a:br>
            <a:r>
              <a:rPr lang="en-US" sz="1400" i="1" dirty="0"/>
              <a:t>1 - 4 indicating no presence to a large presence of the characteristic.</a:t>
            </a:r>
          </a:p>
          <a:p>
            <a:pPr marL="0" lvl="2" indent="0" algn="just">
              <a:lnSpc>
                <a:spcPct val="120000"/>
              </a:lnSpc>
              <a:spcBef>
                <a:spcPts val="600"/>
              </a:spcBef>
              <a:buNone/>
            </a:pPr>
            <a:endParaRPr lang="en-US" sz="1400" dirty="0"/>
          </a:p>
        </p:txBody>
      </p:sp>
      <p:sp>
        <p:nvSpPr>
          <p:cNvPr id="4" name="Footer Placeholder 3"/>
          <p:cNvSpPr>
            <a:spLocks noGrp="1"/>
          </p:cNvSpPr>
          <p:nvPr>
            <p:ph type="ftr" sz="quarter" idx="12"/>
          </p:nvPr>
        </p:nvSpPr>
        <p:spPr>
          <a:xfrm>
            <a:off x="979728" y="6553516"/>
            <a:ext cx="2954076" cy="365125"/>
          </a:xfrm>
        </p:spPr>
        <p:txBody>
          <a:bodyPr/>
          <a:lstStyle/>
          <a:p>
            <a:r>
              <a:rPr lang="en-US"/>
              <a:t>SS ZG538 Infrastructure Management</a:t>
            </a:r>
            <a:endParaRPr lang="en-US" dirty="0"/>
          </a:p>
        </p:txBody>
      </p:sp>
      <p:grpSp>
        <p:nvGrpSpPr>
          <p:cNvPr id="10" name="Group 9">
            <a:extLst>
              <a:ext uri="{FF2B5EF4-FFF2-40B4-BE49-F238E27FC236}">
                <a16:creationId xmlns:a16="http://schemas.microsoft.com/office/drawing/2014/main" id="{684FB7FF-3214-49D3-AB1E-B4B828309D05}"/>
              </a:ext>
            </a:extLst>
          </p:cNvPr>
          <p:cNvGrpSpPr/>
          <p:nvPr/>
        </p:nvGrpSpPr>
        <p:grpSpPr>
          <a:xfrm>
            <a:off x="3821997" y="0"/>
            <a:ext cx="5240242" cy="6857999"/>
            <a:chOff x="3762375" y="1281435"/>
            <a:chExt cx="5240242" cy="6631704"/>
          </a:xfrm>
        </p:grpSpPr>
        <p:pic>
          <p:nvPicPr>
            <p:cNvPr id="5" name="Picture 4">
              <a:extLst>
                <a:ext uri="{FF2B5EF4-FFF2-40B4-BE49-F238E27FC236}">
                  <a16:creationId xmlns:a16="http://schemas.microsoft.com/office/drawing/2014/main" id="{563983BA-3A5B-4F46-B120-82814B6F13D0}"/>
                </a:ext>
              </a:extLst>
            </p:cNvPr>
            <p:cNvPicPr>
              <a:picLocks noChangeAspect="1"/>
            </p:cNvPicPr>
            <p:nvPr/>
          </p:nvPicPr>
          <p:blipFill>
            <a:blip r:embed="rId3"/>
            <a:stretch>
              <a:fillRect/>
            </a:stretch>
          </p:blipFill>
          <p:spPr>
            <a:xfrm>
              <a:off x="3762375" y="1281435"/>
              <a:ext cx="5229225" cy="3686175"/>
            </a:xfrm>
            <a:prstGeom prst="rect">
              <a:avLst/>
            </a:prstGeom>
          </p:spPr>
        </p:pic>
        <p:pic>
          <p:nvPicPr>
            <p:cNvPr id="6" name="Picture 5">
              <a:extLst>
                <a:ext uri="{FF2B5EF4-FFF2-40B4-BE49-F238E27FC236}">
                  <a16:creationId xmlns:a16="http://schemas.microsoft.com/office/drawing/2014/main" id="{AE1A0C88-EE28-4CAE-8553-C506E103CF13}"/>
                </a:ext>
              </a:extLst>
            </p:cNvPr>
            <p:cNvPicPr>
              <a:picLocks noChangeAspect="1"/>
            </p:cNvPicPr>
            <p:nvPr/>
          </p:nvPicPr>
          <p:blipFill>
            <a:blip r:embed="rId4"/>
            <a:stretch>
              <a:fillRect/>
            </a:stretch>
          </p:blipFill>
          <p:spPr>
            <a:xfrm>
              <a:off x="3792442" y="4950864"/>
              <a:ext cx="5210175" cy="2962275"/>
            </a:xfrm>
            <a:prstGeom prst="rect">
              <a:avLst/>
            </a:prstGeom>
          </p:spPr>
        </p:pic>
      </p:grpSp>
      <p:sp>
        <p:nvSpPr>
          <p:cNvPr id="11" name="Content Placeholder 2">
            <a:extLst>
              <a:ext uri="{FF2B5EF4-FFF2-40B4-BE49-F238E27FC236}">
                <a16:creationId xmlns:a16="http://schemas.microsoft.com/office/drawing/2014/main" id="{3B491D81-259D-4ADF-8ACE-8F617314B0E8}"/>
              </a:ext>
            </a:extLst>
          </p:cNvPr>
          <p:cNvSpPr>
            <a:spLocks noGrp="1"/>
          </p:cNvSpPr>
          <p:nvPr>
            <p:ph sz="quarter" idx="10"/>
          </p:nvPr>
        </p:nvSpPr>
        <p:spPr>
          <a:xfrm>
            <a:off x="139045" y="-152400"/>
            <a:ext cx="3733799" cy="1618603"/>
          </a:xfrm>
        </p:spPr>
        <p:txBody>
          <a:bodyPr>
            <a:normAutofit fontScale="92500"/>
          </a:bodyPr>
          <a:lstStyle/>
          <a:p>
            <a:r>
              <a:rPr lang="en-IN" sz="3000" dirty="0">
                <a:solidFill>
                  <a:srgbClr val="0070C0"/>
                </a:solidFill>
              </a:rPr>
              <a:t>Problem Management</a:t>
            </a:r>
          </a:p>
          <a:p>
            <a:pPr>
              <a:lnSpc>
                <a:spcPct val="110000"/>
              </a:lnSpc>
            </a:pPr>
            <a:r>
              <a:rPr lang="en-US" sz="2200" dirty="0">
                <a:solidFill>
                  <a:srgbClr val="C00000"/>
                </a:solidFill>
              </a:rPr>
              <a:t>Assessing an Infrastructure’s Problem Management Process</a:t>
            </a:r>
          </a:p>
        </p:txBody>
      </p:sp>
      <p:sp>
        <p:nvSpPr>
          <p:cNvPr id="9" name="Rectangle 8">
            <a:extLst>
              <a:ext uri="{FF2B5EF4-FFF2-40B4-BE49-F238E27FC236}">
                <a16:creationId xmlns:a16="http://schemas.microsoft.com/office/drawing/2014/main" id="{07C60675-B086-4299-9A08-55AFBE5AFB0A}"/>
              </a:ext>
            </a:extLst>
          </p:cNvPr>
          <p:cNvSpPr/>
          <p:nvPr/>
        </p:nvSpPr>
        <p:spPr>
          <a:xfrm>
            <a:off x="3872844" y="799032"/>
            <a:ext cx="822961" cy="135122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4AC538-92C8-48D6-AE4F-71D45791ADD3}"/>
              </a:ext>
            </a:extLst>
          </p:cNvPr>
          <p:cNvSpPr/>
          <p:nvPr/>
        </p:nvSpPr>
        <p:spPr>
          <a:xfrm>
            <a:off x="3872844" y="5880532"/>
            <a:ext cx="813582"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C0ABB-C9A0-43ED-9831-38A20E4282DF}"/>
              </a:ext>
            </a:extLst>
          </p:cNvPr>
          <p:cNvSpPr/>
          <p:nvPr/>
        </p:nvSpPr>
        <p:spPr>
          <a:xfrm>
            <a:off x="3842390" y="2575149"/>
            <a:ext cx="844035" cy="6115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5CACCE-6A47-4544-BAD3-C925866240F6}"/>
              </a:ext>
            </a:extLst>
          </p:cNvPr>
          <p:cNvSpPr/>
          <p:nvPr/>
        </p:nvSpPr>
        <p:spPr>
          <a:xfrm>
            <a:off x="3860875" y="3769557"/>
            <a:ext cx="854448" cy="166169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17BDA6-7ABA-4E20-ADD8-58532A283FD6}"/>
              </a:ext>
            </a:extLst>
          </p:cNvPr>
          <p:cNvSpPr/>
          <p:nvPr/>
        </p:nvSpPr>
        <p:spPr>
          <a:xfrm>
            <a:off x="3821997" y="2150260"/>
            <a:ext cx="864428" cy="46288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C0986E-61C1-43E2-A254-F0FB8402146A}"/>
              </a:ext>
            </a:extLst>
          </p:cNvPr>
          <p:cNvSpPr/>
          <p:nvPr/>
        </p:nvSpPr>
        <p:spPr>
          <a:xfrm>
            <a:off x="3842391" y="3148698"/>
            <a:ext cx="853414" cy="6115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8B76145-178F-42B0-9FFC-8FD9200AD8D8}"/>
              </a:ext>
            </a:extLst>
          </p:cNvPr>
          <p:cNvSpPr/>
          <p:nvPr/>
        </p:nvSpPr>
        <p:spPr>
          <a:xfrm>
            <a:off x="3872844" y="5408211"/>
            <a:ext cx="854447" cy="4418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848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9045" y="-152400"/>
            <a:ext cx="3733799" cy="1618603"/>
          </a:xfrm>
        </p:spPr>
        <p:txBody>
          <a:bodyPr>
            <a:normAutofit fontScale="92500"/>
          </a:bodyPr>
          <a:lstStyle/>
          <a:p>
            <a:r>
              <a:rPr lang="en-IN" sz="3000" dirty="0">
                <a:solidFill>
                  <a:srgbClr val="0070C0"/>
                </a:solidFill>
              </a:rPr>
              <a:t>Problem Management</a:t>
            </a:r>
          </a:p>
          <a:p>
            <a:pPr>
              <a:lnSpc>
                <a:spcPct val="110000"/>
              </a:lnSpc>
            </a:pPr>
            <a:r>
              <a:rPr lang="en-US" sz="2200" dirty="0">
                <a:solidFill>
                  <a:srgbClr val="C00000"/>
                </a:solidFill>
              </a:rPr>
              <a:t>Assessing an Infrastructure’s Problem Management Process</a:t>
            </a:r>
          </a:p>
        </p:txBody>
      </p:sp>
      <p:sp>
        <p:nvSpPr>
          <p:cNvPr id="4" name="Footer Placeholder 3"/>
          <p:cNvSpPr>
            <a:spLocks noGrp="1"/>
          </p:cNvSpPr>
          <p:nvPr>
            <p:ph type="ftr" sz="quarter" idx="12"/>
          </p:nvPr>
        </p:nvSpPr>
        <p:spPr>
          <a:xfrm>
            <a:off x="1010116" y="6521773"/>
            <a:ext cx="2954076" cy="365125"/>
          </a:xfrm>
        </p:spPr>
        <p:txBody>
          <a:bodyPr/>
          <a:lstStyle/>
          <a:p>
            <a:r>
              <a:rPr lang="en-US" dirty="0"/>
              <a:t>SS ZG538 Infrastructure Management</a:t>
            </a:r>
          </a:p>
        </p:txBody>
      </p:sp>
      <p:sp>
        <p:nvSpPr>
          <p:cNvPr id="7" name="Slide Number Placeholder 6">
            <a:extLst>
              <a:ext uri="{FF2B5EF4-FFF2-40B4-BE49-F238E27FC236}">
                <a16:creationId xmlns:a16="http://schemas.microsoft.com/office/drawing/2014/main" id="{FE3A73E2-0F45-4664-87AA-E77E03262EDA}"/>
              </a:ext>
            </a:extLst>
          </p:cNvPr>
          <p:cNvSpPr>
            <a:spLocks noGrp="1"/>
          </p:cNvSpPr>
          <p:nvPr>
            <p:ph type="sldNum" sz="quarter" idx="13"/>
          </p:nvPr>
        </p:nvSpPr>
        <p:spPr/>
        <p:txBody>
          <a:bodyPr/>
          <a:lstStyle/>
          <a:p>
            <a:fld id="{BC8D7E44-7D4F-4942-A8C9-2DF6BF8399E8}" type="slidenum">
              <a:rPr lang="en-US" smtClean="0"/>
              <a:pPr/>
              <a:t>51</a:t>
            </a:fld>
            <a:endParaRPr lang="en-US" dirty="0"/>
          </a:p>
        </p:txBody>
      </p:sp>
      <p:grpSp>
        <p:nvGrpSpPr>
          <p:cNvPr id="11" name="Group 10">
            <a:extLst>
              <a:ext uri="{FF2B5EF4-FFF2-40B4-BE49-F238E27FC236}">
                <a16:creationId xmlns:a16="http://schemas.microsoft.com/office/drawing/2014/main" id="{D778942D-F214-4138-998F-28655E612506}"/>
              </a:ext>
            </a:extLst>
          </p:cNvPr>
          <p:cNvGrpSpPr/>
          <p:nvPr/>
        </p:nvGrpSpPr>
        <p:grpSpPr>
          <a:xfrm>
            <a:off x="3886199" y="0"/>
            <a:ext cx="5257801" cy="6858000"/>
            <a:chOff x="3809896" y="0"/>
            <a:chExt cx="5257801" cy="6508266"/>
          </a:xfrm>
        </p:grpSpPr>
        <p:pic>
          <p:nvPicPr>
            <p:cNvPr id="8" name="Picture 7">
              <a:extLst>
                <a:ext uri="{FF2B5EF4-FFF2-40B4-BE49-F238E27FC236}">
                  <a16:creationId xmlns:a16="http://schemas.microsoft.com/office/drawing/2014/main" id="{45EABED9-8A06-4CCB-9A9F-08DB800DF419}"/>
                </a:ext>
              </a:extLst>
            </p:cNvPr>
            <p:cNvPicPr>
              <a:picLocks noChangeAspect="1"/>
            </p:cNvPicPr>
            <p:nvPr/>
          </p:nvPicPr>
          <p:blipFill>
            <a:blip r:embed="rId3"/>
            <a:stretch>
              <a:fillRect/>
            </a:stretch>
          </p:blipFill>
          <p:spPr>
            <a:xfrm>
              <a:off x="3822669" y="3563717"/>
              <a:ext cx="5245027" cy="2944549"/>
            </a:xfrm>
            <a:prstGeom prst="rect">
              <a:avLst/>
            </a:prstGeom>
          </p:spPr>
        </p:pic>
        <p:pic>
          <p:nvPicPr>
            <p:cNvPr id="9" name="Picture 8">
              <a:extLst>
                <a:ext uri="{FF2B5EF4-FFF2-40B4-BE49-F238E27FC236}">
                  <a16:creationId xmlns:a16="http://schemas.microsoft.com/office/drawing/2014/main" id="{2FE2E2D9-D027-465D-8343-5410FA14568A}"/>
                </a:ext>
              </a:extLst>
            </p:cNvPr>
            <p:cNvPicPr>
              <a:picLocks noChangeAspect="1"/>
            </p:cNvPicPr>
            <p:nvPr/>
          </p:nvPicPr>
          <p:blipFill>
            <a:blip r:embed="rId4"/>
            <a:stretch>
              <a:fillRect/>
            </a:stretch>
          </p:blipFill>
          <p:spPr>
            <a:xfrm>
              <a:off x="3809896" y="0"/>
              <a:ext cx="5257801" cy="3606122"/>
            </a:xfrm>
            <a:prstGeom prst="rect">
              <a:avLst/>
            </a:prstGeom>
          </p:spPr>
        </p:pic>
      </p:grpSp>
      <p:grpSp>
        <p:nvGrpSpPr>
          <p:cNvPr id="5" name="Group 4">
            <a:extLst>
              <a:ext uri="{FF2B5EF4-FFF2-40B4-BE49-F238E27FC236}">
                <a16:creationId xmlns:a16="http://schemas.microsoft.com/office/drawing/2014/main" id="{6C8FB53F-6777-4A13-8037-88F7CC5F10A1}"/>
              </a:ext>
            </a:extLst>
          </p:cNvPr>
          <p:cNvGrpSpPr/>
          <p:nvPr/>
        </p:nvGrpSpPr>
        <p:grpSpPr>
          <a:xfrm>
            <a:off x="3898973" y="799032"/>
            <a:ext cx="817370" cy="5619525"/>
            <a:chOff x="3821997" y="799032"/>
            <a:chExt cx="893326" cy="5619525"/>
          </a:xfrm>
        </p:grpSpPr>
        <p:sp>
          <p:nvSpPr>
            <p:cNvPr id="10" name="Rectangle 9">
              <a:extLst>
                <a:ext uri="{FF2B5EF4-FFF2-40B4-BE49-F238E27FC236}">
                  <a16:creationId xmlns:a16="http://schemas.microsoft.com/office/drawing/2014/main" id="{AC123717-290C-4089-B778-79E9673CC248}"/>
                </a:ext>
              </a:extLst>
            </p:cNvPr>
            <p:cNvSpPr/>
            <p:nvPr/>
          </p:nvSpPr>
          <p:spPr>
            <a:xfrm>
              <a:off x="3872844" y="799032"/>
              <a:ext cx="822961" cy="135122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3B13D-4177-4797-8B50-584CEA0F824E}"/>
                </a:ext>
              </a:extLst>
            </p:cNvPr>
            <p:cNvSpPr/>
            <p:nvPr/>
          </p:nvSpPr>
          <p:spPr>
            <a:xfrm>
              <a:off x="3893277" y="5967401"/>
              <a:ext cx="813582" cy="45115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E2F7C-7486-4381-8AB9-21BA9DCA4147}"/>
                </a:ext>
              </a:extLst>
            </p:cNvPr>
            <p:cNvSpPr/>
            <p:nvPr/>
          </p:nvSpPr>
          <p:spPr>
            <a:xfrm>
              <a:off x="3842390" y="2575149"/>
              <a:ext cx="844035" cy="6115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E2F80C-3ECB-41B4-9ADF-825FA70D4AC1}"/>
                </a:ext>
              </a:extLst>
            </p:cNvPr>
            <p:cNvSpPr/>
            <p:nvPr/>
          </p:nvSpPr>
          <p:spPr>
            <a:xfrm>
              <a:off x="3860875" y="3769557"/>
              <a:ext cx="854448" cy="17076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01B232-9664-4C35-9452-B7BF56009EDF}"/>
                </a:ext>
              </a:extLst>
            </p:cNvPr>
            <p:cNvSpPr/>
            <p:nvPr/>
          </p:nvSpPr>
          <p:spPr>
            <a:xfrm>
              <a:off x="3821997" y="2150260"/>
              <a:ext cx="864428" cy="46288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2E25F4-56DE-425A-9956-93B235B03C91}"/>
                </a:ext>
              </a:extLst>
            </p:cNvPr>
            <p:cNvSpPr/>
            <p:nvPr/>
          </p:nvSpPr>
          <p:spPr>
            <a:xfrm>
              <a:off x="3842391" y="3148698"/>
              <a:ext cx="853414" cy="6115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D0E37C9-FF60-4A2C-9D93-98DB0DE91DEA}"/>
                </a:ext>
              </a:extLst>
            </p:cNvPr>
            <p:cNvSpPr/>
            <p:nvPr/>
          </p:nvSpPr>
          <p:spPr>
            <a:xfrm>
              <a:off x="3857101" y="5516801"/>
              <a:ext cx="854447" cy="44184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22" name="Content Placeholder 1">
            <a:extLst>
              <a:ext uri="{FF2B5EF4-FFF2-40B4-BE49-F238E27FC236}">
                <a16:creationId xmlns:a16="http://schemas.microsoft.com/office/drawing/2014/main" id="{D995CC98-C163-4562-BEDE-3158D3084046}"/>
              </a:ext>
            </a:extLst>
          </p:cNvPr>
          <p:cNvSpPr txBox="1">
            <a:spLocks/>
          </p:cNvSpPr>
          <p:nvPr/>
        </p:nvSpPr>
        <p:spPr>
          <a:xfrm>
            <a:off x="76304" y="1343891"/>
            <a:ext cx="2883154" cy="519631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lvl="2" indent="-274320" algn="just">
              <a:lnSpc>
                <a:spcPct val="110000"/>
              </a:lnSpc>
              <a:spcBef>
                <a:spcPts val="500"/>
              </a:spcBef>
              <a:buClr>
                <a:srgbClr val="101141"/>
              </a:buClr>
              <a:buFont typeface="Wingdings" panose="05000000000000000000" pitchFamily="2" charset="2"/>
              <a:buChar char="§"/>
            </a:pPr>
            <a:r>
              <a:rPr lang="en-US" sz="1700">
                <a:latin typeface="+mn-lt"/>
              </a:rPr>
              <a:t>Worksheet with a weighing factor to assign relative importance provided for a particular category and the worksheet is enclosed. </a:t>
            </a:r>
            <a:endParaRPr lang="en-US" sz="1700" dirty="0">
              <a:latin typeface="+mn-lt"/>
            </a:endParaRPr>
          </a:p>
        </p:txBody>
      </p:sp>
      <p:sp>
        <p:nvSpPr>
          <p:cNvPr id="23" name="TextBox 22">
            <a:extLst>
              <a:ext uri="{FF2B5EF4-FFF2-40B4-BE49-F238E27FC236}">
                <a16:creationId xmlns:a16="http://schemas.microsoft.com/office/drawing/2014/main" id="{D33704D4-9C72-4B01-AA4B-7484EFA5F384}"/>
              </a:ext>
            </a:extLst>
          </p:cNvPr>
          <p:cNvSpPr txBox="1"/>
          <p:nvPr/>
        </p:nvSpPr>
        <p:spPr>
          <a:xfrm flipH="1">
            <a:off x="314754" y="2920413"/>
            <a:ext cx="3382380" cy="3046988"/>
          </a:xfrm>
          <a:prstGeom prst="rect">
            <a:avLst/>
          </a:prstGeom>
          <a:noFill/>
        </p:spPr>
        <p:txBody>
          <a:bodyPr wrap="square" rtlCol="0">
            <a:spAutoFit/>
          </a:bodyPr>
          <a:lstStyle/>
          <a:p>
            <a:r>
              <a:rPr lang="en-US" sz="1600" b="1" dirty="0">
                <a:solidFill>
                  <a:srgbClr val="0070C0"/>
                </a:solidFill>
              </a:rPr>
              <a:t>Maximum Weight – 32</a:t>
            </a:r>
          </a:p>
          <a:p>
            <a:r>
              <a:rPr lang="en-US" sz="1600" b="1" dirty="0">
                <a:solidFill>
                  <a:srgbClr val="0070C0"/>
                </a:solidFill>
              </a:rPr>
              <a:t>Maximum Rating Value - 4</a:t>
            </a:r>
          </a:p>
          <a:p>
            <a:endParaRPr lang="en-US" sz="1600" dirty="0"/>
          </a:p>
          <a:p>
            <a:r>
              <a:rPr lang="en-US" sz="1600" b="1" dirty="0">
                <a:solidFill>
                  <a:srgbClr val="C00000"/>
                </a:solidFill>
              </a:rPr>
              <a:t>Maximum Weighted Score </a:t>
            </a:r>
          </a:p>
          <a:p>
            <a:r>
              <a:rPr lang="en-US" sz="1600" b="1" dirty="0">
                <a:solidFill>
                  <a:srgbClr val="C00000"/>
                </a:solidFill>
              </a:rPr>
              <a:t>= Max Weight  * Max Rating Value</a:t>
            </a:r>
            <a:br>
              <a:rPr lang="en-US" sz="1600" b="1" dirty="0">
                <a:solidFill>
                  <a:srgbClr val="C00000"/>
                </a:solidFill>
              </a:rPr>
            </a:br>
            <a:r>
              <a:rPr lang="en-US" sz="1600" b="1" dirty="0">
                <a:solidFill>
                  <a:srgbClr val="C00000"/>
                </a:solidFill>
              </a:rPr>
              <a:t>Max Weighted Score = 34 * 4</a:t>
            </a:r>
          </a:p>
          <a:p>
            <a:r>
              <a:rPr lang="en-US" sz="1600" b="1" dirty="0">
                <a:solidFill>
                  <a:srgbClr val="C00000"/>
                </a:solidFill>
              </a:rPr>
              <a:t>                                      = 136</a:t>
            </a:r>
          </a:p>
          <a:p>
            <a:endParaRPr lang="en-US" sz="1600" dirty="0"/>
          </a:p>
          <a:p>
            <a:r>
              <a:rPr lang="en-US" sz="1600" b="1" dirty="0">
                <a:solidFill>
                  <a:srgbClr val="7030A0"/>
                </a:solidFill>
              </a:rPr>
              <a:t>Weighted Assessment Score  </a:t>
            </a:r>
          </a:p>
          <a:p>
            <a:r>
              <a:rPr lang="en-US" sz="1600" b="1" dirty="0">
                <a:solidFill>
                  <a:srgbClr val="7030A0"/>
                </a:solidFill>
              </a:rPr>
              <a:t> = Total Score/Max Weighted Score </a:t>
            </a:r>
          </a:p>
          <a:p>
            <a:r>
              <a:rPr lang="en-US" sz="1600" b="1" dirty="0">
                <a:solidFill>
                  <a:srgbClr val="7030A0"/>
                </a:solidFill>
              </a:rPr>
              <a:t> = 94/136 = 0.6911  = ~0.69</a:t>
            </a:r>
          </a:p>
          <a:p>
            <a:r>
              <a:rPr lang="en-US" sz="1600" b="1" dirty="0">
                <a:solidFill>
                  <a:srgbClr val="7030A0"/>
                </a:solidFill>
              </a:rPr>
              <a:t>            = 69%</a:t>
            </a:r>
          </a:p>
        </p:txBody>
      </p:sp>
    </p:spTree>
    <p:extLst>
      <p:ext uri="{BB962C8B-B14F-4D97-AF65-F5344CB8AC3E}">
        <p14:creationId xmlns:p14="http://schemas.microsoft.com/office/powerpoint/2010/main" val="147142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0718"/>
            <a:ext cx="8763000" cy="5374881"/>
          </a:xfrm>
        </p:spPr>
        <p:txBody>
          <a:bodyPr>
            <a:normAutofit/>
          </a:bodyPr>
          <a:lstStyle/>
          <a:p>
            <a:pPr marL="285750" lvl="2" indent="-285750" algn="just">
              <a:lnSpc>
                <a:spcPct val="120000"/>
              </a:lnSpc>
              <a:spcBef>
                <a:spcPts val="600"/>
              </a:spcBef>
              <a:buFont typeface="Wingdings" panose="05000000000000000000" pitchFamily="2" charset="2"/>
              <a:buChar char="§"/>
            </a:pPr>
            <a:r>
              <a:rPr lang="en-US" sz="1600" dirty="0"/>
              <a:t>We can measure and streamline the problem management process with the help of the assessment worksheet.</a:t>
            </a:r>
          </a:p>
          <a:p>
            <a:pPr marL="285750" lvl="2" indent="-285750" algn="just">
              <a:lnSpc>
                <a:spcPct val="120000"/>
              </a:lnSpc>
              <a:spcBef>
                <a:spcPts val="600"/>
              </a:spcBef>
              <a:buFont typeface="Wingdings" panose="05000000000000000000" pitchFamily="2" charset="2"/>
              <a:buChar char="§"/>
            </a:pPr>
            <a:r>
              <a:rPr lang="en-US" sz="1600" dirty="0"/>
              <a:t>We can measure the effectiveness of a problem management process with service metrics such as calls answered by the second ring, calls answered by a person, calls solved at level 1, response times of level 2 and feedback surveys. </a:t>
            </a:r>
          </a:p>
          <a:p>
            <a:pPr marL="285750" lvl="2" indent="-285750" algn="just">
              <a:lnSpc>
                <a:spcPct val="120000"/>
              </a:lnSpc>
              <a:spcBef>
                <a:spcPts val="600"/>
              </a:spcBef>
              <a:buFont typeface="Wingdings" panose="05000000000000000000" pitchFamily="2" charset="2"/>
              <a:buChar char="§"/>
            </a:pPr>
            <a:r>
              <a:rPr lang="en-US" sz="1600" dirty="0"/>
              <a:t>We can also look at the Process metrics—such as calls dispatched to wrong groups, calls requiring repeat follow-up, amount of overtime spent by level 2, third-party vendors etc. which help us gauge the efficiency of this process. </a:t>
            </a:r>
          </a:p>
          <a:p>
            <a:pPr marL="285750" lvl="2" indent="-285750" algn="just">
              <a:lnSpc>
                <a:spcPct val="120000"/>
              </a:lnSpc>
              <a:spcBef>
                <a:spcPts val="600"/>
              </a:spcBef>
              <a:buFont typeface="Wingdings" panose="05000000000000000000" pitchFamily="2" charset="2"/>
              <a:buChar char="§"/>
            </a:pPr>
            <a:r>
              <a:rPr lang="en-US" sz="1600" dirty="0">
                <a:solidFill>
                  <a:srgbClr val="0070C0"/>
                </a:solidFill>
              </a:rPr>
              <a:t>We can streamline the problem management process by automating actions such as escalation, paging, exception reporting, and the use of a knowledge database.</a:t>
            </a:r>
          </a:p>
        </p:txBody>
      </p:sp>
      <p:sp>
        <p:nvSpPr>
          <p:cNvPr id="3" name="Content Placeholder 2"/>
          <p:cNvSpPr>
            <a:spLocks noGrp="1"/>
          </p:cNvSpPr>
          <p:nvPr>
            <p:ph sz="quarter" idx="10"/>
          </p:nvPr>
        </p:nvSpPr>
        <p:spPr>
          <a:xfrm>
            <a:off x="152400" y="0"/>
            <a:ext cx="7788806" cy="1295400"/>
          </a:xfrm>
        </p:spPr>
        <p:txBody>
          <a:bodyPr>
            <a:normAutofit fontScale="92500"/>
          </a:bodyPr>
          <a:lstStyle/>
          <a:p>
            <a:r>
              <a:rPr lang="en-IN" sz="3000" dirty="0">
                <a:solidFill>
                  <a:srgbClr val="0070C0"/>
                </a:solidFill>
              </a:rPr>
              <a:t>Problem Management</a:t>
            </a:r>
          </a:p>
          <a:p>
            <a:r>
              <a:rPr lang="en-US" sz="2400" dirty="0">
                <a:solidFill>
                  <a:srgbClr val="C00000"/>
                </a:solidFill>
              </a:rPr>
              <a:t>Measuring and Streamlining the Problem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49C9B7F4-8D58-4BEC-ABB4-CB8468028998}"/>
              </a:ext>
            </a:extLst>
          </p:cNvPr>
          <p:cNvSpPr>
            <a:spLocks noGrp="1"/>
          </p:cNvSpPr>
          <p:nvPr>
            <p:ph type="sldNum" sz="quarter" idx="13"/>
          </p:nvPr>
        </p:nvSpPr>
        <p:spPr/>
        <p:txBody>
          <a:bodyPr/>
          <a:lstStyle/>
          <a:p>
            <a:fld id="{BC8D7E44-7D4F-4942-A8C9-2DF6BF8399E8}" type="slidenum">
              <a:rPr lang="en-US" smtClean="0"/>
              <a:pPr/>
              <a:t>52</a:t>
            </a:fld>
            <a:endParaRPr lang="en-US" dirty="0"/>
          </a:p>
        </p:txBody>
      </p:sp>
    </p:spTree>
    <p:extLst>
      <p:ext uri="{BB962C8B-B14F-4D97-AF65-F5344CB8AC3E}">
        <p14:creationId xmlns:p14="http://schemas.microsoft.com/office/powerpoint/2010/main" val="624660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34070-BB3F-40DD-AB76-E049401C4A32}"/>
              </a:ext>
            </a:extLst>
          </p:cNvPr>
          <p:cNvSpPr>
            <a:spLocks noGrp="1"/>
          </p:cNvSpPr>
          <p:nvPr>
            <p:ph idx="1"/>
          </p:nvPr>
        </p:nvSpPr>
        <p:spPr>
          <a:xfrm>
            <a:off x="304799" y="1493837"/>
            <a:ext cx="8762897" cy="4525963"/>
          </a:xfrm>
        </p:spPr>
        <p:txBody>
          <a:bodyPr>
            <a:normAutofit/>
          </a:bodyPr>
          <a:lstStyle/>
          <a:p>
            <a:pPr>
              <a:lnSpc>
                <a:spcPct val="150000"/>
              </a:lnSpc>
              <a:spcBef>
                <a:spcPts val="1200"/>
              </a:spcBef>
              <a:buFont typeface="Wingdings" panose="05000000000000000000" pitchFamily="2" charset="2"/>
              <a:buChar char="§"/>
            </a:pPr>
            <a:r>
              <a:rPr lang="en-US" b="1" dirty="0">
                <a:solidFill>
                  <a:srgbClr val="C00000"/>
                </a:solidFill>
              </a:rPr>
              <a:t>How is your support levels structured in your organization?</a:t>
            </a:r>
          </a:p>
          <a:p>
            <a:pPr>
              <a:lnSpc>
                <a:spcPct val="150000"/>
              </a:lnSpc>
              <a:spcBef>
                <a:spcPts val="1200"/>
              </a:spcBef>
              <a:buFont typeface="Wingdings" panose="05000000000000000000" pitchFamily="2" charset="2"/>
              <a:buChar char="§"/>
            </a:pPr>
            <a:r>
              <a:rPr lang="en-US" b="1" dirty="0">
                <a:solidFill>
                  <a:srgbClr val="C00000"/>
                </a:solidFill>
              </a:rPr>
              <a:t>Is your Service desk integrated or segregated and why?</a:t>
            </a:r>
          </a:p>
          <a:p>
            <a:pPr>
              <a:lnSpc>
                <a:spcPct val="150000"/>
              </a:lnSpc>
              <a:spcBef>
                <a:spcPts val="1200"/>
              </a:spcBef>
              <a:buFont typeface="Wingdings" panose="05000000000000000000" pitchFamily="2" charset="2"/>
              <a:buChar char="§"/>
            </a:pPr>
            <a:r>
              <a:rPr lang="en-US" b="1" dirty="0">
                <a:solidFill>
                  <a:srgbClr val="C00000"/>
                </a:solidFill>
              </a:rPr>
              <a:t>Is Service desk a process or a function in your organization</a:t>
            </a:r>
          </a:p>
          <a:p>
            <a:pPr>
              <a:lnSpc>
                <a:spcPct val="150000"/>
              </a:lnSpc>
              <a:spcBef>
                <a:spcPts val="1200"/>
              </a:spcBef>
              <a:buFont typeface="Wingdings" panose="05000000000000000000" pitchFamily="2" charset="2"/>
              <a:buChar char="§"/>
            </a:pPr>
            <a:r>
              <a:rPr lang="en-US" b="1" dirty="0">
                <a:solidFill>
                  <a:srgbClr val="C00000"/>
                </a:solidFill>
              </a:rPr>
              <a:t>Name some of the metrics used with problem management process within your organization</a:t>
            </a:r>
          </a:p>
        </p:txBody>
      </p:sp>
      <p:sp>
        <p:nvSpPr>
          <p:cNvPr id="3" name="Content Placeholder 2">
            <a:extLst>
              <a:ext uri="{FF2B5EF4-FFF2-40B4-BE49-F238E27FC236}">
                <a16:creationId xmlns:a16="http://schemas.microsoft.com/office/drawing/2014/main" id="{42D21F3C-CA27-4D3F-A466-EB4DEFC85C7C}"/>
              </a:ext>
            </a:extLst>
          </p:cNvPr>
          <p:cNvSpPr>
            <a:spLocks noGrp="1"/>
          </p:cNvSpPr>
          <p:nvPr>
            <p:ph sz="quarter" idx="10"/>
          </p:nvPr>
        </p:nvSpPr>
        <p:spPr/>
        <p:txBody>
          <a:bodyPr>
            <a:normAutofit/>
          </a:bodyPr>
          <a:lstStyle/>
          <a:p>
            <a:r>
              <a:rPr lang="en-US" sz="2800" dirty="0">
                <a:solidFill>
                  <a:srgbClr val="0070C0"/>
                </a:solidFill>
              </a:rPr>
              <a:t>Discussions (Problem Management)</a:t>
            </a:r>
          </a:p>
        </p:txBody>
      </p:sp>
      <p:sp>
        <p:nvSpPr>
          <p:cNvPr id="4" name="Footer Placeholder 3">
            <a:extLst>
              <a:ext uri="{FF2B5EF4-FFF2-40B4-BE49-F238E27FC236}">
                <a16:creationId xmlns:a16="http://schemas.microsoft.com/office/drawing/2014/main" id="{4E1C5459-FAD7-4A7F-B342-B54A7C165C5E}"/>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1AA111CE-5896-4C36-BCFA-D4EC197B1851}"/>
              </a:ext>
            </a:extLst>
          </p:cNvPr>
          <p:cNvSpPr>
            <a:spLocks noGrp="1"/>
          </p:cNvSpPr>
          <p:nvPr>
            <p:ph type="sldNum" sz="quarter" idx="13"/>
          </p:nvPr>
        </p:nvSpPr>
        <p:spPr/>
        <p:txBody>
          <a:bodyPr/>
          <a:lstStyle/>
          <a:p>
            <a:fld id="{BC8D7E44-7D4F-4942-A8C9-2DF6BF8399E8}" type="slidenum">
              <a:rPr lang="en-US" smtClean="0"/>
              <a:pPr/>
              <a:t>53</a:t>
            </a:fld>
            <a:endParaRPr lang="en-US" dirty="0"/>
          </a:p>
        </p:txBody>
      </p:sp>
    </p:spTree>
    <p:extLst>
      <p:ext uri="{BB962C8B-B14F-4D97-AF65-F5344CB8AC3E}">
        <p14:creationId xmlns:p14="http://schemas.microsoft.com/office/powerpoint/2010/main" val="191181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13" y="1393745"/>
            <a:ext cx="8935284" cy="5106049"/>
          </a:xfrm>
        </p:spPr>
        <p:txBody>
          <a:bodyPr>
            <a:normAutofit/>
          </a:bodyPr>
          <a:lstStyle/>
          <a:p>
            <a:pPr marL="360000" indent="-360000" algn="just">
              <a:lnSpc>
                <a:spcPct val="130000"/>
              </a:lnSpc>
              <a:spcBef>
                <a:spcPts val="600"/>
              </a:spcBef>
              <a:buFont typeface="Arial" panose="020B0604020202020204" pitchFamily="34" charset="0"/>
              <a:buChar char="•"/>
            </a:pPr>
            <a:endParaRPr lang="en-US" sz="1800" dirty="0"/>
          </a:p>
          <a:p>
            <a:pPr marL="360000" indent="-360000" algn="just">
              <a:lnSpc>
                <a:spcPct val="130000"/>
              </a:lnSpc>
              <a:spcBef>
                <a:spcPts val="600"/>
              </a:spcBef>
              <a:buFont typeface="Arial" panose="020B0604020202020204" pitchFamily="34" charset="0"/>
              <a:buChar char="•"/>
            </a:pPr>
            <a:endParaRPr lang="en-US" sz="1800" dirty="0"/>
          </a:p>
          <a:p>
            <a:pPr marL="360000" indent="-360000" algn="just">
              <a:lnSpc>
                <a:spcPct val="130000"/>
              </a:lnSpc>
              <a:spcBef>
                <a:spcPts val="600"/>
              </a:spcBef>
              <a:buFont typeface="Arial" panose="020B0604020202020204" pitchFamily="34" charset="0"/>
              <a:buChar char="•"/>
            </a:pPr>
            <a:endParaRPr lang="en-US" sz="1800" dirty="0"/>
          </a:p>
          <a:p>
            <a:pPr marL="0" indent="0" algn="ctr">
              <a:lnSpc>
                <a:spcPct val="130000"/>
              </a:lnSpc>
              <a:spcBef>
                <a:spcPts val="600"/>
              </a:spcBef>
            </a:pPr>
            <a:r>
              <a:rPr lang="en-US" sz="2800" b="1" dirty="0"/>
              <a:t>What do you think are the objectives for Change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Objectives of Change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276395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13" y="1393745"/>
            <a:ext cx="8935284" cy="5106049"/>
          </a:xfrm>
        </p:spPr>
        <p:txBody>
          <a:bodyPr>
            <a:normAutofit fontScale="92500"/>
          </a:bodyPr>
          <a:lstStyle/>
          <a:p>
            <a:pPr marL="0" indent="0" algn="just">
              <a:lnSpc>
                <a:spcPct val="130000"/>
              </a:lnSpc>
              <a:spcBef>
                <a:spcPts val="600"/>
              </a:spcBef>
            </a:pPr>
            <a:r>
              <a:rPr lang="en-US" sz="1900" b="1" dirty="0"/>
              <a:t>Value Realization</a:t>
            </a:r>
          </a:p>
          <a:p>
            <a:pPr marL="360000" indent="-360000" algn="just">
              <a:lnSpc>
                <a:spcPct val="130000"/>
              </a:lnSpc>
              <a:spcBef>
                <a:spcPts val="600"/>
              </a:spcBef>
              <a:buFont typeface="Arial" panose="020B0604020202020204" pitchFamily="34" charset="0"/>
              <a:buChar char="•"/>
            </a:pPr>
            <a:r>
              <a:rPr lang="en-US" sz="1800" dirty="0">
                <a:solidFill>
                  <a:srgbClr val="0070C0"/>
                </a:solidFill>
              </a:rPr>
              <a:t>Responding to changing Business requirements and aligning to Business Goals</a:t>
            </a:r>
          </a:p>
          <a:p>
            <a:pPr marL="360000" indent="-360000" algn="just">
              <a:lnSpc>
                <a:spcPct val="130000"/>
              </a:lnSpc>
              <a:spcBef>
                <a:spcPts val="600"/>
              </a:spcBef>
              <a:buFont typeface="Arial" panose="020B0604020202020204" pitchFamily="34" charset="0"/>
              <a:buChar char="•"/>
            </a:pPr>
            <a:r>
              <a:rPr lang="en-US" sz="1800" dirty="0">
                <a:solidFill>
                  <a:srgbClr val="0070C0"/>
                </a:solidFill>
              </a:rPr>
              <a:t>Responding to changes in terms of transition to emerging technologies and processes. </a:t>
            </a:r>
          </a:p>
          <a:p>
            <a:pPr marL="0" indent="0" algn="just">
              <a:lnSpc>
                <a:spcPct val="130000"/>
              </a:lnSpc>
              <a:spcBef>
                <a:spcPts val="600"/>
              </a:spcBef>
            </a:pPr>
            <a:r>
              <a:rPr lang="en-US" sz="1800" dirty="0">
                <a:solidFill>
                  <a:srgbClr val="0070C0"/>
                </a:solidFill>
              </a:rPr>
              <a:t>      (we realize the benefit and would like to change)</a:t>
            </a:r>
          </a:p>
          <a:p>
            <a:pPr marL="360000" indent="-360000" algn="just">
              <a:lnSpc>
                <a:spcPct val="130000"/>
              </a:lnSpc>
              <a:spcBef>
                <a:spcPts val="600"/>
              </a:spcBef>
              <a:buFont typeface="Arial" panose="020B0604020202020204" pitchFamily="34" charset="0"/>
              <a:buChar char="•"/>
            </a:pPr>
            <a:r>
              <a:rPr lang="en-US" sz="1800" dirty="0">
                <a:solidFill>
                  <a:srgbClr val="C00000"/>
                </a:solidFill>
              </a:rPr>
              <a:t>I am managing risk and am changing</a:t>
            </a:r>
          </a:p>
          <a:p>
            <a:pPr marL="0" indent="0" algn="just">
              <a:lnSpc>
                <a:spcPct val="130000"/>
              </a:lnSpc>
              <a:spcBef>
                <a:spcPts val="600"/>
              </a:spcBef>
            </a:pPr>
            <a:r>
              <a:rPr lang="en-US" sz="1800" dirty="0">
                <a:solidFill>
                  <a:srgbClr val="C00000"/>
                </a:solidFill>
              </a:rPr>
              <a:t>       (Addressing Issues or fixing things with goal of reducing disruption and </a:t>
            </a:r>
            <a:br>
              <a:rPr lang="en-US" sz="1800" dirty="0">
                <a:solidFill>
                  <a:srgbClr val="C00000"/>
                </a:solidFill>
              </a:rPr>
            </a:br>
            <a:r>
              <a:rPr lang="en-US" sz="1800" dirty="0">
                <a:solidFill>
                  <a:srgbClr val="C00000"/>
                </a:solidFill>
              </a:rPr>
              <a:t>        enhancing effectiveness)</a:t>
            </a:r>
          </a:p>
          <a:p>
            <a:pPr marL="360000" indent="-360000" algn="just">
              <a:lnSpc>
                <a:spcPct val="130000"/>
              </a:lnSpc>
              <a:spcBef>
                <a:spcPts val="600"/>
              </a:spcBef>
              <a:buFont typeface="Arial" panose="020B0604020202020204" pitchFamily="34" charset="0"/>
              <a:buChar char="•"/>
            </a:pPr>
            <a:r>
              <a:rPr lang="en-US" sz="1800" dirty="0">
                <a:solidFill>
                  <a:srgbClr val="7030A0"/>
                </a:solidFill>
              </a:rPr>
              <a:t>Resource optimization</a:t>
            </a:r>
          </a:p>
          <a:p>
            <a:pPr marL="0" indent="0" algn="just">
              <a:lnSpc>
                <a:spcPct val="130000"/>
              </a:lnSpc>
              <a:spcBef>
                <a:spcPts val="600"/>
              </a:spcBef>
            </a:pPr>
            <a:r>
              <a:rPr lang="en-US" sz="1800" dirty="0">
                <a:solidFill>
                  <a:srgbClr val="7030A0"/>
                </a:solidFill>
              </a:rPr>
              <a:t>       (Reduction in cost, increase utilization etc.)</a:t>
            </a:r>
            <a:endParaRPr lang="en-US" sz="1800" dirty="0"/>
          </a:p>
          <a:p>
            <a:pPr marL="0" indent="0" algn="just">
              <a:lnSpc>
                <a:spcPct val="130000"/>
              </a:lnSpc>
              <a:spcBef>
                <a:spcPts val="600"/>
              </a:spcBef>
            </a:pPr>
            <a:r>
              <a:rPr lang="en-US" sz="1800" dirty="0"/>
              <a:t>All of these while</a:t>
            </a:r>
          </a:p>
          <a:p>
            <a:pPr marL="360000" indent="-360000" algn="just">
              <a:lnSpc>
                <a:spcPct val="130000"/>
              </a:lnSpc>
              <a:spcBef>
                <a:spcPts val="600"/>
              </a:spcBef>
              <a:buFont typeface="Arial" panose="020B0604020202020204" pitchFamily="34" charset="0"/>
              <a:buChar char="•"/>
            </a:pPr>
            <a:r>
              <a:rPr lang="en-US" sz="1800" dirty="0"/>
              <a:t>Ensure changes are properly handled</a:t>
            </a:r>
          </a:p>
          <a:p>
            <a:pPr marL="360000" indent="-360000" algn="just">
              <a:lnSpc>
                <a:spcPct val="130000"/>
              </a:lnSpc>
              <a:spcBef>
                <a:spcPts val="600"/>
              </a:spcBef>
              <a:buFont typeface="Arial" panose="020B0604020202020204" pitchFamily="34" charset="0"/>
              <a:buChar char="•"/>
            </a:pPr>
            <a:r>
              <a:rPr lang="en-US" sz="1800" dirty="0"/>
              <a:t>Ensure all changes to CIs are recorded in the CMS</a:t>
            </a:r>
          </a:p>
          <a:p>
            <a:pPr marL="360000" indent="-360000" algn="just">
              <a:lnSpc>
                <a:spcPct val="130000"/>
              </a:lnSpc>
              <a:spcBef>
                <a:spcPts val="600"/>
              </a:spcBef>
              <a:buFont typeface="Arial" panose="020B0604020202020204" pitchFamily="34" charset="0"/>
              <a:buChar char="•"/>
            </a:pP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Objectives of Change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75053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47640"/>
            <a:ext cx="8915297" cy="5357960"/>
          </a:xfrm>
        </p:spPr>
        <p:txBody>
          <a:bodyPr>
            <a:normAutofit fontScale="85000" lnSpcReduction="20000"/>
          </a:bodyPr>
          <a:lstStyle/>
          <a:p>
            <a:pPr marL="0" indent="0" algn="just">
              <a:lnSpc>
                <a:spcPct val="130000"/>
              </a:lnSpc>
              <a:spcBef>
                <a:spcPts val="600"/>
              </a:spcBef>
            </a:pPr>
            <a:r>
              <a:rPr lang="en-US" sz="1800" b="1" i="1" dirty="0"/>
              <a:t>Change Management </a:t>
            </a:r>
            <a:r>
              <a:rPr lang="en-US" sz="1800" dirty="0"/>
              <a:t>is the </a:t>
            </a:r>
            <a:r>
              <a:rPr lang="en-US" sz="1800" b="1" dirty="0">
                <a:solidFill>
                  <a:srgbClr val="C00000"/>
                </a:solidFill>
              </a:rPr>
              <a:t>standard</a:t>
            </a:r>
            <a:r>
              <a:rPr lang="en-US" sz="1800" dirty="0"/>
              <a:t> process for </a:t>
            </a:r>
            <a:r>
              <a:rPr lang="en-US" sz="1800" b="1" i="1" dirty="0">
                <a:solidFill>
                  <a:srgbClr val="7030A0"/>
                </a:solidFill>
              </a:rPr>
              <a:t>control</a:t>
            </a:r>
            <a:r>
              <a:rPr lang="en-US" sz="1800" dirty="0"/>
              <a:t> and </a:t>
            </a:r>
            <a:r>
              <a:rPr lang="en-US" sz="1800" b="1" i="1" dirty="0">
                <a:solidFill>
                  <a:srgbClr val="0070C0"/>
                </a:solidFill>
              </a:rPr>
              <a:t>coordination</a:t>
            </a:r>
            <a:r>
              <a:rPr lang="en-US" sz="1800" dirty="0"/>
              <a:t> of all changes to an IT production environment, for enabling beneficial change to be made with minimum disruption to IT Services or supporting changes to fix things with goal of reducing disruption and enhancing effectiveness </a:t>
            </a:r>
            <a:endParaRPr lang="en-US" sz="1800" b="1" dirty="0">
              <a:solidFill>
                <a:srgbClr val="0070C0"/>
              </a:solidFill>
            </a:endParaRPr>
          </a:p>
          <a:p>
            <a:pPr marL="760050" lvl="1" indent="-360000" algn="just">
              <a:spcBef>
                <a:spcPts val="300"/>
              </a:spcBef>
              <a:buFont typeface="Wingdings" panose="05000000000000000000" pitchFamily="2" charset="2"/>
              <a:buChar char="§"/>
            </a:pPr>
            <a:r>
              <a:rPr lang="en-US" sz="1800" b="1" dirty="0">
                <a:solidFill>
                  <a:srgbClr val="7030A0"/>
                </a:solidFill>
              </a:rPr>
              <a:t>Change control </a:t>
            </a:r>
          </a:p>
          <a:p>
            <a:pPr marL="1017270" lvl="1" algn="just">
              <a:lnSpc>
                <a:spcPct val="130000"/>
              </a:lnSpc>
              <a:spcBef>
                <a:spcPts val="600"/>
              </a:spcBef>
              <a:spcAft>
                <a:spcPts val="600"/>
              </a:spcAft>
              <a:buFont typeface="Wingdings" panose="05000000000000000000" pitchFamily="2" charset="2"/>
              <a:buChar char="§"/>
            </a:pPr>
            <a:r>
              <a:rPr lang="en-GB" dirty="0"/>
              <a:t>Change Control involves </a:t>
            </a:r>
            <a:r>
              <a:rPr lang="en-GB" b="1" dirty="0">
                <a:solidFill>
                  <a:srgbClr val="C00000"/>
                </a:solidFill>
              </a:rPr>
              <a:t>requesting</a:t>
            </a:r>
            <a:r>
              <a:rPr lang="en-GB" dirty="0"/>
              <a:t>, </a:t>
            </a:r>
            <a:r>
              <a:rPr lang="en-GB" b="1" dirty="0">
                <a:solidFill>
                  <a:srgbClr val="C00000"/>
                </a:solidFill>
              </a:rPr>
              <a:t>prioritizing</a:t>
            </a:r>
            <a:r>
              <a:rPr lang="en-GB" dirty="0"/>
              <a:t> and </a:t>
            </a:r>
            <a:r>
              <a:rPr lang="en-GB" b="1" dirty="0">
                <a:solidFill>
                  <a:srgbClr val="C00000"/>
                </a:solidFill>
              </a:rPr>
              <a:t>approving</a:t>
            </a:r>
            <a:r>
              <a:rPr lang="en-GB" dirty="0"/>
              <a:t> of any requested production change, prior to the change co-ordination required for its implementation </a:t>
            </a:r>
          </a:p>
          <a:p>
            <a:pPr marL="1017270" lvl="1" algn="just">
              <a:lnSpc>
                <a:spcPct val="120000"/>
              </a:lnSpc>
              <a:spcBef>
                <a:spcPts val="300"/>
              </a:spcBef>
              <a:buFont typeface="Wingdings" panose="05000000000000000000" pitchFamily="2" charset="2"/>
              <a:buChar char="§"/>
            </a:pPr>
            <a:r>
              <a:rPr lang="en-US" dirty="0"/>
              <a:t>All Changes have an impact on the IT environment, and hence need to be assessed for it.  Approval and test &amp; Validation process could be different based on the impact</a:t>
            </a:r>
          </a:p>
          <a:p>
            <a:pPr marL="1017270" lvl="1" algn="just">
              <a:lnSpc>
                <a:spcPct val="120000"/>
              </a:lnSpc>
              <a:spcBef>
                <a:spcPts val="600"/>
              </a:spcBef>
              <a:buFont typeface="Wingdings" panose="05000000000000000000" pitchFamily="2" charset="2"/>
              <a:buChar char="§"/>
            </a:pPr>
            <a:r>
              <a:rPr lang="en-US" dirty="0"/>
              <a:t>Scope of the impact could be based on the number of users impacted, number of systems impacted, time period impacted, risk involved etc. </a:t>
            </a:r>
          </a:p>
          <a:p>
            <a:pPr marL="1417320" lvl="2" algn="just">
              <a:lnSpc>
                <a:spcPct val="120000"/>
              </a:lnSpc>
              <a:spcBef>
                <a:spcPts val="600"/>
              </a:spcBef>
              <a:buFont typeface="Wingdings" panose="05000000000000000000" pitchFamily="2" charset="2"/>
              <a:buChar char="§"/>
            </a:pPr>
            <a:r>
              <a:rPr lang="en-US" sz="1600" dirty="0"/>
              <a:t>If the scope of the change is “No-impact” or “low-impact” with limited scope, the approval process may need approval at a lower level and the Verification may not be as stringent.</a:t>
            </a:r>
          </a:p>
          <a:p>
            <a:pPr marL="1417320" lvl="2" algn="just">
              <a:lnSpc>
                <a:spcPct val="120000"/>
              </a:lnSpc>
              <a:spcBef>
                <a:spcPts val="600"/>
              </a:spcBef>
              <a:buFont typeface="Wingdings" panose="05000000000000000000" pitchFamily="2" charset="2"/>
              <a:buChar char="§"/>
            </a:pPr>
            <a:r>
              <a:rPr lang="en-US" sz="1600" dirty="0"/>
              <a:t>If the scope of the change is higher, the change control process could include more formal process of requesting, prioritizing, and approvals</a:t>
            </a:r>
          </a:p>
          <a:p>
            <a:pPr marL="760050" lvl="1" indent="-360000" algn="just">
              <a:spcBef>
                <a:spcPts val="600"/>
              </a:spcBef>
              <a:buFont typeface="Wingdings" panose="05000000000000000000" pitchFamily="2" charset="2"/>
              <a:buChar char="§"/>
            </a:pPr>
            <a:r>
              <a:rPr lang="en-US" sz="1800" b="1" dirty="0">
                <a:solidFill>
                  <a:srgbClr val="0070C0"/>
                </a:solidFill>
              </a:rPr>
              <a:t>Change co-ordination</a:t>
            </a:r>
          </a:p>
          <a:p>
            <a:pPr marL="1005840" indent="-283464">
              <a:lnSpc>
                <a:spcPct val="130000"/>
              </a:lnSpc>
              <a:spcBef>
                <a:spcPts val="600"/>
              </a:spcBef>
              <a:spcAft>
                <a:spcPts val="600"/>
              </a:spcAft>
              <a:buFont typeface="Arial" panose="020B0604020202020204" pitchFamily="34" charset="0"/>
              <a:buChar char="•"/>
            </a:pPr>
            <a:r>
              <a:rPr lang="en-GB" sz="1600" b="1" dirty="0"/>
              <a:t>Change co-ordination </a:t>
            </a:r>
            <a:r>
              <a:rPr lang="en-GB" sz="1600" dirty="0"/>
              <a:t>involves </a:t>
            </a:r>
            <a:r>
              <a:rPr lang="en-GB" sz="1600" b="1" dirty="0">
                <a:solidFill>
                  <a:srgbClr val="C00000"/>
                </a:solidFill>
              </a:rPr>
              <a:t>collaboration</a:t>
            </a:r>
            <a:r>
              <a:rPr lang="en-GB" sz="1600" dirty="0"/>
              <a:t> and work together, planning and </a:t>
            </a:r>
            <a:r>
              <a:rPr lang="en-GB" sz="1600" b="1" dirty="0">
                <a:solidFill>
                  <a:srgbClr val="C00000"/>
                </a:solidFill>
              </a:rPr>
              <a:t>scheduling</a:t>
            </a:r>
            <a:r>
              <a:rPr lang="en-GB" sz="1600" dirty="0"/>
              <a:t> the change, </a:t>
            </a:r>
            <a:r>
              <a:rPr lang="en-GB" sz="1600" b="1" dirty="0">
                <a:solidFill>
                  <a:srgbClr val="C00000"/>
                </a:solidFill>
              </a:rPr>
              <a:t>Communicating</a:t>
            </a:r>
            <a:r>
              <a:rPr lang="en-GB" sz="1600" dirty="0"/>
              <a:t>/notifying effectively and </a:t>
            </a:r>
            <a:r>
              <a:rPr lang="en-GB" sz="1600" b="1" dirty="0">
                <a:solidFill>
                  <a:srgbClr val="C00000"/>
                </a:solidFill>
              </a:rPr>
              <a:t>implementing</a:t>
            </a:r>
            <a:r>
              <a:rPr lang="en-GB" sz="1600" dirty="0"/>
              <a:t> the production change requested with minimal impact to the stability/responsiveness of the environment</a:t>
            </a:r>
          </a:p>
          <a:p>
            <a:pPr marL="1017270" lvl="1" algn="just">
              <a:lnSpc>
                <a:spcPct val="120000"/>
              </a:lnSpc>
              <a:spcBef>
                <a:spcPts val="600"/>
              </a:spcBef>
              <a:buFont typeface="Wingdings" panose="05000000000000000000" pitchFamily="2" charset="2"/>
              <a:buChar char="§"/>
            </a:pPr>
            <a:endParaRPr lang="en-US"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280857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fontScale="92500"/>
          </a:bodyPr>
          <a:lstStyle/>
          <a:p>
            <a:pPr marL="0" indent="0" algn="just">
              <a:lnSpc>
                <a:spcPct val="130000"/>
              </a:lnSpc>
              <a:spcBef>
                <a:spcPts val="600"/>
              </a:spcBef>
            </a:pPr>
            <a:r>
              <a:rPr lang="en-US" sz="2100" dirty="0"/>
              <a:t>The following list describes the different components of change management. </a:t>
            </a:r>
          </a:p>
          <a:p>
            <a:pPr marL="365760" indent="-365760" algn="just">
              <a:lnSpc>
                <a:spcPct val="120000"/>
              </a:lnSpc>
              <a:spcBef>
                <a:spcPts val="600"/>
              </a:spcBef>
              <a:buFont typeface="+mj-lt"/>
              <a:buAutoNum type="arabicPeriod"/>
            </a:pPr>
            <a:r>
              <a:rPr lang="en-US" sz="1900" b="1" dirty="0">
                <a:solidFill>
                  <a:srgbClr val="7030A0"/>
                </a:solidFill>
              </a:rPr>
              <a:t>Request:</a:t>
            </a:r>
            <a:r>
              <a:rPr lang="en-US" sz="1900" dirty="0">
                <a:solidFill>
                  <a:srgbClr val="7030A0"/>
                </a:solidFill>
              </a:rPr>
              <a:t> </a:t>
            </a:r>
            <a:r>
              <a:rPr lang="en-US" sz="1900" dirty="0"/>
              <a:t>Submit the request for the change to a reviewing board (hard copy or electronic request) </a:t>
            </a:r>
          </a:p>
          <a:p>
            <a:pPr marL="365760" lvl="1" indent="0" algn="just">
              <a:lnSpc>
                <a:spcPct val="130000"/>
              </a:lnSpc>
              <a:spcBef>
                <a:spcPts val="600"/>
              </a:spcBef>
              <a:buNone/>
            </a:pPr>
            <a:r>
              <a:rPr lang="en-US" sz="1700" dirty="0"/>
              <a:t>E.g. Tax tables needing to be changed for the new year in a payroll application.</a:t>
            </a:r>
            <a:br>
              <a:rPr lang="en-US" sz="1700" dirty="0"/>
            </a:br>
            <a:r>
              <a:rPr lang="en-US" sz="1700" dirty="0"/>
              <a:t>         Submitted by S/W maintenance programmer to the change advisory board (CAB).</a:t>
            </a:r>
          </a:p>
          <a:p>
            <a:pPr marL="365760" indent="-365760" algn="just">
              <a:lnSpc>
                <a:spcPct val="120000"/>
              </a:lnSpc>
              <a:spcBef>
                <a:spcPts val="600"/>
              </a:spcBef>
              <a:buFont typeface="+mj-lt"/>
              <a:buAutoNum type="arabicPeriod"/>
            </a:pPr>
            <a:r>
              <a:rPr lang="en-US" sz="1900" b="1" dirty="0">
                <a:solidFill>
                  <a:srgbClr val="7030A0"/>
                </a:solidFill>
              </a:rPr>
              <a:t>Prioritize: </a:t>
            </a:r>
            <a:r>
              <a:rPr lang="en-US" sz="1900" dirty="0"/>
              <a:t>Specify the priority of the change request based on criteria that have been agreed upon. </a:t>
            </a:r>
          </a:p>
          <a:p>
            <a:pPr marL="400050" lvl="1" indent="0" algn="just">
              <a:lnSpc>
                <a:spcPct val="130000"/>
              </a:lnSpc>
              <a:spcBef>
                <a:spcPts val="600"/>
              </a:spcBef>
              <a:buNone/>
            </a:pPr>
            <a:r>
              <a:rPr lang="en-US" sz="1700" dirty="0"/>
              <a:t>E.g. In the above example the change is likely to be given a high priority.</a:t>
            </a:r>
          </a:p>
          <a:p>
            <a:pPr marL="365760" indent="-365760" algn="just">
              <a:lnSpc>
                <a:spcPct val="120000"/>
              </a:lnSpc>
              <a:spcBef>
                <a:spcPts val="600"/>
              </a:spcBef>
              <a:buFont typeface="+mj-lt"/>
              <a:buAutoNum type="arabicPeriod"/>
            </a:pPr>
            <a:r>
              <a:rPr lang="en-US" sz="1900" b="1" dirty="0">
                <a:solidFill>
                  <a:srgbClr val="7030A0"/>
                </a:solidFill>
              </a:rPr>
              <a:t>Approve: </a:t>
            </a:r>
            <a:r>
              <a:rPr lang="en-US" sz="1900" dirty="0"/>
              <a:t>Recommend by a duly authorized review board that the change request be scheduled for implementation or that it be deferred for pending action. </a:t>
            </a:r>
          </a:p>
          <a:p>
            <a:pPr marL="400050" lvl="1" indent="0" algn="just">
              <a:lnSpc>
                <a:spcPct val="130000"/>
              </a:lnSpc>
              <a:spcBef>
                <a:spcPts val="600"/>
              </a:spcBef>
              <a:buNone/>
            </a:pPr>
            <a:r>
              <a:rPr lang="en-US" sz="1700" dirty="0"/>
              <a:t>E.g. The change would likely be approved by the CAB pending successful testing of the</a:t>
            </a:r>
            <a:br>
              <a:rPr lang="en-US" sz="1700" dirty="0"/>
            </a:br>
            <a:r>
              <a:rPr lang="en-US" sz="1700" dirty="0"/>
              <a:t>        change.</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Change Management</a:t>
            </a:r>
          </a:p>
          <a:p>
            <a:r>
              <a:rPr lang="en-IN" sz="2400" dirty="0">
                <a:solidFill>
                  <a:srgbClr val="C00000"/>
                </a:solidFill>
              </a:rPr>
              <a:t>Components of Management </a:t>
            </a:r>
            <a:r>
              <a:rPr lang="en-IN" sz="2400" dirty="0">
                <a:solidFill>
                  <a:srgbClr val="7030A0"/>
                </a:solidFill>
              </a:rPr>
              <a:t>(Change Control)</a:t>
            </a:r>
            <a:endParaRPr lang="en-GB" sz="2400" dirty="0">
              <a:solidFill>
                <a:srgbClr val="7030A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37097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14252</TotalTime>
  <Words>7596</Words>
  <Application>Microsoft Office PowerPoint</Application>
  <PresentationFormat>On-screen Show (4:3)</PresentationFormat>
  <Paragraphs>898</Paragraphs>
  <Slides>53</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vt:lpstr>
      <vt:lpstr>Wingdings</vt:lpstr>
      <vt:lpstr>Office Theme</vt:lpstr>
      <vt:lpstr>Infrastructure Management           Session - 6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709</cp:revision>
  <dcterms:created xsi:type="dcterms:W3CDTF">2011-09-14T09:42:05Z</dcterms:created>
  <dcterms:modified xsi:type="dcterms:W3CDTF">2021-01-30T01:55:48Z</dcterms:modified>
</cp:coreProperties>
</file>