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handoutMasterIdLst>
    <p:handoutMasterId r:id="rId40"/>
  </p:handoutMasterIdLst>
  <p:sldIdLst>
    <p:sldId id="260" r:id="rId2"/>
    <p:sldId id="321" r:id="rId3"/>
    <p:sldId id="345" r:id="rId4"/>
    <p:sldId id="346" r:id="rId5"/>
    <p:sldId id="324" r:id="rId6"/>
    <p:sldId id="294" r:id="rId7"/>
    <p:sldId id="295" r:id="rId8"/>
    <p:sldId id="296" r:id="rId9"/>
    <p:sldId id="297" r:id="rId10"/>
    <p:sldId id="298" r:id="rId11"/>
    <p:sldId id="299" r:id="rId12"/>
    <p:sldId id="300" r:id="rId13"/>
    <p:sldId id="301" r:id="rId14"/>
    <p:sldId id="326" r:id="rId15"/>
    <p:sldId id="302" r:id="rId16"/>
    <p:sldId id="303" r:id="rId17"/>
    <p:sldId id="304" r:id="rId18"/>
    <p:sldId id="307" r:id="rId19"/>
    <p:sldId id="305" r:id="rId20"/>
    <p:sldId id="327" r:id="rId21"/>
    <p:sldId id="306" r:id="rId22"/>
    <p:sldId id="329" r:id="rId23"/>
    <p:sldId id="332" r:id="rId24"/>
    <p:sldId id="347" r:id="rId25"/>
    <p:sldId id="348" r:id="rId26"/>
    <p:sldId id="349" r:id="rId27"/>
    <p:sldId id="333" r:id="rId28"/>
    <p:sldId id="334" r:id="rId29"/>
    <p:sldId id="335" r:id="rId30"/>
    <p:sldId id="336" r:id="rId31"/>
    <p:sldId id="337" r:id="rId32"/>
    <p:sldId id="338" r:id="rId33"/>
    <p:sldId id="339" r:id="rId34"/>
    <p:sldId id="340" r:id="rId35"/>
    <p:sldId id="341" r:id="rId36"/>
    <p:sldId id="342" r:id="rId37"/>
    <p:sldId id="34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0" autoAdjust="0"/>
    <p:restoredTop sz="87149" autoAdjust="0"/>
  </p:normalViewPr>
  <p:slideViewPr>
    <p:cSldViewPr>
      <p:cViewPr varScale="1">
        <p:scale>
          <a:sx n="58" d="100"/>
          <a:sy n="58" d="100"/>
        </p:scale>
        <p:origin x="744" y="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2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1099D41-F811-4C54-ACE8-2447FA8AE2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0F0AC38-30CA-481C-B56B-E749633726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IN"/>
              <a:t>12-08-2018</a:t>
            </a:r>
            <a:endParaRPr lang="en-US"/>
          </a:p>
        </p:txBody>
      </p:sp>
      <p:sp>
        <p:nvSpPr>
          <p:cNvPr id="4" name="Footer Placeholder 3">
            <a:extLst>
              <a:ext uri="{FF2B5EF4-FFF2-40B4-BE49-F238E27FC236}">
                <a16:creationId xmlns:a16="http://schemas.microsoft.com/office/drawing/2014/main" id="{DD1EC386-6557-49C4-8805-92CC6C6A86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25269A4-9CD5-4885-A17A-B2E4160D9D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ADABA7-53A9-4870-9A06-7871FA8E0B43}" type="slidenum">
              <a:rPr lang="en-US" smtClean="0"/>
              <a:t>‹#›</a:t>
            </a:fld>
            <a:endParaRPr lang="en-US"/>
          </a:p>
        </p:txBody>
      </p:sp>
    </p:spTree>
    <p:extLst>
      <p:ext uri="{BB962C8B-B14F-4D97-AF65-F5344CB8AC3E}">
        <p14:creationId xmlns:p14="http://schemas.microsoft.com/office/powerpoint/2010/main" val="383237627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IN"/>
              <a:t>12-08-2018</a:t>
            </a: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IN"/>
              <a:t>12-08-2018</a:t>
            </a:r>
          </a:p>
        </p:txBody>
      </p:sp>
      <p:sp>
        <p:nvSpPr>
          <p:cNvPr id="5" name="Slide Number Placeholder 4"/>
          <p:cNvSpPr>
            <a:spLocks noGrp="1"/>
          </p:cNvSpPr>
          <p:nvPr>
            <p:ph type="sldNum" sz="quarter" idx="11"/>
          </p:nvPr>
        </p:nvSpPr>
        <p:spPr/>
        <p:txBody>
          <a:bodyPr/>
          <a:lstStyle/>
          <a:p>
            <a:fld id="{C7BC08CD-08CE-4BE9-82DB-405CF9CCA283}" type="slidenum">
              <a:rPr lang="en-IN" smtClean="0"/>
              <a:t>1</a:t>
            </a:fld>
            <a:endParaRPr lang="en-IN"/>
          </a:p>
        </p:txBody>
      </p:sp>
    </p:spTree>
    <p:extLst>
      <p:ext uri="{BB962C8B-B14F-4D97-AF65-F5344CB8AC3E}">
        <p14:creationId xmlns:p14="http://schemas.microsoft.com/office/powerpoint/2010/main" val="398772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11</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923037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12</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375093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13</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622182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14</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850798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15</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405815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16</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732748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endParaRPr lang="en-US" b="0" dirty="0">
              <a:effectLst/>
            </a:endParaRPr>
          </a:p>
          <a:p>
            <a:pPr marL="285750" lvl="0" indent="-285750" rtl="0" fontAlgn="base">
              <a:spcBef>
                <a:spcPts val="891"/>
              </a:spcBef>
              <a:spcAft>
                <a:spcPts val="0"/>
              </a:spcAft>
              <a:buFont typeface="Arial" panose="020B0604020202020204" pitchFamily="34" charset="0"/>
              <a:buChar char="•"/>
            </a:pPr>
            <a:r>
              <a:rPr lang="en-US" sz="1783" b="1" i="0" u="none" strike="noStrike" dirty="0">
                <a:solidFill>
                  <a:srgbClr val="FF0000"/>
                </a:solidFill>
                <a:effectLst/>
                <a:latin typeface="Calibri" panose="020F0502020204030204" pitchFamily="34" charset="0"/>
              </a:rPr>
              <a:t>Backup Window</a:t>
            </a:r>
            <a:endParaRPr lang="en-US" sz="1782" b="1" i="0" u="none" strike="noStrike" dirty="0">
              <a:solidFill>
                <a:srgbClr val="003580"/>
              </a:solidFill>
              <a:effectLst/>
              <a:latin typeface="Calibri" panose="020F0502020204030204" pitchFamily="34" charset="0"/>
            </a:endParaRPr>
          </a:p>
          <a:p>
            <a:pPr marL="215265" rtl="0">
              <a:spcBef>
                <a:spcPts val="600"/>
              </a:spcBef>
              <a:spcAft>
                <a:spcPts val="0"/>
              </a:spcAft>
            </a:pPr>
            <a:r>
              <a:rPr lang="en-US" sz="1783" b="0" i="0" u="none" strike="noStrike" dirty="0">
                <a:solidFill>
                  <a:srgbClr val="000000"/>
                </a:solidFill>
                <a:effectLst/>
                <a:latin typeface="Calibri" panose="020F0502020204030204" pitchFamily="34" charset="0"/>
              </a:rPr>
              <a:t>The backup window is the amount of time available for performing the backup operation that do not interfere with production data processing on any given data. Typically used with cold backup and can have a daily/weekly or monthly windows</a:t>
            </a:r>
            <a:endParaRPr lang="en-US" b="0" dirty="0">
              <a:effectLst/>
            </a:endParaRPr>
          </a:p>
          <a:p>
            <a:pPr rtl="0" fontAlgn="base">
              <a:spcBef>
                <a:spcPts val="891"/>
              </a:spcBef>
              <a:spcAft>
                <a:spcPts val="0"/>
              </a:spcAft>
              <a:buFont typeface="Arial" panose="020B0604020202020204" pitchFamily="34" charset="0"/>
              <a:buChar char="•"/>
            </a:pPr>
            <a:r>
              <a:rPr lang="en-US" sz="1783" b="1" i="0" u="none" strike="noStrike" dirty="0">
                <a:solidFill>
                  <a:srgbClr val="FF0000"/>
                </a:solidFill>
                <a:effectLst/>
                <a:latin typeface="Calibri" panose="020F0502020204030204" pitchFamily="34" charset="0"/>
              </a:rPr>
              <a:t>RPO : Recovery Point objective </a:t>
            </a:r>
            <a:endParaRPr lang="en-US" sz="1782" b="1" i="0" u="none" strike="noStrike" dirty="0">
              <a:solidFill>
                <a:srgbClr val="003580"/>
              </a:solidFill>
              <a:effectLst/>
              <a:latin typeface="Calibri" panose="020F0502020204030204" pitchFamily="34" charset="0"/>
            </a:endParaRPr>
          </a:p>
          <a:p>
            <a:pPr marL="215265" rtl="0">
              <a:spcBef>
                <a:spcPts val="600"/>
              </a:spcBef>
              <a:spcAft>
                <a:spcPts val="0"/>
              </a:spcAft>
            </a:pPr>
            <a:r>
              <a:rPr lang="en-US" sz="1783" b="0" i="0" u="none" strike="noStrike" dirty="0">
                <a:solidFill>
                  <a:srgbClr val="000000"/>
                </a:solidFill>
                <a:effectLst/>
                <a:latin typeface="Calibri" panose="020F0502020204030204" pitchFamily="34" charset="0"/>
              </a:rPr>
              <a:t>RPO, or Recovery Point Objective, is focused on data and business loss tolerance in relation to the data. RPO is determined by looking at the time between data backups and the amount of data that could be lost in between backups</a:t>
            </a:r>
            <a:endParaRPr lang="en-US" b="0" dirty="0">
              <a:effectLst/>
            </a:endParaRPr>
          </a:p>
          <a:p>
            <a:pPr marL="215265" rtl="0">
              <a:spcBef>
                <a:spcPts val="600"/>
              </a:spcBef>
              <a:spcAft>
                <a:spcPts val="0"/>
              </a:spcAft>
            </a:pPr>
            <a:r>
              <a:rPr lang="en-US" sz="1783" b="0" i="0" u="none" strike="noStrike" dirty="0">
                <a:solidFill>
                  <a:srgbClr val="000000"/>
                </a:solidFill>
                <a:effectLst/>
                <a:latin typeface="Calibri" panose="020F0502020204030204" pitchFamily="34" charset="0"/>
              </a:rPr>
              <a:t>E.g. The last available good copy of data upon an outage is from 18 hours ago, and the RPO for this business is 20 hours then we are still within the parameters of the Business Continuity Plan’s RPO</a:t>
            </a:r>
            <a:endParaRPr lang="en-US" b="0" dirty="0">
              <a:effectLst/>
            </a:endParaRPr>
          </a:p>
          <a:p>
            <a:pPr marL="215265" rtl="0">
              <a:spcBef>
                <a:spcPts val="600"/>
              </a:spcBef>
              <a:spcAft>
                <a:spcPts val="0"/>
              </a:spcAft>
            </a:pPr>
            <a:r>
              <a:rPr lang="en-US" sz="1783" b="0" i="0" u="none" strike="noStrike" dirty="0">
                <a:solidFill>
                  <a:srgbClr val="000000"/>
                </a:solidFill>
                <a:effectLst/>
                <a:latin typeface="Calibri" panose="020F0502020204030204" pitchFamily="34" charset="0"/>
              </a:rPr>
              <a:t>So if the RPO is 12 hours then the backup needs to happen periodically before every 12 hours</a:t>
            </a:r>
            <a:endParaRPr lang="en-US" b="0" dirty="0">
              <a:effectLst/>
            </a:endParaRPr>
          </a:p>
          <a:p>
            <a:pPr rtl="0" fontAlgn="base">
              <a:spcBef>
                <a:spcPts val="891"/>
              </a:spcBef>
              <a:spcAft>
                <a:spcPts val="0"/>
              </a:spcAft>
              <a:buFont typeface="Arial" panose="020B0604020202020204" pitchFamily="34" charset="0"/>
              <a:buChar char="•"/>
            </a:pPr>
            <a:r>
              <a:rPr lang="en-US" sz="1783" b="1" i="0" u="none" strike="noStrike" dirty="0">
                <a:solidFill>
                  <a:srgbClr val="FF0000"/>
                </a:solidFill>
                <a:effectLst/>
                <a:latin typeface="Calibri" panose="020F0502020204030204" pitchFamily="34" charset="0"/>
              </a:rPr>
              <a:t>RTO : Recovery Time objective</a:t>
            </a:r>
            <a:endParaRPr lang="en-US" sz="1782" b="1" i="0" u="none" strike="noStrike" dirty="0">
              <a:solidFill>
                <a:srgbClr val="003580"/>
              </a:solidFill>
              <a:effectLst/>
              <a:latin typeface="Calibri" panose="020F0502020204030204" pitchFamily="34" charset="0"/>
            </a:endParaRPr>
          </a:p>
          <a:p>
            <a:pPr marL="215265" rtl="0">
              <a:spcBef>
                <a:spcPts val="600"/>
              </a:spcBef>
              <a:spcAft>
                <a:spcPts val="0"/>
              </a:spcAft>
            </a:pPr>
            <a:r>
              <a:rPr lang="en-US" sz="1783" b="0" i="0" u="none" strike="noStrike" dirty="0">
                <a:solidFill>
                  <a:srgbClr val="000000"/>
                </a:solidFill>
                <a:effectLst/>
                <a:latin typeface="Calibri" panose="020F0502020204030204" pitchFamily="34" charset="0"/>
              </a:rPr>
              <a:t>The Recovery Time Objective (RTO) is the duration of time within which a business process must be restored to a service level after a disaster, in order to avoid unacceptable consequences associated with a break in continuity</a:t>
            </a:r>
            <a:endParaRPr lang="en-US" b="0" dirty="0">
              <a:effectLst/>
            </a:endParaRPr>
          </a:p>
          <a:p>
            <a:pPr marL="215265" rtl="0">
              <a:spcBef>
                <a:spcPts val="600"/>
              </a:spcBef>
              <a:spcAft>
                <a:spcPts val="0"/>
              </a:spcAft>
            </a:pPr>
            <a:r>
              <a:rPr lang="en-US" sz="1783" b="0" i="0" u="none" strike="noStrike" dirty="0">
                <a:solidFill>
                  <a:srgbClr val="000000"/>
                </a:solidFill>
                <a:effectLst/>
                <a:latin typeface="Calibri" panose="020F0502020204030204" pitchFamily="34" charset="0"/>
              </a:rPr>
              <a:t>The amount of time that can pass before the disruption begins to seriously and unacceptably impede the flow of normal business operations.</a:t>
            </a:r>
            <a:endParaRPr lang="en-US" b="0" dirty="0">
              <a:effectLst/>
            </a:endParaRPr>
          </a:p>
          <a:p>
            <a:pPr marL="215265" rtl="0">
              <a:spcBef>
                <a:spcPts val="600"/>
              </a:spcBef>
              <a:spcAft>
                <a:spcPts val="0"/>
              </a:spcAft>
            </a:pPr>
            <a:r>
              <a:rPr lang="en-US" sz="1783" b="0" i="0" u="none" strike="noStrike" dirty="0">
                <a:solidFill>
                  <a:srgbClr val="000000"/>
                </a:solidFill>
                <a:effectLst/>
                <a:latin typeface="Calibri" panose="020F0502020204030204" pitchFamily="34" charset="0"/>
              </a:rPr>
              <a:t>Backup &amp; recovery mechanisms have to be chosen so that the RTO is always &lt; than specified</a:t>
            </a:r>
            <a:endParaRPr lang="en-US" b="0" dirty="0">
              <a:effectLst/>
            </a:endParaRPr>
          </a:p>
          <a:p>
            <a:br>
              <a:rPr lang="en-US" b="0" dirty="0">
                <a:effectLst/>
              </a:rPr>
            </a:br>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17</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4758969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18</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473727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19</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4986762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20</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872997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Bef>
                <a:spcPts val="1200"/>
              </a:spcBef>
              <a:buFont typeface="Arial" panose="020B0604020202020204" pitchFamily="34" charset="0"/>
              <a:buChar char="•"/>
            </a:pPr>
            <a:endParaRPr lang="en-US" sz="2000" dirty="0"/>
          </a:p>
        </p:txBody>
      </p:sp>
      <p:sp>
        <p:nvSpPr>
          <p:cNvPr id="4" name="Slide Number Placeholder 3"/>
          <p:cNvSpPr>
            <a:spLocks noGrp="1"/>
          </p:cNvSpPr>
          <p:nvPr>
            <p:ph type="sldNum" sz="quarter" idx="10"/>
          </p:nvPr>
        </p:nvSpPr>
        <p:spPr/>
        <p:txBody>
          <a:bodyPr/>
          <a:lstStyle/>
          <a:p>
            <a:fld id="{C7BC08CD-08CE-4BE9-82DB-405CF9CCA283}" type="slidenum">
              <a:rPr lang="en-IN" smtClean="0"/>
              <a:t>2</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781349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21</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671046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CMIP</a:t>
            </a:r>
            <a:r>
              <a:rPr lang="en-US" dirty="0"/>
              <a:t>/</a:t>
            </a:r>
            <a:r>
              <a:rPr lang="en-US" dirty="0" err="1"/>
              <a:t>CMIS</a:t>
            </a:r>
            <a:r>
              <a:rPr lang="en-US" dirty="0"/>
              <a:t> based </a:t>
            </a:r>
            <a:r>
              <a:rPr lang="en-US" dirty="0" err="1"/>
              <a:t>OSI</a:t>
            </a:r>
            <a:r>
              <a:rPr lang="en-US" dirty="0"/>
              <a:t> model</a:t>
            </a:r>
          </a:p>
          <a:p>
            <a:r>
              <a:rPr lang="en-US" dirty="0"/>
              <a:t>SNMP which is </a:t>
            </a:r>
            <a:r>
              <a:rPr lang="en-US" dirty="0" err="1"/>
              <a:t>OSI</a:t>
            </a:r>
            <a:r>
              <a:rPr lang="en-US" dirty="0"/>
              <a:t> based</a:t>
            </a:r>
          </a:p>
        </p:txBody>
      </p:sp>
      <p:sp>
        <p:nvSpPr>
          <p:cNvPr id="4" name="Slide Number Placeholder 3"/>
          <p:cNvSpPr>
            <a:spLocks noGrp="1"/>
          </p:cNvSpPr>
          <p:nvPr>
            <p:ph type="sldNum" sz="quarter" idx="10"/>
          </p:nvPr>
        </p:nvSpPr>
        <p:spPr/>
        <p:txBody>
          <a:bodyPr/>
          <a:lstStyle/>
          <a:p>
            <a:fld id="{C7BC08CD-08CE-4BE9-82DB-405CF9CCA283}" type="slidenum">
              <a:rPr lang="en-IN" smtClean="0"/>
              <a:t>23</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3264164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CMIP</a:t>
            </a:r>
            <a:r>
              <a:rPr lang="en-US" dirty="0"/>
              <a:t>/</a:t>
            </a:r>
            <a:r>
              <a:rPr lang="en-US" dirty="0" err="1"/>
              <a:t>CMIS</a:t>
            </a:r>
            <a:r>
              <a:rPr lang="en-US" dirty="0"/>
              <a:t> based </a:t>
            </a:r>
            <a:r>
              <a:rPr lang="en-US" dirty="0" err="1"/>
              <a:t>OSI</a:t>
            </a:r>
            <a:r>
              <a:rPr lang="en-US" dirty="0"/>
              <a:t> model</a:t>
            </a:r>
          </a:p>
          <a:p>
            <a:r>
              <a:rPr lang="en-US" dirty="0"/>
              <a:t>SNMP which is </a:t>
            </a:r>
            <a:r>
              <a:rPr lang="en-US" dirty="0" err="1"/>
              <a:t>OSI</a:t>
            </a:r>
            <a:r>
              <a:rPr lang="en-US" dirty="0"/>
              <a:t> based</a:t>
            </a:r>
          </a:p>
        </p:txBody>
      </p:sp>
      <p:sp>
        <p:nvSpPr>
          <p:cNvPr id="4" name="Slide Number Placeholder 3"/>
          <p:cNvSpPr>
            <a:spLocks noGrp="1"/>
          </p:cNvSpPr>
          <p:nvPr>
            <p:ph type="sldNum" sz="quarter" idx="10"/>
          </p:nvPr>
        </p:nvSpPr>
        <p:spPr/>
        <p:txBody>
          <a:bodyPr/>
          <a:lstStyle/>
          <a:p>
            <a:fld id="{C7BC08CD-08CE-4BE9-82DB-405CF9CCA283}" type="slidenum">
              <a:rPr lang="en-IN" smtClean="0"/>
              <a:t>24</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6418046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CMIP</a:t>
            </a:r>
            <a:r>
              <a:rPr lang="en-US" dirty="0"/>
              <a:t>/</a:t>
            </a:r>
            <a:r>
              <a:rPr lang="en-US" dirty="0" err="1"/>
              <a:t>CMIS</a:t>
            </a:r>
            <a:r>
              <a:rPr lang="en-US" dirty="0"/>
              <a:t> based </a:t>
            </a:r>
            <a:r>
              <a:rPr lang="en-US" dirty="0" err="1"/>
              <a:t>OSI</a:t>
            </a:r>
            <a:r>
              <a:rPr lang="en-US" dirty="0"/>
              <a:t> model</a:t>
            </a:r>
          </a:p>
          <a:p>
            <a:r>
              <a:rPr lang="en-US" dirty="0"/>
              <a:t>SNMP which is </a:t>
            </a:r>
            <a:r>
              <a:rPr lang="en-US" dirty="0" err="1"/>
              <a:t>OSI</a:t>
            </a:r>
            <a:r>
              <a:rPr lang="en-US" dirty="0"/>
              <a:t> based</a:t>
            </a:r>
          </a:p>
        </p:txBody>
      </p:sp>
      <p:sp>
        <p:nvSpPr>
          <p:cNvPr id="4" name="Slide Number Placeholder 3"/>
          <p:cNvSpPr>
            <a:spLocks noGrp="1"/>
          </p:cNvSpPr>
          <p:nvPr>
            <p:ph type="sldNum" sz="quarter" idx="10"/>
          </p:nvPr>
        </p:nvSpPr>
        <p:spPr/>
        <p:txBody>
          <a:bodyPr/>
          <a:lstStyle/>
          <a:p>
            <a:fld id="{C7BC08CD-08CE-4BE9-82DB-405CF9CCA283}" type="slidenum">
              <a:rPr lang="en-IN" smtClean="0"/>
              <a:t>25</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9545616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CMIP</a:t>
            </a:r>
            <a:r>
              <a:rPr lang="en-US" dirty="0"/>
              <a:t>/</a:t>
            </a:r>
            <a:r>
              <a:rPr lang="en-US" dirty="0" err="1"/>
              <a:t>CMIS</a:t>
            </a:r>
            <a:r>
              <a:rPr lang="en-US" dirty="0"/>
              <a:t> based </a:t>
            </a:r>
            <a:r>
              <a:rPr lang="en-US" dirty="0" err="1"/>
              <a:t>OSI</a:t>
            </a:r>
            <a:r>
              <a:rPr lang="en-US" dirty="0"/>
              <a:t> model</a:t>
            </a:r>
          </a:p>
          <a:p>
            <a:r>
              <a:rPr lang="en-US" dirty="0"/>
              <a:t>SNMP which is </a:t>
            </a:r>
            <a:r>
              <a:rPr lang="en-US" dirty="0" err="1"/>
              <a:t>OSI</a:t>
            </a:r>
            <a:r>
              <a:rPr lang="en-US" dirty="0"/>
              <a:t> based</a:t>
            </a:r>
          </a:p>
        </p:txBody>
      </p:sp>
      <p:sp>
        <p:nvSpPr>
          <p:cNvPr id="4" name="Slide Number Placeholder 3"/>
          <p:cNvSpPr>
            <a:spLocks noGrp="1"/>
          </p:cNvSpPr>
          <p:nvPr>
            <p:ph type="sldNum" sz="quarter" idx="10"/>
          </p:nvPr>
        </p:nvSpPr>
        <p:spPr/>
        <p:txBody>
          <a:bodyPr/>
          <a:lstStyle/>
          <a:p>
            <a:fld id="{C7BC08CD-08CE-4BE9-82DB-405CF9CCA283}" type="slidenum">
              <a:rPr lang="en-IN" smtClean="0"/>
              <a:t>26</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4489711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27</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048476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Instead of having a separate telecom department manage the PBX desk telephone, voice- and videoconferencing, mobile voice communications, and voice messaging, create a team that looks at all communications through the lens of usage profiles. That team should define and support the communications modes (voice, video, text, email) and devices (desk phones, smartphones, laptops, tablets) according to the workflow requirements of each usage profile.</a:t>
            </a:r>
          </a:p>
          <a:p>
            <a:r>
              <a:rPr lang="en-GB" sz="1200" b="1" i="0" kern="1200" dirty="0">
                <a:solidFill>
                  <a:schemeClr val="tx1"/>
                </a:solidFill>
                <a:effectLst/>
                <a:latin typeface="+mn-lt"/>
                <a:ea typeface="+mn-ea"/>
                <a:cs typeface="+mn-cs"/>
              </a:rPr>
              <a:t> Merge communication help desk personnel and technicians with PC/Mac/tablet/user software help desk teams.</a:t>
            </a:r>
            <a:r>
              <a:rPr lang="en-GB" sz="1200" b="0" i="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28</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5590380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network-management process owner should be knowledgeable about network operating</a:t>
            </a:r>
          </a:p>
          <a:p>
            <a:r>
              <a:rPr lang="en-GB" dirty="0"/>
              <a:t>systems, utility programs, support software, and key hardware components such as routers,</a:t>
            </a:r>
          </a:p>
          <a:p>
            <a:r>
              <a:rPr lang="en-GB" dirty="0"/>
              <a:t>switchers, hubs, and repeaters.</a:t>
            </a:r>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29</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7364727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network-management process owner should be knowledgeable about network operating</a:t>
            </a:r>
          </a:p>
          <a:p>
            <a:r>
              <a:rPr lang="en-GB" dirty="0"/>
              <a:t>systems, utility programs, support software, and key hardware components such as routers,</a:t>
            </a:r>
          </a:p>
          <a:p>
            <a:r>
              <a:rPr lang="en-GB" dirty="0"/>
              <a:t>switchers, hubs, and repeaters.</a:t>
            </a:r>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30</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910274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network-management process owner should be knowledgeable about network operating</a:t>
            </a:r>
          </a:p>
          <a:p>
            <a:r>
              <a:rPr lang="en-GB" dirty="0"/>
              <a:t>systems, utility programs, support software, and key hardware components such as routers,</a:t>
            </a:r>
          </a:p>
          <a:p>
            <a:r>
              <a:rPr lang="en-GB" dirty="0"/>
              <a:t>switchers, hubs, and repeaters.</a:t>
            </a:r>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31</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929329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Bef>
                <a:spcPts val="1200"/>
              </a:spcBef>
              <a:buFont typeface="Arial" panose="020B0604020202020204" pitchFamily="34" charset="0"/>
              <a:buChar char="•"/>
            </a:pPr>
            <a:endParaRPr lang="en-US" sz="2000" dirty="0"/>
          </a:p>
        </p:txBody>
      </p:sp>
      <p:sp>
        <p:nvSpPr>
          <p:cNvPr id="4" name="Slide Number Placeholder 3"/>
          <p:cNvSpPr>
            <a:spLocks noGrp="1"/>
          </p:cNvSpPr>
          <p:nvPr>
            <p:ph type="sldNum" sz="quarter" idx="10"/>
          </p:nvPr>
        </p:nvSpPr>
        <p:spPr/>
        <p:txBody>
          <a:bodyPr/>
          <a:lstStyle/>
          <a:p>
            <a:fld id="{C7BC08CD-08CE-4BE9-82DB-405CF9CCA283}" type="slidenum">
              <a:rPr lang="en-IN" smtClean="0"/>
              <a:t>3</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0598968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network-management process owner should be knowledgeable about network operating</a:t>
            </a:r>
          </a:p>
          <a:p>
            <a:r>
              <a:rPr lang="en-GB" dirty="0"/>
              <a:t>systems, utility programs, support software, and key hardware components such as routers,</a:t>
            </a:r>
          </a:p>
          <a:p>
            <a:r>
              <a:rPr lang="en-GB" dirty="0"/>
              <a:t>switchers, hubs, and repeaters.</a:t>
            </a:r>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32</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7859915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network-management process owner should be knowledgeable about network operating</a:t>
            </a:r>
          </a:p>
          <a:p>
            <a:r>
              <a:rPr lang="en-GB" dirty="0"/>
              <a:t>systems, utility programs, support software, and key hardware components such as routers,</a:t>
            </a:r>
          </a:p>
          <a:p>
            <a:r>
              <a:rPr lang="en-GB" dirty="0"/>
              <a:t>switchers, hubs, and repeaters.</a:t>
            </a:r>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33</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6706750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network-management process owner should be knowledgeable about network operating</a:t>
            </a:r>
          </a:p>
          <a:p>
            <a:r>
              <a:rPr lang="en-GB" dirty="0"/>
              <a:t>systems, utility programs, support software, and key hardware components such as routers,</a:t>
            </a:r>
          </a:p>
          <a:p>
            <a:r>
              <a:rPr lang="en-GB" dirty="0"/>
              <a:t>switchers, hubs, and repeaters.</a:t>
            </a:r>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34</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8003383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35</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41115021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36</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8729975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37</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59966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Bef>
                <a:spcPts val="1200"/>
              </a:spcBef>
              <a:buFont typeface="Arial" panose="020B0604020202020204" pitchFamily="34" charset="0"/>
              <a:buChar char="•"/>
            </a:pPr>
            <a:endParaRPr lang="en-US" sz="2000" dirty="0"/>
          </a:p>
        </p:txBody>
      </p:sp>
      <p:sp>
        <p:nvSpPr>
          <p:cNvPr id="4" name="Slide Number Placeholder 3"/>
          <p:cNvSpPr>
            <a:spLocks noGrp="1"/>
          </p:cNvSpPr>
          <p:nvPr>
            <p:ph type="sldNum" sz="quarter" idx="10"/>
          </p:nvPr>
        </p:nvSpPr>
        <p:spPr/>
        <p:txBody>
          <a:bodyPr/>
          <a:lstStyle/>
          <a:p>
            <a:fld id="{C7BC08CD-08CE-4BE9-82DB-405CF9CCA283}" type="slidenum">
              <a:rPr lang="en-IN" smtClean="0"/>
              <a:t>4</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4132841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6</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4236394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7</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717732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8</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4208329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a:t>
            </a:r>
            <a:r>
              <a:rPr lang="en-US" sz="1200" b="1" i="0" kern="1200" dirty="0">
                <a:solidFill>
                  <a:schemeClr val="tx1"/>
                </a:solidFill>
                <a:effectLst/>
                <a:latin typeface="+mn-lt"/>
                <a:ea typeface="+mn-ea"/>
                <a:cs typeface="+mn-cs"/>
              </a:rPr>
              <a:t>extent</a:t>
            </a:r>
            <a:r>
              <a:rPr lang="en-US" sz="1200" b="0" i="0" kern="1200" dirty="0">
                <a:solidFill>
                  <a:schemeClr val="tx1"/>
                </a:solidFill>
                <a:effectLst/>
                <a:latin typeface="+mn-lt"/>
                <a:ea typeface="+mn-ea"/>
                <a:cs typeface="+mn-cs"/>
              </a:rPr>
              <a:t> is a contiguous area of </a:t>
            </a:r>
            <a:r>
              <a:rPr lang="en-US" sz="1200" b="1" i="0" kern="1200" dirty="0">
                <a:solidFill>
                  <a:schemeClr val="tx1"/>
                </a:solidFill>
                <a:effectLst/>
                <a:latin typeface="+mn-lt"/>
                <a:ea typeface="+mn-ea"/>
                <a:cs typeface="+mn-cs"/>
              </a:rPr>
              <a:t>storage</a:t>
            </a:r>
            <a:r>
              <a:rPr lang="en-US" sz="1200" b="0" i="0" kern="1200" dirty="0">
                <a:solidFill>
                  <a:schemeClr val="tx1"/>
                </a:solidFill>
                <a:effectLst/>
                <a:latin typeface="+mn-lt"/>
                <a:ea typeface="+mn-ea"/>
                <a:cs typeface="+mn-cs"/>
              </a:rPr>
              <a:t> reserved for a file in a file system, represented as a range of block numbers. A file can consist of zero or more </a:t>
            </a:r>
            <a:r>
              <a:rPr lang="en-US" sz="1200" b="1" i="0" kern="1200" dirty="0">
                <a:solidFill>
                  <a:schemeClr val="tx1"/>
                </a:solidFill>
                <a:effectLst/>
                <a:latin typeface="+mn-lt"/>
                <a:ea typeface="+mn-ea"/>
                <a:cs typeface="+mn-cs"/>
              </a:rPr>
              <a:t>extents</a:t>
            </a:r>
            <a:r>
              <a:rPr lang="en-US" sz="1200" b="0" i="0" kern="1200" dirty="0">
                <a:solidFill>
                  <a:schemeClr val="tx1"/>
                </a:solidFill>
                <a:effectLst/>
                <a:latin typeface="+mn-lt"/>
                <a:ea typeface="+mn-ea"/>
                <a:cs typeface="+mn-cs"/>
              </a:rPr>
              <a:t>; one file fragment requires one </a:t>
            </a:r>
            <a:r>
              <a:rPr lang="en-US" sz="1200" b="1" i="0" kern="1200" dirty="0">
                <a:solidFill>
                  <a:schemeClr val="tx1"/>
                </a:solidFill>
                <a:effectLst/>
                <a:latin typeface="+mn-lt"/>
                <a:ea typeface="+mn-ea"/>
                <a:cs typeface="+mn-cs"/>
              </a:rPr>
              <a:t>extent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Architecture</a:t>
            </a:r>
          </a:p>
          <a:p>
            <a:r>
              <a:rPr lang="en-US" sz="1200" b="0" i="0" kern="1200" dirty="0">
                <a:solidFill>
                  <a:schemeClr val="tx1"/>
                </a:solidFill>
                <a:effectLst/>
                <a:latin typeface="+mn-lt"/>
                <a:ea typeface="+mn-ea"/>
                <a:cs typeface="+mn-cs"/>
              </a:rPr>
              <a:t>Virtual Volumes (Physical Logical)</a:t>
            </a:r>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9</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885016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10</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0226353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lvl1pPr>
              <a:defRPr>
                <a:solidFill>
                  <a:schemeClr val="tx1"/>
                </a:solidFill>
              </a:defRPr>
            </a:lvl1pPr>
          </a:lstStyle>
          <a:p>
            <a:r>
              <a:rPr lang="en-US" dirty="0"/>
              <a:t>24 Aug 2019</a:t>
            </a:r>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SS ZG538 Infrastructure Management</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lvl1pPr>
              <a:defRPr>
                <a:solidFill>
                  <a:schemeClr val="tx1"/>
                </a:solidFill>
              </a:defRPr>
            </a:lvl1p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F94D3-61F7-46B0-8B77-CC3AC63CDB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365EE7-DA88-4B3B-A08F-6D8A10EA086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8B573B-4B59-47A6-BFEB-4FD72F325761}"/>
              </a:ext>
            </a:extLst>
          </p:cNvPr>
          <p:cNvSpPr>
            <a:spLocks noGrp="1"/>
          </p:cNvSpPr>
          <p:nvPr>
            <p:ph type="dt" sz="half" idx="10"/>
          </p:nvPr>
        </p:nvSpPr>
        <p:spPr/>
        <p:txBody>
          <a:bodyPr/>
          <a:lstStyle>
            <a:lvl1pPr>
              <a:defRPr/>
            </a:lvl1pPr>
          </a:lstStyle>
          <a:p>
            <a:r>
              <a:rPr lang="en-US" dirty="0"/>
              <a:t>3 Oct 2020</a:t>
            </a:r>
          </a:p>
        </p:txBody>
      </p:sp>
      <p:sp>
        <p:nvSpPr>
          <p:cNvPr id="5" name="Footer Placeholder 4">
            <a:extLst>
              <a:ext uri="{FF2B5EF4-FFF2-40B4-BE49-F238E27FC236}">
                <a16:creationId xmlns:a16="http://schemas.microsoft.com/office/drawing/2014/main" id="{81033C64-DD35-4F34-AA0A-AEDE18088539}"/>
              </a:ext>
            </a:extLst>
          </p:cNvPr>
          <p:cNvSpPr>
            <a:spLocks noGrp="1"/>
          </p:cNvSpPr>
          <p:nvPr>
            <p:ph type="ftr" sz="quarter" idx="11"/>
          </p:nvPr>
        </p:nvSpPr>
        <p:spPr/>
        <p:txBody>
          <a:bodyPr/>
          <a:lstStyle/>
          <a:p>
            <a:r>
              <a:rPr lang="en-US" dirty="0"/>
              <a:t>SS ZG538 Infrastructure Management</a:t>
            </a:r>
          </a:p>
        </p:txBody>
      </p:sp>
      <p:sp>
        <p:nvSpPr>
          <p:cNvPr id="6" name="Slide Number Placeholder 5">
            <a:extLst>
              <a:ext uri="{FF2B5EF4-FFF2-40B4-BE49-F238E27FC236}">
                <a16:creationId xmlns:a16="http://schemas.microsoft.com/office/drawing/2014/main" id="{6ECA181F-0314-47FC-820C-02DA3A458B27}"/>
              </a:ext>
            </a:extLst>
          </p:cNvPr>
          <p:cNvSpPr>
            <a:spLocks noGrp="1"/>
          </p:cNvSpPr>
          <p:nvPr>
            <p:ph type="sldNum" sz="quarter" idx="12"/>
          </p:nvPr>
        </p:nvSpPr>
        <p:spPr/>
        <p:txBody>
          <a:bodyPr/>
          <a:lstStyle/>
          <a:p>
            <a:fld id="{4F231620-7DEA-4533-BCCC-3A8DE4523268}" type="slidenum">
              <a:rPr lang="en-US" smtClean="0"/>
              <a:t>‹#›</a:t>
            </a:fld>
            <a:endParaRPr lang="en-US"/>
          </a:p>
        </p:txBody>
      </p:sp>
    </p:spTree>
    <p:extLst>
      <p:ext uri="{BB962C8B-B14F-4D97-AF65-F5344CB8AC3E}">
        <p14:creationId xmlns:p14="http://schemas.microsoft.com/office/powerpoint/2010/main" val="1667171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tandard p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4A3D0F-EB8C-47AB-A6A7-3BB47CE996B0}"/>
              </a:ext>
            </a:extLst>
          </p:cNvPr>
          <p:cNvSpPr>
            <a:spLocks noChangeArrowheads="1"/>
          </p:cNvSpPr>
          <p:nvPr userDrawn="1"/>
        </p:nvSpPr>
        <p:spPr bwMode="auto">
          <a:xfrm>
            <a:off x="0" y="0"/>
            <a:ext cx="9144000" cy="523875"/>
          </a:xfrm>
          <a:prstGeom prst="rect">
            <a:avLst/>
          </a:prstGeom>
          <a:noFill/>
          <a:ln w="12700">
            <a:noFill/>
            <a:miter lim="800000"/>
            <a:headEnd/>
            <a:tailEnd/>
          </a:ln>
          <a:effectLst/>
        </p:spPr>
        <p:txBody>
          <a:bodyPr lIns="90488" tIns="44450" rIns="90488" bIns="44450" anchor="ctr"/>
          <a:lstStyle/>
          <a:p>
            <a:pPr algn="ctr" eaLnBrk="0" hangingPunct="0">
              <a:defRPr/>
            </a:pPr>
            <a:r>
              <a:rPr lang="en-US" b="1">
                <a:solidFill>
                  <a:srgbClr val="9F0F10"/>
                </a:solidFill>
                <a:effectLst>
                  <a:outerShdw blurRad="38100" dist="38100" dir="2700000" algn="tl">
                    <a:srgbClr val="DDDDDD"/>
                  </a:outerShdw>
                </a:effectLst>
                <a:latin typeface="Cambria" charset="0"/>
                <a:ea typeface="ＭＳ Ｐゴシック" charset="0"/>
                <a:cs typeface="ＭＳ Ｐゴシック" charset="0"/>
              </a:rPr>
              <a:t>Management Information Systems</a:t>
            </a:r>
            <a:endParaRPr lang="en-US" sz="1800" b="1">
              <a:solidFill>
                <a:srgbClr val="9F0F10"/>
              </a:solidFill>
              <a:effectLst>
                <a:outerShdw blurRad="38100" dist="38100" dir="2700000" algn="tl">
                  <a:srgbClr val="DDDDDD"/>
                </a:outerShdw>
              </a:effectLst>
              <a:latin typeface="Cambria" charset="0"/>
              <a:ea typeface="ＭＳ Ｐゴシック" charset="0"/>
              <a:cs typeface="ＭＳ Ｐゴシック" charset="0"/>
            </a:endParaRPr>
          </a:p>
        </p:txBody>
      </p:sp>
      <p:sp>
        <p:nvSpPr>
          <p:cNvPr id="3" name="Content Placeholder 2"/>
          <p:cNvSpPr>
            <a:spLocks noGrp="1"/>
          </p:cNvSpPr>
          <p:nvPr>
            <p:ph idx="1"/>
          </p:nvPr>
        </p:nvSpPr>
        <p:spPr>
          <a:xfrm>
            <a:off x="457200" y="1828800"/>
            <a:ext cx="8229600" cy="4495800"/>
          </a:xfrm>
        </p:spPr>
        <p:txBody>
          <a:bodyPr/>
          <a:lstStyle>
            <a:lvl1pPr>
              <a:lnSpc>
                <a:spcPct val="90000"/>
              </a:lnSpc>
              <a:spcBef>
                <a:spcPts val="800"/>
              </a:spcBef>
              <a:spcAft>
                <a:spcPts val="800"/>
              </a:spcAft>
              <a:defRPr sz="2800" b="1">
                <a:solidFill>
                  <a:schemeClr val="tx1">
                    <a:lumMod val="95000"/>
                    <a:lumOff val="5000"/>
                  </a:schemeClr>
                </a:solidFill>
                <a:latin typeface="Calibri" pitchFamily="34" charset="0"/>
              </a:defRPr>
            </a:lvl1pPr>
            <a:lvl2pPr>
              <a:lnSpc>
                <a:spcPct val="90000"/>
              </a:lnSpc>
              <a:spcBef>
                <a:spcPts val="400"/>
              </a:spcBef>
              <a:spcAft>
                <a:spcPts val="600"/>
              </a:spcAft>
              <a:defRPr sz="2600" b="1">
                <a:latin typeface="Calibri" pitchFamily="34" charset="0"/>
              </a:defRPr>
            </a:lvl2pPr>
            <a:lvl3pPr>
              <a:lnSpc>
                <a:spcPct val="90000"/>
              </a:lnSpc>
              <a:spcBef>
                <a:spcPts val="200"/>
              </a:spcBef>
              <a:spcAft>
                <a:spcPts val="400"/>
              </a:spcAft>
              <a:defRPr sz="2400">
                <a:latin typeface="Calibri" pitchFamily="34" charset="0"/>
              </a:defRPr>
            </a:lvl3pPr>
            <a:lvl4pPr>
              <a:spcBef>
                <a:spcPts val="200"/>
              </a:spcBef>
              <a:spcAft>
                <a:spcPts val="400"/>
              </a:spcAft>
              <a:defRPr sz="2000">
                <a:latin typeface="Calibri" pitchFamily="34" charset="0"/>
              </a:defRPr>
            </a:lvl4pPr>
            <a:lvl5pPr>
              <a:spcBef>
                <a:spcPts val="200"/>
              </a:spcBef>
              <a:spcAft>
                <a:spcPts val="400"/>
              </a:spcAft>
              <a:defRPr sz="2000">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2"/>
          </p:nvPr>
        </p:nvSpPr>
        <p:spPr>
          <a:xfrm>
            <a:off x="457200" y="1066800"/>
            <a:ext cx="8229595" cy="381000"/>
          </a:xfrm>
        </p:spPr>
        <p:txBody>
          <a:bodyPr/>
          <a:lstStyle>
            <a:lvl1pPr algn="ctr">
              <a:buNone/>
              <a:defRPr sz="2000" b="1">
                <a:solidFill>
                  <a:srgbClr val="9F0F10"/>
                </a:solidFill>
                <a:effectLst/>
                <a:latin typeface="Cambria" pitchFamily="18" charset="0"/>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dirty="0"/>
              <a:t>Click to edit Master text styles</a:t>
            </a:r>
          </a:p>
        </p:txBody>
      </p:sp>
      <p:sp>
        <p:nvSpPr>
          <p:cNvPr id="8" name="Title 1"/>
          <p:cNvSpPr>
            <a:spLocks noGrp="1"/>
          </p:cNvSpPr>
          <p:nvPr>
            <p:ph type="title"/>
          </p:nvPr>
        </p:nvSpPr>
        <p:spPr>
          <a:xfrm>
            <a:off x="1524000" y="457200"/>
            <a:ext cx="6400800" cy="533400"/>
          </a:xfrm>
        </p:spPr>
        <p:txBody>
          <a:bodyPr anchor="t"/>
          <a:lstStyle>
            <a:lvl1pPr>
              <a:lnSpc>
                <a:spcPts val="2000"/>
              </a:lnSpc>
              <a:defRPr sz="1800" b="1">
                <a:solidFill>
                  <a:schemeClr val="accent5">
                    <a:lumMod val="75000"/>
                  </a:schemeClr>
                </a:solidFill>
                <a:latin typeface="+mn-lt"/>
              </a:defRPr>
            </a:lvl1pPr>
          </a:lstStyle>
          <a:p>
            <a:r>
              <a:rPr lang="en-US" dirty="0"/>
              <a:t>Click to edit Master title style</a:t>
            </a:r>
          </a:p>
        </p:txBody>
      </p:sp>
      <p:sp>
        <p:nvSpPr>
          <p:cNvPr id="6" name="Footer Placeholder 4">
            <a:extLst>
              <a:ext uri="{FF2B5EF4-FFF2-40B4-BE49-F238E27FC236}">
                <a16:creationId xmlns:a16="http://schemas.microsoft.com/office/drawing/2014/main" id="{DE04EC94-FB89-4EC1-8E30-52A3D842C32C}"/>
              </a:ext>
            </a:extLst>
          </p:cNvPr>
          <p:cNvSpPr>
            <a:spLocks noGrp="1"/>
          </p:cNvSpPr>
          <p:nvPr>
            <p:ph type="ftr" sz="quarter" idx="13"/>
          </p:nvPr>
        </p:nvSpPr>
        <p:spPr>
          <a:xfrm>
            <a:off x="5791200" y="6569075"/>
            <a:ext cx="2895600" cy="288925"/>
          </a:xfrm>
          <a:prstGeom prst="rect">
            <a:avLst/>
          </a:prstGeom>
        </p:spPr>
        <p:txBody>
          <a:bodyPr vert="horz" wrap="square" lIns="91440" tIns="45720" rIns="91440" bIns="45720" numCol="1" anchor="t" anchorCtr="0" compatLnSpc="1">
            <a:prstTxWarp prst="textNoShape">
              <a:avLst/>
            </a:prstTxWarp>
          </a:bodyPr>
          <a:lstStyle>
            <a:lvl1pPr algn="r">
              <a:defRPr sz="1400" b="1" smtClean="0">
                <a:solidFill>
                  <a:schemeClr val="bg1"/>
                </a:solidFill>
              </a:defRPr>
            </a:lvl1pPr>
          </a:lstStyle>
          <a:p>
            <a:pPr>
              <a:defRPr/>
            </a:pPr>
            <a:r>
              <a:rPr lang="en-US"/>
              <a:t>SS ZG538 Infrastructure Management</a:t>
            </a:r>
          </a:p>
        </p:txBody>
      </p:sp>
      <p:sp>
        <p:nvSpPr>
          <p:cNvPr id="7" name="Slide Number Placeholder 5">
            <a:extLst>
              <a:ext uri="{FF2B5EF4-FFF2-40B4-BE49-F238E27FC236}">
                <a16:creationId xmlns:a16="http://schemas.microsoft.com/office/drawing/2014/main" id="{456F1AF1-04F2-49C9-B052-65F523C16064}"/>
              </a:ext>
            </a:extLst>
          </p:cNvPr>
          <p:cNvSpPr>
            <a:spLocks noGrp="1"/>
          </p:cNvSpPr>
          <p:nvPr>
            <p:ph type="sldNum" sz="quarter" idx="14"/>
          </p:nvPr>
        </p:nvSpPr>
        <p:spPr>
          <a:xfrm>
            <a:off x="457200" y="6569075"/>
            <a:ext cx="2133600" cy="288925"/>
          </a:xfrm>
          <a:prstGeom prst="rect">
            <a:avLst/>
          </a:prstGeom>
        </p:spPr>
        <p:txBody>
          <a:bodyPr vert="horz" wrap="square" lIns="91440" tIns="45720" rIns="91440" bIns="45720" numCol="1" anchor="t" anchorCtr="0" compatLnSpc="1">
            <a:prstTxWarp prst="textNoShape">
              <a:avLst/>
            </a:prstTxWarp>
          </a:bodyPr>
          <a:lstStyle>
            <a:lvl1pPr>
              <a:defRPr sz="1400" b="1">
                <a:solidFill>
                  <a:schemeClr val="bg1"/>
                </a:solidFill>
              </a:defRPr>
            </a:lvl1pPr>
          </a:lstStyle>
          <a:p>
            <a:fld id="{11D9F4B6-73AF-45BE-A9C2-2BFE027F9153}" type="slidenum">
              <a:rPr lang="en-US" altLang="en-US"/>
              <a:pPr/>
              <a:t>‹#›</a:t>
            </a:fld>
            <a:endParaRPr lang="en-US" altLang="en-US"/>
          </a:p>
        </p:txBody>
      </p:sp>
    </p:spTree>
    <p:extLst>
      <p:ext uri="{BB962C8B-B14F-4D97-AF65-F5344CB8AC3E}">
        <p14:creationId xmlns:p14="http://schemas.microsoft.com/office/powerpoint/2010/main" val="21294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lvl1pPr>
              <a:defRPr>
                <a:solidFill>
                  <a:schemeClr val="tx1"/>
                </a:solidFill>
              </a:defRPr>
            </a:lvl1pPr>
          </a:lstStyle>
          <a:p>
            <a:r>
              <a:rPr lang="en-US" dirty="0"/>
              <a:t>31 Jan 2021</a:t>
            </a:r>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r>
              <a:rPr lang="en-US"/>
              <a:t>SS ZG538 Infrastructure Management</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lvl1pPr>
              <a:defRPr>
                <a:solidFill>
                  <a:schemeClr val="tx1"/>
                </a:solidFill>
              </a:defRPr>
            </a:lvl1p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lvl1pPr>
              <a:defRPr/>
            </a:lvl1pPr>
          </a:lstStyle>
          <a:p>
            <a:r>
              <a:rPr lang="en-US" dirty="0"/>
              <a:t>3 Oct 2020</a:t>
            </a:r>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r>
              <a:rPr lang="en-US"/>
              <a:t>SS ZG538 Infrastructure Management</a:t>
            </a:r>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9" name="Footer Placeholder 8">
            <a:extLst>
              <a:ext uri="{FF2B5EF4-FFF2-40B4-BE49-F238E27FC236}">
                <a16:creationId xmlns:a16="http://schemas.microsoft.com/office/drawing/2014/main" id="{2517A60E-6980-44AF-AAFD-D223E9B6DD32}"/>
              </a:ext>
            </a:extLst>
          </p:cNvPr>
          <p:cNvSpPr>
            <a:spLocks noGrp="1"/>
          </p:cNvSpPr>
          <p:nvPr>
            <p:ph type="ftr" sz="quarter" idx="12"/>
          </p:nvPr>
        </p:nvSpPr>
        <p:spPr>
          <a:xfrm>
            <a:off x="3582268" y="6550671"/>
            <a:ext cx="2954076" cy="365125"/>
          </a:xfrm>
        </p:spPr>
        <p:txBody>
          <a:bodyPr/>
          <a:lstStyle>
            <a:lvl1pPr>
              <a:defRPr b="0">
                <a:solidFill>
                  <a:schemeClr val="accent6">
                    <a:lumMod val="75000"/>
                  </a:schemeClr>
                </a:solidFill>
              </a:defRPr>
            </a:lvl1pPr>
          </a:lstStyle>
          <a:p>
            <a:r>
              <a:rPr lang="en-US" dirty="0"/>
              <a:t>SS ZG538 Infrastructure Management</a:t>
            </a:r>
          </a:p>
        </p:txBody>
      </p:sp>
      <p:sp>
        <p:nvSpPr>
          <p:cNvPr id="10" name="Slide Number Placeholder 9">
            <a:extLst>
              <a:ext uri="{FF2B5EF4-FFF2-40B4-BE49-F238E27FC236}">
                <a16:creationId xmlns:a16="http://schemas.microsoft.com/office/drawing/2014/main" id="{534038D0-BCBB-4C3E-B6E7-F7CBC27C62F7}"/>
              </a:ext>
            </a:extLst>
          </p:cNvPr>
          <p:cNvSpPr>
            <a:spLocks noGrp="1"/>
          </p:cNvSpPr>
          <p:nvPr>
            <p:ph type="sldNum" sz="quarter" idx="13"/>
          </p:nvPr>
        </p:nvSpPr>
        <p:spPr>
          <a:xfrm>
            <a:off x="6934097" y="6550671"/>
            <a:ext cx="2133600" cy="365125"/>
          </a:xfrm>
        </p:spPr>
        <p:txBody>
          <a:bodyPr/>
          <a:lstStyle>
            <a:lvl1pPr>
              <a:defRPr>
                <a:solidFill>
                  <a:srgbClr val="0070C0"/>
                </a:solidFill>
              </a:defRPr>
            </a:lvl1pPr>
          </a:lstStyle>
          <a:p>
            <a:fld id="{BC8D7E44-7D4F-4942-A8C9-2DF6BF8399E8}" type="slidenum">
              <a:rPr lang="en-US" smtClean="0"/>
              <a:pPr/>
              <a:t>‹#›</a:t>
            </a:fld>
            <a:endParaRPr lang="en-US" dirty="0"/>
          </a:p>
        </p:txBody>
      </p:sp>
      <p:sp>
        <p:nvSpPr>
          <p:cNvPr id="4" name="TextBox 3">
            <a:extLst>
              <a:ext uri="{FF2B5EF4-FFF2-40B4-BE49-F238E27FC236}">
                <a16:creationId xmlns:a16="http://schemas.microsoft.com/office/drawing/2014/main" id="{8B636DE9-3DFA-4AF9-90C7-57548998FFE8}"/>
              </a:ext>
            </a:extLst>
          </p:cNvPr>
          <p:cNvSpPr txBox="1"/>
          <p:nvPr userDrawn="1"/>
        </p:nvSpPr>
        <p:spPr>
          <a:xfrm>
            <a:off x="27068" y="6594733"/>
            <a:ext cx="1071127" cy="276999"/>
          </a:xfrm>
          <a:prstGeom prst="rect">
            <a:avLst/>
          </a:prstGeom>
          <a:noFill/>
        </p:spPr>
        <p:txBody>
          <a:bodyPr wrap="none" rtlCol="0">
            <a:spAutoFit/>
          </a:bodyPr>
          <a:lstStyle/>
          <a:p>
            <a:r>
              <a:rPr lang="en-US" sz="1200" dirty="0">
                <a:solidFill>
                  <a:srgbClr val="0070C0"/>
                </a:solidFill>
                <a:latin typeface="Arial" panose="020B0604020202020204" pitchFamily="34" charset="0"/>
                <a:cs typeface="Arial" panose="020B0604020202020204" pitchFamily="34" charset="0"/>
              </a:rPr>
              <a:t>31 Jan 2021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a:xfrm>
            <a:off x="3200402" y="6242760"/>
            <a:ext cx="2895600" cy="365125"/>
          </a:xfrm>
        </p:spPr>
        <p:txBody>
          <a:bodyPr/>
          <a:lstStyle>
            <a:lvl1pPr>
              <a:defRPr>
                <a:solidFill>
                  <a:schemeClr val="tx1"/>
                </a:solidFill>
              </a:defRPr>
            </a:lvl1pPr>
          </a:lstStyle>
          <a:p>
            <a:r>
              <a:rPr lang="en-US"/>
              <a:t>SS ZG538 Infrastructure Management</a:t>
            </a:r>
            <a:endParaRPr lang="en-US" dirty="0"/>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Rectangle 1">
            <a:extLst>
              <a:ext uri="{FF2B5EF4-FFF2-40B4-BE49-F238E27FC236}">
                <a16:creationId xmlns:a16="http://schemas.microsoft.com/office/drawing/2014/main" id="{E2F8D7C7-F2C2-47E0-8F12-CAF7D4F1A29E}"/>
              </a:ext>
            </a:extLst>
          </p:cNvPr>
          <p:cNvSpPr/>
          <p:nvPr userDrawn="1"/>
        </p:nvSpPr>
        <p:spPr>
          <a:xfrm>
            <a:off x="2837944" y="6229587"/>
            <a:ext cx="3705694" cy="369332"/>
          </a:xfrm>
          <a:prstGeom prst="rect">
            <a:avLst/>
          </a:prstGeom>
        </p:spPr>
        <p:txBody>
          <a:bodyPr wrap="none">
            <a:spAutoFit/>
          </a:bodyPr>
          <a:lstStyle/>
          <a:p>
            <a:r>
              <a:rPr lang="en-US" dirty="0"/>
              <a:t>SS ZG538 Infrastructure Management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a:xfrm>
            <a:off x="3124200" y="6247105"/>
            <a:ext cx="2895600" cy="365125"/>
          </a:xfrm>
        </p:spPr>
        <p:txBody>
          <a:bodyPr/>
          <a:lstStyle/>
          <a:p>
            <a:r>
              <a:rPr lang="en-US" dirty="0"/>
              <a:t>SS ZG538 Infrastructure Management</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lvl1pPr>
              <a:defRPr>
                <a:solidFill>
                  <a:schemeClr val="tx1"/>
                </a:solidFill>
              </a:defRPr>
            </a:lvl1pPr>
          </a:lstStyle>
          <a:p>
            <a:r>
              <a:rPr lang="en-US"/>
              <a:t>SS ZG538 Infrastructure Management</a:t>
            </a:r>
            <a:endParaRPr lang="en-US" dirty="0"/>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SS ZG538 Infrastructure Management</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dirty="0"/>
              <a:t>16 Sep 2018</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a:t>SS ZG538 Infrastructure Management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46376" y="3622957"/>
            <a:ext cx="6400800" cy="1098550"/>
          </a:xfrm>
        </p:spPr>
        <p:txBody>
          <a:bodyPr/>
          <a:lstStyle/>
          <a:p>
            <a:r>
              <a:rPr lang="en-US" sz="4000" dirty="0"/>
              <a:t>ITSM – Session 7</a:t>
            </a:r>
          </a:p>
        </p:txBody>
      </p:sp>
      <p:sp>
        <p:nvSpPr>
          <p:cNvPr id="6" name="Content Placeholder 5"/>
          <p:cNvSpPr>
            <a:spLocks noGrp="1"/>
          </p:cNvSpPr>
          <p:nvPr>
            <p:ph sz="quarter" idx="13"/>
          </p:nvPr>
        </p:nvSpPr>
        <p:spPr>
          <a:xfrm>
            <a:off x="2627376" y="4305300"/>
            <a:ext cx="6019800" cy="533400"/>
          </a:xfrm>
        </p:spPr>
        <p:txBody>
          <a:bodyPr/>
          <a:lstStyle/>
          <a:p>
            <a:r>
              <a:rPr lang="en-US" dirty="0">
                <a:solidFill>
                  <a:srgbClr val="FFC000"/>
                </a:solidFill>
              </a:rPr>
              <a:t>Phalachandra HL</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7" name="Footer Placeholder 6">
            <a:extLst>
              <a:ext uri="{FF2B5EF4-FFF2-40B4-BE49-F238E27FC236}">
                <a16:creationId xmlns:a16="http://schemas.microsoft.com/office/drawing/2014/main" id="{39EAEC99-7474-4464-9E9F-61BD6FCABEBD}"/>
              </a:ext>
            </a:extLst>
          </p:cNvPr>
          <p:cNvSpPr>
            <a:spLocks noGrp="1"/>
          </p:cNvSpPr>
          <p:nvPr>
            <p:ph type="ftr" sz="quarter" idx="15"/>
          </p:nvPr>
        </p:nvSpPr>
        <p:spPr>
          <a:xfrm>
            <a:off x="152400" y="6340475"/>
            <a:ext cx="2895600" cy="365125"/>
          </a:xfrm>
        </p:spPr>
        <p:txBody>
          <a:bodyPr/>
          <a:lstStyle/>
          <a:p>
            <a:r>
              <a:rPr lang="en-US" dirty="0">
                <a:solidFill>
                  <a:schemeClr val="tx1"/>
                </a:solidFill>
              </a:rPr>
              <a:t>SS ZG538 Infrastructure Management</a:t>
            </a:r>
          </a:p>
        </p:txBody>
      </p:sp>
      <p:sp>
        <p:nvSpPr>
          <p:cNvPr id="8" name="TextBox 7">
            <a:extLst>
              <a:ext uri="{FF2B5EF4-FFF2-40B4-BE49-F238E27FC236}">
                <a16:creationId xmlns:a16="http://schemas.microsoft.com/office/drawing/2014/main" id="{2B2DE168-0DBF-44C8-B60F-4FDF7ACC7303}"/>
              </a:ext>
            </a:extLst>
          </p:cNvPr>
          <p:cNvSpPr txBox="1"/>
          <p:nvPr/>
        </p:nvSpPr>
        <p:spPr>
          <a:xfrm>
            <a:off x="3733800" y="4866132"/>
            <a:ext cx="4962144" cy="129266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solidFill>
                  <a:schemeClr val="bg1"/>
                </a:solidFill>
              </a:rPr>
              <a:t>Acknowledgements:</a:t>
            </a:r>
          </a:p>
          <a:p>
            <a:pPr algn="just"/>
            <a:r>
              <a:rPr lang="en-IN" sz="1100" dirty="0">
                <a:solidFill>
                  <a:schemeClr val="bg1"/>
                </a:solidFill>
              </a:rPr>
              <a:t>Significant portions of the information in the slide sets presented through the course in the class are extracted from IT Systems Management -Rich </a:t>
            </a:r>
            <a:r>
              <a:rPr lang="en-IN" sz="1100" dirty="0" err="1">
                <a:solidFill>
                  <a:schemeClr val="bg1"/>
                </a:solidFill>
              </a:rPr>
              <a:t>Schiesser</a:t>
            </a:r>
            <a:r>
              <a:rPr lang="en-IN" sz="1100" dirty="0">
                <a:solidFill>
                  <a:schemeClr val="bg1"/>
                </a:solidFill>
              </a:rPr>
              <a:t> and other books/Internet. Since these were intended for presentation in the class room for teaching, instructor resources has been requested from the publisher, but not received yet. I would like to sincerely thank, acknowledge and reiterate that the credit/rights remain with the original authors/publishers only</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314539"/>
            <a:ext cx="9144000" cy="5216993"/>
          </a:xfrm>
        </p:spPr>
        <p:txBody>
          <a:bodyPr>
            <a:noAutofit/>
          </a:bodyPr>
          <a:lstStyle/>
          <a:p>
            <a:pPr marL="180000" indent="-180000" algn="just">
              <a:lnSpc>
                <a:spcPct val="130000"/>
              </a:lnSpc>
              <a:spcBef>
                <a:spcPts val="600"/>
              </a:spcBef>
              <a:buFont typeface="Arial" panose="020B0604020202020204" pitchFamily="34" charset="0"/>
              <a:buChar char="•"/>
            </a:pPr>
            <a:r>
              <a:rPr lang="en-GB" sz="1800" dirty="0"/>
              <a:t>There are a number of considerations when configuring infrastructure storage for optimal performance. These could be</a:t>
            </a:r>
          </a:p>
          <a:p>
            <a:pPr marL="684000" lvl="1" indent="-342900" algn="just">
              <a:lnSpc>
                <a:spcPct val="130000"/>
              </a:lnSpc>
              <a:spcBef>
                <a:spcPts val="600"/>
              </a:spcBef>
              <a:buFont typeface="+mj-lt"/>
              <a:buAutoNum type="arabicPeriod"/>
            </a:pPr>
            <a:r>
              <a:rPr lang="en-GB" sz="1800" dirty="0"/>
              <a:t>Size and type of processor main memory on the server</a:t>
            </a:r>
          </a:p>
          <a:p>
            <a:pPr marL="1084050" lvl="2" indent="-342900" algn="just">
              <a:lnSpc>
                <a:spcPct val="130000"/>
              </a:lnSpc>
              <a:spcBef>
                <a:spcPts val="600"/>
              </a:spcBef>
              <a:buFont typeface="Wingdings" panose="05000000000000000000" pitchFamily="2" charset="2"/>
              <a:buChar char="§"/>
            </a:pPr>
            <a:r>
              <a:rPr lang="en-GB" sz="1800" dirty="0"/>
              <a:t>Size and type of main memory varies from few GBs to 10s of GBs limited by the physical memory slots</a:t>
            </a:r>
          </a:p>
          <a:p>
            <a:pPr marL="684000" lvl="1" indent="-342900" algn="just">
              <a:lnSpc>
                <a:spcPct val="130000"/>
              </a:lnSpc>
              <a:spcBef>
                <a:spcPts val="600"/>
              </a:spcBef>
              <a:buFont typeface="+mj-lt"/>
              <a:buAutoNum type="arabicPeriod"/>
            </a:pPr>
            <a:r>
              <a:rPr lang="en-GB" sz="1800" dirty="0"/>
              <a:t>Number and size of buffers on the server</a:t>
            </a:r>
          </a:p>
          <a:p>
            <a:pPr marL="1084050" lvl="2" indent="-342900" algn="just">
              <a:lnSpc>
                <a:spcPct val="130000"/>
              </a:lnSpc>
              <a:spcBef>
                <a:spcPts val="600"/>
              </a:spcBef>
              <a:buFont typeface="Wingdings" panose="05000000000000000000" pitchFamily="2" charset="2"/>
              <a:buChar char="§"/>
            </a:pPr>
            <a:r>
              <a:rPr lang="en-GB" sz="1800" dirty="0"/>
              <a:t>The number and size of buffers are calculated to maximize data-transfer rates between host processors and external disk units, without wasting valuable storage and cycles within the processor.</a:t>
            </a:r>
          </a:p>
          <a:p>
            <a:pPr marL="684000" lvl="1" indent="-342900" algn="just">
              <a:lnSpc>
                <a:spcPct val="130000"/>
              </a:lnSpc>
              <a:spcBef>
                <a:spcPts val="600"/>
              </a:spcBef>
              <a:buFont typeface="+mj-lt"/>
              <a:buAutoNum type="arabicPeriod"/>
            </a:pPr>
            <a:r>
              <a:rPr lang="en-GB" sz="1800" dirty="0"/>
              <a:t>Size of swap space on the Server</a:t>
            </a:r>
          </a:p>
          <a:p>
            <a:pPr marL="1084050" lvl="2" indent="-342900" algn="just">
              <a:lnSpc>
                <a:spcPct val="130000"/>
              </a:lnSpc>
              <a:spcBef>
                <a:spcPts val="600"/>
              </a:spcBef>
              <a:buFont typeface="Wingdings" panose="05000000000000000000" pitchFamily="2" charset="2"/>
              <a:buChar char="§"/>
            </a:pPr>
            <a:r>
              <a:rPr lang="en-GB" sz="1800" dirty="0"/>
              <a:t>Swap space is sized to minimize processing time by providing the proper ratio of real memory space to disk space. A good rule of thumb for this ratio used to be to size the swap space to be equal to that of main memory</a:t>
            </a:r>
          </a:p>
        </p:txBody>
      </p:sp>
      <p:sp>
        <p:nvSpPr>
          <p:cNvPr id="3" name="Content Placeholder 2"/>
          <p:cNvSpPr>
            <a:spLocks noGrp="1"/>
          </p:cNvSpPr>
          <p:nvPr>
            <p:ph sz="quarter" idx="10"/>
          </p:nvPr>
        </p:nvSpPr>
        <p:spPr>
          <a:xfrm>
            <a:off x="152400" y="0"/>
            <a:ext cx="6629400" cy="1295400"/>
          </a:xfrm>
        </p:spPr>
        <p:txBody>
          <a:bodyPr>
            <a:normAutofit/>
          </a:bodyPr>
          <a:lstStyle/>
          <a:p>
            <a:r>
              <a:rPr lang="en-US" sz="3000" dirty="0"/>
              <a:t>ITSM : </a:t>
            </a:r>
            <a:r>
              <a:rPr lang="en-IN" sz="3000" dirty="0">
                <a:solidFill>
                  <a:srgbClr val="0070C0"/>
                </a:solidFill>
              </a:rPr>
              <a:t>Storage Management</a:t>
            </a:r>
          </a:p>
          <a:p>
            <a:r>
              <a:rPr lang="en-IN" sz="2400" dirty="0">
                <a:solidFill>
                  <a:srgbClr val="00B050"/>
                </a:solidFill>
              </a:rPr>
              <a:t>Performance Management - 1</a:t>
            </a:r>
            <a:endParaRPr lang="en-GB" sz="2400" dirty="0">
              <a:solidFill>
                <a:srgbClr val="00B05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10</a:t>
            </a:fld>
            <a:endParaRPr lang="en-US" dirty="0"/>
          </a:p>
        </p:txBody>
      </p:sp>
    </p:spTree>
    <p:extLst>
      <p:ext uri="{BB962C8B-B14F-4D97-AF65-F5344CB8AC3E}">
        <p14:creationId xmlns:p14="http://schemas.microsoft.com/office/powerpoint/2010/main" val="2734321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 y="1271750"/>
            <a:ext cx="9220200" cy="5216993"/>
          </a:xfrm>
        </p:spPr>
        <p:txBody>
          <a:bodyPr>
            <a:noAutofit/>
          </a:bodyPr>
          <a:lstStyle/>
          <a:p>
            <a:pPr marL="180000" indent="-180000" algn="just">
              <a:lnSpc>
                <a:spcPct val="130000"/>
              </a:lnSpc>
              <a:spcBef>
                <a:spcPts val="600"/>
              </a:spcBef>
              <a:buFont typeface="Arial" panose="020B0604020202020204" pitchFamily="34" charset="0"/>
              <a:buChar char="•"/>
            </a:pPr>
            <a:r>
              <a:rPr lang="en-GB" sz="1800" dirty="0"/>
              <a:t>Considerations when configuring storage infrastructure for optimal performance (Cont.)</a:t>
            </a:r>
          </a:p>
          <a:p>
            <a:pPr marL="684000" lvl="1" indent="-342900" algn="just">
              <a:lnSpc>
                <a:spcPct val="120000"/>
              </a:lnSpc>
              <a:spcBef>
                <a:spcPts val="300"/>
              </a:spcBef>
              <a:buFont typeface="+mj-lt"/>
              <a:buAutoNum type="arabicPeriod" startAt="4"/>
            </a:pPr>
            <a:r>
              <a:rPr lang="en-GB" sz="1800" dirty="0"/>
              <a:t>Number and type of channels</a:t>
            </a:r>
          </a:p>
          <a:p>
            <a:pPr marL="1084050" lvl="2" indent="-342900" algn="just">
              <a:lnSpc>
                <a:spcPct val="120000"/>
              </a:lnSpc>
              <a:spcBef>
                <a:spcPts val="600"/>
              </a:spcBef>
              <a:buFont typeface="Wingdings" panose="05000000000000000000" pitchFamily="2" charset="2"/>
              <a:buChar char="§"/>
            </a:pPr>
            <a:r>
              <a:rPr lang="en-GB" sz="1700" dirty="0"/>
              <a:t>Channels connecting host processors to disk and tape storage devices vary as to their transfer speed, their technology, and the maximum number able to be attached to different platforms. The number and speed of the channels influence performance, response, throughput, and costs.</a:t>
            </a:r>
          </a:p>
          <a:p>
            <a:pPr marL="684000" lvl="1" indent="-342900" algn="just">
              <a:lnSpc>
                <a:spcPct val="120000"/>
              </a:lnSpc>
              <a:spcBef>
                <a:spcPts val="300"/>
              </a:spcBef>
              <a:buFont typeface="+mj-lt"/>
              <a:buAutoNum type="arabicPeriod" startAt="4"/>
            </a:pPr>
            <a:r>
              <a:rPr lang="en-GB" sz="1800" dirty="0"/>
              <a:t>Device controller configuration</a:t>
            </a:r>
          </a:p>
          <a:p>
            <a:pPr marL="1084050" lvl="2" indent="-342900" algn="just">
              <a:lnSpc>
                <a:spcPct val="120000"/>
              </a:lnSpc>
              <a:spcBef>
                <a:spcPts val="600"/>
              </a:spcBef>
              <a:buFont typeface="Wingdings" panose="05000000000000000000" pitchFamily="2" charset="2"/>
              <a:buChar char="§"/>
            </a:pPr>
            <a:r>
              <a:rPr lang="en-GB" sz="1700" dirty="0"/>
              <a:t>Tape and disk controllers have variable numbers of input channels attaching them to their host processors, as well as variable numbers of devices attaching to their output ports</a:t>
            </a:r>
          </a:p>
          <a:p>
            <a:pPr marL="1084050" lvl="2" indent="-342900" algn="just">
              <a:lnSpc>
                <a:spcPct val="120000"/>
              </a:lnSpc>
              <a:spcBef>
                <a:spcPts val="600"/>
              </a:spcBef>
              <a:buFont typeface="Wingdings" panose="05000000000000000000" pitchFamily="2" charset="2"/>
              <a:buChar char="§"/>
            </a:pPr>
            <a:r>
              <a:rPr lang="en-US" sz="1700" dirty="0"/>
              <a:t>Performance can be maximized at reasonable costs by analysis and determining the correct number of input channels and output devices per controller</a:t>
            </a:r>
            <a:endParaRPr lang="en-GB" sz="1700" dirty="0"/>
          </a:p>
          <a:p>
            <a:pPr marL="684000" lvl="1" indent="-342900" algn="just">
              <a:lnSpc>
                <a:spcPct val="120000"/>
              </a:lnSpc>
              <a:spcBef>
                <a:spcPts val="300"/>
              </a:spcBef>
              <a:buFont typeface="+mj-lt"/>
              <a:buAutoNum type="arabicPeriod" startAt="4"/>
            </a:pPr>
            <a:r>
              <a:rPr lang="en-GB" sz="1800" dirty="0"/>
              <a:t>Logical volume groups</a:t>
            </a:r>
          </a:p>
          <a:p>
            <a:pPr marL="1084050" lvl="2" indent="-342900" algn="just">
              <a:lnSpc>
                <a:spcPct val="120000"/>
              </a:lnSpc>
              <a:spcBef>
                <a:spcPts val="600"/>
              </a:spcBef>
              <a:buFont typeface="Wingdings" panose="05000000000000000000" pitchFamily="2" charset="2"/>
              <a:buChar char="§"/>
            </a:pPr>
            <a:r>
              <a:rPr lang="en-US" sz="1700" dirty="0"/>
              <a:t>Logical volume group assembles together two or more physical disk volumes into one logical grouping for performance reasons</a:t>
            </a:r>
            <a:endParaRPr lang="en-GB" sz="1700" dirty="0"/>
          </a:p>
          <a:p>
            <a:pPr marL="684000" lvl="1" indent="-342900" algn="just">
              <a:lnSpc>
                <a:spcPct val="130000"/>
              </a:lnSpc>
              <a:spcBef>
                <a:spcPts val="600"/>
              </a:spcBef>
              <a:buFont typeface="+mj-lt"/>
              <a:buAutoNum type="arabicPeriod" startAt="4"/>
            </a:pPr>
            <a:endParaRPr lang="en-GB" sz="1600" dirty="0"/>
          </a:p>
        </p:txBody>
      </p:sp>
      <p:sp>
        <p:nvSpPr>
          <p:cNvPr id="3" name="Content Placeholder 2"/>
          <p:cNvSpPr>
            <a:spLocks noGrp="1"/>
          </p:cNvSpPr>
          <p:nvPr>
            <p:ph sz="quarter" idx="10"/>
          </p:nvPr>
        </p:nvSpPr>
        <p:spPr>
          <a:xfrm>
            <a:off x="152400" y="0"/>
            <a:ext cx="6629400" cy="1295400"/>
          </a:xfrm>
        </p:spPr>
        <p:txBody>
          <a:bodyPr>
            <a:normAutofit/>
          </a:bodyPr>
          <a:lstStyle/>
          <a:p>
            <a:r>
              <a:rPr lang="en-US" sz="3000" dirty="0"/>
              <a:t>ITSM : </a:t>
            </a:r>
            <a:r>
              <a:rPr lang="en-IN" sz="3000" dirty="0">
                <a:solidFill>
                  <a:srgbClr val="0070C0"/>
                </a:solidFill>
              </a:rPr>
              <a:t>Storage Management</a:t>
            </a:r>
          </a:p>
          <a:p>
            <a:r>
              <a:rPr lang="en-IN" sz="2400" dirty="0">
                <a:solidFill>
                  <a:srgbClr val="00B050"/>
                </a:solidFill>
              </a:rPr>
              <a:t>Performance Management - 2</a:t>
            </a:r>
            <a:endParaRPr lang="en-GB" sz="2400" dirty="0">
              <a:solidFill>
                <a:srgbClr val="00B050"/>
              </a:solidFill>
            </a:endParaRPr>
          </a:p>
        </p:txBody>
      </p:sp>
      <p:sp>
        <p:nvSpPr>
          <p:cNvPr id="4" name="Footer Placeholder 3"/>
          <p:cNvSpPr>
            <a:spLocks noGrp="1"/>
          </p:cNvSpPr>
          <p:nvPr>
            <p:ph type="ftr" sz="quarter" idx="12"/>
          </p:nvPr>
        </p:nvSpPr>
        <p:spPr/>
        <p:txBody>
          <a:bodyPr/>
          <a:lstStyle/>
          <a:p>
            <a:r>
              <a:rPr lang="en-US" dirty="0"/>
              <a:t>SS ZG538 Infrastructure Management</a:t>
            </a:r>
          </a:p>
        </p:txBody>
      </p:sp>
      <p:sp>
        <p:nvSpPr>
          <p:cNvPr id="5" name="Slide Number Placeholder 4"/>
          <p:cNvSpPr>
            <a:spLocks noGrp="1"/>
          </p:cNvSpPr>
          <p:nvPr>
            <p:ph type="sldNum" sz="quarter" idx="13"/>
          </p:nvPr>
        </p:nvSpPr>
        <p:spPr/>
        <p:txBody>
          <a:bodyPr/>
          <a:lstStyle/>
          <a:p>
            <a:fld id="{BC8D7E44-7D4F-4942-A8C9-2DF6BF8399E8}" type="slidenum">
              <a:rPr lang="en-US" smtClean="0"/>
              <a:pPr/>
              <a:t>11</a:t>
            </a:fld>
            <a:endParaRPr lang="en-US" dirty="0"/>
          </a:p>
        </p:txBody>
      </p:sp>
    </p:spTree>
    <p:extLst>
      <p:ext uri="{BB962C8B-B14F-4D97-AF65-F5344CB8AC3E}">
        <p14:creationId xmlns:p14="http://schemas.microsoft.com/office/powerpoint/2010/main" val="1611404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333678"/>
            <a:ext cx="9144000" cy="5216993"/>
          </a:xfrm>
        </p:spPr>
        <p:txBody>
          <a:bodyPr>
            <a:noAutofit/>
          </a:bodyPr>
          <a:lstStyle/>
          <a:p>
            <a:pPr marL="180000" indent="-180000" algn="just">
              <a:lnSpc>
                <a:spcPct val="130000"/>
              </a:lnSpc>
              <a:spcBef>
                <a:spcPts val="600"/>
              </a:spcBef>
              <a:buFont typeface="Arial" panose="020B0604020202020204" pitchFamily="34" charset="0"/>
              <a:buChar char="•"/>
            </a:pPr>
            <a:r>
              <a:rPr lang="en-US" sz="1800" dirty="0"/>
              <a:t>Considerations when configuring storage infrastructure for optimal performance (Cont.)</a:t>
            </a:r>
          </a:p>
          <a:p>
            <a:pPr marL="684000" lvl="1" indent="-342900" algn="just">
              <a:lnSpc>
                <a:spcPct val="130000"/>
              </a:lnSpc>
              <a:spcBef>
                <a:spcPts val="600"/>
              </a:spcBef>
              <a:buFont typeface="+mj-lt"/>
              <a:buAutoNum type="arabicPeriod" startAt="7"/>
            </a:pPr>
            <a:r>
              <a:rPr lang="en-GB" sz="1800" dirty="0"/>
              <a:t>Amount of disk array cache memory</a:t>
            </a:r>
          </a:p>
          <a:p>
            <a:pPr marL="1084050" lvl="2" indent="-342900" algn="just">
              <a:lnSpc>
                <a:spcPct val="130000"/>
              </a:lnSpc>
              <a:spcBef>
                <a:spcPts val="600"/>
              </a:spcBef>
              <a:buFont typeface="Wingdings" panose="05000000000000000000" pitchFamily="2" charset="2"/>
              <a:buChar char="§"/>
            </a:pPr>
            <a:r>
              <a:rPr lang="en-US" sz="1800" dirty="0"/>
              <a:t>Disk arrays have varying sizes of cache memory which supports performance. The size, the cache hit and miss numbers, the algorithms used for prefetching and clearing based on data locality and usage etc. can be used for increasing performances</a:t>
            </a:r>
            <a:endParaRPr lang="en-GB" sz="1800" dirty="0"/>
          </a:p>
          <a:p>
            <a:pPr marL="684000" lvl="1" indent="-342900" algn="just">
              <a:lnSpc>
                <a:spcPct val="130000"/>
              </a:lnSpc>
              <a:spcBef>
                <a:spcPts val="600"/>
              </a:spcBef>
              <a:buFont typeface="+mj-lt"/>
              <a:buAutoNum type="arabicPeriod" startAt="7"/>
            </a:pPr>
            <a:r>
              <a:rPr lang="en-GB" sz="1800" dirty="0"/>
              <a:t>Storage area networks (SANs)</a:t>
            </a:r>
          </a:p>
          <a:p>
            <a:pPr marL="1084050" lvl="2" indent="-342900" algn="just">
              <a:lnSpc>
                <a:spcPct val="130000"/>
              </a:lnSpc>
              <a:spcBef>
                <a:spcPts val="600"/>
              </a:spcBef>
              <a:buFont typeface="Wingdings" panose="05000000000000000000" pitchFamily="2" charset="2"/>
              <a:buChar char="§"/>
            </a:pPr>
            <a:r>
              <a:rPr lang="en-GB" sz="1800" dirty="0"/>
              <a:t>Typically has an additional link for exchange of data and provides full pipe bandwidth by using a switch between servers and switches.</a:t>
            </a:r>
          </a:p>
          <a:p>
            <a:pPr marL="684000" lvl="1" indent="-342900" algn="just">
              <a:lnSpc>
                <a:spcPct val="130000"/>
              </a:lnSpc>
              <a:spcBef>
                <a:spcPts val="600"/>
              </a:spcBef>
              <a:buFont typeface="+mj-lt"/>
              <a:buAutoNum type="arabicPeriod" startAt="7"/>
            </a:pPr>
            <a:r>
              <a:rPr lang="en-GB" sz="1800" dirty="0"/>
              <a:t>Network‐attached storage (NAS)</a:t>
            </a:r>
          </a:p>
          <a:p>
            <a:pPr marL="1084050" lvl="2" indent="-342900" algn="just">
              <a:lnSpc>
                <a:spcPct val="130000"/>
              </a:lnSpc>
              <a:spcBef>
                <a:spcPts val="600"/>
              </a:spcBef>
              <a:buFont typeface="Wingdings" panose="05000000000000000000" pitchFamily="2" charset="2"/>
              <a:buChar char="§"/>
            </a:pPr>
            <a:r>
              <a:rPr lang="en-GB" sz="1800" dirty="0"/>
              <a:t>Typically NAS is a dedicated fileserver with the LAN network replacing the SAN.</a:t>
            </a:r>
          </a:p>
        </p:txBody>
      </p:sp>
      <p:sp>
        <p:nvSpPr>
          <p:cNvPr id="3" name="Content Placeholder 2"/>
          <p:cNvSpPr>
            <a:spLocks noGrp="1"/>
          </p:cNvSpPr>
          <p:nvPr>
            <p:ph sz="quarter" idx="10"/>
          </p:nvPr>
        </p:nvSpPr>
        <p:spPr>
          <a:xfrm>
            <a:off x="152400" y="0"/>
            <a:ext cx="6629400" cy="1295400"/>
          </a:xfrm>
        </p:spPr>
        <p:txBody>
          <a:bodyPr>
            <a:normAutofit/>
          </a:bodyPr>
          <a:lstStyle/>
          <a:p>
            <a:r>
              <a:rPr lang="en-US" sz="3000" dirty="0"/>
              <a:t>ITSM : </a:t>
            </a:r>
            <a:r>
              <a:rPr lang="en-IN" sz="3000" dirty="0">
                <a:solidFill>
                  <a:srgbClr val="0070C0"/>
                </a:solidFill>
              </a:rPr>
              <a:t>Storage Management</a:t>
            </a:r>
          </a:p>
          <a:p>
            <a:r>
              <a:rPr lang="en-IN" sz="2400" dirty="0">
                <a:solidFill>
                  <a:srgbClr val="00B050"/>
                </a:solidFill>
              </a:rPr>
              <a:t>Performance Management - 3</a:t>
            </a:r>
            <a:endParaRPr lang="en-GB" sz="2400" dirty="0">
              <a:solidFill>
                <a:srgbClr val="00B05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12</a:t>
            </a:fld>
            <a:endParaRPr lang="en-US" dirty="0"/>
          </a:p>
        </p:txBody>
      </p:sp>
    </p:spTree>
    <p:extLst>
      <p:ext uri="{BB962C8B-B14F-4D97-AF65-F5344CB8AC3E}">
        <p14:creationId xmlns:p14="http://schemas.microsoft.com/office/powerpoint/2010/main" val="3852127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399" y="1314540"/>
            <a:ext cx="8686801" cy="5314860"/>
          </a:xfrm>
        </p:spPr>
        <p:txBody>
          <a:bodyPr>
            <a:normAutofit/>
          </a:bodyPr>
          <a:lstStyle/>
          <a:p>
            <a:pPr marL="274320" indent="-274320" algn="just">
              <a:lnSpc>
                <a:spcPct val="130000"/>
              </a:lnSpc>
              <a:spcBef>
                <a:spcPts val="600"/>
              </a:spcBef>
              <a:buFont typeface="Arial" panose="020B0604020202020204" pitchFamily="34" charset="0"/>
              <a:buChar char="•"/>
            </a:pPr>
            <a:r>
              <a:rPr lang="en-US" sz="1800" dirty="0"/>
              <a:t>Robust storage management implies that adequate amounts of disk storage are reliably available to users whenever they need it and wherever they are.</a:t>
            </a:r>
          </a:p>
          <a:p>
            <a:pPr marL="274320" indent="-274320" algn="just">
              <a:lnSpc>
                <a:spcPct val="130000"/>
              </a:lnSpc>
              <a:spcBef>
                <a:spcPts val="600"/>
              </a:spcBef>
              <a:buFont typeface="Arial" panose="020B0604020202020204" pitchFamily="34" charset="0"/>
              <a:buChar char="•"/>
            </a:pPr>
            <a:r>
              <a:rPr lang="en-US" sz="1800" dirty="0"/>
              <a:t>Manufacturers began designing into their disk storage systems redundant components such as backup power systems, dual channel ports to disk controllers, and dual pathing between drives and controllers.</a:t>
            </a:r>
          </a:p>
          <a:p>
            <a:pPr marL="274320" indent="-274320" algn="just">
              <a:lnSpc>
                <a:spcPct val="130000"/>
              </a:lnSpc>
              <a:spcBef>
                <a:spcPts val="600"/>
              </a:spcBef>
              <a:buFont typeface="Arial" panose="020B0604020202020204" pitchFamily="34" charset="0"/>
              <a:buChar char="•"/>
            </a:pPr>
            <a:r>
              <a:rPr lang="en-US" sz="1800" dirty="0"/>
              <a:t>Fault-tolerant systems began in which entire processing environments were duplicated in a hot standby mode. These systems essentially never went down, making their high cost justifiable, but for environments with huge disk farms this option was very expensive</a:t>
            </a:r>
          </a:p>
        </p:txBody>
      </p:sp>
      <p:sp>
        <p:nvSpPr>
          <p:cNvPr id="3" name="Content Placeholder 2"/>
          <p:cNvSpPr>
            <a:spLocks noGrp="1"/>
          </p:cNvSpPr>
          <p:nvPr>
            <p:ph sz="quarter" idx="10"/>
          </p:nvPr>
        </p:nvSpPr>
        <p:spPr>
          <a:xfrm>
            <a:off x="152400" y="0"/>
            <a:ext cx="6629400" cy="1295400"/>
          </a:xfrm>
        </p:spPr>
        <p:txBody>
          <a:bodyPr>
            <a:normAutofit/>
          </a:bodyPr>
          <a:lstStyle/>
          <a:p>
            <a:r>
              <a:rPr lang="en-US" sz="3000" dirty="0"/>
              <a:t>ITSM : </a:t>
            </a:r>
            <a:r>
              <a:rPr lang="en-IN" sz="3000" dirty="0">
                <a:solidFill>
                  <a:srgbClr val="0070C0"/>
                </a:solidFill>
              </a:rPr>
              <a:t>Storage Management</a:t>
            </a:r>
          </a:p>
          <a:p>
            <a:r>
              <a:rPr lang="en-IN" sz="2400" dirty="0">
                <a:solidFill>
                  <a:srgbClr val="7030A0"/>
                </a:solidFill>
              </a:rPr>
              <a:t>Reliability Management  - 1</a:t>
            </a:r>
            <a:endParaRPr lang="en-GB" sz="2400" dirty="0">
              <a:solidFill>
                <a:srgbClr val="7030A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13</a:t>
            </a:fld>
            <a:endParaRPr lang="en-US" dirty="0"/>
          </a:p>
        </p:txBody>
      </p:sp>
    </p:spTree>
    <p:extLst>
      <p:ext uri="{BB962C8B-B14F-4D97-AF65-F5344CB8AC3E}">
        <p14:creationId xmlns:p14="http://schemas.microsoft.com/office/powerpoint/2010/main" val="4117411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18373"/>
            <a:ext cx="8915297" cy="5314860"/>
          </a:xfrm>
        </p:spPr>
        <p:txBody>
          <a:bodyPr>
            <a:normAutofit/>
          </a:bodyPr>
          <a:lstStyle/>
          <a:p>
            <a:pPr marL="180000" indent="-180000" algn="just">
              <a:lnSpc>
                <a:spcPct val="130000"/>
              </a:lnSpc>
              <a:spcBef>
                <a:spcPts val="600"/>
              </a:spcBef>
              <a:buFont typeface="Arial" panose="020B0604020202020204" pitchFamily="34" charset="0"/>
              <a:buChar char="•"/>
            </a:pPr>
            <a:r>
              <a:rPr lang="en-US" sz="1800" dirty="0"/>
              <a:t>RAID devices having techniques like </a:t>
            </a:r>
          </a:p>
          <a:p>
            <a:pPr marL="580050" lvl="1" indent="-180000" algn="just">
              <a:lnSpc>
                <a:spcPct val="130000"/>
              </a:lnSpc>
              <a:spcBef>
                <a:spcPts val="600"/>
              </a:spcBef>
              <a:buFont typeface="Arial" panose="020B0604020202020204" pitchFamily="34" charset="0"/>
              <a:buChar char="•"/>
            </a:pPr>
            <a:r>
              <a:rPr lang="en-US" sz="1800" dirty="0"/>
              <a:t>RAID 0 – Stripe  (Performance)</a:t>
            </a:r>
          </a:p>
          <a:p>
            <a:pPr marL="580050" lvl="1" indent="-180000" algn="just">
              <a:lnSpc>
                <a:spcPct val="130000"/>
              </a:lnSpc>
              <a:spcBef>
                <a:spcPts val="600"/>
              </a:spcBef>
              <a:buFont typeface="Arial" panose="020B0604020202020204" pitchFamily="34" charset="0"/>
              <a:buChar char="•"/>
            </a:pPr>
            <a:r>
              <a:rPr lang="en-US" sz="1800" dirty="0"/>
              <a:t>RAID 1 – Mirror (Availability)</a:t>
            </a:r>
          </a:p>
          <a:p>
            <a:pPr marL="580050" lvl="1" indent="-180000" algn="just">
              <a:lnSpc>
                <a:spcPct val="130000"/>
              </a:lnSpc>
              <a:spcBef>
                <a:spcPts val="600"/>
              </a:spcBef>
              <a:buFont typeface="Arial" panose="020B0604020202020204" pitchFamily="34" charset="0"/>
              <a:buChar char="•"/>
            </a:pPr>
            <a:r>
              <a:rPr lang="en-US" sz="1800" dirty="0"/>
              <a:t>RAID 10 or 01 –Striped Mirror or Mirrored Stripe (Performance and Availability)</a:t>
            </a:r>
          </a:p>
          <a:p>
            <a:pPr marL="580050" lvl="1" indent="-180000" algn="just">
              <a:lnSpc>
                <a:spcPct val="130000"/>
              </a:lnSpc>
              <a:spcBef>
                <a:spcPts val="600"/>
              </a:spcBef>
              <a:buFont typeface="Arial" panose="020B0604020202020204" pitchFamily="34" charset="0"/>
              <a:buChar char="•"/>
            </a:pPr>
            <a:r>
              <a:rPr lang="en-US" sz="1800" dirty="0"/>
              <a:t>RAID 2-3-4   Bit Parity, Byte Parity, Block Parity (Dedicated) (not very prevalent) </a:t>
            </a:r>
          </a:p>
          <a:p>
            <a:pPr marL="580050" lvl="1" indent="-180000" algn="just">
              <a:lnSpc>
                <a:spcPct val="130000"/>
              </a:lnSpc>
              <a:spcBef>
                <a:spcPts val="600"/>
              </a:spcBef>
              <a:buFont typeface="Arial" panose="020B0604020202020204" pitchFamily="34" charset="0"/>
              <a:buChar char="•"/>
            </a:pPr>
            <a:r>
              <a:rPr lang="en-US" sz="1800" dirty="0"/>
              <a:t>RAID 5 – Distributed Parity (Availability with single disk failure)</a:t>
            </a:r>
          </a:p>
          <a:p>
            <a:pPr marL="580050" lvl="1" indent="-180000" algn="just">
              <a:lnSpc>
                <a:spcPct val="130000"/>
              </a:lnSpc>
              <a:spcBef>
                <a:spcPts val="600"/>
              </a:spcBef>
              <a:buFont typeface="Arial" panose="020B0604020202020204" pitchFamily="34" charset="0"/>
              <a:buChar char="•"/>
            </a:pPr>
            <a:r>
              <a:rPr lang="en-US" sz="1800" dirty="0"/>
              <a:t>RAID 6 – Dual Parity (Availability with Dual disk failures)</a:t>
            </a:r>
          </a:p>
          <a:p>
            <a:pPr marL="180000" lvl="1" indent="-180000" algn="just">
              <a:lnSpc>
                <a:spcPct val="130000"/>
              </a:lnSpc>
              <a:spcBef>
                <a:spcPts val="600"/>
              </a:spcBef>
              <a:buClr>
                <a:srgbClr val="101141"/>
              </a:buClr>
              <a:buFont typeface="Arial" panose="020B0604020202020204" pitchFamily="34" charset="0"/>
              <a:buChar char="•"/>
            </a:pPr>
            <a:r>
              <a:rPr lang="en-US" sz="1800" dirty="0"/>
              <a:t>By understanding the different RAID levels, storage management process owners can better evaluate which scheme is best suited for their business goals, their budgetary targets, their expected service levels, and their technical requirements</a:t>
            </a:r>
          </a:p>
        </p:txBody>
      </p:sp>
      <p:sp>
        <p:nvSpPr>
          <p:cNvPr id="3" name="Content Placeholder 2"/>
          <p:cNvSpPr>
            <a:spLocks noGrp="1"/>
          </p:cNvSpPr>
          <p:nvPr>
            <p:ph sz="quarter" idx="10"/>
          </p:nvPr>
        </p:nvSpPr>
        <p:spPr>
          <a:xfrm>
            <a:off x="152400" y="0"/>
            <a:ext cx="6629400" cy="1295400"/>
          </a:xfrm>
        </p:spPr>
        <p:txBody>
          <a:bodyPr>
            <a:normAutofit/>
          </a:bodyPr>
          <a:lstStyle/>
          <a:p>
            <a:r>
              <a:rPr lang="en-US" sz="3000" dirty="0"/>
              <a:t>ITSM : </a:t>
            </a:r>
            <a:r>
              <a:rPr lang="en-IN" sz="3000" dirty="0">
                <a:solidFill>
                  <a:srgbClr val="0070C0"/>
                </a:solidFill>
              </a:rPr>
              <a:t>Storage Management</a:t>
            </a:r>
          </a:p>
          <a:p>
            <a:r>
              <a:rPr lang="en-IN" sz="2400" dirty="0">
                <a:solidFill>
                  <a:srgbClr val="7030A0"/>
                </a:solidFill>
              </a:rPr>
              <a:t>Reliability Management  - 2</a:t>
            </a:r>
            <a:endParaRPr lang="en-GB" sz="2400" dirty="0">
              <a:solidFill>
                <a:srgbClr val="7030A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14</a:t>
            </a:fld>
            <a:endParaRPr lang="en-US" dirty="0"/>
          </a:p>
        </p:txBody>
      </p:sp>
    </p:spTree>
    <p:extLst>
      <p:ext uri="{BB962C8B-B14F-4D97-AF65-F5344CB8AC3E}">
        <p14:creationId xmlns:p14="http://schemas.microsoft.com/office/powerpoint/2010/main" val="3072882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303" y="1314540"/>
            <a:ext cx="8991393" cy="5543460"/>
          </a:xfrm>
        </p:spPr>
        <p:txBody>
          <a:bodyPr>
            <a:normAutofit fontScale="92500" lnSpcReduction="20000"/>
          </a:bodyPr>
          <a:lstStyle/>
          <a:p>
            <a:pPr marL="0" indent="0" algn="just">
              <a:lnSpc>
                <a:spcPct val="120000"/>
              </a:lnSpc>
              <a:spcBef>
                <a:spcPts val="600"/>
              </a:spcBef>
            </a:pPr>
            <a:r>
              <a:rPr lang="en-US" sz="1700" dirty="0"/>
              <a:t>There are several methods available for recovering data that has been altered, deleted, damaged, or otherwise made inaccessible</a:t>
            </a:r>
          </a:p>
          <a:p>
            <a:pPr marL="180000" indent="-180000" algn="just">
              <a:lnSpc>
                <a:spcPct val="120000"/>
              </a:lnSpc>
              <a:spcBef>
                <a:spcPts val="600"/>
              </a:spcBef>
              <a:buFont typeface="Arial" panose="020B0604020202020204" pitchFamily="34" charset="0"/>
              <a:buChar char="•"/>
            </a:pPr>
            <a:r>
              <a:rPr lang="en-US" sz="1700" dirty="0"/>
              <a:t>In environments architected with an offsite replicated data recovery site which are updated synchronously or asynchronously, recovery happens immediately with the data being available from the replicated site.</a:t>
            </a:r>
          </a:p>
          <a:p>
            <a:pPr marL="180000" indent="-180000" algn="just">
              <a:lnSpc>
                <a:spcPct val="120000"/>
              </a:lnSpc>
              <a:spcBef>
                <a:spcPts val="600"/>
              </a:spcBef>
              <a:buFont typeface="Arial" panose="020B0604020202020204" pitchFamily="34" charset="0"/>
              <a:buChar char="•"/>
            </a:pPr>
            <a:r>
              <a:rPr lang="en-US" sz="1700" dirty="0"/>
              <a:t>Data could be backed up for supporting recovery and the recovery technique would depend on how data was backed up</a:t>
            </a:r>
          </a:p>
          <a:p>
            <a:pPr marL="180000" indent="-180000" algn="just">
              <a:lnSpc>
                <a:spcPct val="120000"/>
              </a:lnSpc>
              <a:spcBef>
                <a:spcPts val="600"/>
              </a:spcBef>
              <a:buFont typeface="Arial" panose="020B0604020202020204" pitchFamily="34" charset="0"/>
              <a:buChar char="•"/>
            </a:pPr>
            <a:r>
              <a:rPr lang="en-US" sz="1700" dirty="0"/>
              <a:t>Some of the commonly used backup techniques are</a:t>
            </a:r>
          </a:p>
          <a:p>
            <a:pPr marL="580050" lvl="1" indent="-180000" algn="just">
              <a:lnSpc>
                <a:spcPct val="110000"/>
              </a:lnSpc>
              <a:spcBef>
                <a:spcPts val="400"/>
              </a:spcBef>
              <a:buFont typeface="Arial" panose="020B0604020202020204" pitchFamily="34" charset="0"/>
              <a:buChar char="•"/>
            </a:pPr>
            <a:r>
              <a:rPr lang="en-US" b="1" dirty="0">
                <a:solidFill>
                  <a:srgbClr val="0070C0"/>
                </a:solidFill>
              </a:rPr>
              <a:t>Full backup (Cold backup, Full Volume Backup, Full offline backup)</a:t>
            </a:r>
          </a:p>
          <a:p>
            <a:pPr marL="980100" lvl="2" indent="-180000" algn="just">
              <a:lnSpc>
                <a:spcPct val="110000"/>
              </a:lnSpc>
              <a:spcBef>
                <a:spcPts val="400"/>
              </a:spcBef>
            </a:pPr>
            <a:r>
              <a:rPr lang="en-US" sz="1600" dirty="0"/>
              <a:t>Backup of the complete data at a certain point in time</a:t>
            </a:r>
          </a:p>
          <a:p>
            <a:pPr marL="580050" lvl="1" indent="-180000" algn="just">
              <a:lnSpc>
                <a:spcPct val="110000"/>
              </a:lnSpc>
              <a:spcBef>
                <a:spcPts val="400"/>
              </a:spcBef>
              <a:buFont typeface="Arial" panose="020B0604020202020204" pitchFamily="34" charset="0"/>
              <a:buChar char="•"/>
            </a:pPr>
            <a:r>
              <a:rPr lang="en-US" b="1" dirty="0">
                <a:solidFill>
                  <a:srgbClr val="0070C0"/>
                </a:solidFill>
              </a:rPr>
              <a:t>Incremental backup (Incremental offline backup)</a:t>
            </a:r>
          </a:p>
          <a:p>
            <a:pPr marL="980100" lvl="2" indent="-180000" algn="just">
              <a:lnSpc>
                <a:spcPct val="110000"/>
              </a:lnSpc>
              <a:spcBef>
                <a:spcPts val="400"/>
              </a:spcBef>
            </a:pPr>
            <a:r>
              <a:rPr lang="en-US" sz="1600" dirty="0"/>
              <a:t>Copies data that has changed since the last full or incremental backup</a:t>
            </a:r>
          </a:p>
          <a:p>
            <a:pPr marL="980100" lvl="2" indent="-180000" algn="just">
              <a:lnSpc>
                <a:spcPct val="110000"/>
              </a:lnSpc>
              <a:spcBef>
                <a:spcPts val="400"/>
              </a:spcBef>
            </a:pPr>
            <a:r>
              <a:rPr lang="en-US" sz="1600" dirty="0"/>
              <a:t>Much faster, but takes longer to restore</a:t>
            </a:r>
          </a:p>
          <a:p>
            <a:pPr marL="580050" lvl="1" indent="-180000" algn="just">
              <a:lnSpc>
                <a:spcPct val="110000"/>
              </a:lnSpc>
              <a:spcBef>
                <a:spcPts val="400"/>
              </a:spcBef>
              <a:buFont typeface="Arial" panose="020B0604020202020204" pitchFamily="34" charset="0"/>
              <a:buChar char="•"/>
            </a:pPr>
            <a:r>
              <a:rPr lang="en-US" b="1" dirty="0">
                <a:solidFill>
                  <a:srgbClr val="0070C0"/>
                </a:solidFill>
              </a:rPr>
              <a:t>Cumulative (differential) backup</a:t>
            </a:r>
          </a:p>
          <a:p>
            <a:pPr marL="980100" lvl="2" indent="-180000" algn="just">
              <a:lnSpc>
                <a:spcPct val="110000"/>
              </a:lnSpc>
              <a:spcBef>
                <a:spcPts val="400"/>
              </a:spcBef>
            </a:pPr>
            <a:r>
              <a:rPr lang="en-US" sz="1600" dirty="0"/>
              <a:t>Copies data that has changed since the last full backup</a:t>
            </a:r>
          </a:p>
          <a:p>
            <a:pPr marL="980100" lvl="2" indent="-180000" algn="just">
              <a:lnSpc>
                <a:spcPct val="110000"/>
              </a:lnSpc>
              <a:spcBef>
                <a:spcPts val="400"/>
              </a:spcBef>
            </a:pPr>
            <a:r>
              <a:rPr lang="en-US" sz="1600" dirty="0"/>
              <a:t>Slower than incremental backup, but faster to restore</a:t>
            </a:r>
          </a:p>
          <a:p>
            <a:pPr marL="580050" lvl="1" indent="-180000" algn="just">
              <a:lnSpc>
                <a:spcPct val="110000"/>
              </a:lnSpc>
              <a:spcBef>
                <a:spcPts val="400"/>
              </a:spcBef>
              <a:buFont typeface="Arial" panose="020B0604020202020204" pitchFamily="34" charset="0"/>
              <a:buChar char="•"/>
            </a:pPr>
            <a:r>
              <a:rPr lang="en-US" b="1" dirty="0">
                <a:solidFill>
                  <a:srgbClr val="0070C0"/>
                </a:solidFill>
              </a:rPr>
              <a:t>Synthetic (constructed) full backup</a:t>
            </a:r>
          </a:p>
          <a:p>
            <a:pPr marL="980100" lvl="2" indent="-180000" algn="just">
              <a:lnSpc>
                <a:spcPct val="110000"/>
              </a:lnSpc>
              <a:spcBef>
                <a:spcPts val="400"/>
              </a:spcBef>
            </a:pPr>
            <a:r>
              <a:rPr lang="en-US" sz="1600" dirty="0"/>
              <a:t>A full backup generated from the latest full backup and all the incremental backups performed after that full backup</a:t>
            </a:r>
          </a:p>
          <a:p>
            <a:pPr marL="980100" lvl="2" indent="-180000" algn="just">
              <a:lnSpc>
                <a:spcPct val="110000"/>
              </a:lnSpc>
              <a:spcBef>
                <a:spcPts val="400"/>
              </a:spcBef>
            </a:pPr>
            <a:r>
              <a:rPr lang="en-US" sz="1600" dirty="0"/>
              <a:t>Enables full backup copy to be done offline</a:t>
            </a:r>
          </a:p>
        </p:txBody>
      </p:sp>
      <p:sp>
        <p:nvSpPr>
          <p:cNvPr id="3" name="Content Placeholder 2"/>
          <p:cNvSpPr>
            <a:spLocks noGrp="1"/>
          </p:cNvSpPr>
          <p:nvPr>
            <p:ph sz="quarter" idx="10"/>
          </p:nvPr>
        </p:nvSpPr>
        <p:spPr>
          <a:xfrm>
            <a:off x="152400" y="0"/>
            <a:ext cx="6629400" cy="1295400"/>
          </a:xfrm>
        </p:spPr>
        <p:txBody>
          <a:bodyPr>
            <a:normAutofit/>
          </a:bodyPr>
          <a:lstStyle/>
          <a:p>
            <a:r>
              <a:rPr lang="en-US" sz="3000" dirty="0"/>
              <a:t>ITSM : </a:t>
            </a:r>
            <a:r>
              <a:rPr lang="en-IN" sz="3000" dirty="0">
                <a:solidFill>
                  <a:srgbClr val="0070C0"/>
                </a:solidFill>
              </a:rPr>
              <a:t>Storage Management</a:t>
            </a:r>
          </a:p>
          <a:p>
            <a:r>
              <a:rPr lang="en-IN" sz="2400" dirty="0">
                <a:solidFill>
                  <a:srgbClr val="C00000"/>
                </a:solidFill>
              </a:rPr>
              <a:t>Recoverability Management - 1 </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15</a:t>
            </a:fld>
            <a:endParaRPr lang="en-US" dirty="0"/>
          </a:p>
        </p:txBody>
      </p:sp>
    </p:spTree>
    <p:extLst>
      <p:ext uri="{BB962C8B-B14F-4D97-AF65-F5344CB8AC3E}">
        <p14:creationId xmlns:p14="http://schemas.microsoft.com/office/powerpoint/2010/main" val="118229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1143000"/>
            <a:ext cx="9122979" cy="5314860"/>
          </a:xfrm>
          <a:solidFill>
            <a:schemeClr val="bg1"/>
          </a:solidFill>
        </p:spPr>
        <p:txBody>
          <a:bodyPr>
            <a:noAutofit/>
          </a:bodyPr>
          <a:lstStyle/>
          <a:p>
            <a:pPr marL="180000" indent="-180000" algn="just">
              <a:lnSpc>
                <a:spcPct val="110000"/>
              </a:lnSpc>
              <a:spcBef>
                <a:spcPts val="400"/>
              </a:spcBef>
              <a:buFont typeface="Arial" panose="020B0604020202020204" pitchFamily="34" charset="0"/>
              <a:buChar char="•"/>
            </a:pPr>
            <a:r>
              <a:rPr lang="en-US" sz="1700" dirty="0"/>
              <a:t>Some of the commonly used backup techniques (Cont.)</a:t>
            </a:r>
          </a:p>
          <a:p>
            <a:pPr marL="457200" lvl="1" indent="-180000" algn="just">
              <a:lnSpc>
                <a:spcPct val="110000"/>
              </a:lnSpc>
              <a:spcBef>
                <a:spcPts val="400"/>
              </a:spcBef>
              <a:buFont typeface="Arial" panose="020B0604020202020204" pitchFamily="34" charset="0"/>
              <a:buChar char="•"/>
            </a:pPr>
            <a:r>
              <a:rPr lang="en-US" sz="1700" b="1" dirty="0">
                <a:solidFill>
                  <a:srgbClr val="0070C0"/>
                </a:solidFill>
              </a:rPr>
              <a:t>Physical Online backup (Online backup or Hot backup)</a:t>
            </a:r>
          </a:p>
          <a:p>
            <a:pPr marL="731520" lvl="2" indent="-180000" algn="just">
              <a:lnSpc>
                <a:spcPct val="110000"/>
              </a:lnSpc>
              <a:spcBef>
                <a:spcPts val="400"/>
              </a:spcBef>
            </a:pPr>
            <a:r>
              <a:rPr lang="en-US" sz="1700" dirty="0"/>
              <a:t>It is a powerful backup technique that offers two very valuable and distinct benefits:</a:t>
            </a:r>
          </a:p>
          <a:p>
            <a:pPr marL="1005840" lvl="2" indent="-180000" algn="just">
              <a:lnSpc>
                <a:spcPct val="110000"/>
              </a:lnSpc>
              <a:spcBef>
                <a:spcPts val="300"/>
              </a:spcBef>
            </a:pPr>
            <a:r>
              <a:rPr lang="en-US" sz="1700" dirty="0"/>
              <a:t>Databases can remain open to users during the backup process.</a:t>
            </a:r>
          </a:p>
          <a:p>
            <a:pPr marL="1005840" lvl="2" indent="-180000" algn="just">
              <a:lnSpc>
                <a:spcPct val="110000"/>
              </a:lnSpc>
              <a:spcBef>
                <a:spcPts val="300"/>
              </a:spcBef>
            </a:pPr>
            <a:r>
              <a:rPr lang="en-US" sz="1700" dirty="0"/>
              <a:t>Recovery can be accomplished back to the last transaction processed.</a:t>
            </a:r>
          </a:p>
          <a:p>
            <a:pPr marL="457200" lvl="1" indent="-180000" algn="just">
              <a:lnSpc>
                <a:spcPct val="110000"/>
              </a:lnSpc>
              <a:spcBef>
                <a:spcPts val="400"/>
              </a:spcBef>
              <a:buFont typeface="Arial" panose="020B0604020202020204" pitchFamily="34" charset="0"/>
              <a:buChar char="•"/>
            </a:pPr>
            <a:r>
              <a:rPr lang="en-US" sz="1700" b="1" dirty="0">
                <a:solidFill>
                  <a:srgbClr val="0070C0"/>
                </a:solidFill>
              </a:rPr>
              <a:t>Logical Backup (exporting files, exporting to binary files)</a:t>
            </a:r>
          </a:p>
          <a:p>
            <a:pPr marL="731520" lvl="2" indent="-180000" algn="just">
              <a:lnSpc>
                <a:spcPct val="110000"/>
              </a:lnSpc>
              <a:spcBef>
                <a:spcPts val="400"/>
              </a:spcBef>
            </a:pPr>
            <a:r>
              <a:rPr lang="en-US" sz="1700" dirty="0"/>
              <a:t>Logical backups are less complicated and more time consuming to perform.</a:t>
            </a:r>
          </a:p>
          <a:p>
            <a:pPr marL="731520" lvl="2" indent="-180000" algn="just">
              <a:lnSpc>
                <a:spcPct val="110000"/>
              </a:lnSpc>
              <a:spcBef>
                <a:spcPts val="400"/>
              </a:spcBef>
            </a:pPr>
            <a:r>
              <a:rPr lang="en-US" sz="1700" dirty="0"/>
              <a:t>This has advantages of </a:t>
            </a:r>
          </a:p>
          <a:p>
            <a:pPr marL="1005840" lvl="2" indent="-180000" algn="just">
              <a:lnSpc>
                <a:spcPct val="110000"/>
              </a:lnSpc>
              <a:spcBef>
                <a:spcPts val="300"/>
              </a:spcBef>
            </a:pPr>
            <a:r>
              <a:rPr lang="en-US" sz="1700" dirty="0"/>
              <a:t>Export can be made online, enabling 24/7 applications and databases to remain operational during the copying process.</a:t>
            </a:r>
          </a:p>
          <a:p>
            <a:pPr marL="1005840" lvl="2" indent="-180000" algn="just">
              <a:lnSpc>
                <a:spcPct val="110000"/>
              </a:lnSpc>
              <a:spcBef>
                <a:spcPts val="300"/>
              </a:spcBef>
            </a:pPr>
            <a:r>
              <a:rPr lang="en-US" sz="1700" dirty="0"/>
              <a:t>Small portions of a database can be exported and imported, efficiently enabling maintenance to be performed on only the data required.</a:t>
            </a:r>
          </a:p>
          <a:p>
            <a:pPr marL="1005840" lvl="2" indent="-180000" algn="just">
              <a:lnSpc>
                <a:spcPct val="110000"/>
              </a:lnSpc>
              <a:spcBef>
                <a:spcPts val="300"/>
              </a:spcBef>
            </a:pPr>
            <a:r>
              <a:rPr lang="en-US" sz="1700" dirty="0"/>
              <a:t>Exported data can be imported into databases or schemas at a higher version level than the original database, allowing for testing at new software levels.</a:t>
            </a:r>
          </a:p>
          <a:p>
            <a:pPr marL="457200" lvl="1" indent="-180000" algn="just">
              <a:lnSpc>
                <a:spcPct val="110000"/>
              </a:lnSpc>
              <a:spcBef>
                <a:spcPts val="400"/>
              </a:spcBef>
              <a:buFont typeface="Arial" panose="020B0604020202020204" pitchFamily="34" charset="0"/>
              <a:buChar char="•"/>
            </a:pPr>
            <a:r>
              <a:rPr lang="en-US" sz="1700" b="1" dirty="0">
                <a:solidFill>
                  <a:srgbClr val="0070C0"/>
                </a:solidFill>
              </a:rPr>
              <a:t>Disk to Disk backup</a:t>
            </a:r>
          </a:p>
          <a:p>
            <a:pPr marL="731520" lvl="2" indent="-180000" algn="just">
              <a:lnSpc>
                <a:spcPct val="110000"/>
              </a:lnSpc>
              <a:spcBef>
                <a:spcPts val="0"/>
              </a:spcBef>
            </a:pPr>
            <a:r>
              <a:rPr lang="en-US" sz="1700" dirty="0"/>
              <a:t>Supports smaller backup window and RTO.</a:t>
            </a:r>
          </a:p>
          <a:p>
            <a:pPr marL="731520" lvl="2" indent="-180000" algn="just">
              <a:lnSpc>
                <a:spcPct val="110000"/>
              </a:lnSpc>
              <a:spcBef>
                <a:spcPts val="300"/>
              </a:spcBef>
            </a:pPr>
            <a:r>
              <a:rPr lang="en-US" sz="1700" dirty="0"/>
              <a:t>Copy can be used for other activities as well as staging area for tape backups</a:t>
            </a:r>
          </a:p>
        </p:txBody>
      </p:sp>
      <p:sp>
        <p:nvSpPr>
          <p:cNvPr id="3" name="Content Placeholder 2"/>
          <p:cNvSpPr>
            <a:spLocks noGrp="1"/>
          </p:cNvSpPr>
          <p:nvPr>
            <p:ph sz="quarter" idx="10"/>
          </p:nvPr>
        </p:nvSpPr>
        <p:spPr>
          <a:xfrm>
            <a:off x="152400" y="0"/>
            <a:ext cx="6629400" cy="1295400"/>
          </a:xfrm>
        </p:spPr>
        <p:txBody>
          <a:bodyPr>
            <a:normAutofit/>
          </a:bodyPr>
          <a:lstStyle/>
          <a:p>
            <a:r>
              <a:rPr lang="en-US" sz="3000" dirty="0"/>
              <a:t>ITSM : </a:t>
            </a:r>
            <a:r>
              <a:rPr lang="en-IN" sz="3000" dirty="0">
                <a:solidFill>
                  <a:srgbClr val="0070C0"/>
                </a:solidFill>
              </a:rPr>
              <a:t>Storage Management</a:t>
            </a:r>
          </a:p>
          <a:p>
            <a:r>
              <a:rPr lang="en-IN" sz="2400" dirty="0">
                <a:solidFill>
                  <a:srgbClr val="C00000"/>
                </a:solidFill>
              </a:rPr>
              <a:t>Recoverability Management  - 2</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16</a:t>
            </a:fld>
            <a:endParaRPr lang="en-US" dirty="0"/>
          </a:p>
        </p:txBody>
      </p:sp>
    </p:spTree>
    <p:extLst>
      <p:ext uri="{BB962C8B-B14F-4D97-AF65-F5344CB8AC3E}">
        <p14:creationId xmlns:p14="http://schemas.microsoft.com/office/powerpoint/2010/main" val="343230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9849" y="1388110"/>
            <a:ext cx="8915297" cy="5086260"/>
          </a:xfrm>
        </p:spPr>
        <p:txBody>
          <a:bodyPr>
            <a:normAutofit/>
          </a:bodyPr>
          <a:lstStyle/>
          <a:p>
            <a:pPr marL="180000" indent="-180000" algn="just">
              <a:lnSpc>
                <a:spcPct val="110000"/>
              </a:lnSpc>
              <a:spcBef>
                <a:spcPts val="400"/>
              </a:spcBef>
              <a:buFont typeface="Arial" panose="020B0604020202020204" pitchFamily="34" charset="0"/>
              <a:buChar char="•"/>
            </a:pPr>
            <a:r>
              <a:rPr lang="en-US" sz="1700" dirty="0"/>
              <a:t>Some of the commonly used terminologies which are relevant for data backup and recovery are </a:t>
            </a:r>
          </a:p>
          <a:p>
            <a:pPr marL="580050" lvl="1" indent="-180000" algn="just">
              <a:lnSpc>
                <a:spcPct val="140000"/>
              </a:lnSpc>
              <a:spcBef>
                <a:spcPts val="600"/>
              </a:spcBef>
              <a:buFont typeface="Arial" panose="020B0604020202020204" pitchFamily="34" charset="0"/>
              <a:buChar char="•"/>
            </a:pPr>
            <a:r>
              <a:rPr lang="en-US" sz="1700" dirty="0"/>
              <a:t>Backup Window, RTO and RPO</a:t>
            </a:r>
          </a:p>
          <a:p>
            <a:pPr marL="580050" lvl="1" indent="-180000" algn="just">
              <a:lnSpc>
                <a:spcPct val="140000"/>
              </a:lnSpc>
              <a:spcBef>
                <a:spcPts val="600"/>
              </a:spcBef>
              <a:buFont typeface="Arial" panose="020B0604020202020204" pitchFamily="34" charset="0"/>
              <a:buChar char="•"/>
            </a:pPr>
            <a:r>
              <a:rPr lang="en-US" sz="1700" dirty="0"/>
              <a:t>Expiration dates, Retention periods, Recycle periods</a:t>
            </a:r>
          </a:p>
          <a:p>
            <a:pPr marL="580050" lvl="1" indent="-180000" algn="just">
              <a:lnSpc>
                <a:spcPct val="140000"/>
              </a:lnSpc>
              <a:spcBef>
                <a:spcPts val="600"/>
              </a:spcBef>
              <a:buFont typeface="Arial" panose="020B0604020202020204" pitchFamily="34" charset="0"/>
              <a:buChar char="•"/>
            </a:pPr>
            <a:r>
              <a:rPr lang="en-US" sz="1700" dirty="0"/>
              <a:t>Generation data groups is a mainframe mechanism of creating version of a data file like backup</a:t>
            </a:r>
          </a:p>
          <a:p>
            <a:pPr marL="580050" lvl="1" indent="-180000" algn="just">
              <a:lnSpc>
                <a:spcPct val="140000"/>
              </a:lnSpc>
              <a:spcBef>
                <a:spcPts val="600"/>
              </a:spcBef>
              <a:buFont typeface="Arial" panose="020B0604020202020204" pitchFamily="34" charset="0"/>
              <a:buChar char="•"/>
            </a:pPr>
            <a:r>
              <a:rPr lang="en-US" sz="1700" dirty="0"/>
              <a:t>Offsite retrieval times is max time allowed before the data stored on tape offsite needs to be brought back to the datacenter to allow retrieval of data.</a:t>
            </a:r>
          </a:p>
          <a:p>
            <a:pPr marL="580050" lvl="1" indent="-180000" algn="just">
              <a:lnSpc>
                <a:spcPct val="140000"/>
              </a:lnSpc>
              <a:spcBef>
                <a:spcPts val="600"/>
              </a:spcBef>
              <a:buFont typeface="Arial" panose="020B0604020202020204" pitchFamily="34" charset="0"/>
              <a:buChar char="•"/>
            </a:pPr>
            <a:r>
              <a:rPr lang="en-US" sz="1700" dirty="0"/>
              <a:t>Tape density, Tape format, Tape packaging, Tape Shelf life</a:t>
            </a:r>
          </a:p>
          <a:p>
            <a:pPr marL="580050" lvl="1" indent="-180000" algn="just">
              <a:lnSpc>
                <a:spcPct val="140000"/>
              </a:lnSpc>
              <a:spcBef>
                <a:spcPts val="600"/>
              </a:spcBef>
              <a:buFont typeface="Arial" panose="020B0604020202020204" pitchFamily="34" charset="0"/>
              <a:buChar char="•"/>
            </a:pPr>
            <a:r>
              <a:rPr lang="en-US" sz="1700" dirty="0"/>
              <a:t>Mechanical tape loaders, automated tape library systems, and movable tape rack systems can all add a degree of labor-saving automation to the storage management process. As with any process automation, thorough planning and process streamlining must precede the implementation of the automation.</a:t>
            </a:r>
          </a:p>
        </p:txBody>
      </p:sp>
      <p:sp>
        <p:nvSpPr>
          <p:cNvPr id="3" name="Content Placeholder 2"/>
          <p:cNvSpPr>
            <a:spLocks noGrp="1"/>
          </p:cNvSpPr>
          <p:nvPr>
            <p:ph sz="quarter" idx="10"/>
          </p:nvPr>
        </p:nvSpPr>
        <p:spPr>
          <a:xfrm>
            <a:off x="152400" y="0"/>
            <a:ext cx="6629400" cy="1295400"/>
          </a:xfrm>
        </p:spPr>
        <p:txBody>
          <a:bodyPr>
            <a:normAutofit/>
          </a:bodyPr>
          <a:lstStyle/>
          <a:p>
            <a:r>
              <a:rPr lang="en-US" sz="3000" dirty="0"/>
              <a:t>ITSM : </a:t>
            </a:r>
            <a:r>
              <a:rPr lang="en-IN" sz="3000" dirty="0">
                <a:solidFill>
                  <a:srgbClr val="0070C0"/>
                </a:solidFill>
              </a:rPr>
              <a:t>Storage Management</a:t>
            </a:r>
          </a:p>
          <a:p>
            <a:r>
              <a:rPr lang="en-IN" sz="2400" dirty="0">
                <a:solidFill>
                  <a:srgbClr val="C00000"/>
                </a:solidFill>
              </a:rPr>
              <a:t>Recoverability Management  - 3</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17</a:t>
            </a:fld>
            <a:endParaRPr lang="en-US" dirty="0"/>
          </a:p>
        </p:txBody>
      </p:sp>
    </p:spTree>
    <p:extLst>
      <p:ext uri="{BB962C8B-B14F-4D97-AF65-F5344CB8AC3E}">
        <p14:creationId xmlns:p14="http://schemas.microsoft.com/office/powerpoint/2010/main" val="3500461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5793" y="1344803"/>
            <a:ext cx="8915297" cy="5314860"/>
          </a:xfrm>
        </p:spPr>
        <p:txBody>
          <a:bodyPr>
            <a:normAutofit/>
          </a:bodyPr>
          <a:lstStyle/>
          <a:p>
            <a:pPr marL="180000" indent="-180000" algn="just">
              <a:lnSpc>
                <a:spcPct val="110000"/>
              </a:lnSpc>
              <a:spcBef>
                <a:spcPts val="400"/>
              </a:spcBef>
              <a:buFont typeface="Arial" panose="020B0604020202020204" pitchFamily="34" charset="0"/>
              <a:buChar char="•"/>
            </a:pPr>
            <a:r>
              <a:rPr lang="en-US" sz="1800" dirty="0"/>
              <a:t>Storage Integrity has two parts</a:t>
            </a:r>
          </a:p>
          <a:p>
            <a:pPr marL="580050" lvl="1" indent="-180000" algn="just">
              <a:lnSpc>
                <a:spcPct val="110000"/>
              </a:lnSpc>
              <a:spcBef>
                <a:spcPts val="400"/>
              </a:spcBef>
              <a:buFont typeface="Arial" panose="020B0604020202020204" pitchFamily="34" charset="0"/>
              <a:buChar char="•"/>
            </a:pPr>
            <a:r>
              <a:rPr lang="en-US" sz="1800" b="1" i="1" dirty="0">
                <a:solidFill>
                  <a:srgbClr val="0070C0"/>
                </a:solidFill>
              </a:rPr>
              <a:t>Data integrity </a:t>
            </a:r>
            <a:r>
              <a:rPr lang="en-US" sz="1800" dirty="0"/>
              <a:t>which is the overall completeness, accuracy and consistency of data. This can be indicated by the absence of alteration between two instances or between two updates of a data record, meaning data is intact and unchanged (predominantly unintentional change)</a:t>
            </a:r>
          </a:p>
          <a:p>
            <a:pPr marL="580050" lvl="1" indent="-180000" algn="just">
              <a:lnSpc>
                <a:spcPct val="110000"/>
              </a:lnSpc>
              <a:spcBef>
                <a:spcPts val="400"/>
              </a:spcBef>
              <a:buFont typeface="Arial" panose="020B0604020202020204" pitchFamily="34" charset="0"/>
              <a:buChar char="•"/>
            </a:pPr>
            <a:r>
              <a:rPr lang="en-US" sz="1800" b="1" i="1" dirty="0">
                <a:solidFill>
                  <a:srgbClr val="0070C0"/>
                </a:solidFill>
              </a:rPr>
              <a:t>Data Security </a:t>
            </a:r>
            <a:r>
              <a:rPr lang="en-US" sz="1800" dirty="0"/>
              <a:t>would look to protect data, from destructive forces and from the unwanted actions of unauthorized users. </a:t>
            </a:r>
          </a:p>
          <a:p>
            <a:pPr marL="180000" indent="-180000" algn="just">
              <a:lnSpc>
                <a:spcPct val="110000"/>
              </a:lnSpc>
              <a:spcBef>
                <a:spcPts val="400"/>
              </a:spcBef>
              <a:buFont typeface="Arial" panose="020B0604020202020204" pitchFamily="34" charset="0"/>
              <a:buChar char="•"/>
            </a:pPr>
            <a:r>
              <a:rPr lang="en-US" sz="1800" dirty="0"/>
              <a:t>Data integrity in a storage device needs to be looked at from two perspectives</a:t>
            </a:r>
          </a:p>
          <a:p>
            <a:pPr marL="580050" lvl="1" indent="-180000" algn="just">
              <a:lnSpc>
                <a:spcPct val="110000"/>
              </a:lnSpc>
              <a:spcBef>
                <a:spcPts val="400"/>
              </a:spcBef>
              <a:buFont typeface="Arial" panose="020B0604020202020204" pitchFamily="34" charset="0"/>
              <a:buChar char="•"/>
            </a:pPr>
            <a:r>
              <a:rPr lang="en-US" sz="1800" dirty="0"/>
              <a:t>Data integrity of the data stored in the storage device (</a:t>
            </a:r>
            <a:r>
              <a:rPr lang="en-US" sz="1800" b="1" i="1" dirty="0">
                <a:solidFill>
                  <a:srgbClr val="C00000"/>
                </a:solidFill>
              </a:rPr>
              <a:t>at rest</a:t>
            </a:r>
            <a:r>
              <a:rPr lang="en-US" sz="1800" dirty="0"/>
              <a:t>)</a:t>
            </a:r>
          </a:p>
          <a:p>
            <a:pPr marL="980100" lvl="2" indent="-180000" algn="just">
              <a:lnSpc>
                <a:spcPct val="110000"/>
              </a:lnSpc>
              <a:spcBef>
                <a:spcPts val="400"/>
              </a:spcBef>
            </a:pPr>
            <a:r>
              <a:rPr lang="en-US" sz="1800" dirty="0"/>
              <a:t>This includes encryption of data</a:t>
            </a:r>
          </a:p>
          <a:p>
            <a:pPr marL="980100" lvl="2" indent="-180000" algn="just">
              <a:lnSpc>
                <a:spcPct val="110000"/>
              </a:lnSpc>
              <a:spcBef>
                <a:spcPts val="400"/>
              </a:spcBef>
            </a:pPr>
            <a:r>
              <a:rPr lang="en-US" sz="1800" dirty="0"/>
              <a:t>Access control to the devices</a:t>
            </a:r>
          </a:p>
          <a:p>
            <a:pPr marL="980100" lvl="2" indent="-180000" algn="just">
              <a:lnSpc>
                <a:spcPct val="110000"/>
              </a:lnSpc>
              <a:spcBef>
                <a:spcPts val="400"/>
              </a:spcBef>
            </a:pPr>
            <a:r>
              <a:rPr lang="en-US" sz="1800" dirty="0"/>
              <a:t>Ensuring of the techniques which would support mutual exclusion </a:t>
            </a:r>
            <a:r>
              <a:rPr lang="en-US" sz="1800" dirty="0" err="1"/>
              <a:t>etc</a:t>
            </a:r>
            <a:endParaRPr lang="en-US" sz="1800" dirty="0"/>
          </a:p>
          <a:p>
            <a:pPr marL="580050" lvl="1" indent="-180000" algn="just">
              <a:lnSpc>
                <a:spcPct val="110000"/>
              </a:lnSpc>
              <a:spcBef>
                <a:spcPts val="400"/>
              </a:spcBef>
              <a:buFont typeface="Arial" panose="020B0604020202020204" pitchFamily="34" charset="0"/>
              <a:buChar char="•"/>
            </a:pPr>
            <a:r>
              <a:rPr lang="en-US" sz="1800" dirty="0"/>
              <a:t>Data integrity of the data </a:t>
            </a:r>
            <a:r>
              <a:rPr lang="en-US" sz="1800" b="1" i="1" dirty="0">
                <a:solidFill>
                  <a:srgbClr val="C00000"/>
                </a:solidFill>
              </a:rPr>
              <a:t>on the wire</a:t>
            </a:r>
          </a:p>
          <a:p>
            <a:pPr marL="980100" lvl="2" indent="-180000" algn="just">
              <a:lnSpc>
                <a:spcPct val="110000"/>
              </a:lnSpc>
              <a:spcBef>
                <a:spcPts val="400"/>
              </a:spcBef>
            </a:pPr>
            <a:r>
              <a:rPr lang="en-US" sz="1800" dirty="0"/>
              <a:t>This would include the protocol security</a:t>
            </a:r>
          </a:p>
          <a:p>
            <a:pPr marL="980100" lvl="2" indent="-180000" algn="just">
              <a:lnSpc>
                <a:spcPct val="110000"/>
              </a:lnSpc>
              <a:spcBef>
                <a:spcPts val="400"/>
              </a:spcBef>
            </a:pPr>
            <a:r>
              <a:rPr lang="en-US" sz="1800" dirty="0"/>
              <a:t>Encryption of data on the wire</a:t>
            </a:r>
          </a:p>
          <a:p>
            <a:pPr marL="580050" lvl="1" indent="-180000" algn="just">
              <a:lnSpc>
                <a:spcPct val="110000"/>
              </a:lnSpc>
              <a:spcBef>
                <a:spcPts val="400"/>
              </a:spcBef>
              <a:buFont typeface="Arial" panose="020B0604020202020204" pitchFamily="34" charset="0"/>
              <a:buChar char="•"/>
            </a:pPr>
            <a:endParaRPr lang="en-US" dirty="0"/>
          </a:p>
        </p:txBody>
      </p:sp>
      <p:sp>
        <p:nvSpPr>
          <p:cNvPr id="3" name="Content Placeholder 2"/>
          <p:cNvSpPr>
            <a:spLocks noGrp="1"/>
          </p:cNvSpPr>
          <p:nvPr>
            <p:ph sz="quarter" idx="10"/>
          </p:nvPr>
        </p:nvSpPr>
        <p:spPr>
          <a:xfrm>
            <a:off x="152400" y="0"/>
            <a:ext cx="6629400" cy="1295400"/>
          </a:xfrm>
        </p:spPr>
        <p:txBody>
          <a:bodyPr>
            <a:normAutofit/>
          </a:bodyPr>
          <a:lstStyle/>
          <a:p>
            <a:r>
              <a:rPr lang="en-US" sz="3000" dirty="0"/>
              <a:t>ITSM : </a:t>
            </a:r>
            <a:r>
              <a:rPr lang="en-IN" sz="3000" dirty="0">
                <a:solidFill>
                  <a:srgbClr val="0070C0"/>
                </a:solidFill>
              </a:rPr>
              <a:t>Storage Management</a:t>
            </a:r>
          </a:p>
          <a:p>
            <a:r>
              <a:rPr lang="en-IN" sz="2400" dirty="0">
                <a:solidFill>
                  <a:srgbClr val="C00000"/>
                </a:solidFill>
              </a:rPr>
              <a:t>Integrity Management </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18</a:t>
            </a:fld>
            <a:endParaRPr lang="en-US" dirty="0"/>
          </a:p>
        </p:txBody>
      </p:sp>
    </p:spTree>
    <p:extLst>
      <p:ext uri="{BB962C8B-B14F-4D97-AF65-F5344CB8AC3E}">
        <p14:creationId xmlns:p14="http://schemas.microsoft.com/office/powerpoint/2010/main" val="2306631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14540"/>
            <a:ext cx="3669598" cy="5314860"/>
          </a:xfrm>
        </p:spPr>
        <p:txBody>
          <a:bodyPr>
            <a:normAutofit/>
          </a:bodyPr>
          <a:lstStyle/>
          <a:p>
            <a:pPr marL="0" indent="0" algn="just">
              <a:lnSpc>
                <a:spcPct val="110000"/>
              </a:lnSpc>
              <a:spcBef>
                <a:spcPts val="400"/>
              </a:spcBef>
            </a:pPr>
            <a:r>
              <a:rPr lang="en-US" sz="1400" dirty="0"/>
              <a:t>Like with the other processes, the following worksheet method for assessing the overall quality, efficiency, and effectiveness of a storage management process</a:t>
            </a:r>
            <a:endParaRPr lang="en-US" sz="2000" dirty="0"/>
          </a:p>
        </p:txBody>
      </p:sp>
      <p:sp>
        <p:nvSpPr>
          <p:cNvPr id="3" name="Content Placeholder 2"/>
          <p:cNvSpPr>
            <a:spLocks noGrp="1"/>
          </p:cNvSpPr>
          <p:nvPr>
            <p:ph sz="quarter" idx="10"/>
          </p:nvPr>
        </p:nvSpPr>
        <p:spPr>
          <a:xfrm>
            <a:off x="152400" y="0"/>
            <a:ext cx="7467600" cy="1295400"/>
          </a:xfrm>
        </p:spPr>
        <p:txBody>
          <a:bodyPr>
            <a:normAutofit fontScale="92500"/>
          </a:bodyPr>
          <a:lstStyle/>
          <a:p>
            <a:r>
              <a:rPr lang="en-US" sz="3000" dirty="0"/>
              <a:t>ITSM : </a:t>
            </a:r>
            <a:r>
              <a:rPr lang="en-IN" sz="3000" dirty="0">
                <a:solidFill>
                  <a:srgbClr val="0070C0"/>
                </a:solidFill>
              </a:rPr>
              <a:t>Storage Management</a:t>
            </a:r>
          </a:p>
          <a:p>
            <a:r>
              <a:rPr lang="en-IN" sz="2400" dirty="0">
                <a:solidFill>
                  <a:srgbClr val="C00000"/>
                </a:solidFill>
              </a:rPr>
              <a:t>Assessing an Infrastructure’s Storage Management Process</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19</a:t>
            </a:fld>
            <a:endParaRPr lang="en-US" dirty="0"/>
          </a:p>
        </p:txBody>
      </p:sp>
      <p:grpSp>
        <p:nvGrpSpPr>
          <p:cNvPr id="8" name="Group 7">
            <a:extLst>
              <a:ext uri="{FF2B5EF4-FFF2-40B4-BE49-F238E27FC236}">
                <a16:creationId xmlns:a16="http://schemas.microsoft.com/office/drawing/2014/main" id="{104F725E-A41F-4903-9016-D95110E26FB1}"/>
              </a:ext>
            </a:extLst>
          </p:cNvPr>
          <p:cNvGrpSpPr/>
          <p:nvPr/>
        </p:nvGrpSpPr>
        <p:grpSpPr>
          <a:xfrm>
            <a:off x="4271524" y="1143000"/>
            <a:ext cx="4733926" cy="5486400"/>
            <a:chOff x="4172382" y="1905000"/>
            <a:chExt cx="4733926" cy="5680364"/>
          </a:xfrm>
        </p:grpSpPr>
        <p:pic>
          <p:nvPicPr>
            <p:cNvPr id="6" name="Picture 5">
              <a:extLst>
                <a:ext uri="{FF2B5EF4-FFF2-40B4-BE49-F238E27FC236}">
                  <a16:creationId xmlns:a16="http://schemas.microsoft.com/office/drawing/2014/main" id="{83D5AEDD-C0C0-4D75-9B95-CB90AE8142DE}"/>
                </a:ext>
              </a:extLst>
            </p:cNvPr>
            <p:cNvPicPr>
              <a:picLocks noChangeAspect="1"/>
            </p:cNvPicPr>
            <p:nvPr/>
          </p:nvPicPr>
          <p:blipFill>
            <a:blip r:embed="rId3"/>
            <a:stretch>
              <a:fillRect/>
            </a:stretch>
          </p:blipFill>
          <p:spPr>
            <a:xfrm>
              <a:off x="4172383" y="1905000"/>
              <a:ext cx="4733925" cy="2714625"/>
            </a:xfrm>
            <a:prstGeom prst="rect">
              <a:avLst/>
            </a:prstGeom>
          </p:spPr>
        </p:pic>
        <p:pic>
          <p:nvPicPr>
            <p:cNvPr id="7" name="Picture 6">
              <a:extLst>
                <a:ext uri="{FF2B5EF4-FFF2-40B4-BE49-F238E27FC236}">
                  <a16:creationId xmlns:a16="http://schemas.microsoft.com/office/drawing/2014/main" id="{92AD85E2-2DF4-42CD-B356-579410B34573}"/>
                </a:ext>
              </a:extLst>
            </p:cNvPr>
            <p:cNvPicPr>
              <a:picLocks noChangeAspect="1"/>
            </p:cNvPicPr>
            <p:nvPr/>
          </p:nvPicPr>
          <p:blipFill>
            <a:blip r:embed="rId4"/>
            <a:stretch>
              <a:fillRect/>
            </a:stretch>
          </p:blipFill>
          <p:spPr>
            <a:xfrm>
              <a:off x="4172382" y="4584989"/>
              <a:ext cx="4733925" cy="3000375"/>
            </a:xfrm>
            <a:prstGeom prst="rect">
              <a:avLst/>
            </a:prstGeom>
          </p:spPr>
        </p:pic>
      </p:grpSp>
      <p:sp>
        <p:nvSpPr>
          <p:cNvPr id="9" name="Rectangle 8">
            <a:extLst>
              <a:ext uri="{FF2B5EF4-FFF2-40B4-BE49-F238E27FC236}">
                <a16:creationId xmlns:a16="http://schemas.microsoft.com/office/drawing/2014/main" id="{C15C3B6D-7D23-44BC-9935-56E3507A834A}"/>
              </a:ext>
            </a:extLst>
          </p:cNvPr>
          <p:cNvSpPr/>
          <p:nvPr/>
        </p:nvSpPr>
        <p:spPr>
          <a:xfrm>
            <a:off x="152400" y="2258973"/>
            <a:ext cx="3892829" cy="4370427"/>
          </a:xfrm>
          <a:prstGeom prst="rect">
            <a:avLst/>
          </a:prstGeom>
        </p:spPr>
        <p:txBody>
          <a:bodyPr wrap="square">
            <a:spAutoFit/>
          </a:bodyPr>
          <a:lstStyle/>
          <a:p>
            <a:pPr marL="0" lvl="2" indent="0">
              <a:spcBef>
                <a:spcPts val="600"/>
              </a:spcBef>
              <a:buClr>
                <a:srgbClr val="101141"/>
              </a:buClr>
              <a:buNone/>
            </a:pPr>
            <a:r>
              <a:rPr lang="en-US" sz="1400" b="1" dirty="0"/>
              <a:t>Quality</a:t>
            </a:r>
          </a:p>
          <a:p>
            <a:pPr marL="285750" lvl="2" indent="-285750">
              <a:spcBef>
                <a:spcPts val="300"/>
              </a:spcBef>
              <a:buClr>
                <a:srgbClr val="101141"/>
              </a:buClr>
            </a:pPr>
            <a:r>
              <a:rPr lang="en-US" sz="1400" b="1" dirty="0">
                <a:solidFill>
                  <a:srgbClr val="0070C0"/>
                </a:solidFill>
              </a:rPr>
              <a:t>Executive support</a:t>
            </a:r>
          </a:p>
          <a:p>
            <a:pPr marL="285750" lvl="2" indent="-285750">
              <a:spcBef>
                <a:spcPts val="300"/>
              </a:spcBef>
              <a:buClr>
                <a:srgbClr val="101141"/>
              </a:buClr>
            </a:pPr>
            <a:r>
              <a:rPr lang="en-US" sz="1400" b="1" dirty="0">
                <a:solidFill>
                  <a:srgbClr val="0070C0"/>
                </a:solidFill>
              </a:rPr>
              <a:t>Process owner</a:t>
            </a:r>
          </a:p>
          <a:p>
            <a:pPr marL="285750" lvl="2" indent="-285750">
              <a:spcBef>
                <a:spcPts val="300"/>
              </a:spcBef>
              <a:buClr>
                <a:srgbClr val="101141"/>
              </a:buClr>
            </a:pPr>
            <a:r>
              <a:rPr lang="en-US" sz="1400" b="1" dirty="0">
                <a:solidFill>
                  <a:srgbClr val="0070C0"/>
                </a:solidFill>
              </a:rPr>
              <a:t>Process documentation</a:t>
            </a:r>
          </a:p>
          <a:p>
            <a:pPr marL="0" lvl="2" indent="0">
              <a:spcBef>
                <a:spcPts val="600"/>
              </a:spcBef>
              <a:buClr>
                <a:srgbClr val="101141"/>
              </a:buClr>
              <a:buNone/>
            </a:pPr>
            <a:r>
              <a:rPr lang="en-US" sz="1400" b="1" dirty="0"/>
              <a:t>Efficiency</a:t>
            </a:r>
          </a:p>
          <a:p>
            <a:pPr marL="285750" lvl="2" indent="-285750">
              <a:spcBef>
                <a:spcPts val="300"/>
              </a:spcBef>
              <a:buClr>
                <a:srgbClr val="101141"/>
              </a:buClr>
            </a:pPr>
            <a:r>
              <a:rPr lang="en-US" sz="1400" b="1" dirty="0">
                <a:solidFill>
                  <a:schemeClr val="accent6"/>
                </a:solidFill>
              </a:rPr>
              <a:t>Supplier involvement</a:t>
            </a:r>
          </a:p>
          <a:p>
            <a:pPr marL="285750" lvl="2" indent="-285750">
              <a:spcBef>
                <a:spcPts val="300"/>
              </a:spcBef>
              <a:buClr>
                <a:srgbClr val="101141"/>
              </a:buClr>
            </a:pPr>
            <a:r>
              <a:rPr lang="en-US" sz="1400" b="1" dirty="0">
                <a:solidFill>
                  <a:schemeClr val="accent6"/>
                </a:solidFill>
              </a:rPr>
              <a:t>Process metrics</a:t>
            </a:r>
          </a:p>
          <a:p>
            <a:pPr marL="285750" lvl="2" indent="-285750">
              <a:spcBef>
                <a:spcPts val="300"/>
              </a:spcBef>
              <a:buClr>
                <a:srgbClr val="101141"/>
              </a:buClr>
            </a:pPr>
            <a:r>
              <a:rPr lang="en-US" sz="1400" b="1" dirty="0">
                <a:solidFill>
                  <a:schemeClr val="accent6"/>
                </a:solidFill>
              </a:rPr>
              <a:t>Process integration</a:t>
            </a:r>
          </a:p>
          <a:p>
            <a:pPr marL="285750" lvl="2" indent="-285750">
              <a:spcBef>
                <a:spcPts val="300"/>
              </a:spcBef>
              <a:buClr>
                <a:srgbClr val="101141"/>
              </a:buClr>
            </a:pPr>
            <a:r>
              <a:rPr lang="en-US" sz="1400" b="1" dirty="0">
                <a:solidFill>
                  <a:schemeClr val="accent6"/>
                </a:solidFill>
              </a:rPr>
              <a:t>Streamlining/automation</a:t>
            </a:r>
          </a:p>
          <a:p>
            <a:pPr marL="0" lvl="2" indent="0">
              <a:spcBef>
                <a:spcPts val="600"/>
              </a:spcBef>
              <a:buClr>
                <a:srgbClr val="101141"/>
              </a:buClr>
              <a:buNone/>
            </a:pPr>
            <a:r>
              <a:rPr lang="en-US" sz="1400" b="1" dirty="0"/>
              <a:t>Effectiveness</a:t>
            </a:r>
          </a:p>
          <a:p>
            <a:pPr marL="285750" lvl="2" indent="-285750">
              <a:spcBef>
                <a:spcPts val="300"/>
              </a:spcBef>
              <a:buClr>
                <a:srgbClr val="101141"/>
              </a:buClr>
            </a:pPr>
            <a:r>
              <a:rPr lang="en-US" sz="1400" b="1" dirty="0">
                <a:solidFill>
                  <a:srgbClr val="7030A0"/>
                </a:solidFill>
              </a:rPr>
              <a:t>Customer involvement</a:t>
            </a:r>
          </a:p>
          <a:p>
            <a:pPr marL="285750" lvl="2" indent="-285750">
              <a:spcBef>
                <a:spcPts val="300"/>
              </a:spcBef>
              <a:buClr>
                <a:srgbClr val="101141"/>
              </a:buClr>
            </a:pPr>
            <a:r>
              <a:rPr lang="en-US" sz="1400" b="1" dirty="0">
                <a:solidFill>
                  <a:srgbClr val="7030A0"/>
                </a:solidFill>
              </a:rPr>
              <a:t>Service metrics</a:t>
            </a:r>
          </a:p>
          <a:p>
            <a:pPr marL="285750" lvl="2" indent="-285750">
              <a:spcBef>
                <a:spcPts val="300"/>
              </a:spcBef>
              <a:buClr>
                <a:srgbClr val="101141"/>
              </a:buClr>
            </a:pPr>
            <a:r>
              <a:rPr lang="en-US" sz="1400" b="1" dirty="0">
                <a:solidFill>
                  <a:srgbClr val="7030A0"/>
                </a:solidFill>
              </a:rPr>
              <a:t>The training of staff</a:t>
            </a:r>
          </a:p>
          <a:p>
            <a:pPr marL="0" lvl="2" indent="0">
              <a:spcBef>
                <a:spcPts val="600"/>
              </a:spcBef>
              <a:buClr>
                <a:srgbClr val="101141"/>
              </a:buClr>
              <a:buNone/>
            </a:pPr>
            <a:r>
              <a:rPr lang="en-US" sz="1400" i="1" dirty="0"/>
              <a:t>Characteristics within each category is rated on a scale of 1 to 4 .</a:t>
            </a:r>
            <a:br>
              <a:rPr lang="en-US" sz="1400" i="1" dirty="0"/>
            </a:br>
            <a:r>
              <a:rPr lang="en-US" sz="1400" i="1" dirty="0"/>
              <a:t>1 - 4 indicating no presence to a large presence of the characteristic.</a:t>
            </a:r>
          </a:p>
        </p:txBody>
      </p:sp>
      <p:sp>
        <p:nvSpPr>
          <p:cNvPr id="10" name="Rectangle 9">
            <a:extLst>
              <a:ext uri="{FF2B5EF4-FFF2-40B4-BE49-F238E27FC236}">
                <a16:creationId xmlns:a16="http://schemas.microsoft.com/office/drawing/2014/main" id="{75C8224A-BD33-47C6-B717-7CA3A545D6E0}"/>
              </a:ext>
            </a:extLst>
          </p:cNvPr>
          <p:cNvSpPr/>
          <p:nvPr/>
        </p:nvSpPr>
        <p:spPr>
          <a:xfrm>
            <a:off x="4271525" y="1384556"/>
            <a:ext cx="849790" cy="105384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0680DFD-7DB3-4425-8E60-37B646257AA8}"/>
              </a:ext>
            </a:extLst>
          </p:cNvPr>
          <p:cNvSpPr/>
          <p:nvPr/>
        </p:nvSpPr>
        <p:spPr>
          <a:xfrm>
            <a:off x="4271523" y="5741516"/>
            <a:ext cx="833284" cy="40096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6E2A52-20B4-4AF8-905C-3274D15F0735}"/>
              </a:ext>
            </a:extLst>
          </p:cNvPr>
          <p:cNvSpPr/>
          <p:nvPr/>
        </p:nvSpPr>
        <p:spPr>
          <a:xfrm>
            <a:off x="4289641" y="2803949"/>
            <a:ext cx="831673" cy="400960"/>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F69A43D-C1EB-4001-B1B2-54034C84D5C4}"/>
              </a:ext>
            </a:extLst>
          </p:cNvPr>
          <p:cNvSpPr/>
          <p:nvPr/>
        </p:nvSpPr>
        <p:spPr>
          <a:xfrm>
            <a:off x="4271523" y="3736881"/>
            <a:ext cx="849792" cy="162759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342D0D-7FCD-40DA-B88D-2EF2233890F3}"/>
              </a:ext>
            </a:extLst>
          </p:cNvPr>
          <p:cNvSpPr/>
          <p:nvPr/>
        </p:nvSpPr>
        <p:spPr>
          <a:xfrm>
            <a:off x="4289641" y="2438400"/>
            <a:ext cx="831673" cy="3920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A6976C7-3CBE-4690-A458-7A0E7E0C0247}"/>
              </a:ext>
            </a:extLst>
          </p:cNvPr>
          <p:cNvSpPr/>
          <p:nvPr/>
        </p:nvSpPr>
        <p:spPr>
          <a:xfrm>
            <a:off x="4288031" y="3215640"/>
            <a:ext cx="833283" cy="50600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2BF0C18-EE7C-4B0A-B428-6836D761E3FA}"/>
              </a:ext>
            </a:extLst>
          </p:cNvPr>
          <p:cNvSpPr/>
          <p:nvPr/>
        </p:nvSpPr>
        <p:spPr>
          <a:xfrm>
            <a:off x="4288032" y="5371372"/>
            <a:ext cx="833284" cy="40096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262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429" y="1391364"/>
            <a:ext cx="9000267" cy="5132413"/>
          </a:xfrm>
        </p:spPr>
        <p:txBody>
          <a:bodyPr>
            <a:normAutofit/>
          </a:bodyPr>
          <a:lstStyle/>
          <a:p>
            <a:pPr marL="182880" lvl="1" indent="-182880" algn="just">
              <a:lnSpc>
                <a:spcPct val="130000"/>
              </a:lnSpc>
              <a:spcBef>
                <a:spcPts val="600"/>
              </a:spcBef>
              <a:buClr>
                <a:srgbClr val="101141"/>
              </a:buClr>
              <a:buFont typeface="Arial" panose="020B0604020202020204" pitchFamily="34" charset="0"/>
              <a:buChar char="•"/>
            </a:pPr>
            <a:r>
              <a:rPr lang="en-US" dirty="0"/>
              <a:t>IT Infrastructure Systems Management, involves managing the IT Services running on the IT infrastructure environment components like the Servers, Disk Storage, DBs, Networks and Desktop environments for </a:t>
            </a:r>
            <a:r>
              <a:rPr lang="en-IN" dirty="0"/>
              <a:t>providing a stable and responsive IT environment</a:t>
            </a:r>
          </a:p>
          <a:p>
            <a:pPr marL="182880" lvl="1" indent="-182880" algn="just">
              <a:lnSpc>
                <a:spcPct val="130000"/>
              </a:lnSpc>
              <a:spcBef>
                <a:spcPts val="600"/>
              </a:spcBef>
              <a:buClr>
                <a:srgbClr val="101141"/>
              </a:buClr>
              <a:buFont typeface="Arial" panose="020B0604020202020204" pitchFamily="34" charset="0"/>
              <a:buChar char="•"/>
            </a:pPr>
            <a:r>
              <a:rPr lang="en-IN" dirty="0"/>
              <a:t>We discussed on the support needed from executives, organization structure and positioning of the groups which provide these management services, given that one of the </a:t>
            </a:r>
            <a:r>
              <a:rPr lang="en-IN" dirty="0" err="1"/>
              <a:t>KSF</a:t>
            </a:r>
            <a:r>
              <a:rPr lang="en-IN" dirty="0"/>
              <a:t> are people, we discussed on approaches for staffing and retaining people with required skills and skill levels, the personal and business ethics or lack of it and it’s impact in-terms of legislation and what that drives into organizations</a:t>
            </a:r>
          </a:p>
          <a:p>
            <a:pPr marL="182880" lvl="1" indent="-182880" algn="just">
              <a:lnSpc>
                <a:spcPct val="130000"/>
              </a:lnSpc>
              <a:spcBef>
                <a:spcPts val="600"/>
              </a:spcBef>
              <a:buClr>
                <a:srgbClr val="101141"/>
              </a:buClr>
              <a:buFont typeface="Arial" panose="020B0604020202020204" pitchFamily="34" charset="0"/>
              <a:buChar char="•"/>
            </a:pPr>
            <a:r>
              <a:rPr lang="en-IN" dirty="0"/>
              <a:t>We also looked at how to evolve the services to a customer centric approach and leveraging the best practices using frameworks like ITIL</a:t>
            </a:r>
          </a:p>
          <a:p>
            <a:pPr marL="182880" lvl="1" indent="-182880" algn="just">
              <a:lnSpc>
                <a:spcPct val="130000"/>
              </a:lnSpc>
              <a:spcBef>
                <a:spcPts val="600"/>
              </a:spcBef>
              <a:buClr>
                <a:srgbClr val="101141"/>
              </a:buClr>
              <a:buFont typeface="Arial" panose="020B0604020202020204" pitchFamily="34" charset="0"/>
              <a:buChar char="•"/>
            </a:pPr>
            <a:r>
              <a:rPr lang="en-IN" dirty="0"/>
              <a:t>Then as part of the 12 Key processes which would discuss as part of the course, we discussed on the processes for managing Availability, Performance –Tuning, Production Acceptance process, Change Management and Problem Management.</a:t>
            </a:r>
          </a:p>
        </p:txBody>
      </p:sp>
      <p:sp>
        <p:nvSpPr>
          <p:cNvPr id="3" name="Content Placeholder 2"/>
          <p:cNvSpPr>
            <a:spLocks noGrp="1"/>
          </p:cNvSpPr>
          <p:nvPr>
            <p:ph sz="quarter" idx="10"/>
          </p:nvPr>
        </p:nvSpPr>
        <p:spPr>
          <a:xfrm>
            <a:off x="152400" y="0"/>
            <a:ext cx="6629400" cy="1295400"/>
          </a:xfrm>
        </p:spPr>
        <p:txBody>
          <a:bodyPr>
            <a:normAutofit/>
          </a:bodyPr>
          <a:lstStyle/>
          <a:p>
            <a:r>
              <a:rPr lang="en-US" sz="3200" dirty="0"/>
              <a:t>IT Infrastructure Management </a:t>
            </a:r>
          </a:p>
          <a:p>
            <a:r>
              <a:rPr lang="en-IN" sz="2800" dirty="0">
                <a:solidFill>
                  <a:srgbClr val="C00000"/>
                </a:solidFill>
              </a:rPr>
              <a:t>Recap - 1</a:t>
            </a:r>
            <a:endParaRPr lang="en-GB" sz="32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a:t>
            </a:fld>
            <a:endParaRPr lang="en-US" dirty="0"/>
          </a:p>
        </p:txBody>
      </p:sp>
    </p:spTree>
    <p:extLst>
      <p:ext uri="{BB962C8B-B14F-4D97-AF65-F5344CB8AC3E}">
        <p14:creationId xmlns:p14="http://schemas.microsoft.com/office/powerpoint/2010/main" val="4246130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0510" y="0"/>
            <a:ext cx="7467600" cy="1066800"/>
          </a:xfrm>
        </p:spPr>
        <p:txBody>
          <a:bodyPr>
            <a:normAutofit fontScale="92500"/>
          </a:bodyPr>
          <a:lstStyle/>
          <a:p>
            <a:r>
              <a:rPr lang="en-US" sz="3000" dirty="0"/>
              <a:t>ITSM : </a:t>
            </a:r>
            <a:r>
              <a:rPr lang="en-IN" sz="3000" dirty="0">
                <a:solidFill>
                  <a:srgbClr val="0070C0"/>
                </a:solidFill>
              </a:rPr>
              <a:t>Storage Management</a:t>
            </a:r>
          </a:p>
          <a:p>
            <a:r>
              <a:rPr lang="en-IN" sz="2400" dirty="0">
                <a:solidFill>
                  <a:srgbClr val="C00000"/>
                </a:solidFill>
              </a:rPr>
              <a:t>Assessing an Infrastructure’s Storage Management Process</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20</a:t>
            </a:fld>
            <a:endParaRPr lang="en-US" dirty="0"/>
          </a:p>
        </p:txBody>
      </p:sp>
      <p:grpSp>
        <p:nvGrpSpPr>
          <p:cNvPr id="11" name="Group 10">
            <a:extLst>
              <a:ext uri="{FF2B5EF4-FFF2-40B4-BE49-F238E27FC236}">
                <a16:creationId xmlns:a16="http://schemas.microsoft.com/office/drawing/2014/main" id="{642A8599-C3ED-4050-B9DF-5FCA440BD2A3}"/>
              </a:ext>
            </a:extLst>
          </p:cNvPr>
          <p:cNvGrpSpPr/>
          <p:nvPr/>
        </p:nvGrpSpPr>
        <p:grpSpPr>
          <a:xfrm>
            <a:off x="3794761" y="1016808"/>
            <a:ext cx="5272937" cy="5764991"/>
            <a:chOff x="3188691" y="957586"/>
            <a:chExt cx="6032651" cy="7395676"/>
          </a:xfrm>
        </p:grpSpPr>
        <p:pic>
          <p:nvPicPr>
            <p:cNvPr id="9" name="Picture 8">
              <a:extLst>
                <a:ext uri="{FF2B5EF4-FFF2-40B4-BE49-F238E27FC236}">
                  <a16:creationId xmlns:a16="http://schemas.microsoft.com/office/drawing/2014/main" id="{41FDAC2F-8BE9-450D-BA97-7A4691D8B660}"/>
                </a:ext>
              </a:extLst>
            </p:cNvPr>
            <p:cNvPicPr>
              <a:picLocks noChangeAspect="1"/>
            </p:cNvPicPr>
            <p:nvPr/>
          </p:nvPicPr>
          <p:blipFill>
            <a:blip r:embed="rId3"/>
            <a:stretch>
              <a:fillRect/>
            </a:stretch>
          </p:blipFill>
          <p:spPr>
            <a:xfrm>
              <a:off x="3188691" y="957586"/>
              <a:ext cx="6011630" cy="3876674"/>
            </a:xfrm>
            <a:prstGeom prst="rect">
              <a:avLst/>
            </a:prstGeom>
          </p:spPr>
        </p:pic>
        <p:pic>
          <p:nvPicPr>
            <p:cNvPr id="10" name="Picture 9">
              <a:extLst>
                <a:ext uri="{FF2B5EF4-FFF2-40B4-BE49-F238E27FC236}">
                  <a16:creationId xmlns:a16="http://schemas.microsoft.com/office/drawing/2014/main" id="{8BC4CDD2-F18B-414A-8B55-9E8FCAECD13D}"/>
                </a:ext>
              </a:extLst>
            </p:cNvPr>
            <p:cNvPicPr>
              <a:picLocks noChangeAspect="1"/>
            </p:cNvPicPr>
            <p:nvPr/>
          </p:nvPicPr>
          <p:blipFill>
            <a:blip r:embed="rId4"/>
            <a:stretch>
              <a:fillRect/>
            </a:stretch>
          </p:blipFill>
          <p:spPr>
            <a:xfrm>
              <a:off x="3188691" y="4800437"/>
              <a:ext cx="6032651" cy="3552825"/>
            </a:xfrm>
            <a:prstGeom prst="rect">
              <a:avLst/>
            </a:prstGeom>
          </p:spPr>
        </p:pic>
      </p:grpSp>
      <p:sp>
        <p:nvSpPr>
          <p:cNvPr id="12" name="Rectangle 11">
            <a:extLst>
              <a:ext uri="{FF2B5EF4-FFF2-40B4-BE49-F238E27FC236}">
                <a16:creationId xmlns:a16="http://schemas.microsoft.com/office/drawing/2014/main" id="{AF4A826F-F566-488E-8AAA-92449C2DA7DD}"/>
              </a:ext>
            </a:extLst>
          </p:cNvPr>
          <p:cNvSpPr/>
          <p:nvPr/>
        </p:nvSpPr>
        <p:spPr>
          <a:xfrm>
            <a:off x="3852123" y="1729078"/>
            <a:ext cx="878369" cy="93298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479FD3C-F098-414E-BF7A-46E20C78C75B}"/>
              </a:ext>
            </a:extLst>
          </p:cNvPr>
          <p:cNvSpPr/>
          <p:nvPr/>
        </p:nvSpPr>
        <p:spPr>
          <a:xfrm>
            <a:off x="3810000" y="6004486"/>
            <a:ext cx="914951" cy="412188"/>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371ABA7-8AA1-4E64-B3A9-644C1CF33B24}"/>
              </a:ext>
            </a:extLst>
          </p:cNvPr>
          <p:cNvSpPr/>
          <p:nvPr/>
        </p:nvSpPr>
        <p:spPr>
          <a:xfrm>
            <a:off x="3827340" y="3055231"/>
            <a:ext cx="916271" cy="41265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121DEF-1A7F-4175-B408-BC68304BF432}"/>
              </a:ext>
            </a:extLst>
          </p:cNvPr>
          <p:cNvSpPr/>
          <p:nvPr/>
        </p:nvSpPr>
        <p:spPr>
          <a:xfrm>
            <a:off x="3833749" y="4001304"/>
            <a:ext cx="896742" cy="1603294"/>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32A93E5-F17D-4CFA-AEE6-0A8E2410D2A5}"/>
              </a:ext>
            </a:extLst>
          </p:cNvPr>
          <p:cNvSpPr/>
          <p:nvPr/>
        </p:nvSpPr>
        <p:spPr>
          <a:xfrm>
            <a:off x="3852123" y="2662064"/>
            <a:ext cx="878370" cy="393167"/>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77FB6C4-B64F-49EE-8D48-D4DC3065FB42}"/>
              </a:ext>
            </a:extLst>
          </p:cNvPr>
          <p:cNvSpPr/>
          <p:nvPr/>
        </p:nvSpPr>
        <p:spPr>
          <a:xfrm>
            <a:off x="3852123" y="3467890"/>
            <a:ext cx="878370" cy="52990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9B92AD1-FD45-4C95-B94B-0EB2038FD722}"/>
              </a:ext>
            </a:extLst>
          </p:cNvPr>
          <p:cNvSpPr/>
          <p:nvPr/>
        </p:nvSpPr>
        <p:spPr>
          <a:xfrm>
            <a:off x="3833463" y="5619149"/>
            <a:ext cx="891488" cy="381624"/>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 name="Content Placeholder 1">
            <a:extLst>
              <a:ext uri="{FF2B5EF4-FFF2-40B4-BE49-F238E27FC236}">
                <a16:creationId xmlns:a16="http://schemas.microsoft.com/office/drawing/2014/main" id="{6FDAED84-F556-4FEE-88A3-F5C9F0013C44}"/>
              </a:ext>
            </a:extLst>
          </p:cNvPr>
          <p:cNvSpPr>
            <a:spLocks noGrp="1"/>
          </p:cNvSpPr>
          <p:nvPr>
            <p:ph idx="1"/>
          </p:nvPr>
        </p:nvSpPr>
        <p:spPr>
          <a:xfrm>
            <a:off x="52858" y="1340962"/>
            <a:ext cx="2883154" cy="5196311"/>
          </a:xfrm>
        </p:spPr>
        <p:txBody>
          <a:bodyPr>
            <a:normAutofit/>
          </a:bodyPr>
          <a:lstStyle/>
          <a:p>
            <a:pPr marL="274320" lvl="2" indent="-274320" algn="just">
              <a:lnSpc>
                <a:spcPct val="110000"/>
              </a:lnSpc>
              <a:spcBef>
                <a:spcPts val="500"/>
              </a:spcBef>
              <a:buClr>
                <a:srgbClr val="101141"/>
              </a:buClr>
              <a:buFont typeface="Wingdings" panose="05000000000000000000" pitchFamily="2" charset="2"/>
              <a:buChar char="§"/>
            </a:pPr>
            <a:r>
              <a:rPr lang="en-US" sz="1700" dirty="0">
                <a:latin typeface="+mn-lt"/>
              </a:rPr>
              <a:t>Worksheet with a weighing factor to assign relative importance provided for a particular category and the worksheet is enclosed. </a:t>
            </a:r>
          </a:p>
        </p:txBody>
      </p:sp>
      <p:sp>
        <p:nvSpPr>
          <p:cNvPr id="20" name="TextBox 19">
            <a:extLst>
              <a:ext uri="{FF2B5EF4-FFF2-40B4-BE49-F238E27FC236}">
                <a16:creationId xmlns:a16="http://schemas.microsoft.com/office/drawing/2014/main" id="{D222CE7D-8D1F-4B07-8B46-E4FF367193D8}"/>
              </a:ext>
            </a:extLst>
          </p:cNvPr>
          <p:cNvSpPr txBox="1"/>
          <p:nvPr/>
        </p:nvSpPr>
        <p:spPr>
          <a:xfrm flipH="1">
            <a:off x="341960" y="2953785"/>
            <a:ext cx="3382380" cy="3046988"/>
          </a:xfrm>
          <a:prstGeom prst="rect">
            <a:avLst/>
          </a:prstGeom>
          <a:noFill/>
        </p:spPr>
        <p:txBody>
          <a:bodyPr wrap="square" rtlCol="0">
            <a:spAutoFit/>
          </a:bodyPr>
          <a:lstStyle/>
          <a:p>
            <a:r>
              <a:rPr lang="en-US" sz="1600" b="1" dirty="0">
                <a:solidFill>
                  <a:srgbClr val="0070C0"/>
                </a:solidFill>
              </a:rPr>
              <a:t>Maximum Weight – 30</a:t>
            </a:r>
          </a:p>
          <a:p>
            <a:r>
              <a:rPr lang="en-US" sz="1600" b="1" dirty="0">
                <a:solidFill>
                  <a:srgbClr val="0070C0"/>
                </a:solidFill>
              </a:rPr>
              <a:t>Maximum Rating Value - 4</a:t>
            </a:r>
          </a:p>
          <a:p>
            <a:endParaRPr lang="en-US" sz="1600" dirty="0"/>
          </a:p>
          <a:p>
            <a:r>
              <a:rPr lang="en-US" sz="1600" b="1" dirty="0">
                <a:solidFill>
                  <a:srgbClr val="C00000"/>
                </a:solidFill>
              </a:rPr>
              <a:t>Maximum Weighted Score </a:t>
            </a:r>
          </a:p>
          <a:p>
            <a:r>
              <a:rPr lang="en-US" sz="1600" b="1" dirty="0">
                <a:solidFill>
                  <a:srgbClr val="C00000"/>
                </a:solidFill>
              </a:rPr>
              <a:t>= Max Weight  * Max Rating Value</a:t>
            </a:r>
            <a:br>
              <a:rPr lang="en-US" sz="1600" b="1" dirty="0">
                <a:solidFill>
                  <a:srgbClr val="C00000"/>
                </a:solidFill>
              </a:rPr>
            </a:br>
            <a:r>
              <a:rPr lang="en-US" sz="1600" b="1" dirty="0">
                <a:solidFill>
                  <a:srgbClr val="C00000"/>
                </a:solidFill>
              </a:rPr>
              <a:t>Max Weighted Score = 30 * 4</a:t>
            </a:r>
          </a:p>
          <a:p>
            <a:r>
              <a:rPr lang="en-US" sz="1600" b="1" dirty="0">
                <a:solidFill>
                  <a:srgbClr val="C00000"/>
                </a:solidFill>
              </a:rPr>
              <a:t>                                      = 120</a:t>
            </a:r>
          </a:p>
          <a:p>
            <a:endParaRPr lang="en-US" sz="1600" dirty="0"/>
          </a:p>
          <a:p>
            <a:r>
              <a:rPr lang="en-US" sz="1600" b="1" dirty="0">
                <a:solidFill>
                  <a:srgbClr val="7030A0"/>
                </a:solidFill>
              </a:rPr>
              <a:t>Weighted Assessment Score  </a:t>
            </a:r>
          </a:p>
          <a:p>
            <a:r>
              <a:rPr lang="en-US" sz="1600" b="1" dirty="0">
                <a:solidFill>
                  <a:srgbClr val="7030A0"/>
                </a:solidFill>
              </a:rPr>
              <a:t> = Total Score/Max Weighted Score </a:t>
            </a:r>
          </a:p>
          <a:p>
            <a:r>
              <a:rPr lang="en-US" sz="1600" b="1" dirty="0">
                <a:solidFill>
                  <a:srgbClr val="7030A0"/>
                </a:solidFill>
              </a:rPr>
              <a:t> = 60/120 = ~0.50</a:t>
            </a:r>
          </a:p>
          <a:p>
            <a:r>
              <a:rPr lang="en-US" sz="1600" b="1" dirty="0">
                <a:solidFill>
                  <a:srgbClr val="7030A0"/>
                </a:solidFill>
              </a:rPr>
              <a:t>            = 50%</a:t>
            </a:r>
          </a:p>
        </p:txBody>
      </p:sp>
    </p:spTree>
    <p:extLst>
      <p:ext uri="{BB962C8B-B14F-4D97-AF65-F5344CB8AC3E}">
        <p14:creationId xmlns:p14="http://schemas.microsoft.com/office/powerpoint/2010/main" val="1521288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14237"/>
            <a:ext cx="8686800" cy="4124563"/>
          </a:xfrm>
        </p:spPr>
        <p:txBody>
          <a:bodyPr>
            <a:normAutofit/>
          </a:bodyPr>
          <a:lstStyle/>
          <a:p>
            <a:pPr marL="180000" indent="-180000" algn="just">
              <a:lnSpc>
                <a:spcPct val="110000"/>
              </a:lnSpc>
              <a:spcBef>
                <a:spcPts val="400"/>
              </a:spcBef>
              <a:buFont typeface="Arial" panose="020B0604020202020204" pitchFamily="34" charset="0"/>
              <a:buChar char="•"/>
            </a:pPr>
            <a:r>
              <a:rPr lang="en-US" sz="1800" dirty="0"/>
              <a:t>We can measure and streamline the storage management process with the help of the assessment worksheet</a:t>
            </a:r>
          </a:p>
          <a:p>
            <a:pPr marL="180000" indent="-180000" algn="just">
              <a:lnSpc>
                <a:spcPct val="110000"/>
              </a:lnSpc>
              <a:spcBef>
                <a:spcPts val="400"/>
              </a:spcBef>
              <a:buFont typeface="Arial" panose="020B0604020202020204" pitchFamily="34" charset="0"/>
              <a:buChar char="•"/>
            </a:pPr>
            <a:r>
              <a:rPr lang="en-US" sz="1800" dirty="0"/>
              <a:t>We can also measure the effectiveness of a storage management process with service metrics such as outages caused by either lack of disk space or disk hardware problems, and poor response due to fragmentation or lack of reorganizations.</a:t>
            </a:r>
          </a:p>
          <a:p>
            <a:pPr marL="180000" indent="-180000" algn="just">
              <a:lnSpc>
                <a:spcPct val="110000"/>
              </a:lnSpc>
              <a:spcBef>
                <a:spcPts val="400"/>
              </a:spcBef>
              <a:buFont typeface="Arial" panose="020B0604020202020204" pitchFamily="34" charset="0"/>
              <a:buChar char="•"/>
            </a:pPr>
            <a:r>
              <a:rPr lang="en-US" sz="1800" dirty="0"/>
              <a:t>Process metrics, such as elapsed time for backups, errors during backups, and time to restore help us gauge the efficiency of this process.</a:t>
            </a:r>
          </a:p>
          <a:p>
            <a:pPr marL="180000" indent="-180000" algn="just">
              <a:lnSpc>
                <a:spcPct val="110000"/>
              </a:lnSpc>
              <a:spcBef>
                <a:spcPts val="400"/>
              </a:spcBef>
              <a:buFont typeface="Arial" panose="020B0604020202020204" pitchFamily="34" charset="0"/>
              <a:buChar char="•"/>
            </a:pPr>
            <a:r>
              <a:rPr lang="en-US" sz="1800" dirty="0"/>
              <a:t>We can streamline the storage management process by automating actions such as the initiation of backups, restoring of files, or the changing of sizes or the number of buffers or cache storage</a:t>
            </a:r>
          </a:p>
        </p:txBody>
      </p:sp>
      <p:sp>
        <p:nvSpPr>
          <p:cNvPr id="3" name="Content Placeholder 2"/>
          <p:cNvSpPr>
            <a:spLocks noGrp="1"/>
          </p:cNvSpPr>
          <p:nvPr>
            <p:ph sz="quarter" idx="10"/>
          </p:nvPr>
        </p:nvSpPr>
        <p:spPr>
          <a:xfrm>
            <a:off x="152400" y="0"/>
            <a:ext cx="7467600" cy="1295400"/>
          </a:xfrm>
        </p:spPr>
        <p:txBody>
          <a:bodyPr>
            <a:normAutofit fontScale="92500"/>
          </a:bodyPr>
          <a:lstStyle/>
          <a:p>
            <a:r>
              <a:rPr lang="en-US" sz="3000" dirty="0"/>
              <a:t>ITSM : </a:t>
            </a:r>
            <a:r>
              <a:rPr lang="en-IN" sz="3000" dirty="0">
                <a:solidFill>
                  <a:srgbClr val="0070C0"/>
                </a:solidFill>
              </a:rPr>
              <a:t>Storage Management</a:t>
            </a:r>
          </a:p>
          <a:p>
            <a:r>
              <a:rPr lang="en-US" sz="2400" dirty="0">
                <a:solidFill>
                  <a:srgbClr val="C00000"/>
                </a:solidFill>
              </a:rPr>
              <a:t>Measuring and Streamlining the Storage Management Process</a:t>
            </a:r>
            <a:endParaRPr lang="en-IN"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21</a:t>
            </a:fld>
            <a:endParaRPr lang="en-US" dirty="0"/>
          </a:p>
        </p:txBody>
      </p:sp>
    </p:spTree>
    <p:extLst>
      <p:ext uri="{BB962C8B-B14F-4D97-AF65-F5344CB8AC3E}">
        <p14:creationId xmlns:p14="http://schemas.microsoft.com/office/powerpoint/2010/main" val="1155731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D343839-B870-4522-B579-272180F45C52}"/>
              </a:ext>
            </a:extLst>
          </p:cNvPr>
          <p:cNvSpPr>
            <a:spLocks noGrp="1"/>
          </p:cNvSpPr>
          <p:nvPr>
            <p:ph sz="quarter" idx="10"/>
          </p:nvPr>
        </p:nvSpPr>
        <p:spPr>
          <a:xfrm>
            <a:off x="1009897" y="4953000"/>
            <a:ext cx="7124205" cy="697428"/>
          </a:xfrm>
        </p:spPr>
        <p:txBody>
          <a:bodyPr/>
          <a:lstStyle/>
          <a:p>
            <a:r>
              <a:rPr lang="en-US" dirty="0"/>
              <a:t>Network Management Process </a:t>
            </a:r>
          </a:p>
        </p:txBody>
      </p:sp>
      <p:sp>
        <p:nvSpPr>
          <p:cNvPr id="4" name="Footer Placeholder 3">
            <a:extLst>
              <a:ext uri="{FF2B5EF4-FFF2-40B4-BE49-F238E27FC236}">
                <a16:creationId xmlns:a16="http://schemas.microsoft.com/office/drawing/2014/main" id="{F4C213E8-0782-4AEA-A43E-BD0E88C2AF65}"/>
              </a:ext>
            </a:extLst>
          </p:cNvPr>
          <p:cNvSpPr>
            <a:spLocks noGrp="1"/>
          </p:cNvSpPr>
          <p:nvPr>
            <p:ph type="ftr" sz="quarter" idx="12"/>
          </p:nvPr>
        </p:nvSpPr>
        <p:spPr>
          <a:xfrm>
            <a:off x="2819400" y="5867400"/>
            <a:ext cx="3352800" cy="365125"/>
          </a:xfrm>
        </p:spPr>
        <p:txBody>
          <a:bodyPr/>
          <a:lstStyle/>
          <a:p>
            <a:r>
              <a:rPr lang="en-US" b="1" dirty="0">
                <a:solidFill>
                  <a:schemeClr val="tx1"/>
                </a:solidFill>
              </a:rPr>
              <a:t>SS ZG538 Infrastructure Management</a:t>
            </a:r>
          </a:p>
        </p:txBody>
      </p:sp>
      <p:sp>
        <p:nvSpPr>
          <p:cNvPr id="5" name="Slide Number Placeholder 4">
            <a:extLst>
              <a:ext uri="{FF2B5EF4-FFF2-40B4-BE49-F238E27FC236}">
                <a16:creationId xmlns:a16="http://schemas.microsoft.com/office/drawing/2014/main" id="{57972957-4051-41D2-A475-11144975E0FF}"/>
              </a:ext>
            </a:extLst>
          </p:cNvPr>
          <p:cNvSpPr>
            <a:spLocks noGrp="1"/>
          </p:cNvSpPr>
          <p:nvPr>
            <p:ph type="sldNum" sz="quarter" idx="13"/>
          </p:nvPr>
        </p:nvSpPr>
        <p:spPr/>
        <p:txBody>
          <a:bodyPr/>
          <a:lstStyle/>
          <a:p>
            <a:fld id="{BC8D7E44-7D4F-4942-A8C9-2DF6BF8399E8}" type="slidenum">
              <a:rPr lang="en-US" smtClean="0"/>
              <a:pPr/>
              <a:t>22</a:t>
            </a:fld>
            <a:endParaRPr lang="en-US" dirty="0"/>
          </a:p>
        </p:txBody>
      </p:sp>
      <p:sp>
        <p:nvSpPr>
          <p:cNvPr id="7" name="TextBox 6">
            <a:extLst>
              <a:ext uri="{FF2B5EF4-FFF2-40B4-BE49-F238E27FC236}">
                <a16:creationId xmlns:a16="http://schemas.microsoft.com/office/drawing/2014/main" id="{B97D05F0-4352-4966-A2CF-FDE136D273AC}"/>
              </a:ext>
            </a:extLst>
          </p:cNvPr>
          <p:cNvSpPr txBox="1"/>
          <p:nvPr/>
        </p:nvSpPr>
        <p:spPr>
          <a:xfrm>
            <a:off x="1696156" y="6356350"/>
            <a:ext cx="6286500" cy="307777"/>
          </a:xfrm>
          <a:prstGeom prst="rect">
            <a:avLst/>
          </a:prstGeom>
          <a:noFill/>
        </p:spPr>
        <p:txBody>
          <a:bodyPr wrap="square" rtlCol="0">
            <a:spAutoFit/>
          </a:bodyPr>
          <a:lstStyle/>
          <a:p>
            <a:pPr algn="r"/>
            <a:r>
              <a:rPr lang="en-US" sz="1400" b="1" dirty="0">
                <a:solidFill>
                  <a:schemeClr val="tx1"/>
                </a:solidFill>
                <a:latin typeface="Arial"/>
                <a:cs typeface="Arial"/>
              </a:rPr>
              <a:t>BITS Pilani, Deemed</a:t>
            </a:r>
            <a:r>
              <a:rPr lang="en-US" sz="1400" b="1" baseline="0" dirty="0">
                <a:solidFill>
                  <a:schemeClr val="tx1"/>
                </a:solidFill>
                <a:latin typeface="Arial"/>
                <a:cs typeface="Arial"/>
              </a:rPr>
              <a:t> to be University under Section 3 of UGC Act, 1956</a:t>
            </a:r>
            <a:endParaRPr lang="en-US" sz="1400" b="1" dirty="0">
              <a:solidFill>
                <a:schemeClr val="tx1"/>
              </a:solidFill>
              <a:latin typeface="Arial"/>
              <a:cs typeface="Arial"/>
            </a:endParaRPr>
          </a:p>
        </p:txBody>
      </p:sp>
    </p:spTree>
    <p:extLst>
      <p:ext uri="{BB962C8B-B14F-4D97-AF65-F5344CB8AC3E}">
        <p14:creationId xmlns:p14="http://schemas.microsoft.com/office/powerpoint/2010/main" val="3063619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1339279"/>
            <a:ext cx="9067697" cy="5236132"/>
          </a:xfrm>
        </p:spPr>
        <p:txBody>
          <a:bodyPr>
            <a:normAutofit/>
          </a:bodyPr>
          <a:lstStyle/>
          <a:p>
            <a:pPr marL="252000" indent="0" algn="just">
              <a:lnSpc>
                <a:spcPct val="130000"/>
              </a:lnSpc>
              <a:spcBef>
                <a:spcPts val="600"/>
              </a:spcBef>
            </a:pPr>
            <a:r>
              <a:rPr lang="en-US" sz="1800" b="1" dirty="0">
                <a:solidFill>
                  <a:srgbClr val="0070C0"/>
                </a:solidFill>
              </a:rPr>
              <a:t>Definition of Network Management : </a:t>
            </a:r>
            <a:r>
              <a:rPr lang="en-US" sz="1600" dirty="0"/>
              <a:t>Network management is a process to maximize the reliability and utilization of network components in order to optimize network availability and responsiveness</a:t>
            </a:r>
          </a:p>
          <a:p>
            <a:pPr marL="252000" indent="0" algn="just">
              <a:lnSpc>
                <a:spcPct val="130000"/>
              </a:lnSpc>
              <a:spcBef>
                <a:spcPts val="600"/>
              </a:spcBef>
            </a:pPr>
            <a:r>
              <a:rPr lang="en-US" sz="1600" b="1" dirty="0">
                <a:solidFill>
                  <a:srgbClr val="C00000"/>
                </a:solidFill>
              </a:rPr>
              <a:t>Maximizing reliability </a:t>
            </a:r>
            <a:r>
              <a:rPr lang="en-US" sz="1600" dirty="0"/>
              <a:t>is a way of emphasizing high </a:t>
            </a:r>
            <a:r>
              <a:rPr lang="en-US" sz="1600" b="1" i="1" dirty="0">
                <a:solidFill>
                  <a:srgbClr val="0070C0"/>
                </a:solidFill>
              </a:rPr>
              <a:t>availability</a:t>
            </a:r>
            <a:r>
              <a:rPr lang="en-US" sz="1600" dirty="0"/>
              <a:t> by ensuring network lines and the various components such as routers, switches, and hubs maintain high levels of uptime. </a:t>
            </a:r>
          </a:p>
          <a:p>
            <a:pPr marL="252000" indent="0" algn="just">
              <a:lnSpc>
                <a:spcPct val="130000"/>
              </a:lnSpc>
              <a:spcBef>
                <a:spcPts val="600"/>
              </a:spcBef>
            </a:pPr>
            <a:r>
              <a:rPr lang="en-US" sz="1600" b="1" dirty="0">
                <a:solidFill>
                  <a:srgbClr val="C00000"/>
                </a:solidFill>
              </a:rPr>
              <a:t>Maximizing utilization </a:t>
            </a:r>
            <a:r>
              <a:rPr lang="en-US" sz="1600" dirty="0"/>
              <a:t>implies that </a:t>
            </a:r>
            <a:r>
              <a:rPr lang="en-US" sz="1600" b="1" i="1" dirty="0">
                <a:solidFill>
                  <a:srgbClr val="0070C0"/>
                </a:solidFill>
              </a:rPr>
              <a:t>performance and tuning </a:t>
            </a:r>
            <a:r>
              <a:rPr lang="en-US" sz="1600" dirty="0"/>
              <a:t>activities involving these components for optimizing network responses.</a:t>
            </a:r>
          </a:p>
          <a:p>
            <a:pPr marL="274320" indent="-182880" algn="just">
              <a:lnSpc>
                <a:spcPct val="120000"/>
              </a:lnSpc>
              <a:spcBef>
                <a:spcPts val="400"/>
              </a:spcBef>
              <a:buFont typeface="Arial" panose="020B0604020202020204" pitchFamily="34" charset="0"/>
              <a:buChar char="•"/>
            </a:pPr>
            <a:r>
              <a:rPr lang="en-US" sz="1600" dirty="0"/>
              <a:t>Current networks come in a variety of sizes, scopes, and architectures, from a simple dual-node local network in your house to a sophisticated, encrypted network connecting tens of thousands of nodes worldwide. </a:t>
            </a:r>
          </a:p>
          <a:p>
            <a:pPr marL="274320" indent="-182880" algn="just">
              <a:lnSpc>
                <a:spcPct val="120000"/>
              </a:lnSpc>
              <a:spcBef>
                <a:spcPts val="400"/>
              </a:spcBef>
              <a:buFont typeface="Arial" panose="020B0604020202020204" pitchFamily="34" charset="0"/>
              <a:buChar char="•"/>
            </a:pPr>
            <a:r>
              <a:rPr lang="en-US" sz="1600" dirty="0"/>
              <a:t>Given this diverse variety and scale of the networks, (although there are common elements of the process) there is no single</a:t>
            </a:r>
            <a:r>
              <a:rPr lang="en-GB" sz="1600" dirty="0"/>
              <a:t> detailed network management process that will apply to all of the various network environments. </a:t>
            </a:r>
            <a:endParaRPr lang="en-US" sz="1600" dirty="0"/>
          </a:p>
        </p:txBody>
      </p:sp>
      <p:sp>
        <p:nvSpPr>
          <p:cNvPr id="3" name="Content Placeholder 2"/>
          <p:cNvSpPr>
            <a:spLocks noGrp="1"/>
          </p:cNvSpPr>
          <p:nvPr>
            <p:ph sz="quarter" idx="10"/>
          </p:nvPr>
        </p:nvSpPr>
        <p:spPr>
          <a:xfrm>
            <a:off x="152400" y="0"/>
            <a:ext cx="6629400" cy="1295400"/>
          </a:xfrm>
        </p:spPr>
        <p:txBody>
          <a:bodyPr>
            <a:normAutofit/>
          </a:bodyPr>
          <a:lstStyle/>
          <a:p>
            <a:r>
              <a:rPr lang="en-US" sz="3000" dirty="0"/>
              <a:t>ITSM : </a:t>
            </a:r>
            <a:r>
              <a:rPr lang="en-IN" sz="3000" dirty="0">
                <a:solidFill>
                  <a:srgbClr val="0070C0"/>
                </a:solidFill>
              </a:rPr>
              <a:t>Network Management</a:t>
            </a:r>
          </a:p>
          <a:p>
            <a:r>
              <a:rPr lang="en-IN" sz="2400" dirty="0">
                <a:solidFill>
                  <a:srgbClr val="C00000"/>
                </a:solidFill>
              </a:rPr>
              <a:t>Introduction</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23</a:t>
            </a:fld>
            <a:endParaRPr lang="en-US" dirty="0"/>
          </a:p>
        </p:txBody>
      </p:sp>
    </p:spTree>
    <p:extLst>
      <p:ext uri="{BB962C8B-B14F-4D97-AF65-F5344CB8AC3E}">
        <p14:creationId xmlns:p14="http://schemas.microsoft.com/office/powerpoint/2010/main" val="3003842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52400" y="0"/>
            <a:ext cx="6629400" cy="1295400"/>
          </a:xfrm>
        </p:spPr>
        <p:txBody>
          <a:bodyPr>
            <a:normAutofit/>
          </a:bodyPr>
          <a:lstStyle/>
          <a:p>
            <a:r>
              <a:rPr lang="en-US" sz="3000" dirty="0"/>
              <a:t>ITSM : </a:t>
            </a:r>
            <a:r>
              <a:rPr lang="en-IN" sz="3000" dirty="0">
                <a:solidFill>
                  <a:srgbClr val="0070C0"/>
                </a:solidFill>
              </a:rPr>
              <a:t>Network Management</a:t>
            </a:r>
          </a:p>
          <a:p>
            <a:r>
              <a:rPr lang="en-IN" sz="2400" dirty="0">
                <a:solidFill>
                  <a:srgbClr val="C00000"/>
                </a:solidFill>
              </a:rPr>
              <a:t>Introduction (Contd.)</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24</a:t>
            </a:fld>
            <a:endParaRPr lang="en-US" dirty="0"/>
          </a:p>
        </p:txBody>
      </p:sp>
      <p:pic>
        <p:nvPicPr>
          <p:cNvPr id="12" name="Picture 11">
            <a:extLst>
              <a:ext uri="{FF2B5EF4-FFF2-40B4-BE49-F238E27FC236}">
                <a16:creationId xmlns:a16="http://schemas.microsoft.com/office/drawing/2014/main" id="{A00C259A-A446-401F-802C-699DC84A5BE7}"/>
              </a:ext>
            </a:extLst>
          </p:cNvPr>
          <p:cNvPicPr>
            <a:picLocks noChangeAspect="1"/>
          </p:cNvPicPr>
          <p:nvPr/>
        </p:nvPicPr>
        <p:blipFill>
          <a:blip r:embed="rId3"/>
          <a:stretch>
            <a:fillRect/>
          </a:stretch>
        </p:blipFill>
        <p:spPr>
          <a:xfrm>
            <a:off x="337736" y="1371600"/>
            <a:ext cx="8425264" cy="5122939"/>
          </a:xfrm>
          <a:prstGeom prst="rect">
            <a:avLst/>
          </a:prstGeom>
        </p:spPr>
      </p:pic>
    </p:spTree>
    <p:extLst>
      <p:ext uri="{BB962C8B-B14F-4D97-AF65-F5344CB8AC3E}">
        <p14:creationId xmlns:p14="http://schemas.microsoft.com/office/powerpoint/2010/main" val="1475411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1339279"/>
            <a:ext cx="9067697" cy="5236132"/>
          </a:xfrm>
        </p:spPr>
        <p:txBody>
          <a:bodyPr>
            <a:normAutofit fontScale="92500" lnSpcReduction="20000"/>
          </a:bodyPr>
          <a:lstStyle/>
          <a:p>
            <a:pPr marL="252000" indent="0" algn="just">
              <a:lnSpc>
                <a:spcPct val="120000"/>
              </a:lnSpc>
              <a:spcBef>
                <a:spcPts val="600"/>
              </a:spcBef>
            </a:pPr>
            <a:r>
              <a:rPr lang="en-US" sz="2000" dirty="0"/>
              <a:t>Traditionally </a:t>
            </a:r>
            <a:r>
              <a:rPr lang="en-US" sz="2000" b="1" dirty="0">
                <a:solidFill>
                  <a:srgbClr val="0070C0"/>
                </a:solidFill>
              </a:rPr>
              <a:t>Network Management </a:t>
            </a:r>
            <a:r>
              <a:rPr lang="en-US" sz="2000" dirty="0"/>
              <a:t>as seen from an IETF Internet model would involve managing either the network elements or services using SNMP versions. This as an approach supports, monitoring, security etc.</a:t>
            </a:r>
          </a:p>
          <a:p>
            <a:pPr marL="594900" algn="just">
              <a:lnSpc>
                <a:spcPct val="120000"/>
              </a:lnSpc>
              <a:spcBef>
                <a:spcPts val="600"/>
              </a:spcBef>
              <a:buFont typeface="Arial" panose="020B0604020202020204" pitchFamily="34" charset="0"/>
              <a:buChar char="•"/>
            </a:pPr>
            <a:r>
              <a:rPr lang="en-US" sz="2000" dirty="0"/>
              <a:t>SNMP architecture involves a Manager, Agent and a MIB.</a:t>
            </a:r>
          </a:p>
          <a:p>
            <a:pPr marL="594900" algn="just">
              <a:lnSpc>
                <a:spcPct val="120000"/>
              </a:lnSpc>
              <a:spcBef>
                <a:spcPts val="600"/>
              </a:spcBef>
              <a:buFont typeface="Arial" panose="020B0604020202020204" pitchFamily="34" charset="0"/>
              <a:buChar char="•"/>
            </a:pPr>
            <a:r>
              <a:rPr lang="en-US" sz="2000" dirty="0"/>
              <a:t>SNMP Protocol over UDP</a:t>
            </a:r>
          </a:p>
          <a:p>
            <a:pPr marL="594900" algn="just">
              <a:lnSpc>
                <a:spcPct val="120000"/>
              </a:lnSpc>
              <a:spcBef>
                <a:spcPts val="600"/>
              </a:spcBef>
              <a:buFont typeface="Arial" panose="020B0604020202020204" pitchFamily="34" charset="0"/>
              <a:buChar char="•"/>
            </a:pPr>
            <a:r>
              <a:rPr lang="en-US" sz="2000" dirty="0"/>
              <a:t>Get, Get Next, Set, Trap etc.  </a:t>
            </a:r>
          </a:p>
          <a:p>
            <a:pPr marL="252000" indent="0" algn="just">
              <a:lnSpc>
                <a:spcPct val="120000"/>
              </a:lnSpc>
              <a:spcBef>
                <a:spcPts val="600"/>
              </a:spcBef>
              <a:spcAft>
                <a:spcPts val="600"/>
              </a:spcAft>
            </a:pPr>
            <a:r>
              <a:rPr lang="en-US" sz="2000" dirty="0"/>
              <a:t>an </a:t>
            </a:r>
            <a:r>
              <a:rPr lang="en-US" sz="2000" b="1" dirty="0">
                <a:solidFill>
                  <a:srgbClr val="0070C0"/>
                </a:solidFill>
              </a:rPr>
              <a:t>OSI model </a:t>
            </a:r>
            <a:r>
              <a:rPr lang="en-US" sz="2000" dirty="0"/>
              <a:t>perspective can be looked at as</a:t>
            </a:r>
            <a:r>
              <a:rPr lang="en-US" sz="2000" b="1" dirty="0">
                <a:solidFill>
                  <a:srgbClr val="0070C0"/>
                </a:solidFill>
              </a:rPr>
              <a:t> managing FCAPS++ </a:t>
            </a:r>
            <a:r>
              <a:rPr lang="en-US" sz="2000" dirty="0"/>
              <a:t>using  Organizational, Information, Communication and functional models.</a:t>
            </a:r>
            <a:r>
              <a:rPr lang="en-US" sz="2000" b="1" dirty="0">
                <a:solidFill>
                  <a:srgbClr val="0070C0"/>
                </a:solidFill>
              </a:rPr>
              <a:t> </a:t>
            </a:r>
          </a:p>
          <a:p>
            <a:pPr marL="360000" lvl="2" indent="0">
              <a:lnSpc>
                <a:spcPct val="130000"/>
              </a:lnSpc>
              <a:spcBef>
                <a:spcPts val="0"/>
              </a:spcBef>
              <a:buNone/>
            </a:pPr>
            <a:r>
              <a:rPr lang="en-GB" sz="2000" dirty="0"/>
              <a:t>F -&gt; Fault Management</a:t>
            </a:r>
          </a:p>
          <a:p>
            <a:pPr marL="360000" lvl="2" indent="0">
              <a:lnSpc>
                <a:spcPct val="130000"/>
              </a:lnSpc>
              <a:spcBef>
                <a:spcPts val="0"/>
              </a:spcBef>
              <a:buNone/>
            </a:pPr>
            <a:r>
              <a:rPr lang="en-GB" sz="2000" dirty="0"/>
              <a:t>C -&gt; Configuration Management</a:t>
            </a:r>
          </a:p>
          <a:p>
            <a:pPr marL="360000" lvl="2" indent="0">
              <a:lnSpc>
                <a:spcPct val="130000"/>
              </a:lnSpc>
              <a:spcBef>
                <a:spcPts val="0"/>
              </a:spcBef>
              <a:buNone/>
            </a:pPr>
            <a:r>
              <a:rPr lang="en-GB" sz="2000" dirty="0"/>
              <a:t>A - &gt; Accounting Management</a:t>
            </a:r>
          </a:p>
          <a:p>
            <a:pPr marL="360000" lvl="2" indent="0">
              <a:lnSpc>
                <a:spcPct val="130000"/>
              </a:lnSpc>
              <a:spcBef>
                <a:spcPts val="0"/>
              </a:spcBef>
              <a:buNone/>
            </a:pPr>
            <a:r>
              <a:rPr lang="en-GB" sz="2000" dirty="0"/>
              <a:t>P -&gt; Performance Management</a:t>
            </a:r>
          </a:p>
          <a:p>
            <a:pPr marL="360000" lvl="2" indent="0">
              <a:lnSpc>
                <a:spcPct val="130000"/>
              </a:lnSpc>
              <a:spcBef>
                <a:spcPts val="0"/>
              </a:spcBef>
              <a:buNone/>
            </a:pPr>
            <a:r>
              <a:rPr lang="en-GB" sz="2000" dirty="0"/>
              <a:t>S -&gt; Security Management</a:t>
            </a:r>
          </a:p>
          <a:p>
            <a:pPr marL="108000" indent="0">
              <a:lnSpc>
                <a:spcPct val="120000"/>
              </a:lnSpc>
              <a:spcBef>
                <a:spcPts val="600"/>
              </a:spcBef>
              <a:buNone/>
            </a:pPr>
            <a:r>
              <a:rPr lang="en-GB" sz="2000" dirty="0"/>
              <a:t>As can be seen, most of these Network Management related functionalities are addressed in some of ITSM processes or functions</a:t>
            </a:r>
          </a:p>
          <a:p>
            <a:pPr marL="252000" indent="0" algn="just">
              <a:lnSpc>
                <a:spcPct val="130000"/>
              </a:lnSpc>
              <a:spcBef>
                <a:spcPts val="600"/>
              </a:spcBef>
            </a:pPr>
            <a:endParaRPr lang="en-US" sz="1800" b="1" dirty="0">
              <a:solidFill>
                <a:srgbClr val="0070C0"/>
              </a:solidFill>
            </a:endParaRPr>
          </a:p>
        </p:txBody>
      </p:sp>
      <p:sp>
        <p:nvSpPr>
          <p:cNvPr id="3" name="Content Placeholder 2"/>
          <p:cNvSpPr>
            <a:spLocks noGrp="1"/>
          </p:cNvSpPr>
          <p:nvPr>
            <p:ph sz="quarter" idx="10"/>
          </p:nvPr>
        </p:nvSpPr>
        <p:spPr>
          <a:xfrm>
            <a:off x="152400" y="0"/>
            <a:ext cx="6629400" cy="1295400"/>
          </a:xfrm>
        </p:spPr>
        <p:txBody>
          <a:bodyPr>
            <a:normAutofit/>
          </a:bodyPr>
          <a:lstStyle/>
          <a:p>
            <a:r>
              <a:rPr lang="en-US" sz="3000" dirty="0"/>
              <a:t>ITSM : </a:t>
            </a:r>
            <a:r>
              <a:rPr lang="en-IN" sz="3000" dirty="0">
                <a:solidFill>
                  <a:srgbClr val="0070C0"/>
                </a:solidFill>
              </a:rPr>
              <a:t>Network Management</a:t>
            </a:r>
          </a:p>
          <a:p>
            <a:r>
              <a:rPr lang="en-IN" sz="2400" dirty="0">
                <a:solidFill>
                  <a:srgbClr val="C00000"/>
                </a:solidFill>
              </a:rPr>
              <a:t>Introduction (Contd.)</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25</a:t>
            </a:fld>
            <a:endParaRPr lang="en-US" dirty="0"/>
          </a:p>
        </p:txBody>
      </p:sp>
      <p:sp>
        <p:nvSpPr>
          <p:cNvPr id="6" name="TextBox 5">
            <a:extLst>
              <a:ext uri="{FF2B5EF4-FFF2-40B4-BE49-F238E27FC236}">
                <a16:creationId xmlns:a16="http://schemas.microsoft.com/office/drawing/2014/main" id="{FCE647AD-9137-44A4-99C6-B4F46E3F770B}"/>
              </a:ext>
            </a:extLst>
          </p:cNvPr>
          <p:cNvSpPr txBox="1"/>
          <p:nvPr/>
        </p:nvSpPr>
        <p:spPr>
          <a:xfrm>
            <a:off x="3951383" y="3962929"/>
            <a:ext cx="5638800" cy="1814407"/>
          </a:xfrm>
          <a:prstGeom prst="rect">
            <a:avLst/>
          </a:prstGeom>
          <a:noFill/>
        </p:spPr>
        <p:txBody>
          <a:bodyPr wrap="square" rtlCol="0">
            <a:spAutoFit/>
          </a:bodyPr>
          <a:lstStyle/>
          <a:p>
            <a:pPr marL="285750" indent="-285750">
              <a:lnSpc>
                <a:spcPct val="120000"/>
              </a:lnSpc>
              <a:buFontTx/>
              <a:buChar char="-"/>
            </a:pPr>
            <a:r>
              <a:rPr lang="en-GB" sz="1900" dirty="0">
                <a:solidFill>
                  <a:srgbClr val="C00000"/>
                </a:solidFill>
                <a:latin typeface="Arial" panose="020B0604020202020204" pitchFamily="34" charset="0"/>
                <a:cs typeface="Arial" panose="020B0604020202020204" pitchFamily="34" charset="0"/>
              </a:rPr>
              <a:t>Problem Management</a:t>
            </a:r>
          </a:p>
          <a:p>
            <a:pPr marL="285750" indent="-285750">
              <a:lnSpc>
                <a:spcPct val="120000"/>
              </a:lnSpc>
              <a:buFontTx/>
              <a:buChar char="-"/>
            </a:pPr>
            <a:r>
              <a:rPr lang="en-GB" sz="1900" dirty="0">
                <a:solidFill>
                  <a:srgbClr val="C00000"/>
                </a:solidFill>
                <a:latin typeface="Arial" panose="020B0604020202020204" pitchFamily="34" charset="0"/>
                <a:cs typeface="Arial" panose="020B0604020202020204" pitchFamily="34" charset="0"/>
              </a:rPr>
              <a:t>Change, Tuning &amp; Configuration</a:t>
            </a:r>
          </a:p>
          <a:p>
            <a:pPr marL="285750" indent="-285750">
              <a:lnSpc>
                <a:spcPct val="120000"/>
              </a:lnSpc>
              <a:buFontTx/>
              <a:buChar char="-"/>
            </a:pPr>
            <a:r>
              <a:rPr lang="en-GB" sz="1900" dirty="0">
                <a:solidFill>
                  <a:srgbClr val="C00000"/>
                </a:solidFill>
                <a:latin typeface="Arial" panose="020B0604020202020204" pitchFamily="34" charset="0"/>
                <a:cs typeface="Arial" panose="020B0604020202020204" pitchFamily="34" charset="0"/>
              </a:rPr>
              <a:t>Partly with monitoring</a:t>
            </a:r>
          </a:p>
          <a:p>
            <a:pPr marL="285750" indent="-285750">
              <a:lnSpc>
                <a:spcPct val="120000"/>
              </a:lnSpc>
              <a:buFontTx/>
              <a:buChar char="-"/>
            </a:pPr>
            <a:r>
              <a:rPr lang="en-GB" sz="1900" dirty="0">
                <a:solidFill>
                  <a:srgbClr val="C00000"/>
                </a:solidFill>
                <a:latin typeface="Arial" panose="020B0604020202020204" pitchFamily="34" charset="0"/>
                <a:cs typeface="Arial" panose="020B0604020202020204" pitchFamily="34" charset="0"/>
              </a:rPr>
              <a:t>Performance </a:t>
            </a:r>
            <a:r>
              <a:rPr lang="en-GB" sz="1900" dirty="0" err="1">
                <a:solidFill>
                  <a:srgbClr val="C00000"/>
                </a:solidFill>
                <a:latin typeface="Arial" panose="020B0604020202020204" pitchFamily="34" charset="0"/>
                <a:cs typeface="Arial" panose="020B0604020202020204" pitchFamily="34" charset="0"/>
              </a:rPr>
              <a:t>Mgmt</a:t>
            </a:r>
            <a:r>
              <a:rPr lang="en-GB" sz="1900" dirty="0">
                <a:solidFill>
                  <a:srgbClr val="C00000"/>
                </a:solidFill>
                <a:latin typeface="Arial" panose="020B0604020202020204" pitchFamily="34" charset="0"/>
                <a:cs typeface="Arial" panose="020B0604020202020204" pitchFamily="34" charset="0"/>
              </a:rPr>
              <a:t>, Availability Capacity</a:t>
            </a:r>
          </a:p>
          <a:p>
            <a:pPr marL="285750" indent="-285750">
              <a:lnSpc>
                <a:spcPct val="120000"/>
              </a:lnSpc>
              <a:buFontTx/>
              <a:buChar char="-"/>
            </a:pPr>
            <a:r>
              <a:rPr lang="en-GB" sz="1900" dirty="0">
                <a:solidFill>
                  <a:srgbClr val="C00000"/>
                </a:solidFill>
                <a:latin typeface="Arial" panose="020B0604020202020204" pitchFamily="34" charset="0"/>
                <a:cs typeface="Arial" panose="020B0604020202020204" pitchFamily="34" charset="0"/>
              </a:rPr>
              <a:t>Security Management</a:t>
            </a:r>
            <a:endParaRPr lang="en-IN" sz="190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132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1339279"/>
            <a:ext cx="9067697" cy="5236132"/>
          </a:xfrm>
        </p:spPr>
        <p:txBody>
          <a:bodyPr>
            <a:normAutofit/>
          </a:bodyPr>
          <a:lstStyle/>
          <a:p>
            <a:pPr marL="252000" indent="0" algn="just">
              <a:lnSpc>
                <a:spcPct val="120000"/>
              </a:lnSpc>
              <a:spcBef>
                <a:spcPts val="600"/>
              </a:spcBef>
            </a:pPr>
            <a:r>
              <a:rPr lang="en-US" sz="2000" dirty="0"/>
              <a:t>There is also the CIM/WEBEM based Network Management which facilitates a Web Based Enterprise Management.</a:t>
            </a:r>
          </a:p>
          <a:p>
            <a:pPr marL="252000" indent="0" algn="just">
              <a:lnSpc>
                <a:spcPct val="120000"/>
              </a:lnSpc>
              <a:spcBef>
                <a:spcPts val="600"/>
              </a:spcBef>
            </a:pPr>
            <a:r>
              <a:rPr lang="en-US" sz="2000" dirty="0"/>
              <a:t>CIM Client, CIM Object Manager, CIM repository, CIM provider and Managed object.</a:t>
            </a:r>
          </a:p>
          <a:p>
            <a:pPr marL="252000" indent="0" algn="just">
              <a:lnSpc>
                <a:spcPct val="120000"/>
              </a:lnSpc>
              <a:spcBef>
                <a:spcPts val="600"/>
              </a:spcBef>
            </a:pPr>
            <a:endParaRPr lang="en-US" sz="2000" dirty="0"/>
          </a:p>
          <a:p>
            <a:pPr marL="252000" indent="0" algn="just">
              <a:lnSpc>
                <a:spcPct val="130000"/>
              </a:lnSpc>
              <a:spcBef>
                <a:spcPts val="600"/>
              </a:spcBef>
            </a:pPr>
            <a:endParaRPr lang="en-US" sz="1800" b="1" dirty="0">
              <a:solidFill>
                <a:srgbClr val="0070C0"/>
              </a:solidFill>
            </a:endParaRPr>
          </a:p>
        </p:txBody>
      </p:sp>
      <p:sp>
        <p:nvSpPr>
          <p:cNvPr id="3" name="Content Placeholder 2"/>
          <p:cNvSpPr>
            <a:spLocks noGrp="1"/>
          </p:cNvSpPr>
          <p:nvPr>
            <p:ph sz="quarter" idx="10"/>
          </p:nvPr>
        </p:nvSpPr>
        <p:spPr>
          <a:xfrm>
            <a:off x="152400" y="0"/>
            <a:ext cx="6629400" cy="1295400"/>
          </a:xfrm>
        </p:spPr>
        <p:txBody>
          <a:bodyPr>
            <a:normAutofit/>
          </a:bodyPr>
          <a:lstStyle/>
          <a:p>
            <a:r>
              <a:rPr lang="en-US" sz="3000" dirty="0"/>
              <a:t>ITSM : </a:t>
            </a:r>
            <a:r>
              <a:rPr lang="en-IN" sz="3000" dirty="0">
                <a:solidFill>
                  <a:srgbClr val="0070C0"/>
                </a:solidFill>
              </a:rPr>
              <a:t>Network Management</a:t>
            </a:r>
          </a:p>
          <a:p>
            <a:r>
              <a:rPr lang="en-IN" sz="2400" dirty="0">
                <a:solidFill>
                  <a:srgbClr val="C00000"/>
                </a:solidFill>
              </a:rPr>
              <a:t>Introduction (Contd.)</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26</a:t>
            </a:fld>
            <a:endParaRPr lang="en-US" dirty="0"/>
          </a:p>
        </p:txBody>
      </p:sp>
    </p:spTree>
    <p:extLst>
      <p:ext uri="{BB962C8B-B14F-4D97-AF65-F5344CB8AC3E}">
        <p14:creationId xmlns:p14="http://schemas.microsoft.com/office/powerpoint/2010/main" val="2528361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8792238" cy="5083732"/>
          </a:xfrm>
        </p:spPr>
        <p:txBody>
          <a:bodyPr>
            <a:normAutofit lnSpcReduction="10000"/>
          </a:bodyPr>
          <a:lstStyle/>
          <a:p>
            <a:pPr marL="91440" indent="0" algn="just">
              <a:lnSpc>
                <a:spcPct val="130000"/>
              </a:lnSpc>
              <a:spcBef>
                <a:spcPts val="600"/>
              </a:spcBef>
            </a:pPr>
            <a:r>
              <a:rPr lang="en-US" sz="1800" dirty="0"/>
              <a:t>Infrastructure organizations will need to make decisions on what, who, and how will the network be managed, using what will it be managed, Service and Quality levels to be expected. This will influence the strategy, direction and cost of the IT network management.</a:t>
            </a:r>
          </a:p>
          <a:p>
            <a:pPr marL="91440" indent="0" algn="just">
              <a:lnSpc>
                <a:spcPct val="130000"/>
              </a:lnSpc>
              <a:spcBef>
                <a:spcPts val="600"/>
              </a:spcBef>
            </a:pPr>
            <a:r>
              <a:rPr lang="en-US" sz="1800" dirty="0"/>
              <a:t>Summarily </a:t>
            </a:r>
            <a:r>
              <a:rPr lang="en-GB" sz="1800" dirty="0"/>
              <a:t>Network Management process are influenced by the following key 6 decisions, which define the scope of responsibilities and the functional areas that are required to employ the process on a daily basis.</a:t>
            </a:r>
          </a:p>
          <a:p>
            <a:pPr marL="434340" algn="just">
              <a:lnSpc>
                <a:spcPct val="130000"/>
              </a:lnSpc>
              <a:spcBef>
                <a:spcPts val="600"/>
              </a:spcBef>
              <a:buFont typeface="+mj-lt"/>
              <a:buAutoNum type="arabicPeriod"/>
            </a:pPr>
            <a:r>
              <a:rPr lang="en-GB" sz="1800" dirty="0"/>
              <a:t>What will be managed by this process?</a:t>
            </a:r>
          </a:p>
          <a:p>
            <a:pPr marL="434340" algn="just">
              <a:lnSpc>
                <a:spcPct val="130000"/>
              </a:lnSpc>
              <a:spcBef>
                <a:spcPts val="600"/>
              </a:spcBef>
              <a:buFont typeface="+mj-lt"/>
              <a:buAutoNum type="arabicPeriod"/>
            </a:pPr>
            <a:r>
              <a:rPr lang="en-GB" sz="1800" dirty="0"/>
              <a:t>Who will manage it?</a:t>
            </a:r>
          </a:p>
          <a:p>
            <a:pPr marL="434340" algn="just">
              <a:lnSpc>
                <a:spcPct val="130000"/>
              </a:lnSpc>
              <a:spcBef>
                <a:spcPts val="600"/>
              </a:spcBef>
              <a:buFont typeface="+mj-lt"/>
              <a:buAutoNum type="arabicPeriod"/>
            </a:pPr>
            <a:r>
              <a:rPr lang="en-GB" sz="1800" dirty="0"/>
              <a:t>How much authority will this person be given?</a:t>
            </a:r>
          </a:p>
          <a:p>
            <a:pPr marL="434340" algn="just">
              <a:lnSpc>
                <a:spcPct val="130000"/>
              </a:lnSpc>
              <a:spcBef>
                <a:spcPts val="600"/>
              </a:spcBef>
              <a:buFont typeface="+mj-lt"/>
              <a:buAutoNum type="arabicPeriod"/>
            </a:pPr>
            <a:r>
              <a:rPr lang="en-GB" sz="1800" dirty="0"/>
              <a:t>What types of tools and support will be provided?</a:t>
            </a:r>
          </a:p>
          <a:p>
            <a:pPr marL="434340" algn="just">
              <a:lnSpc>
                <a:spcPct val="130000"/>
              </a:lnSpc>
              <a:spcBef>
                <a:spcPts val="600"/>
              </a:spcBef>
              <a:buFont typeface="+mj-lt"/>
              <a:buAutoNum type="arabicPeriod"/>
            </a:pPr>
            <a:r>
              <a:rPr lang="en-GB" sz="1800" dirty="0"/>
              <a:t>To what extent will other processes be integrated with this process?</a:t>
            </a:r>
          </a:p>
          <a:p>
            <a:pPr marL="434340" algn="just">
              <a:lnSpc>
                <a:spcPct val="130000"/>
              </a:lnSpc>
              <a:spcBef>
                <a:spcPts val="600"/>
              </a:spcBef>
              <a:buFont typeface="+mj-lt"/>
              <a:buAutoNum type="arabicPeriod"/>
            </a:pPr>
            <a:r>
              <a:rPr lang="en-GB" sz="1800" dirty="0"/>
              <a:t>What levels of service and quality will be expected?</a:t>
            </a:r>
            <a:endParaRPr lang="en-US" sz="1800" dirty="0"/>
          </a:p>
        </p:txBody>
      </p:sp>
      <p:sp>
        <p:nvSpPr>
          <p:cNvPr id="3" name="Content Placeholder 2"/>
          <p:cNvSpPr>
            <a:spLocks noGrp="1"/>
          </p:cNvSpPr>
          <p:nvPr>
            <p:ph sz="quarter" idx="10"/>
          </p:nvPr>
        </p:nvSpPr>
        <p:spPr>
          <a:xfrm>
            <a:off x="152400" y="0"/>
            <a:ext cx="6629400" cy="1295400"/>
          </a:xfrm>
        </p:spPr>
        <p:txBody>
          <a:bodyPr>
            <a:normAutofit/>
          </a:bodyPr>
          <a:lstStyle/>
          <a:p>
            <a:r>
              <a:rPr lang="en-US" sz="3000" dirty="0"/>
              <a:t>ITSM : </a:t>
            </a:r>
            <a:r>
              <a:rPr lang="en-IN" sz="3000" dirty="0">
                <a:solidFill>
                  <a:srgbClr val="0070C0"/>
                </a:solidFill>
              </a:rPr>
              <a:t>Network Management</a:t>
            </a:r>
          </a:p>
          <a:p>
            <a:r>
              <a:rPr lang="en-IN" sz="2400" dirty="0">
                <a:solidFill>
                  <a:srgbClr val="C00000"/>
                </a:solidFill>
              </a:rPr>
              <a:t>Key Decisions about Network Management</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27</a:t>
            </a:fld>
            <a:endParaRPr lang="en-US" dirty="0"/>
          </a:p>
        </p:txBody>
      </p:sp>
    </p:spTree>
    <p:extLst>
      <p:ext uri="{BB962C8B-B14F-4D97-AF65-F5344CB8AC3E}">
        <p14:creationId xmlns:p14="http://schemas.microsoft.com/office/powerpoint/2010/main" val="3359513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25483"/>
            <a:ext cx="8792238" cy="5106049"/>
          </a:xfrm>
        </p:spPr>
        <p:txBody>
          <a:bodyPr>
            <a:normAutofit/>
          </a:bodyPr>
          <a:lstStyle/>
          <a:p>
            <a:pPr marL="180000" algn="just">
              <a:lnSpc>
                <a:spcPct val="130000"/>
              </a:lnSpc>
              <a:spcBef>
                <a:spcPts val="600"/>
              </a:spcBef>
              <a:buFont typeface="+mj-lt"/>
              <a:buAutoNum type="arabicPeriod"/>
            </a:pPr>
            <a:r>
              <a:rPr lang="en-GB" sz="1800" b="1" dirty="0">
                <a:solidFill>
                  <a:srgbClr val="0070C0"/>
                </a:solidFill>
              </a:rPr>
              <a:t>What will be managed by this process?</a:t>
            </a:r>
          </a:p>
          <a:p>
            <a:pPr marL="648000" indent="-252000" algn="just">
              <a:lnSpc>
                <a:spcPct val="130000"/>
              </a:lnSpc>
              <a:spcBef>
                <a:spcPts val="600"/>
              </a:spcBef>
              <a:buFont typeface="Wingdings" panose="05000000000000000000" pitchFamily="2" charset="2"/>
              <a:buChar char="§"/>
            </a:pPr>
            <a:r>
              <a:rPr lang="en-GB" sz="1800" dirty="0"/>
              <a:t>A network has different topologies, platforms, protocols, security and suppliers.</a:t>
            </a:r>
          </a:p>
          <a:p>
            <a:pPr marL="648000" indent="-252000" algn="just">
              <a:lnSpc>
                <a:spcPct val="130000"/>
              </a:lnSpc>
              <a:spcBef>
                <a:spcPts val="600"/>
              </a:spcBef>
              <a:buFont typeface="Wingdings" panose="05000000000000000000" pitchFamily="2" charset="2"/>
              <a:buChar char="§"/>
            </a:pPr>
            <a:r>
              <a:rPr lang="en-GB" sz="1800" dirty="0"/>
              <a:t>Different groups may be responsible for different aspects of the network </a:t>
            </a:r>
            <a:r>
              <a:rPr lang="en-IN" sz="1800" dirty="0"/>
              <a:t>E.g.</a:t>
            </a:r>
          </a:p>
          <a:p>
            <a:pPr marL="1368000" lvl="1" indent="-252000" algn="just">
              <a:lnSpc>
                <a:spcPct val="130000"/>
              </a:lnSpc>
              <a:spcBef>
                <a:spcPts val="600"/>
              </a:spcBef>
              <a:buFont typeface="Wingdings" panose="05000000000000000000" pitchFamily="2" charset="2"/>
              <a:buChar char="§"/>
            </a:pPr>
            <a:r>
              <a:rPr lang="en-IN" sz="1800" dirty="0"/>
              <a:t>Encryption of data by one group</a:t>
            </a:r>
          </a:p>
          <a:p>
            <a:pPr marL="1368000" lvl="1" indent="-252000" algn="just">
              <a:lnSpc>
                <a:spcPct val="130000"/>
              </a:lnSpc>
              <a:spcBef>
                <a:spcPts val="600"/>
              </a:spcBef>
              <a:buFont typeface="Wingdings" panose="05000000000000000000" pitchFamily="2" charset="2"/>
              <a:buChar char="§"/>
            </a:pPr>
            <a:r>
              <a:rPr lang="en-IN" sz="1800" dirty="0"/>
              <a:t>Network Security by another group</a:t>
            </a:r>
          </a:p>
          <a:p>
            <a:pPr marL="1368000" lvl="1" indent="-252000" algn="just">
              <a:lnSpc>
                <a:spcPct val="130000"/>
              </a:lnSpc>
              <a:spcBef>
                <a:spcPts val="600"/>
              </a:spcBef>
              <a:buFont typeface="Wingdings" panose="05000000000000000000" pitchFamily="2" charset="2"/>
              <a:buChar char="§"/>
            </a:pPr>
            <a:r>
              <a:rPr lang="en-IN" sz="1800" dirty="0"/>
              <a:t>Network passwords by computer operations with helpdesk</a:t>
            </a:r>
          </a:p>
          <a:p>
            <a:pPr marL="648000" lvl="1" indent="-252000" algn="just">
              <a:lnSpc>
                <a:spcPct val="130000"/>
              </a:lnSpc>
              <a:spcBef>
                <a:spcPts val="600"/>
              </a:spcBef>
              <a:buClr>
                <a:srgbClr val="101141"/>
              </a:buClr>
              <a:buFont typeface="Wingdings" panose="05000000000000000000" pitchFamily="2" charset="2"/>
              <a:buChar char="§"/>
            </a:pPr>
            <a:r>
              <a:rPr lang="en-IN" sz="1800" dirty="0"/>
              <a:t>The above decision will lead to what will be managed by the process being designed</a:t>
            </a:r>
          </a:p>
          <a:p>
            <a:pPr marL="648000" lvl="1" indent="-252000" algn="just">
              <a:lnSpc>
                <a:spcPct val="130000"/>
              </a:lnSpc>
              <a:spcBef>
                <a:spcPts val="600"/>
              </a:spcBef>
              <a:buClr>
                <a:srgbClr val="101141"/>
              </a:buClr>
              <a:buFont typeface="Wingdings" panose="05000000000000000000" pitchFamily="2" charset="2"/>
              <a:buChar char="§"/>
            </a:pPr>
            <a:r>
              <a:rPr lang="en-IN" sz="1800" dirty="0"/>
              <a:t>These responsibilities could change over time and context, but the goal is to reach an early consensus and </a:t>
            </a:r>
            <a:r>
              <a:rPr lang="en-GB" sz="1800" dirty="0"/>
              <a:t>communicate with all appropriate parties</a:t>
            </a:r>
            <a:endParaRPr lang="en-IN" sz="1800" dirty="0"/>
          </a:p>
          <a:p>
            <a:pPr marL="648000" lvl="1" indent="-252000" algn="just">
              <a:lnSpc>
                <a:spcPct val="130000"/>
              </a:lnSpc>
              <a:spcBef>
                <a:spcPts val="600"/>
              </a:spcBef>
              <a:buClr>
                <a:srgbClr val="101141"/>
              </a:buClr>
              <a:buFont typeface="Wingdings" panose="05000000000000000000" pitchFamily="2" charset="2"/>
              <a:buChar char="§"/>
            </a:pPr>
            <a:r>
              <a:rPr lang="en-IN" sz="1800" dirty="0"/>
              <a:t>Since technologies evolve, the decision where they will need to reside will also need to evolve</a:t>
            </a:r>
            <a:endParaRPr lang="en-GB" sz="1800" dirty="0"/>
          </a:p>
        </p:txBody>
      </p:sp>
      <p:sp>
        <p:nvSpPr>
          <p:cNvPr id="3" name="Content Placeholder 2"/>
          <p:cNvSpPr>
            <a:spLocks noGrp="1"/>
          </p:cNvSpPr>
          <p:nvPr>
            <p:ph sz="quarter" idx="10"/>
          </p:nvPr>
        </p:nvSpPr>
        <p:spPr>
          <a:xfrm>
            <a:off x="152400" y="0"/>
            <a:ext cx="6629400" cy="1295400"/>
          </a:xfrm>
        </p:spPr>
        <p:txBody>
          <a:bodyPr>
            <a:normAutofit/>
          </a:bodyPr>
          <a:lstStyle/>
          <a:p>
            <a:r>
              <a:rPr lang="en-US" sz="3000" dirty="0"/>
              <a:t>ITSM : </a:t>
            </a:r>
            <a:r>
              <a:rPr lang="en-IN" sz="3000" dirty="0">
                <a:solidFill>
                  <a:srgbClr val="0070C0"/>
                </a:solidFill>
              </a:rPr>
              <a:t>Network Management</a:t>
            </a:r>
          </a:p>
          <a:p>
            <a:r>
              <a:rPr lang="en-IN" sz="2400" dirty="0">
                <a:solidFill>
                  <a:srgbClr val="C00000"/>
                </a:solidFill>
              </a:rPr>
              <a:t>Key Decisions about Network Management - 1</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28</a:t>
            </a:fld>
            <a:endParaRPr lang="en-US" dirty="0"/>
          </a:p>
        </p:txBody>
      </p:sp>
    </p:spTree>
    <p:extLst>
      <p:ext uri="{BB962C8B-B14F-4D97-AF65-F5344CB8AC3E}">
        <p14:creationId xmlns:p14="http://schemas.microsoft.com/office/powerpoint/2010/main" val="1144036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803" y="1435405"/>
            <a:ext cx="4590803" cy="5236453"/>
          </a:xfrm>
        </p:spPr>
        <p:txBody>
          <a:bodyPr numCol="1">
            <a:normAutofit lnSpcReduction="10000"/>
          </a:bodyPr>
          <a:lstStyle/>
          <a:p>
            <a:pPr marL="180000" algn="just">
              <a:lnSpc>
                <a:spcPct val="130000"/>
              </a:lnSpc>
              <a:spcBef>
                <a:spcPts val="600"/>
              </a:spcBef>
              <a:buFont typeface="+mj-lt"/>
              <a:buAutoNum type="arabicPeriod" startAt="2"/>
            </a:pPr>
            <a:r>
              <a:rPr lang="en-GB" sz="1800" b="1" dirty="0">
                <a:solidFill>
                  <a:srgbClr val="0070C0"/>
                </a:solidFill>
              </a:rPr>
              <a:t>Who will manage it?</a:t>
            </a:r>
          </a:p>
          <a:p>
            <a:pPr marL="648000" indent="-252000" algn="just">
              <a:lnSpc>
                <a:spcPct val="120000"/>
              </a:lnSpc>
              <a:spcBef>
                <a:spcPts val="600"/>
              </a:spcBef>
              <a:buFont typeface="Wingdings" panose="05000000000000000000" pitchFamily="2" charset="2"/>
              <a:buChar char="§"/>
            </a:pPr>
            <a:r>
              <a:rPr lang="en-GB" sz="1800" dirty="0"/>
              <a:t>Once its determined on what is going to be managed by which group, that naturally determines which department within the infrastructure will be assigned the responsibility for heading up the design, implementation, and ongoing management of this process. Then a process owner will be identified within the department for the network management process.</a:t>
            </a:r>
          </a:p>
          <a:p>
            <a:pPr marL="648000" indent="-252000">
              <a:lnSpc>
                <a:spcPct val="130000"/>
              </a:lnSpc>
              <a:spcBef>
                <a:spcPts val="600"/>
              </a:spcBef>
              <a:buFont typeface="Wingdings" panose="05000000000000000000" pitchFamily="2" charset="2"/>
              <a:buChar char="§"/>
            </a:pPr>
            <a:r>
              <a:rPr lang="en-IN" sz="1800" dirty="0"/>
              <a:t>The characteristics expected for the </a:t>
            </a:r>
            <a:br>
              <a:rPr lang="en-IN" sz="1800" dirty="0"/>
            </a:br>
            <a:r>
              <a:rPr lang="en-IN" sz="1800" dirty="0"/>
              <a:t>Network Management process owner would be </a:t>
            </a:r>
            <a:endParaRPr lang="en-GB" sz="1800" dirty="0"/>
          </a:p>
        </p:txBody>
      </p:sp>
      <p:sp>
        <p:nvSpPr>
          <p:cNvPr id="3" name="Content Placeholder 2"/>
          <p:cNvSpPr>
            <a:spLocks noGrp="1"/>
          </p:cNvSpPr>
          <p:nvPr>
            <p:ph sz="quarter" idx="10"/>
          </p:nvPr>
        </p:nvSpPr>
        <p:spPr>
          <a:xfrm>
            <a:off x="152400" y="0"/>
            <a:ext cx="6629400" cy="1295400"/>
          </a:xfrm>
        </p:spPr>
        <p:txBody>
          <a:bodyPr>
            <a:normAutofit/>
          </a:bodyPr>
          <a:lstStyle/>
          <a:p>
            <a:r>
              <a:rPr lang="en-US" sz="3000" dirty="0"/>
              <a:t>ITSM : </a:t>
            </a:r>
            <a:r>
              <a:rPr lang="en-IN" sz="3000" dirty="0">
                <a:solidFill>
                  <a:srgbClr val="0070C0"/>
                </a:solidFill>
              </a:rPr>
              <a:t>Network Management</a:t>
            </a:r>
          </a:p>
          <a:p>
            <a:r>
              <a:rPr lang="en-IN" sz="2400" dirty="0">
                <a:solidFill>
                  <a:srgbClr val="C00000"/>
                </a:solidFill>
              </a:rPr>
              <a:t>Key Decisions about Network Management - 2</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29</a:t>
            </a:fld>
            <a:endParaRPr lang="en-US" dirty="0"/>
          </a:p>
        </p:txBody>
      </p:sp>
      <p:grpSp>
        <p:nvGrpSpPr>
          <p:cNvPr id="9" name="Group 8"/>
          <p:cNvGrpSpPr/>
          <p:nvPr/>
        </p:nvGrpSpPr>
        <p:grpSpPr>
          <a:xfrm>
            <a:off x="4745417" y="1444622"/>
            <a:ext cx="4371975" cy="5106049"/>
            <a:chOff x="4495800" y="1890712"/>
            <a:chExt cx="4371975" cy="3876675"/>
          </a:xfrm>
        </p:grpSpPr>
        <p:pic>
          <p:nvPicPr>
            <p:cNvPr id="7" name="Picture 6"/>
            <p:cNvPicPr>
              <a:picLocks noChangeAspect="1"/>
            </p:cNvPicPr>
            <p:nvPr/>
          </p:nvPicPr>
          <p:blipFill>
            <a:blip r:embed="rId3"/>
            <a:stretch>
              <a:fillRect/>
            </a:stretch>
          </p:blipFill>
          <p:spPr>
            <a:xfrm>
              <a:off x="4495800" y="1905000"/>
              <a:ext cx="4295775" cy="3848100"/>
            </a:xfrm>
            <a:prstGeom prst="rect">
              <a:avLst/>
            </a:prstGeom>
          </p:spPr>
        </p:pic>
        <p:pic>
          <p:nvPicPr>
            <p:cNvPr id="8" name="Picture 7"/>
            <p:cNvPicPr>
              <a:picLocks noChangeAspect="1"/>
            </p:cNvPicPr>
            <p:nvPr/>
          </p:nvPicPr>
          <p:blipFill>
            <a:blip r:embed="rId4"/>
            <a:stretch>
              <a:fillRect/>
            </a:stretch>
          </p:blipFill>
          <p:spPr>
            <a:xfrm>
              <a:off x="8724900" y="1890712"/>
              <a:ext cx="142875" cy="3876675"/>
            </a:xfrm>
            <a:prstGeom prst="rect">
              <a:avLst/>
            </a:prstGeom>
          </p:spPr>
        </p:pic>
      </p:grpSp>
    </p:spTree>
    <p:extLst>
      <p:ext uri="{BB962C8B-B14F-4D97-AF65-F5344CB8AC3E}">
        <p14:creationId xmlns:p14="http://schemas.microsoft.com/office/powerpoint/2010/main" val="2480667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429" y="1391364"/>
            <a:ext cx="9000267" cy="5132413"/>
          </a:xfrm>
        </p:spPr>
        <p:txBody>
          <a:bodyPr>
            <a:normAutofit fontScale="85000" lnSpcReduction="10000"/>
          </a:bodyPr>
          <a:lstStyle/>
          <a:p>
            <a:pPr marL="182880" lvl="1" indent="-182880" algn="just">
              <a:lnSpc>
                <a:spcPct val="130000"/>
              </a:lnSpc>
              <a:spcBef>
                <a:spcPts val="600"/>
              </a:spcBef>
              <a:buClr>
                <a:srgbClr val="101141"/>
              </a:buClr>
              <a:buFont typeface="Arial" panose="020B0604020202020204" pitchFamily="34" charset="0"/>
              <a:buChar char="•"/>
            </a:pPr>
            <a:r>
              <a:rPr lang="en-IN" sz="1600" dirty="0"/>
              <a:t>In the last session a</a:t>
            </a:r>
            <a:r>
              <a:rPr lang="en-US" sz="1600" dirty="0"/>
              <a:t>s part of discussing the Change Management, we looked at the change to be the modifications to and in the IT environment, which can impact the stability and responsiveness of the IT infrastructure environment. Change was to add value and discussed that if it is for adding value (most times when proactive) or it would be wasting (significant times when reactive since its for bringing in stability and responsiveness) value </a:t>
            </a:r>
          </a:p>
          <a:p>
            <a:pPr marL="182880" lvl="1" indent="-182880" algn="just">
              <a:lnSpc>
                <a:spcPct val="130000"/>
              </a:lnSpc>
              <a:spcBef>
                <a:spcPts val="600"/>
              </a:spcBef>
              <a:buClr>
                <a:srgbClr val="101141"/>
              </a:buClr>
              <a:buFont typeface="Arial" panose="020B0604020202020204" pitchFamily="34" charset="0"/>
              <a:buChar char="•"/>
            </a:pPr>
            <a:r>
              <a:rPr lang="en-US" sz="1600" dirty="0"/>
              <a:t>We looked at few other definitions of Change Management, Production environment, Emergency change etc. </a:t>
            </a:r>
          </a:p>
          <a:p>
            <a:pPr marL="182880" lvl="1" indent="-182880" algn="just">
              <a:lnSpc>
                <a:spcPct val="130000"/>
              </a:lnSpc>
              <a:spcBef>
                <a:spcPts val="600"/>
              </a:spcBef>
              <a:buClr>
                <a:srgbClr val="101141"/>
              </a:buClr>
              <a:buFont typeface="Arial" panose="020B0604020202020204" pitchFamily="34" charset="0"/>
              <a:buChar char="•"/>
            </a:pPr>
            <a:r>
              <a:rPr lang="en-US" sz="1600" dirty="0"/>
              <a:t>Change management had around 7 components which could be grouped as Change control (Request, Prioritize and Approve) and Change coordination (Collaboration, Schedule, Communicate and Implement). Components of Change Management</a:t>
            </a:r>
          </a:p>
          <a:p>
            <a:pPr marL="182880" lvl="1" indent="-182880" algn="just">
              <a:lnSpc>
                <a:spcPct val="130000"/>
              </a:lnSpc>
              <a:spcBef>
                <a:spcPts val="600"/>
              </a:spcBef>
              <a:buClr>
                <a:srgbClr val="101141"/>
              </a:buClr>
              <a:buFont typeface="Arial" panose="020B0604020202020204" pitchFamily="34" charset="0"/>
              <a:buChar char="•"/>
            </a:pPr>
            <a:r>
              <a:rPr lang="en-US" sz="1600" dirty="0"/>
              <a:t>We also talked about the current drawbacks or challenges of the change management processes </a:t>
            </a:r>
          </a:p>
          <a:p>
            <a:pPr marL="182880" lvl="1" indent="-182880" algn="just">
              <a:lnSpc>
                <a:spcPct val="130000"/>
              </a:lnSpc>
              <a:spcBef>
                <a:spcPts val="600"/>
              </a:spcBef>
              <a:buClr>
                <a:srgbClr val="101141"/>
              </a:buClr>
              <a:buFont typeface="Arial" panose="020B0604020202020204" pitchFamily="34" charset="0"/>
              <a:buChar char="•"/>
            </a:pPr>
            <a:r>
              <a:rPr lang="en-US" sz="1600" dirty="0"/>
              <a:t>We also discussed on the 13 steps for implementing the change management process from Identifying the sponsor, Assigning a process owner, selecting the cross-functional team, scheduling the meetings, making all the team members to be aware of the roles and responsibilities, come up with an articulation of the benefits so as to enable to be sold and embraced by the rest of the organization.</a:t>
            </a:r>
          </a:p>
          <a:p>
            <a:pPr marL="182880" lvl="1" indent="-182880" algn="just">
              <a:lnSpc>
                <a:spcPct val="130000"/>
              </a:lnSpc>
              <a:spcBef>
                <a:spcPts val="600"/>
              </a:spcBef>
              <a:buClr>
                <a:srgbClr val="101141"/>
              </a:buClr>
              <a:buFont typeface="Arial" panose="020B0604020202020204" pitchFamily="34" charset="0"/>
              <a:buChar char="•"/>
            </a:pPr>
            <a:r>
              <a:rPr lang="en-US" sz="1600" dirty="0"/>
              <a:t>We discussed on the metrics, priorities, having a common definition, on the Emergency changes metrics and the ways of using the same to determine the maturity and state of the change management </a:t>
            </a:r>
            <a:r>
              <a:rPr lang="en-US" sz="1600" dirty="0" err="1"/>
              <a:t>process.and</a:t>
            </a:r>
            <a:r>
              <a:rPr lang="en-US" sz="1600" dirty="0"/>
              <a:t> then discussed on the design of the initial change management process, policy statements, CAB and refinement to the processes.</a:t>
            </a:r>
          </a:p>
        </p:txBody>
      </p:sp>
      <p:sp>
        <p:nvSpPr>
          <p:cNvPr id="3" name="Content Placeholder 2"/>
          <p:cNvSpPr>
            <a:spLocks noGrp="1"/>
          </p:cNvSpPr>
          <p:nvPr>
            <p:ph sz="quarter" idx="10"/>
          </p:nvPr>
        </p:nvSpPr>
        <p:spPr>
          <a:xfrm>
            <a:off x="152400" y="0"/>
            <a:ext cx="6629400" cy="1295400"/>
          </a:xfrm>
        </p:spPr>
        <p:txBody>
          <a:bodyPr>
            <a:normAutofit/>
          </a:bodyPr>
          <a:lstStyle/>
          <a:p>
            <a:r>
              <a:rPr lang="en-US" sz="3200" dirty="0"/>
              <a:t>IT Infrastructure Management </a:t>
            </a:r>
          </a:p>
          <a:p>
            <a:r>
              <a:rPr lang="en-IN" sz="2800" dirty="0">
                <a:solidFill>
                  <a:srgbClr val="C00000"/>
                </a:solidFill>
              </a:rPr>
              <a:t>Recap - 2</a:t>
            </a:r>
            <a:endParaRPr lang="en-GB" sz="32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3</a:t>
            </a:fld>
            <a:endParaRPr lang="en-US" dirty="0"/>
          </a:p>
        </p:txBody>
      </p:sp>
    </p:spTree>
    <p:extLst>
      <p:ext uri="{BB962C8B-B14F-4D97-AF65-F5344CB8AC3E}">
        <p14:creationId xmlns:p14="http://schemas.microsoft.com/office/powerpoint/2010/main" val="28887319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097" y="1370011"/>
            <a:ext cx="8991600" cy="5335589"/>
          </a:xfrm>
        </p:spPr>
        <p:txBody>
          <a:bodyPr numCol="2" spcCol="72000">
            <a:normAutofit/>
          </a:bodyPr>
          <a:lstStyle/>
          <a:p>
            <a:pPr marL="108000" indent="-252000">
              <a:lnSpc>
                <a:spcPct val="130000"/>
              </a:lnSpc>
              <a:spcBef>
                <a:spcPts val="600"/>
              </a:spcBef>
              <a:buFont typeface="+mj-lt"/>
              <a:buAutoNum type="arabicPeriod" startAt="3"/>
            </a:pPr>
            <a:r>
              <a:rPr lang="en-GB" sz="1900" b="1" dirty="0">
                <a:solidFill>
                  <a:srgbClr val="0070C0"/>
                </a:solidFill>
              </a:rPr>
              <a:t>How Much Authority Will This</a:t>
            </a:r>
            <a:br>
              <a:rPr lang="en-GB" sz="1900" b="1" dirty="0">
                <a:solidFill>
                  <a:srgbClr val="0070C0"/>
                </a:solidFill>
              </a:rPr>
            </a:br>
            <a:r>
              <a:rPr lang="en-GB" sz="1900" b="1" dirty="0">
                <a:solidFill>
                  <a:srgbClr val="0070C0"/>
                </a:solidFill>
              </a:rPr>
              <a:t>  Person Be Given?</a:t>
            </a:r>
          </a:p>
          <a:p>
            <a:pPr marL="252000" indent="0" algn="just">
              <a:lnSpc>
                <a:spcPct val="110000"/>
              </a:lnSpc>
              <a:spcBef>
                <a:spcPts val="500"/>
              </a:spcBef>
            </a:pPr>
            <a:r>
              <a:rPr lang="en-GB" sz="1800" dirty="0"/>
              <a:t>Adequate authority and support is necessary to be provided for </a:t>
            </a:r>
            <a:r>
              <a:rPr lang="en-US" sz="1800" dirty="0"/>
              <a:t>enforcement for ensuring the effectiveness of the process</a:t>
            </a:r>
            <a:r>
              <a:rPr lang="en-GB" sz="1800" dirty="0"/>
              <a:t>. </a:t>
            </a:r>
          </a:p>
          <a:p>
            <a:pPr marL="252000" indent="0" algn="just">
              <a:lnSpc>
                <a:spcPct val="110000"/>
              </a:lnSpc>
              <a:spcBef>
                <a:spcPts val="500"/>
              </a:spcBef>
            </a:pPr>
            <a:r>
              <a:rPr lang="en-GB" sz="1800" dirty="0"/>
              <a:t>This could necessitate</a:t>
            </a:r>
          </a:p>
          <a:p>
            <a:pPr marL="548640" indent="-252000" algn="just">
              <a:lnSpc>
                <a:spcPct val="110000"/>
              </a:lnSpc>
              <a:spcBef>
                <a:spcPts val="500"/>
              </a:spcBef>
              <a:buFont typeface="Wingdings" panose="05000000000000000000" pitchFamily="2" charset="2"/>
              <a:buChar char="§"/>
            </a:pPr>
            <a:r>
              <a:rPr lang="en-GB" sz="1800" dirty="0"/>
              <a:t>Managers to surrender some of their authority over the network to the Network management process owner. </a:t>
            </a:r>
          </a:p>
          <a:p>
            <a:pPr marL="548640" indent="-252000" algn="just">
              <a:lnSpc>
                <a:spcPct val="110000"/>
              </a:lnSpc>
              <a:spcBef>
                <a:spcPts val="500"/>
              </a:spcBef>
              <a:buFont typeface="Wingdings" panose="05000000000000000000" pitchFamily="2" charset="2"/>
              <a:buChar char="§"/>
            </a:pPr>
            <a:r>
              <a:rPr lang="en-GB" sz="1800" dirty="0"/>
              <a:t>Managers to support their process owner in situations of conflict </a:t>
            </a:r>
          </a:p>
          <a:p>
            <a:pPr marL="548640" indent="-252000" algn="just">
              <a:lnSpc>
                <a:spcPct val="110000"/>
              </a:lnSpc>
              <a:spcBef>
                <a:spcPts val="500"/>
              </a:spcBef>
              <a:buFont typeface="Wingdings" panose="05000000000000000000" pitchFamily="2" charset="2"/>
              <a:buChar char="§"/>
            </a:pPr>
            <a:endParaRPr lang="en-GB" sz="1800" dirty="0"/>
          </a:p>
          <a:p>
            <a:pPr marL="548640" indent="-252000" algn="just">
              <a:lnSpc>
                <a:spcPct val="110000"/>
              </a:lnSpc>
              <a:spcBef>
                <a:spcPts val="500"/>
              </a:spcBef>
              <a:buFont typeface="Wingdings" panose="05000000000000000000" pitchFamily="2" charset="2"/>
              <a:buChar char="§"/>
            </a:pPr>
            <a:endParaRPr lang="en-GB" sz="1800" dirty="0"/>
          </a:p>
          <a:p>
            <a:pPr marL="548640" indent="-252000" algn="just">
              <a:lnSpc>
                <a:spcPct val="110000"/>
              </a:lnSpc>
              <a:spcBef>
                <a:spcPts val="500"/>
              </a:spcBef>
              <a:buFont typeface="Wingdings" panose="05000000000000000000" pitchFamily="2" charset="2"/>
              <a:buChar char="§"/>
            </a:pPr>
            <a:r>
              <a:rPr lang="en-GB" sz="1800" dirty="0"/>
              <a:t>Conflicts arise for scenarios as below</a:t>
            </a:r>
          </a:p>
          <a:p>
            <a:pPr marL="914400" lvl="1" indent="-252000" algn="just">
              <a:lnSpc>
                <a:spcPct val="110000"/>
              </a:lnSpc>
              <a:spcBef>
                <a:spcPts val="500"/>
              </a:spcBef>
              <a:buFont typeface="Wingdings" panose="05000000000000000000" pitchFamily="2" charset="2"/>
              <a:buChar char="§"/>
            </a:pPr>
            <a:r>
              <a:rPr lang="en-GB" sz="1800" dirty="0"/>
              <a:t>Enforcement of network security policies such as “if, when, and how” data over the network will be encrypted</a:t>
            </a:r>
          </a:p>
          <a:p>
            <a:pPr marL="914400" lvl="1" indent="-252000" algn="just">
              <a:lnSpc>
                <a:spcPct val="110000"/>
              </a:lnSpc>
              <a:spcBef>
                <a:spcPts val="500"/>
              </a:spcBef>
              <a:buFont typeface="Wingdings" panose="05000000000000000000" pitchFamily="2" charset="2"/>
              <a:buChar char="§"/>
            </a:pPr>
            <a:r>
              <a:rPr lang="en-GB" sz="1800" dirty="0"/>
              <a:t>User expectations about the infrastructure backing up desktop data instead of the more practical method of saving it to the server</a:t>
            </a:r>
          </a:p>
          <a:p>
            <a:pPr marL="914400" lvl="1" indent="-252000" algn="just">
              <a:lnSpc>
                <a:spcPct val="110000"/>
              </a:lnSpc>
              <a:spcBef>
                <a:spcPts val="500"/>
              </a:spcBef>
              <a:buFont typeface="Wingdings" panose="05000000000000000000" pitchFamily="2" charset="2"/>
              <a:buChar char="§"/>
            </a:pPr>
            <a:r>
              <a:rPr lang="en-GB" sz="1800" dirty="0"/>
              <a:t>Degree of authority a network management process owner has over the network suppliers can instigate conflict when not communicated to suppliers</a:t>
            </a:r>
          </a:p>
        </p:txBody>
      </p:sp>
      <p:sp>
        <p:nvSpPr>
          <p:cNvPr id="3" name="Content Placeholder 2"/>
          <p:cNvSpPr>
            <a:spLocks noGrp="1"/>
          </p:cNvSpPr>
          <p:nvPr>
            <p:ph sz="quarter" idx="10"/>
          </p:nvPr>
        </p:nvSpPr>
        <p:spPr>
          <a:xfrm>
            <a:off x="152400" y="0"/>
            <a:ext cx="6629400" cy="1295400"/>
          </a:xfrm>
        </p:spPr>
        <p:txBody>
          <a:bodyPr>
            <a:normAutofit/>
          </a:bodyPr>
          <a:lstStyle/>
          <a:p>
            <a:r>
              <a:rPr lang="en-US" sz="3000" dirty="0"/>
              <a:t>ITSM : </a:t>
            </a:r>
            <a:r>
              <a:rPr lang="en-IN" sz="3000" dirty="0">
                <a:solidFill>
                  <a:srgbClr val="0070C0"/>
                </a:solidFill>
              </a:rPr>
              <a:t>Network Management</a:t>
            </a:r>
          </a:p>
          <a:p>
            <a:r>
              <a:rPr lang="en-IN" sz="2400" dirty="0">
                <a:solidFill>
                  <a:srgbClr val="C00000"/>
                </a:solidFill>
              </a:rPr>
              <a:t>Key Decisions about Network Management - 3</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30</a:t>
            </a:fld>
            <a:endParaRPr lang="en-US" dirty="0"/>
          </a:p>
        </p:txBody>
      </p:sp>
    </p:spTree>
    <p:extLst>
      <p:ext uri="{BB962C8B-B14F-4D97-AF65-F5344CB8AC3E}">
        <p14:creationId xmlns:p14="http://schemas.microsoft.com/office/powerpoint/2010/main" val="10291119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52400" y="0"/>
            <a:ext cx="6629400" cy="1295400"/>
          </a:xfrm>
        </p:spPr>
        <p:txBody>
          <a:bodyPr>
            <a:normAutofit/>
          </a:bodyPr>
          <a:lstStyle/>
          <a:p>
            <a:r>
              <a:rPr lang="en-US" sz="3000" dirty="0"/>
              <a:t>ITSM : </a:t>
            </a:r>
            <a:r>
              <a:rPr lang="en-IN" sz="3000" dirty="0">
                <a:solidFill>
                  <a:srgbClr val="0070C0"/>
                </a:solidFill>
              </a:rPr>
              <a:t>Network Management</a:t>
            </a:r>
          </a:p>
          <a:p>
            <a:r>
              <a:rPr lang="en-IN" sz="2400" dirty="0">
                <a:solidFill>
                  <a:srgbClr val="C00000"/>
                </a:solidFill>
              </a:rPr>
              <a:t>Key Decisions about Network Management - 3</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31</a:t>
            </a:fld>
            <a:endParaRPr lang="en-US" dirty="0"/>
          </a:p>
        </p:txBody>
      </p:sp>
      <p:sp>
        <p:nvSpPr>
          <p:cNvPr id="9" name="Rectangle 8"/>
          <p:cNvSpPr/>
          <p:nvPr/>
        </p:nvSpPr>
        <p:spPr>
          <a:xfrm>
            <a:off x="0" y="1295400"/>
            <a:ext cx="9067697" cy="5343001"/>
          </a:xfrm>
          <a:prstGeom prst="rect">
            <a:avLst/>
          </a:prstGeom>
        </p:spPr>
        <p:txBody>
          <a:bodyPr wrap="square" numCol="2">
            <a:spAutoFit/>
          </a:bodyPr>
          <a:lstStyle/>
          <a:p>
            <a:pPr marL="252000" indent="-288000" algn="just">
              <a:lnSpc>
                <a:spcPct val="120000"/>
              </a:lnSpc>
              <a:spcBef>
                <a:spcPts val="400"/>
              </a:spcBef>
              <a:buFont typeface="+mj-lt"/>
              <a:buAutoNum type="arabicPeriod" startAt="3"/>
            </a:pPr>
            <a:r>
              <a:rPr lang="en-GB" b="1" dirty="0">
                <a:solidFill>
                  <a:srgbClr val="0070C0"/>
                </a:solidFill>
              </a:rPr>
              <a:t>How Much Authority Will This Person </a:t>
            </a:r>
            <a:br>
              <a:rPr lang="en-GB" b="1" dirty="0">
                <a:solidFill>
                  <a:srgbClr val="0070C0"/>
                </a:solidFill>
              </a:rPr>
            </a:br>
            <a:r>
              <a:rPr lang="en-GB" b="1" dirty="0">
                <a:solidFill>
                  <a:srgbClr val="0070C0"/>
                </a:solidFill>
              </a:rPr>
              <a:t> be Given (Contd.)</a:t>
            </a:r>
            <a:endParaRPr lang="en-GB" dirty="0"/>
          </a:p>
          <a:p>
            <a:pPr marL="432000" indent="-180000" algn="just">
              <a:lnSpc>
                <a:spcPct val="110000"/>
              </a:lnSpc>
              <a:spcBef>
                <a:spcPts val="400"/>
              </a:spcBef>
              <a:buFont typeface="Wingdings" panose="05000000000000000000" pitchFamily="2" charset="2"/>
              <a:buChar char="§"/>
            </a:pPr>
            <a:r>
              <a:rPr lang="en-GB" b="1" dirty="0">
                <a:solidFill>
                  <a:srgbClr val="0070C0"/>
                </a:solidFill>
              </a:rPr>
              <a:t>Enforcement of network connectivity standards</a:t>
            </a:r>
            <a:r>
              <a:rPr lang="en-GB" dirty="0">
                <a:solidFill>
                  <a:srgbClr val="0070C0"/>
                </a:solidFill>
              </a:rPr>
              <a:t> </a:t>
            </a:r>
            <a:r>
              <a:rPr lang="en-GB" dirty="0"/>
              <a:t>as a lot of Customers feel they warrant an exception like a non standard interface device</a:t>
            </a:r>
          </a:p>
          <a:p>
            <a:pPr marL="432000" indent="-180000" algn="just">
              <a:lnSpc>
                <a:spcPct val="120000"/>
              </a:lnSpc>
              <a:spcBef>
                <a:spcPts val="400"/>
              </a:spcBef>
              <a:buFont typeface="Wingdings" panose="05000000000000000000" pitchFamily="2" charset="2"/>
              <a:buChar char="§"/>
            </a:pPr>
            <a:r>
              <a:rPr lang="en-GB" dirty="0"/>
              <a:t>Reasons for Network Connectivity Standards</a:t>
            </a:r>
          </a:p>
          <a:p>
            <a:pPr marL="432000" indent="-180000" algn="just">
              <a:lnSpc>
                <a:spcPct val="110000"/>
              </a:lnSpc>
              <a:spcBef>
                <a:spcPts val="400"/>
              </a:spcBef>
              <a:buFont typeface="Wingdings" panose="05000000000000000000" pitchFamily="2" charset="2"/>
              <a:buChar char="§"/>
            </a:pPr>
            <a:r>
              <a:rPr lang="en-GB" dirty="0"/>
              <a:t>Executive’s </a:t>
            </a:r>
            <a:r>
              <a:rPr lang="en-US" dirty="0"/>
              <a:t>reaction to mistakes the process owner may make</a:t>
            </a:r>
            <a:r>
              <a:rPr lang="en-GB" dirty="0"/>
              <a:t> due to factors such as experience, training, fatigue, judgment, negligence, oversight, attitude, abuse should all be considered in determining the response for use/misuse of Authority, in case the security enforcement authority is delegated</a:t>
            </a:r>
          </a:p>
          <a:p>
            <a:pPr marL="432000" indent="-180000" algn="just">
              <a:lnSpc>
                <a:spcPct val="120000"/>
              </a:lnSpc>
              <a:spcBef>
                <a:spcPts val="400"/>
              </a:spcBef>
              <a:buFont typeface="Wingdings" panose="05000000000000000000" pitchFamily="2" charset="2"/>
              <a:buChar char="§"/>
            </a:pPr>
            <a:endParaRPr lang="en-GB" dirty="0"/>
          </a:p>
          <a:p>
            <a:pPr marL="432000" indent="-180000" algn="just">
              <a:lnSpc>
                <a:spcPct val="120000"/>
              </a:lnSpc>
              <a:spcBef>
                <a:spcPts val="400"/>
              </a:spcBef>
              <a:buFont typeface="Wingdings" panose="05000000000000000000" pitchFamily="2" charset="2"/>
              <a:buChar char="§"/>
            </a:pPr>
            <a:endParaRPr lang="en-GB" dirty="0"/>
          </a:p>
          <a:p>
            <a:pPr marL="288000" indent="-252000" algn="just">
              <a:lnSpc>
                <a:spcPct val="120000"/>
              </a:lnSpc>
              <a:spcBef>
                <a:spcPts val="400"/>
              </a:spcBef>
              <a:buFont typeface="Wingdings" panose="05000000000000000000" pitchFamily="2" charset="2"/>
              <a:buChar char="§"/>
            </a:pPr>
            <a:endParaRPr lang="en-GB" dirty="0"/>
          </a:p>
          <a:p>
            <a:pPr marL="288000" indent="-252000" algn="just">
              <a:lnSpc>
                <a:spcPct val="120000"/>
              </a:lnSpc>
              <a:spcBef>
                <a:spcPts val="400"/>
              </a:spcBef>
              <a:buFont typeface="Wingdings" panose="05000000000000000000" pitchFamily="2" charset="2"/>
              <a:buChar char="§"/>
            </a:pPr>
            <a:endParaRPr lang="en-GB" dirty="0"/>
          </a:p>
          <a:p>
            <a:pPr marL="288000" indent="-252000" algn="just">
              <a:lnSpc>
                <a:spcPct val="120000"/>
              </a:lnSpc>
              <a:spcBef>
                <a:spcPts val="400"/>
              </a:spcBef>
              <a:buFont typeface="Wingdings" panose="05000000000000000000" pitchFamily="2" charset="2"/>
              <a:buChar char="§"/>
            </a:pPr>
            <a:endParaRPr lang="en-GB" dirty="0"/>
          </a:p>
          <a:p>
            <a:pPr marL="288000" indent="-252000" algn="just">
              <a:lnSpc>
                <a:spcPct val="120000"/>
              </a:lnSpc>
              <a:spcBef>
                <a:spcPts val="400"/>
              </a:spcBef>
              <a:buFont typeface="Wingdings" panose="05000000000000000000" pitchFamily="2" charset="2"/>
              <a:buChar char="§"/>
            </a:pPr>
            <a:endParaRPr lang="en-GB" dirty="0"/>
          </a:p>
          <a:p>
            <a:pPr marL="36000" algn="just">
              <a:lnSpc>
                <a:spcPct val="120000"/>
              </a:lnSpc>
              <a:spcBef>
                <a:spcPts val="400"/>
              </a:spcBef>
            </a:pPr>
            <a:endParaRPr lang="en-GB" dirty="0"/>
          </a:p>
          <a:p>
            <a:pPr marL="288000" indent="-252000" algn="just">
              <a:lnSpc>
                <a:spcPct val="120000"/>
              </a:lnSpc>
              <a:spcBef>
                <a:spcPts val="400"/>
              </a:spcBef>
              <a:buFont typeface="Wingdings" panose="05000000000000000000" pitchFamily="2" charset="2"/>
              <a:buChar char="§"/>
            </a:pPr>
            <a:endParaRPr lang="en-GB" dirty="0"/>
          </a:p>
          <a:p>
            <a:pPr marL="288000" indent="-252000" algn="just">
              <a:lnSpc>
                <a:spcPct val="120000"/>
              </a:lnSpc>
              <a:spcBef>
                <a:spcPts val="400"/>
              </a:spcBef>
              <a:buFont typeface="Wingdings" panose="05000000000000000000" pitchFamily="2" charset="2"/>
              <a:buChar char="§"/>
            </a:pPr>
            <a:endParaRPr lang="en-GB" dirty="0"/>
          </a:p>
          <a:p>
            <a:pPr marL="288000" indent="-252000" algn="just">
              <a:lnSpc>
                <a:spcPct val="120000"/>
              </a:lnSpc>
              <a:spcBef>
                <a:spcPts val="400"/>
              </a:spcBef>
              <a:buFont typeface="Wingdings" panose="05000000000000000000" pitchFamily="2" charset="2"/>
              <a:buChar char="§"/>
            </a:pPr>
            <a:endParaRPr lang="en-GB" dirty="0"/>
          </a:p>
          <a:p>
            <a:pPr marL="288000" indent="-252000" algn="just">
              <a:lnSpc>
                <a:spcPct val="120000"/>
              </a:lnSpc>
              <a:spcBef>
                <a:spcPts val="400"/>
              </a:spcBef>
              <a:buFont typeface="Wingdings" panose="05000000000000000000" pitchFamily="2" charset="2"/>
              <a:buChar char="§"/>
            </a:pPr>
            <a:endParaRPr lang="en-GB" dirty="0"/>
          </a:p>
          <a:p>
            <a:pPr marL="288000" indent="-252000" algn="just">
              <a:lnSpc>
                <a:spcPct val="120000"/>
              </a:lnSpc>
              <a:spcBef>
                <a:spcPts val="400"/>
              </a:spcBef>
              <a:buFont typeface="Wingdings" panose="05000000000000000000" pitchFamily="2" charset="2"/>
              <a:buChar char="§"/>
            </a:pPr>
            <a:endParaRPr lang="en-GB" dirty="0"/>
          </a:p>
        </p:txBody>
      </p:sp>
      <p:pic>
        <p:nvPicPr>
          <p:cNvPr id="2" name="Picture 1">
            <a:extLst>
              <a:ext uri="{FF2B5EF4-FFF2-40B4-BE49-F238E27FC236}">
                <a16:creationId xmlns:a16="http://schemas.microsoft.com/office/drawing/2014/main" id="{DA07F5C2-F99B-4FC1-B59B-F832C6556E3C}"/>
              </a:ext>
            </a:extLst>
          </p:cNvPr>
          <p:cNvPicPr>
            <a:picLocks noChangeAspect="1"/>
          </p:cNvPicPr>
          <p:nvPr/>
        </p:nvPicPr>
        <p:blipFill>
          <a:blip r:embed="rId3"/>
          <a:stretch>
            <a:fillRect/>
          </a:stretch>
        </p:blipFill>
        <p:spPr>
          <a:xfrm>
            <a:off x="4724400" y="1295400"/>
            <a:ext cx="4419600" cy="5255271"/>
          </a:xfrm>
          <a:prstGeom prst="rect">
            <a:avLst/>
          </a:prstGeom>
        </p:spPr>
      </p:pic>
      <p:sp>
        <p:nvSpPr>
          <p:cNvPr id="7" name="Arrow: Right 6">
            <a:extLst>
              <a:ext uri="{FF2B5EF4-FFF2-40B4-BE49-F238E27FC236}">
                <a16:creationId xmlns:a16="http://schemas.microsoft.com/office/drawing/2014/main" id="{9909A716-8374-467C-AA6F-DAAF554CF130}"/>
              </a:ext>
            </a:extLst>
          </p:cNvPr>
          <p:cNvSpPr/>
          <p:nvPr/>
        </p:nvSpPr>
        <p:spPr>
          <a:xfrm>
            <a:off x="3695751" y="3681997"/>
            <a:ext cx="762001"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94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95400"/>
            <a:ext cx="8763000" cy="5335589"/>
          </a:xfrm>
        </p:spPr>
        <p:txBody>
          <a:bodyPr numCol="2" spcCol="72000">
            <a:normAutofit fontScale="92500" lnSpcReduction="10000"/>
          </a:bodyPr>
          <a:lstStyle/>
          <a:p>
            <a:pPr marL="180000" algn="just">
              <a:lnSpc>
                <a:spcPct val="130000"/>
              </a:lnSpc>
              <a:spcBef>
                <a:spcPts val="600"/>
              </a:spcBef>
              <a:buFont typeface="+mj-lt"/>
              <a:buAutoNum type="arabicPeriod" startAt="4"/>
            </a:pPr>
            <a:r>
              <a:rPr lang="en-GB" sz="1900" b="1" dirty="0">
                <a:solidFill>
                  <a:srgbClr val="0070C0"/>
                </a:solidFill>
              </a:rPr>
              <a:t>What Types of Tools and Support</a:t>
            </a:r>
            <a:br>
              <a:rPr lang="en-GB" sz="1900" b="1" dirty="0">
                <a:solidFill>
                  <a:srgbClr val="0070C0"/>
                </a:solidFill>
              </a:rPr>
            </a:br>
            <a:r>
              <a:rPr lang="en-GB" sz="1900" b="1" dirty="0">
                <a:solidFill>
                  <a:srgbClr val="0070C0"/>
                </a:solidFill>
              </a:rPr>
              <a:t>   Will Be Provided</a:t>
            </a:r>
          </a:p>
          <a:p>
            <a:pPr marL="612000" indent="-252000" algn="just">
              <a:lnSpc>
                <a:spcPct val="124000"/>
              </a:lnSpc>
              <a:spcBef>
                <a:spcPts val="400"/>
              </a:spcBef>
              <a:buFont typeface="Wingdings" panose="05000000000000000000" pitchFamily="2" charset="2"/>
              <a:buChar char="§"/>
            </a:pPr>
            <a:r>
              <a:rPr lang="en-GB" sz="1800" dirty="0"/>
              <a:t>Decisions on the </a:t>
            </a:r>
            <a:r>
              <a:rPr lang="en-GB" sz="1800" b="1" i="1" dirty="0"/>
              <a:t>type of tools </a:t>
            </a:r>
            <a:r>
              <a:rPr lang="en-GB" sz="1800" dirty="0"/>
              <a:t>and the </a:t>
            </a:r>
            <a:r>
              <a:rPr lang="en-GB" sz="1800" b="1" i="1" dirty="0"/>
              <a:t>amount of vendor support </a:t>
            </a:r>
            <a:r>
              <a:rPr lang="en-GB" sz="1800" dirty="0"/>
              <a:t>that will be provided will </a:t>
            </a:r>
            <a:r>
              <a:rPr lang="en-GB" sz="1800" b="1" i="1" dirty="0">
                <a:solidFill>
                  <a:srgbClr val="0070C0"/>
                </a:solidFill>
              </a:rPr>
              <a:t>influence the costs of managing the network</a:t>
            </a:r>
            <a:r>
              <a:rPr lang="en-GB" sz="1800" dirty="0"/>
              <a:t>.</a:t>
            </a:r>
          </a:p>
          <a:p>
            <a:pPr marL="612000" indent="-252000" algn="just">
              <a:lnSpc>
                <a:spcPct val="124000"/>
              </a:lnSpc>
              <a:spcBef>
                <a:spcPts val="400"/>
              </a:spcBef>
              <a:buFont typeface="Wingdings" panose="05000000000000000000" pitchFamily="2" charset="2"/>
              <a:buChar char="§"/>
            </a:pPr>
            <a:r>
              <a:rPr lang="en-IN" sz="1800" dirty="0"/>
              <a:t>More Advanced/Sophisticated the tool, more expensive it will be, but the cost of support could reduce. The other way round, there may be a more expensive support needed to support the managing of the network.</a:t>
            </a:r>
          </a:p>
          <a:p>
            <a:pPr marL="360000" indent="0" algn="just">
              <a:lnSpc>
                <a:spcPct val="124000"/>
              </a:lnSpc>
              <a:spcBef>
                <a:spcPts val="400"/>
              </a:spcBef>
            </a:pPr>
            <a:r>
              <a:rPr lang="en-GB" sz="1800" b="1" dirty="0">
                <a:solidFill>
                  <a:srgbClr val="C00000"/>
                </a:solidFill>
              </a:rPr>
              <a:t>Network Management Tools: </a:t>
            </a:r>
            <a:r>
              <a:rPr lang="en-GB" sz="1800" dirty="0"/>
              <a:t>A variety of network tools are available to monitor and manage a network. Some are incorporated in hardware components, but most are software-based. Costs can range from just a few thousand dollars to literally millions of dollars for multi-year contracts with full onsite maintenance.</a:t>
            </a:r>
          </a:p>
          <a:p>
            <a:pPr marL="360000" indent="0" algn="just">
              <a:lnSpc>
                <a:spcPct val="124000"/>
              </a:lnSpc>
              <a:spcBef>
                <a:spcPts val="400"/>
              </a:spcBef>
            </a:pPr>
            <a:r>
              <a:rPr lang="en-IN" sz="1800" b="1" dirty="0">
                <a:solidFill>
                  <a:srgbClr val="C00000"/>
                </a:solidFill>
              </a:rPr>
              <a:t>Network Documentation Tools: </a:t>
            </a:r>
            <a:r>
              <a:rPr lang="en-IN" sz="1800" dirty="0"/>
              <a:t>Since  effective network management needs </a:t>
            </a:r>
            <a:r>
              <a:rPr lang="en-GB" sz="1800" dirty="0"/>
              <a:t>clear, concise, and accurate documentation to support, repair, and maintain the complex networks. Typically this would lack emphasis and there is reluctance to build the same.</a:t>
            </a:r>
          </a:p>
          <a:p>
            <a:pPr marL="612000" indent="-252000" algn="just">
              <a:lnSpc>
                <a:spcPct val="124000"/>
              </a:lnSpc>
              <a:spcBef>
                <a:spcPts val="400"/>
              </a:spcBef>
              <a:buFont typeface="Wingdings" panose="05000000000000000000" pitchFamily="2" charset="2"/>
              <a:buChar char="§"/>
            </a:pPr>
            <a:r>
              <a:rPr lang="en-IN" sz="1800" dirty="0"/>
              <a:t>Having the Network Management process owner to be accountable for the documentation and supporting the role with a skilled resource and a good tool to document can be a good approach to address this.</a:t>
            </a:r>
            <a:endParaRPr lang="en-GB" sz="1800" dirty="0"/>
          </a:p>
        </p:txBody>
      </p:sp>
      <p:sp>
        <p:nvSpPr>
          <p:cNvPr id="3" name="Content Placeholder 2"/>
          <p:cNvSpPr>
            <a:spLocks noGrp="1"/>
          </p:cNvSpPr>
          <p:nvPr>
            <p:ph sz="quarter" idx="10"/>
          </p:nvPr>
        </p:nvSpPr>
        <p:spPr>
          <a:xfrm>
            <a:off x="152400" y="0"/>
            <a:ext cx="6629400" cy="1295400"/>
          </a:xfrm>
        </p:spPr>
        <p:txBody>
          <a:bodyPr>
            <a:normAutofit/>
          </a:bodyPr>
          <a:lstStyle/>
          <a:p>
            <a:r>
              <a:rPr lang="en-US" sz="3000" dirty="0"/>
              <a:t>ITSM : </a:t>
            </a:r>
            <a:r>
              <a:rPr lang="en-IN" sz="3000" dirty="0">
                <a:solidFill>
                  <a:srgbClr val="0070C0"/>
                </a:solidFill>
              </a:rPr>
              <a:t>Network Management</a:t>
            </a:r>
          </a:p>
          <a:p>
            <a:r>
              <a:rPr lang="en-IN" sz="2400" dirty="0">
                <a:solidFill>
                  <a:srgbClr val="C00000"/>
                </a:solidFill>
              </a:rPr>
              <a:t>Key Decisions about Network Management - 4</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32</a:t>
            </a:fld>
            <a:endParaRPr lang="en-US" dirty="0"/>
          </a:p>
        </p:txBody>
      </p:sp>
    </p:spTree>
    <p:extLst>
      <p:ext uri="{BB962C8B-B14F-4D97-AF65-F5344CB8AC3E}">
        <p14:creationId xmlns:p14="http://schemas.microsoft.com/office/powerpoint/2010/main" val="2338060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390" y="1370011"/>
            <a:ext cx="8763000" cy="5335589"/>
          </a:xfrm>
        </p:spPr>
        <p:txBody>
          <a:bodyPr>
            <a:normAutofit/>
          </a:bodyPr>
          <a:lstStyle/>
          <a:p>
            <a:pPr marL="180000" algn="just">
              <a:lnSpc>
                <a:spcPct val="130000"/>
              </a:lnSpc>
              <a:spcBef>
                <a:spcPts val="600"/>
              </a:spcBef>
              <a:buFont typeface="+mj-lt"/>
              <a:buAutoNum type="arabicPeriod" startAt="5"/>
            </a:pPr>
            <a:r>
              <a:rPr lang="en-GB" sz="1800" b="1" dirty="0">
                <a:solidFill>
                  <a:srgbClr val="0070C0"/>
                </a:solidFill>
              </a:rPr>
              <a:t>To What Extent Will Other Processes Be Integrated With This Process</a:t>
            </a:r>
          </a:p>
          <a:p>
            <a:pPr marL="612000" indent="-252000" algn="just">
              <a:lnSpc>
                <a:spcPct val="130000"/>
              </a:lnSpc>
              <a:spcBef>
                <a:spcPts val="400"/>
              </a:spcBef>
              <a:buFont typeface="Wingdings" panose="05000000000000000000" pitchFamily="2" charset="2"/>
              <a:buChar char="§"/>
            </a:pPr>
            <a:r>
              <a:rPr lang="en-US" sz="1800" dirty="0"/>
              <a:t>A well-designed network management process will have strong relationships to other systems management processes like the availability, performance and tuning, change management, problem management, capacity planning, and security.</a:t>
            </a:r>
          </a:p>
          <a:p>
            <a:pPr marL="612000" indent="-252000" algn="just">
              <a:lnSpc>
                <a:spcPct val="130000"/>
              </a:lnSpc>
              <a:spcBef>
                <a:spcPts val="400"/>
              </a:spcBef>
              <a:buFont typeface="Wingdings" panose="05000000000000000000" pitchFamily="2" charset="2"/>
              <a:buChar char="§"/>
            </a:pPr>
            <a:r>
              <a:rPr lang="en-US" sz="1800" dirty="0"/>
              <a:t>The extent to which network management are integrated with these other processes by sharing tools, databases, procedures, or cross-trained personnel will influence the effectiveness of the process. E.g.</a:t>
            </a:r>
          </a:p>
          <a:p>
            <a:pPr marL="1045800" lvl="1" algn="just">
              <a:lnSpc>
                <a:spcPct val="130000"/>
              </a:lnSpc>
              <a:spcBef>
                <a:spcPts val="400"/>
              </a:spcBef>
              <a:buFont typeface="Wingdings" panose="05000000000000000000" pitchFamily="2" charset="2"/>
              <a:buChar char="§"/>
            </a:pPr>
            <a:r>
              <a:rPr lang="en-US" sz="1800" dirty="0"/>
              <a:t>Capacity planning and network management could both share a tool that</a:t>
            </a:r>
            <a:br>
              <a:rPr lang="en-US" sz="1800" dirty="0"/>
            </a:br>
            <a:r>
              <a:rPr lang="en-US" sz="1800" dirty="0"/>
              <a:t>simulates network workloads to make resource forecasts more accurate</a:t>
            </a:r>
          </a:p>
          <a:p>
            <a:pPr marL="1045800" lvl="1" algn="just">
              <a:lnSpc>
                <a:spcPct val="130000"/>
              </a:lnSpc>
              <a:spcBef>
                <a:spcPts val="400"/>
              </a:spcBef>
              <a:buFont typeface="Wingdings" panose="05000000000000000000" pitchFamily="2" charset="2"/>
              <a:buChar char="§"/>
            </a:pPr>
            <a:r>
              <a:rPr lang="en-US" sz="1800" dirty="0"/>
              <a:t>A tool that controls network access may have database access controls that the security process could use</a:t>
            </a:r>
            <a:endParaRPr lang="en-GB" sz="1800" dirty="0"/>
          </a:p>
        </p:txBody>
      </p:sp>
      <p:sp>
        <p:nvSpPr>
          <p:cNvPr id="3" name="Content Placeholder 2"/>
          <p:cNvSpPr>
            <a:spLocks noGrp="1"/>
          </p:cNvSpPr>
          <p:nvPr>
            <p:ph sz="quarter" idx="10"/>
          </p:nvPr>
        </p:nvSpPr>
        <p:spPr>
          <a:xfrm>
            <a:off x="152400" y="0"/>
            <a:ext cx="6629400" cy="1295400"/>
          </a:xfrm>
        </p:spPr>
        <p:txBody>
          <a:bodyPr>
            <a:normAutofit/>
          </a:bodyPr>
          <a:lstStyle/>
          <a:p>
            <a:r>
              <a:rPr lang="en-US" sz="3000" dirty="0"/>
              <a:t>ITSM : </a:t>
            </a:r>
            <a:r>
              <a:rPr lang="en-IN" sz="3000" dirty="0">
                <a:solidFill>
                  <a:srgbClr val="0070C0"/>
                </a:solidFill>
              </a:rPr>
              <a:t>Network Management</a:t>
            </a:r>
          </a:p>
          <a:p>
            <a:r>
              <a:rPr lang="en-IN" sz="2400" dirty="0">
                <a:solidFill>
                  <a:srgbClr val="C00000"/>
                </a:solidFill>
              </a:rPr>
              <a:t>Key Decisions about Network Management - 5</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33</a:t>
            </a:fld>
            <a:endParaRPr lang="en-US" dirty="0"/>
          </a:p>
        </p:txBody>
      </p:sp>
    </p:spTree>
    <p:extLst>
      <p:ext uri="{BB962C8B-B14F-4D97-AF65-F5344CB8AC3E}">
        <p14:creationId xmlns:p14="http://schemas.microsoft.com/office/powerpoint/2010/main" val="2430785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390" y="1370011"/>
            <a:ext cx="8763000" cy="5335589"/>
          </a:xfrm>
        </p:spPr>
        <p:txBody>
          <a:bodyPr>
            <a:normAutofit/>
          </a:bodyPr>
          <a:lstStyle/>
          <a:p>
            <a:pPr marL="180000" algn="just">
              <a:lnSpc>
                <a:spcPct val="130000"/>
              </a:lnSpc>
              <a:spcBef>
                <a:spcPts val="600"/>
              </a:spcBef>
              <a:buFont typeface="+mj-lt"/>
              <a:buAutoNum type="arabicPeriod" startAt="6"/>
            </a:pPr>
            <a:r>
              <a:rPr lang="en-GB" sz="1800" b="1" dirty="0">
                <a:solidFill>
                  <a:srgbClr val="0070C0"/>
                </a:solidFill>
              </a:rPr>
              <a:t>What Levels of Service and Quality Will Be Expected</a:t>
            </a:r>
          </a:p>
          <a:p>
            <a:pPr marL="640080" indent="-285750" algn="just">
              <a:lnSpc>
                <a:spcPct val="130000"/>
              </a:lnSpc>
              <a:spcBef>
                <a:spcPts val="300"/>
              </a:spcBef>
              <a:buFont typeface="Wingdings" panose="05000000000000000000" pitchFamily="2" charset="2"/>
              <a:buChar char="§"/>
            </a:pPr>
            <a:r>
              <a:rPr lang="en-IN" sz="1800" dirty="0"/>
              <a:t>The expectations of the levels of Service and Quality is based on the  negotiated agreement. These levels of service and quality, impact the </a:t>
            </a:r>
            <a:r>
              <a:rPr lang="en-US" sz="1800" dirty="0"/>
              <a:t>cost of hardware, software, training, and support</a:t>
            </a:r>
            <a:endParaRPr lang="en-IN" sz="1800" dirty="0"/>
          </a:p>
          <a:p>
            <a:pPr marL="640080" indent="-285750" algn="just">
              <a:lnSpc>
                <a:spcPct val="130000"/>
              </a:lnSpc>
              <a:spcBef>
                <a:spcPts val="600"/>
              </a:spcBef>
              <a:buFont typeface="Wingdings" panose="05000000000000000000" pitchFamily="2" charset="2"/>
              <a:buChar char="§"/>
            </a:pPr>
            <a:r>
              <a:rPr lang="en-IN" sz="1800" dirty="0"/>
              <a:t>This needs to be well understood by the groups responsible for agreement on the levels of service, their estimate of the budget needed, and the team which is executing on the agreement</a:t>
            </a:r>
          </a:p>
          <a:p>
            <a:pPr marL="640080" indent="-285750" algn="just">
              <a:lnSpc>
                <a:spcPct val="130000"/>
              </a:lnSpc>
              <a:spcBef>
                <a:spcPts val="600"/>
              </a:spcBef>
              <a:buFont typeface="Wingdings" panose="05000000000000000000" pitchFamily="2" charset="2"/>
              <a:buChar char="§"/>
            </a:pPr>
            <a:r>
              <a:rPr lang="en-IN" sz="1800" dirty="0"/>
              <a:t>Suppliers of the </a:t>
            </a:r>
            <a:r>
              <a:rPr lang="en-US" sz="1800" dirty="0"/>
              <a:t>network components (such as routers, switches, hubs, and repeaters) should also be part of these negotiations since their equipment has a direct impact on availability and performance. Long-distance carriers are another group to include in the development of SLAs. Since the situations could be out of their control, they specify certain conditions under which they guarantee the levels of service.</a:t>
            </a:r>
            <a:endParaRPr lang="en-IN" sz="1800" dirty="0"/>
          </a:p>
          <a:p>
            <a:pPr marL="0" indent="0" algn="just">
              <a:lnSpc>
                <a:spcPct val="130000"/>
              </a:lnSpc>
              <a:spcBef>
                <a:spcPts val="600"/>
              </a:spcBef>
            </a:pPr>
            <a:endParaRPr lang="en-GB" sz="1800" dirty="0"/>
          </a:p>
        </p:txBody>
      </p:sp>
      <p:sp>
        <p:nvSpPr>
          <p:cNvPr id="3" name="Content Placeholder 2"/>
          <p:cNvSpPr>
            <a:spLocks noGrp="1"/>
          </p:cNvSpPr>
          <p:nvPr>
            <p:ph sz="quarter" idx="10"/>
          </p:nvPr>
        </p:nvSpPr>
        <p:spPr>
          <a:xfrm>
            <a:off x="152400" y="0"/>
            <a:ext cx="6629400" cy="1295400"/>
          </a:xfrm>
        </p:spPr>
        <p:txBody>
          <a:bodyPr>
            <a:normAutofit/>
          </a:bodyPr>
          <a:lstStyle/>
          <a:p>
            <a:r>
              <a:rPr lang="en-US" sz="3000" dirty="0"/>
              <a:t>ITSM : </a:t>
            </a:r>
            <a:r>
              <a:rPr lang="en-IN" sz="3000" dirty="0">
                <a:solidFill>
                  <a:srgbClr val="0070C0"/>
                </a:solidFill>
              </a:rPr>
              <a:t>Network Management</a:t>
            </a:r>
          </a:p>
          <a:p>
            <a:r>
              <a:rPr lang="en-IN" sz="2400" dirty="0">
                <a:solidFill>
                  <a:srgbClr val="C00000"/>
                </a:solidFill>
              </a:rPr>
              <a:t>Key Decisions about Network Management - 6</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34</a:t>
            </a:fld>
            <a:endParaRPr lang="en-US" dirty="0"/>
          </a:p>
        </p:txBody>
      </p:sp>
    </p:spTree>
    <p:extLst>
      <p:ext uri="{BB962C8B-B14F-4D97-AF65-F5344CB8AC3E}">
        <p14:creationId xmlns:p14="http://schemas.microsoft.com/office/powerpoint/2010/main" val="18550284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52400" y="0"/>
            <a:ext cx="7467600" cy="1295400"/>
          </a:xfrm>
        </p:spPr>
        <p:txBody>
          <a:bodyPr>
            <a:normAutofit fontScale="92500"/>
          </a:bodyPr>
          <a:lstStyle/>
          <a:p>
            <a:r>
              <a:rPr lang="en-US" sz="3000" dirty="0"/>
              <a:t>ITSM : </a:t>
            </a:r>
            <a:r>
              <a:rPr lang="en-IN" sz="3000" dirty="0">
                <a:solidFill>
                  <a:srgbClr val="0070C0"/>
                </a:solidFill>
              </a:rPr>
              <a:t>Network Management</a:t>
            </a:r>
          </a:p>
          <a:p>
            <a:r>
              <a:rPr lang="en-IN" sz="2400" dirty="0">
                <a:solidFill>
                  <a:srgbClr val="C00000"/>
                </a:solidFill>
              </a:rPr>
              <a:t>Assessing an Infrastructure’s Network Management Process</a:t>
            </a:r>
          </a:p>
        </p:txBody>
      </p:sp>
      <p:sp>
        <p:nvSpPr>
          <p:cNvPr id="4" name="Footer Placeholder 3"/>
          <p:cNvSpPr>
            <a:spLocks noGrp="1"/>
          </p:cNvSpPr>
          <p:nvPr>
            <p:ph type="ftr" sz="quarter" idx="12"/>
          </p:nvPr>
        </p:nvSpPr>
        <p:spPr>
          <a:xfrm>
            <a:off x="867922" y="6550670"/>
            <a:ext cx="2954076" cy="365125"/>
          </a:xfrm>
        </p:spPr>
        <p:txBody>
          <a:bodyPr/>
          <a:lstStyle/>
          <a:p>
            <a:r>
              <a:rPr lang="en-US" dirty="0"/>
              <a:t>SS ZG538 Infrastructure Management</a:t>
            </a:r>
          </a:p>
        </p:txBody>
      </p:sp>
      <p:grpSp>
        <p:nvGrpSpPr>
          <p:cNvPr id="11" name="Group 10"/>
          <p:cNvGrpSpPr/>
          <p:nvPr/>
        </p:nvGrpSpPr>
        <p:grpSpPr>
          <a:xfrm>
            <a:off x="4114800" y="1219416"/>
            <a:ext cx="5046260" cy="5490117"/>
            <a:chOff x="3221065" y="1276367"/>
            <a:chExt cx="5874255" cy="6970878"/>
          </a:xfrm>
        </p:grpSpPr>
        <p:pic>
          <p:nvPicPr>
            <p:cNvPr id="9" name="Picture 8"/>
            <p:cNvPicPr>
              <a:picLocks noChangeAspect="1"/>
            </p:cNvPicPr>
            <p:nvPr/>
          </p:nvPicPr>
          <p:blipFill>
            <a:blip r:embed="rId3"/>
            <a:stretch>
              <a:fillRect/>
            </a:stretch>
          </p:blipFill>
          <p:spPr>
            <a:xfrm>
              <a:off x="3227920" y="1276367"/>
              <a:ext cx="5867400" cy="3362324"/>
            </a:xfrm>
            <a:prstGeom prst="rect">
              <a:avLst/>
            </a:prstGeom>
          </p:spPr>
        </p:pic>
        <p:pic>
          <p:nvPicPr>
            <p:cNvPr id="10" name="Picture 9"/>
            <p:cNvPicPr>
              <a:picLocks noChangeAspect="1"/>
            </p:cNvPicPr>
            <p:nvPr/>
          </p:nvPicPr>
          <p:blipFill>
            <a:blip r:embed="rId4"/>
            <a:stretch>
              <a:fillRect/>
            </a:stretch>
          </p:blipFill>
          <p:spPr>
            <a:xfrm>
              <a:off x="3221065" y="4627745"/>
              <a:ext cx="5857875" cy="3619500"/>
            </a:xfrm>
            <a:prstGeom prst="rect">
              <a:avLst/>
            </a:prstGeom>
          </p:spPr>
        </p:pic>
      </p:grpSp>
      <p:sp>
        <p:nvSpPr>
          <p:cNvPr id="12" name="Rectangle 11">
            <a:extLst>
              <a:ext uri="{FF2B5EF4-FFF2-40B4-BE49-F238E27FC236}">
                <a16:creationId xmlns:a16="http://schemas.microsoft.com/office/drawing/2014/main" id="{64891044-48C6-4BA7-867E-D4E8D7C78013}"/>
              </a:ext>
            </a:extLst>
          </p:cNvPr>
          <p:cNvSpPr/>
          <p:nvPr/>
        </p:nvSpPr>
        <p:spPr>
          <a:xfrm>
            <a:off x="4114800" y="1423640"/>
            <a:ext cx="914400" cy="123002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249EE25-6816-4D84-AC88-139CADA6EA8A}"/>
              </a:ext>
            </a:extLst>
          </p:cNvPr>
          <p:cNvSpPr/>
          <p:nvPr/>
        </p:nvSpPr>
        <p:spPr>
          <a:xfrm>
            <a:off x="4130120" y="5817652"/>
            <a:ext cx="899080" cy="40096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F0CE9F8-436A-42B9-BB17-BFE600C62F2F}"/>
              </a:ext>
            </a:extLst>
          </p:cNvPr>
          <p:cNvSpPr/>
          <p:nvPr/>
        </p:nvSpPr>
        <p:spPr>
          <a:xfrm>
            <a:off x="4148789" y="3026959"/>
            <a:ext cx="880411" cy="393281"/>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CEC4902-5B47-48FA-92F2-60D865E7B380}"/>
              </a:ext>
            </a:extLst>
          </p:cNvPr>
          <p:cNvSpPr/>
          <p:nvPr/>
        </p:nvSpPr>
        <p:spPr>
          <a:xfrm>
            <a:off x="4130120" y="3839314"/>
            <a:ext cx="865091" cy="159504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465F83F-B129-4F3F-9E0B-8BB8597548F2}"/>
              </a:ext>
            </a:extLst>
          </p:cNvPr>
          <p:cNvSpPr/>
          <p:nvPr/>
        </p:nvSpPr>
        <p:spPr>
          <a:xfrm>
            <a:off x="4130121" y="2667727"/>
            <a:ext cx="899079" cy="356718"/>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E874544-1792-4CB7-B4AB-EB1EDD4C0550}"/>
              </a:ext>
            </a:extLst>
          </p:cNvPr>
          <p:cNvSpPr/>
          <p:nvPr/>
        </p:nvSpPr>
        <p:spPr>
          <a:xfrm>
            <a:off x="4114800" y="3437762"/>
            <a:ext cx="880411" cy="39328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196752B-565E-473B-A620-3D78E0135BB9}"/>
              </a:ext>
            </a:extLst>
          </p:cNvPr>
          <p:cNvSpPr/>
          <p:nvPr/>
        </p:nvSpPr>
        <p:spPr>
          <a:xfrm>
            <a:off x="4148790" y="5444089"/>
            <a:ext cx="846422" cy="40096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 name="Content Placeholder 1">
            <a:extLst>
              <a:ext uri="{FF2B5EF4-FFF2-40B4-BE49-F238E27FC236}">
                <a16:creationId xmlns:a16="http://schemas.microsoft.com/office/drawing/2014/main" id="{828122C9-2FF4-49CF-AAC2-5972DF113061}"/>
              </a:ext>
            </a:extLst>
          </p:cNvPr>
          <p:cNvSpPr>
            <a:spLocks noGrp="1"/>
          </p:cNvSpPr>
          <p:nvPr>
            <p:ph idx="1"/>
          </p:nvPr>
        </p:nvSpPr>
        <p:spPr>
          <a:xfrm>
            <a:off x="8327" y="1295400"/>
            <a:ext cx="4106473" cy="5437909"/>
          </a:xfrm>
        </p:spPr>
        <p:txBody>
          <a:bodyPr>
            <a:normAutofit/>
          </a:bodyPr>
          <a:lstStyle/>
          <a:p>
            <a:pPr marL="0" lvl="2" indent="0" algn="just">
              <a:lnSpc>
                <a:spcPct val="110000"/>
              </a:lnSpc>
              <a:spcBef>
                <a:spcPts val="500"/>
              </a:spcBef>
              <a:buClr>
                <a:srgbClr val="101141"/>
              </a:buClr>
              <a:buNone/>
            </a:pPr>
            <a:r>
              <a:rPr lang="en-US" sz="1400" dirty="0"/>
              <a:t>Continuing with the Worksheet for assessing the overall quality, efficiency, and effectiveness of the performance &amp; tuning process. (without weighing factor)</a:t>
            </a:r>
          </a:p>
          <a:p>
            <a:pPr marL="0" lvl="2" indent="0" algn="just">
              <a:lnSpc>
                <a:spcPct val="110000"/>
              </a:lnSpc>
              <a:spcBef>
                <a:spcPts val="500"/>
              </a:spcBef>
              <a:buClr>
                <a:srgbClr val="101141"/>
              </a:buClr>
              <a:buNone/>
            </a:pPr>
            <a:endParaRPr lang="en-US" sz="1700" dirty="0">
              <a:latin typeface="+mn-lt"/>
            </a:endParaRPr>
          </a:p>
        </p:txBody>
      </p:sp>
      <p:sp>
        <p:nvSpPr>
          <p:cNvPr id="20" name="Rectangle 19">
            <a:extLst>
              <a:ext uri="{FF2B5EF4-FFF2-40B4-BE49-F238E27FC236}">
                <a16:creationId xmlns:a16="http://schemas.microsoft.com/office/drawing/2014/main" id="{9917F6BA-C003-4B42-85C0-41DDC18003FA}"/>
              </a:ext>
            </a:extLst>
          </p:cNvPr>
          <p:cNvSpPr/>
          <p:nvPr/>
        </p:nvSpPr>
        <p:spPr>
          <a:xfrm>
            <a:off x="40893" y="2257816"/>
            <a:ext cx="3892829" cy="4370427"/>
          </a:xfrm>
          <a:prstGeom prst="rect">
            <a:avLst/>
          </a:prstGeom>
        </p:spPr>
        <p:txBody>
          <a:bodyPr wrap="square">
            <a:spAutoFit/>
          </a:bodyPr>
          <a:lstStyle/>
          <a:p>
            <a:pPr marL="0" lvl="2" indent="0">
              <a:spcBef>
                <a:spcPts val="600"/>
              </a:spcBef>
              <a:buClr>
                <a:srgbClr val="101141"/>
              </a:buClr>
              <a:buNone/>
            </a:pPr>
            <a:r>
              <a:rPr lang="en-US" sz="1400" b="1" dirty="0"/>
              <a:t>Quality</a:t>
            </a:r>
          </a:p>
          <a:p>
            <a:pPr marL="285750" lvl="2" indent="-285750">
              <a:spcBef>
                <a:spcPts val="300"/>
              </a:spcBef>
              <a:buClr>
                <a:srgbClr val="101141"/>
              </a:buClr>
            </a:pPr>
            <a:r>
              <a:rPr lang="en-US" sz="1400" b="1" dirty="0">
                <a:solidFill>
                  <a:srgbClr val="0070C0"/>
                </a:solidFill>
              </a:rPr>
              <a:t>Executive support</a:t>
            </a:r>
          </a:p>
          <a:p>
            <a:pPr marL="285750" lvl="2" indent="-285750">
              <a:spcBef>
                <a:spcPts val="300"/>
              </a:spcBef>
              <a:buClr>
                <a:srgbClr val="101141"/>
              </a:buClr>
            </a:pPr>
            <a:r>
              <a:rPr lang="en-US" sz="1400" b="1" dirty="0">
                <a:solidFill>
                  <a:srgbClr val="0070C0"/>
                </a:solidFill>
              </a:rPr>
              <a:t>Process owner</a:t>
            </a:r>
          </a:p>
          <a:p>
            <a:pPr marL="285750" lvl="2" indent="-285750">
              <a:spcBef>
                <a:spcPts val="300"/>
              </a:spcBef>
              <a:buClr>
                <a:srgbClr val="101141"/>
              </a:buClr>
            </a:pPr>
            <a:r>
              <a:rPr lang="en-US" sz="1400" b="1" dirty="0">
                <a:solidFill>
                  <a:srgbClr val="0070C0"/>
                </a:solidFill>
              </a:rPr>
              <a:t>Process documentation</a:t>
            </a:r>
          </a:p>
          <a:p>
            <a:pPr marL="0" lvl="2" indent="0">
              <a:spcBef>
                <a:spcPts val="600"/>
              </a:spcBef>
              <a:buClr>
                <a:srgbClr val="101141"/>
              </a:buClr>
              <a:buNone/>
            </a:pPr>
            <a:r>
              <a:rPr lang="en-US" sz="1400" b="1" dirty="0"/>
              <a:t>Efficiency</a:t>
            </a:r>
          </a:p>
          <a:p>
            <a:pPr marL="285750" lvl="2" indent="-285750">
              <a:spcBef>
                <a:spcPts val="300"/>
              </a:spcBef>
              <a:buClr>
                <a:srgbClr val="101141"/>
              </a:buClr>
            </a:pPr>
            <a:r>
              <a:rPr lang="en-US" sz="1400" b="1" dirty="0">
                <a:solidFill>
                  <a:schemeClr val="accent6"/>
                </a:solidFill>
              </a:rPr>
              <a:t>Supplier involvement</a:t>
            </a:r>
          </a:p>
          <a:p>
            <a:pPr marL="285750" lvl="2" indent="-285750">
              <a:spcBef>
                <a:spcPts val="300"/>
              </a:spcBef>
              <a:buClr>
                <a:srgbClr val="101141"/>
              </a:buClr>
            </a:pPr>
            <a:r>
              <a:rPr lang="en-US" sz="1400" b="1" dirty="0">
                <a:solidFill>
                  <a:schemeClr val="accent6"/>
                </a:solidFill>
              </a:rPr>
              <a:t>Process metrics</a:t>
            </a:r>
          </a:p>
          <a:p>
            <a:pPr marL="285750" lvl="2" indent="-285750">
              <a:spcBef>
                <a:spcPts val="300"/>
              </a:spcBef>
              <a:buClr>
                <a:srgbClr val="101141"/>
              </a:buClr>
            </a:pPr>
            <a:r>
              <a:rPr lang="en-US" sz="1400" b="1" dirty="0">
                <a:solidFill>
                  <a:schemeClr val="accent6"/>
                </a:solidFill>
              </a:rPr>
              <a:t>Process integration</a:t>
            </a:r>
          </a:p>
          <a:p>
            <a:pPr marL="285750" lvl="2" indent="-285750">
              <a:spcBef>
                <a:spcPts val="300"/>
              </a:spcBef>
              <a:buClr>
                <a:srgbClr val="101141"/>
              </a:buClr>
            </a:pPr>
            <a:r>
              <a:rPr lang="en-US" sz="1400" b="1" dirty="0">
                <a:solidFill>
                  <a:schemeClr val="accent6"/>
                </a:solidFill>
              </a:rPr>
              <a:t>Streamlining/automation</a:t>
            </a:r>
          </a:p>
          <a:p>
            <a:pPr marL="0" lvl="2" indent="0">
              <a:spcBef>
                <a:spcPts val="600"/>
              </a:spcBef>
              <a:buClr>
                <a:srgbClr val="101141"/>
              </a:buClr>
              <a:buNone/>
            </a:pPr>
            <a:r>
              <a:rPr lang="en-US" sz="1400" b="1" dirty="0"/>
              <a:t>Effectiveness</a:t>
            </a:r>
          </a:p>
          <a:p>
            <a:pPr marL="285750" lvl="2" indent="-285750">
              <a:spcBef>
                <a:spcPts val="300"/>
              </a:spcBef>
              <a:buClr>
                <a:srgbClr val="101141"/>
              </a:buClr>
            </a:pPr>
            <a:r>
              <a:rPr lang="en-US" sz="1400" b="1" dirty="0">
                <a:solidFill>
                  <a:srgbClr val="7030A0"/>
                </a:solidFill>
              </a:rPr>
              <a:t>Customer involvement</a:t>
            </a:r>
          </a:p>
          <a:p>
            <a:pPr marL="285750" lvl="2" indent="-285750">
              <a:spcBef>
                <a:spcPts val="300"/>
              </a:spcBef>
              <a:buClr>
                <a:srgbClr val="101141"/>
              </a:buClr>
            </a:pPr>
            <a:r>
              <a:rPr lang="en-US" sz="1400" b="1" dirty="0">
                <a:solidFill>
                  <a:srgbClr val="7030A0"/>
                </a:solidFill>
              </a:rPr>
              <a:t>Service metrics</a:t>
            </a:r>
          </a:p>
          <a:p>
            <a:pPr marL="285750" lvl="2" indent="-285750">
              <a:spcBef>
                <a:spcPts val="300"/>
              </a:spcBef>
              <a:buClr>
                <a:srgbClr val="101141"/>
              </a:buClr>
            </a:pPr>
            <a:r>
              <a:rPr lang="en-US" sz="1400" b="1" dirty="0">
                <a:solidFill>
                  <a:srgbClr val="7030A0"/>
                </a:solidFill>
              </a:rPr>
              <a:t>The training of staff</a:t>
            </a:r>
          </a:p>
          <a:p>
            <a:pPr marL="0" lvl="2" indent="0">
              <a:spcBef>
                <a:spcPts val="600"/>
              </a:spcBef>
              <a:buClr>
                <a:srgbClr val="101141"/>
              </a:buClr>
              <a:buNone/>
            </a:pPr>
            <a:r>
              <a:rPr lang="en-US" sz="1400" i="1" dirty="0"/>
              <a:t>Characteristics within each category is rated on a scale of 1 to 4 .</a:t>
            </a:r>
            <a:br>
              <a:rPr lang="en-US" sz="1400" i="1" dirty="0"/>
            </a:br>
            <a:r>
              <a:rPr lang="en-US" sz="1400" i="1" dirty="0"/>
              <a:t>1 - 4 indicating no presence to a large presence of the characteristic.</a:t>
            </a:r>
          </a:p>
        </p:txBody>
      </p:sp>
    </p:spTree>
    <p:extLst>
      <p:ext uri="{BB962C8B-B14F-4D97-AF65-F5344CB8AC3E}">
        <p14:creationId xmlns:p14="http://schemas.microsoft.com/office/powerpoint/2010/main" val="36694356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0510" y="0"/>
            <a:ext cx="7467600" cy="1066800"/>
          </a:xfrm>
        </p:spPr>
        <p:txBody>
          <a:bodyPr>
            <a:normAutofit fontScale="92500"/>
          </a:bodyPr>
          <a:lstStyle/>
          <a:p>
            <a:r>
              <a:rPr lang="en-US" sz="3000" dirty="0"/>
              <a:t>ITSM : </a:t>
            </a:r>
            <a:r>
              <a:rPr lang="en-IN" sz="3000" dirty="0">
                <a:solidFill>
                  <a:srgbClr val="0070C0"/>
                </a:solidFill>
              </a:rPr>
              <a:t>Network Management</a:t>
            </a:r>
          </a:p>
          <a:p>
            <a:r>
              <a:rPr lang="en-IN" sz="2400" dirty="0">
                <a:solidFill>
                  <a:srgbClr val="C00000"/>
                </a:solidFill>
              </a:rPr>
              <a:t>Assessing an Infrastructure’s Network Management Process</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36</a:t>
            </a:fld>
            <a:endParaRPr lang="en-US" dirty="0"/>
          </a:p>
        </p:txBody>
      </p:sp>
      <p:grpSp>
        <p:nvGrpSpPr>
          <p:cNvPr id="8" name="Group 7">
            <a:extLst>
              <a:ext uri="{FF2B5EF4-FFF2-40B4-BE49-F238E27FC236}">
                <a16:creationId xmlns:a16="http://schemas.microsoft.com/office/drawing/2014/main" id="{0867018D-7E18-447B-A5C1-6E43D6AD213A}"/>
              </a:ext>
            </a:extLst>
          </p:cNvPr>
          <p:cNvGrpSpPr/>
          <p:nvPr/>
        </p:nvGrpSpPr>
        <p:grpSpPr>
          <a:xfrm>
            <a:off x="3589568" y="1033648"/>
            <a:ext cx="5570997" cy="5550176"/>
            <a:chOff x="3143664" y="1017104"/>
            <a:chExt cx="6016901" cy="7200072"/>
          </a:xfrm>
        </p:grpSpPr>
        <p:pic>
          <p:nvPicPr>
            <p:cNvPr id="6" name="Picture 5">
              <a:extLst>
                <a:ext uri="{FF2B5EF4-FFF2-40B4-BE49-F238E27FC236}">
                  <a16:creationId xmlns:a16="http://schemas.microsoft.com/office/drawing/2014/main" id="{ACDE4BE1-727D-42BD-8DC5-C256E4A5A6EA}"/>
                </a:ext>
              </a:extLst>
            </p:cNvPr>
            <p:cNvPicPr>
              <a:picLocks noChangeAspect="1"/>
            </p:cNvPicPr>
            <p:nvPr/>
          </p:nvPicPr>
          <p:blipFill>
            <a:blip r:embed="rId3"/>
            <a:stretch>
              <a:fillRect/>
            </a:stretch>
          </p:blipFill>
          <p:spPr>
            <a:xfrm>
              <a:off x="3150290" y="1017104"/>
              <a:ext cx="6010275" cy="4543425"/>
            </a:xfrm>
            <a:prstGeom prst="rect">
              <a:avLst/>
            </a:prstGeom>
          </p:spPr>
        </p:pic>
        <p:pic>
          <p:nvPicPr>
            <p:cNvPr id="7" name="Picture 6">
              <a:extLst>
                <a:ext uri="{FF2B5EF4-FFF2-40B4-BE49-F238E27FC236}">
                  <a16:creationId xmlns:a16="http://schemas.microsoft.com/office/drawing/2014/main" id="{0C0C9E5F-E7B8-47D0-8BFF-37F223BE0EE2}"/>
                </a:ext>
              </a:extLst>
            </p:cNvPr>
            <p:cNvPicPr>
              <a:picLocks noChangeAspect="1"/>
            </p:cNvPicPr>
            <p:nvPr/>
          </p:nvPicPr>
          <p:blipFill>
            <a:blip r:embed="rId4"/>
            <a:stretch>
              <a:fillRect/>
            </a:stretch>
          </p:blipFill>
          <p:spPr>
            <a:xfrm>
              <a:off x="3143664" y="5540651"/>
              <a:ext cx="6010275" cy="2676525"/>
            </a:xfrm>
            <a:prstGeom prst="rect">
              <a:avLst/>
            </a:prstGeom>
          </p:spPr>
        </p:pic>
      </p:grpSp>
      <p:sp>
        <p:nvSpPr>
          <p:cNvPr id="9" name="Rectangle 8">
            <a:extLst>
              <a:ext uri="{FF2B5EF4-FFF2-40B4-BE49-F238E27FC236}">
                <a16:creationId xmlns:a16="http://schemas.microsoft.com/office/drawing/2014/main" id="{120056AE-6093-4E1C-B532-C468AA16B344}"/>
              </a:ext>
            </a:extLst>
          </p:cNvPr>
          <p:cNvSpPr/>
          <p:nvPr/>
        </p:nvSpPr>
        <p:spPr>
          <a:xfrm>
            <a:off x="3592079" y="1722363"/>
            <a:ext cx="1019581" cy="10668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0E24D4B-7531-48AE-B9F9-14F9E6DFD642}"/>
              </a:ext>
            </a:extLst>
          </p:cNvPr>
          <p:cNvSpPr/>
          <p:nvPr/>
        </p:nvSpPr>
        <p:spPr>
          <a:xfrm>
            <a:off x="3615661" y="5824351"/>
            <a:ext cx="944455" cy="40096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6F25969-D46B-4B5F-9C87-380E2E751546}"/>
              </a:ext>
            </a:extLst>
          </p:cNvPr>
          <p:cNvSpPr/>
          <p:nvPr/>
        </p:nvSpPr>
        <p:spPr>
          <a:xfrm>
            <a:off x="3607121" y="3173654"/>
            <a:ext cx="981682" cy="393281"/>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A535290-ECF0-4ACB-A95D-1C6EE21B8E40}"/>
              </a:ext>
            </a:extLst>
          </p:cNvPr>
          <p:cNvSpPr/>
          <p:nvPr/>
        </p:nvSpPr>
        <p:spPr>
          <a:xfrm>
            <a:off x="3615662" y="3957178"/>
            <a:ext cx="964600" cy="148699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B7CEE07-4594-42F5-AA17-610D8A2678C9}"/>
              </a:ext>
            </a:extLst>
          </p:cNvPr>
          <p:cNvSpPr/>
          <p:nvPr/>
        </p:nvSpPr>
        <p:spPr>
          <a:xfrm>
            <a:off x="3615661" y="2806233"/>
            <a:ext cx="981682" cy="356718"/>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BDD7F8E-65DB-4C3E-9563-EFE2029A3549}"/>
              </a:ext>
            </a:extLst>
          </p:cNvPr>
          <p:cNvSpPr/>
          <p:nvPr/>
        </p:nvSpPr>
        <p:spPr>
          <a:xfrm>
            <a:off x="3589568" y="3565670"/>
            <a:ext cx="981682" cy="39328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A141519-AD95-4624-BED8-3CACE593B366}"/>
              </a:ext>
            </a:extLst>
          </p:cNvPr>
          <p:cNvSpPr/>
          <p:nvPr/>
        </p:nvSpPr>
        <p:spPr>
          <a:xfrm>
            <a:off x="3616332" y="5444174"/>
            <a:ext cx="943784" cy="380177"/>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Content Placeholder 1">
            <a:extLst>
              <a:ext uri="{FF2B5EF4-FFF2-40B4-BE49-F238E27FC236}">
                <a16:creationId xmlns:a16="http://schemas.microsoft.com/office/drawing/2014/main" id="{44025926-D10D-4B77-9AA2-D8AD9BED5A1E}"/>
              </a:ext>
            </a:extLst>
          </p:cNvPr>
          <p:cNvSpPr>
            <a:spLocks noGrp="1"/>
          </p:cNvSpPr>
          <p:nvPr>
            <p:ph idx="1"/>
          </p:nvPr>
        </p:nvSpPr>
        <p:spPr>
          <a:xfrm>
            <a:off x="152400" y="1447800"/>
            <a:ext cx="2954338" cy="5181600"/>
          </a:xfrm>
        </p:spPr>
        <p:txBody>
          <a:bodyPr>
            <a:normAutofit/>
          </a:bodyPr>
          <a:lstStyle/>
          <a:p>
            <a:pPr marL="274320" lvl="2" indent="-274320" algn="just">
              <a:lnSpc>
                <a:spcPct val="110000"/>
              </a:lnSpc>
              <a:spcBef>
                <a:spcPts val="500"/>
              </a:spcBef>
              <a:buClr>
                <a:srgbClr val="101141"/>
              </a:buClr>
              <a:buFont typeface="Wingdings" panose="05000000000000000000" pitchFamily="2" charset="2"/>
              <a:buChar char="§"/>
            </a:pPr>
            <a:r>
              <a:rPr lang="en-US" sz="1700" dirty="0">
                <a:latin typeface="+mn-lt"/>
              </a:rPr>
              <a:t>Worksheet with a weighing factor to assign relative importance provided for a particular category and the worksheet is enclosed. </a:t>
            </a:r>
          </a:p>
        </p:txBody>
      </p:sp>
      <p:sp>
        <p:nvSpPr>
          <p:cNvPr id="17" name="TextBox 16">
            <a:extLst>
              <a:ext uri="{FF2B5EF4-FFF2-40B4-BE49-F238E27FC236}">
                <a16:creationId xmlns:a16="http://schemas.microsoft.com/office/drawing/2014/main" id="{B3066BEC-7F42-406B-A934-CB1369881D98}"/>
              </a:ext>
            </a:extLst>
          </p:cNvPr>
          <p:cNvSpPr txBox="1"/>
          <p:nvPr/>
        </p:nvSpPr>
        <p:spPr>
          <a:xfrm flipH="1">
            <a:off x="310592" y="3004998"/>
            <a:ext cx="3382380" cy="3046988"/>
          </a:xfrm>
          <a:prstGeom prst="rect">
            <a:avLst/>
          </a:prstGeom>
          <a:noFill/>
        </p:spPr>
        <p:txBody>
          <a:bodyPr wrap="square" rtlCol="0">
            <a:spAutoFit/>
          </a:bodyPr>
          <a:lstStyle/>
          <a:p>
            <a:r>
              <a:rPr lang="en-US" sz="1600" b="1" dirty="0">
                <a:solidFill>
                  <a:srgbClr val="0070C0"/>
                </a:solidFill>
              </a:rPr>
              <a:t>Maximum Weight – 30</a:t>
            </a:r>
          </a:p>
          <a:p>
            <a:r>
              <a:rPr lang="en-US" sz="1600" b="1" dirty="0">
                <a:solidFill>
                  <a:srgbClr val="0070C0"/>
                </a:solidFill>
              </a:rPr>
              <a:t>Maximum Rating Value - 4</a:t>
            </a:r>
          </a:p>
          <a:p>
            <a:endParaRPr lang="en-US" sz="1600" dirty="0"/>
          </a:p>
          <a:p>
            <a:r>
              <a:rPr lang="en-US" sz="1600" b="1" dirty="0">
                <a:solidFill>
                  <a:srgbClr val="C00000"/>
                </a:solidFill>
              </a:rPr>
              <a:t>Maximum Weighted Score </a:t>
            </a:r>
          </a:p>
          <a:p>
            <a:r>
              <a:rPr lang="en-US" sz="1600" b="1" dirty="0">
                <a:solidFill>
                  <a:srgbClr val="C00000"/>
                </a:solidFill>
              </a:rPr>
              <a:t>= Max Weight  * Max Rating Value</a:t>
            </a:r>
            <a:br>
              <a:rPr lang="en-US" sz="1600" b="1" dirty="0">
                <a:solidFill>
                  <a:srgbClr val="C00000"/>
                </a:solidFill>
              </a:rPr>
            </a:br>
            <a:r>
              <a:rPr lang="en-US" sz="1600" b="1" dirty="0">
                <a:solidFill>
                  <a:srgbClr val="C00000"/>
                </a:solidFill>
              </a:rPr>
              <a:t>Max Weighted Score = 30 * 4</a:t>
            </a:r>
          </a:p>
          <a:p>
            <a:r>
              <a:rPr lang="en-US" sz="1600" b="1" dirty="0">
                <a:solidFill>
                  <a:srgbClr val="C00000"/>
                </a:solidFill>
              </a:rPr>
              <a:t>                                      = 120</a:t>
            </a:r>
          </a:p>
          <a:p>
            <a:endParaRPr lang="en-US" sz="1600" dirty="0"/>
          </a:p>
          <a:p>
            <a:r>
              <a:rPr lang="en-US" sz="1600" b="1" dirty="0">
                <a:solidFill>
                  <a:srgbClr val="7030A0"/>
                </a:solidFill>
              </a:rPr>
              <a:t>Weighted Assessment Score  </a:t>
            </a:r>
          </a:p>
          <a:p>
            <a:r>
              <a:rPr lang="en-US" sz="1600" b="1" dirty="0">
                <a:solidFill>
                  <a:srgbClr val="7030A0"/>
                </a:solidFill>
              </a:rPr>
              <a:t> = Total Score/Max Weighted Score </a:t>
            </a:r>
          </a:p>
          <a:p>
            <a:r>
              <a:rPr lang="en-US" sz="1600" b="1" dirty="0">
                <a:solidFill>
                  <a:srgbClr val="7030A0"/>
                </a:solidFill>
              </a:rPr>
              <a:t> = 73/120 = ~0.61</a:t>
            </a:r>
          </a:p>
          <a:p>
            <a:r>
              <a:rPr lang="en-US" sz="1600" b="1" dirty="0">
                <a:solidFill>
                  <a:srgbClr val="7030A0"/>
                </a:solidFill>
              </a:rPr>
              <a:t>            = 61%</a:t>
            </a:r>
          </a:p>
        </p:txBody>
      </p:sp>
    </p:spTree>
    <p:extLst>
      <p:ext uri="{BB962C8B-B14F-4D97-AF65-F5344CB8AC3E}">
        <p14:creationId xmlns:p14="http://schemas.microsoft.com/office/powerpoint/2010/main" val="1827935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14540"/>
            <a:ext cx="8686800" cy="5314860"/>
          </a:xfrm>
        </p:spPr>
        <p:txBody>
          <a:bodyPr>
            <a:normAutofit/>
          </a:bodyPr>
          <a:lstStyle/>
          <a:p>
            <a:pPr marL="180000" indent="-180000" algn="just">
              <a:lnSpc>
                <a:spcPct val="130000"/>
              </a:lnSpc>
              <a:spcBef>
                <a:spcPts val="600"/>
              </a:spcBef>
              <a:spcAft>
                <a:spcPts val="600"/>
              </a:spcAft>
              <a:buFont typeface="Arial" panose="020B0604020202020204" pitchFamily="34" charset="0"/>
              <a:buChar char="•"/>
            </a:pPr>
            <a:r>
              <a:rPr lang="en-US" sz="1800" dirty="0"/>
              <a:t>We can measure and streamline the network management process with the help of the assessment worksheet</a:t>
            </a:r>
          </a:p>
          <a:p>
            <a:pPr marL="180000" indent="-180000" algn="just">
              <a:lnSpc>
                <a:spcPct val="130000"/>
              </a:lnSpc>
              <a:spcBef>
                <a:spcPts val="600"/>
              </a:spcBef>
              <a:spcAft>
                <a:spcPts val="600"/>
              </a:spcAft>
              <a:buFont typeface="Arial" panose="020B0604020202020204" pitchFamily="34" charset="0"/>
              <a:buChar char="•"/>
            </a:pPr>
            <a:r>
              <a:rPr lang="en-US" sz="1800" dirty="0"/>
              <a:t>We can measure the effectiveness of a network management process with service metrics such as network availability, network response times, and elapsed time to logon..</a:t>
            </a:r>
          </a:p>
          <a:p>
            <a:pPr marL="180000" indent="-180000" algn="just">
              <a:lnSpc>
                <a:spcPct val="130000"/>
              </a:lnSpc>
              <a:spcBef>
                <a:spcPts val="600"/>
              </a:spcBef>
              <a:spcAft>
                <a:spcPts val="600"/>
              </a:spcAft>
              <a:buFont typeface="Arial" panose="020B0604020202020204" pitchFamily="34" charset="0"/>
              <a:buChar char="•"/>
            </a:pPr>
            <a:r>
              <a:rPr lang="en-US" sz="1800" dirty="0"/>
              <a:t>Process metrics, such as outages caused by network design, maintenance, carriers testing, nonstandard devices, lack of training, or negligence, help us gauge the efficiency of this process.</a:t>
            </a:r>
          </a:p>
          <a:p>
            <a:pPr marL="180000" indent="-180000" algn="just">
              <a:lnSpc>
                <a:spcPct val="130000"/>
              </a:lnSpc>
              <a:spcBef>
                <a:spcPts val="600"/>
              </a:spcBef>
              <a:spcAft>
                <a:spcPts val="600"/>
              </a:spcAft>
              <a:buFont typeface="Arial" panose="020B0604020202020204" pitchFamily="34" charset="0"/>
              <a:buChar char="•"/>
            </a:pPr>
            <a:r>
              <a:rPr lang="en-US" sz="1800" dirty="0"/>
              <a:t>We can streamline the network management process by automating actions such as the notification of network analysts when nodes go offline or when other network triggers are activated</a:t>
            </a:r>
          </a:p>
        </p:txBody>
      </p:sp>
      <p:sp>
        <p:nvSpPr>
          <p:cNvPr id="3" name="Content Placeholder 2"/>
          <p:cNvSpPr>
            <a:spLocks noGrp="1"/>
          </p:cNvSpPr>
          <p:nvPr>
            <p:ph sz="quarter" idx="10"/>
          </p:nvPr>
        </p:nvSpPr>
        <p:spPr>
          <a:xfrm>
            <a:off x="152400" y="0"/>
            <a:ext cx="7467600" cy="1295400"/>
          </a:xfrm>
        </p:spPr>
        <p:txBody>
          <a:bodyPr>
            <a:normAutofit fontScale="85000" lnSpcReduction="10000"/>
          </a:bodyPr>
          <a:lstStyle/>
          <a:p>
            <a:r>
              <a:rPr lang="en-US" sz="3000" dirty="0"/>
              <a:t>ITSM : </a:t>
            </a:r>
            <a:r>
              <a:rPr lang="en-IN" sz="3000" dirty="0">
                <a:solidFill>
                  <a:srgbClr val="0070C0"/>
                </a:solidFill>
              </a:rPr>
              <a:t>Network Management</a:t>
            </a:r>
          </a:p>
          <a:p>
            <a:r>
              <a:rPr lang="en-US" sz="2400" dirty="0">
                <a:solidFill>
                  <a:srgbClr val="C00000"/>
                </a:solidFill>
              </a:rPr>
              <a:t>Measuring and Streamlining the Network Management Process</a:t>
            </a:r>
            <a:endParaRPr lang="en-IN"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37</a:t>
            </a:fld>
            <a:endParaRPr lang="en-US" dirty="0"/>
          </a:p>
        </p:txBody>
      </p:sp>
    </p:spTree>
    <p:extLst>
      <p:ext uri="{BB962C8B-B14F-4D97-AF65-F5344CB8AC3E}">
        <p14:creationId xmlns:p14="http://schemas.microsoft.com/office/powerpoint/2010/main" val="1512442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429" y="1391364"/>
            <a:ext cx="9000267" cy="5132413"/>
          </a:xfrm>
        </p:spPr>
        <p:txBody>
          <a:bodyPr>
            <a:normAutofit/>
          </a:bodyPr>
          <a:lstStyle/>
          <a:p>
            <a:pPr marL="182880" lvl="1" indent="-182880" algn="just">
              <a:lnSpc>
                <a:spcPct val="130000"/>
              </a:lnSpc>
              <a:spcBef>
                <a:spcPts val="600"/>
              </a:spcBef>
              <a:buClr>
                <a:srgbClr val="101141"/>
              </a:buClr>
              <a:buFont typeface="Arial" panose="020B0604020202020204" pitchFamily="34" charset="0"/>
              <a:buChar char="•"/>
            </a:pPr>
            <a:r>
              <a:rPr lang="en-IN" sz="1600" dirty="0"/>
              <a:t>We also discussed Problem Management as </a:t>
            </a:r>
            <a:r>
              <a:rPr lang="en-US" sz="1600" dirty="0"/>
              <a:t>a process used to identify, log, track, resolve, and analyze problems impacting the IT services</a:t>
            </a:r>
            <a:r>
              <a:rPr lang="en-IN" sz="1600" dirty="0"/>
              <a:t>. We looked at how a call initiated by a customer as an incident, gets analysed and logged as a problem or resolved as a Service request. We looked at a Service desk, as a function and the advantages and disadvantages of a segregated or an integrated Service desk.</a:t>
            </a:r>
            <a:endParaRPr lang="en-US" sz="1600" dirty="0"/>
          </a:p>
          <a:p>
            <a:pPr marL="182880" lvl="1" indent="-182880" algn="just">
              <a:lnSpc>
                <a:spcPct val="130000"/>
              </a:lnSpc>
              <a:spcBef>
                <a:spcPts val="600"/>
              </a:spcBef>
              <a:buClr>
                <a:srgbClr val="101141"/>
              </a:buClr>
              <a:buFont typeface="Arial" panose="020B0604020202020204" pitchFamily="34" charset="0"/>
              <a:buChar char="•"/>
            </a:pPr>
            <a:r>
              <a:rPr lang="en-IN" sz="1600" dirty="0"/>
              <a:t>We also looked at the steps involved in designing a problem management process right from choice of a sponsor, process owner, cross functional team, choice of problem tracking tool, requirement prioritization, logic for  prioritization of problems, call handling process, metrics, Client issues with problem management, </a:t>
            </a:r>
          </a:p>
          <a:p>
            <a:pPr marL="182880" lvl="1" indent="-182880" algn="just">
              <a:lnSpc>
                <a:spcPct val="130000"/>
              </a:lnSpc>
              <a:spcBef>
                <a:spcPts val="600"/>
              </a:spcBef>
              <a:buClr>
                <a:srgbClr val="101141"/>
              </a:buClr>
              <a:buFont typeface="Arial" panose="020B0604020202020204" pitchFamily="34" charset="0"/>
              <a:buChar char="•"/>
            </a:pPr>
            <a:r>
              <a:rPr lang="en-IN" dirty="0"/>
              <a:t>We also looked at a</a:t>
            </a:r>
            <a:r>
              <a:rPr lang="en-IN" sz="1600" dirty="0"/>
              <a:t>ssessing of these Change and Problem management process and streamlining them.</a:t>
            </a:r>
          </a:p>
          <a:p>
            <a:pPr marL="182880" lvl="1" indent="-182880" algn="just">
              <a:lnSpc>
                <a:spcPct val="130000"/>
              </a:lnSpc>
              <a:spcBef>
                <a:spcPts val="600"/>
              </a:spcBef>
              <a:buClr>
                <a:srgbClr val="101141"/>
              </a:buClr>
              <a:buFont typeface="Arial" panose="020B0604020202020204" pitchFamily="34" charset="0"/>
              <a:buChar char="•"/>
            </a:pPr>
            <a:r>
              <a:rPr lang="en-IN" dirty="0"/>
              <a:t>We would be looking at the </a:t>
            </a:r>
            <a:r>
              <a:rPr lang="en-IN" b="1" dirty="0">
                <a:solidFill>
                  <a:srgbClr val="0070C0"/>
                </a:solidFill>
              </a:rPr>
              <a:t>Storage Management </a:t>
            </a:r>
            <a:r>
              <a:rPr lang="en-IN" dirty="0"/>
              <a:t>and </a:t>
            </a:r>
            <a:r>
              <a:rPr lang="en-IN" b="1" dirty="0">
                <a:solidFill>
                  <a:srgbClr val="0070C0"/>
                </a:solidFill>
              </a:rPr>
              <a:t>Network Management </a:t>
            </a:r>
            <a:r>
              <a:rPr lang="en-IN" dirty="0"/>
              <a:t>as part of the Session today.</a:t>
            </a:r>
            <a:endParaRPr lang="en-IN" sz="1600" dirty="0"/>
          </a:p>
        </p:txBody>
      </p:sp>
      <p:sp>
        <p:nvSpPr>
          <p:cNvPr id="3" name="Content Placeholder 2"/>
          <p:cNvSpPr>
            <a:spLocks noGrp="1"/>
          </p:cNvSpPr>
          <p:nvPr>
            <p:ph sz="quarter" idx="10"/>
          </p:nvPr>
        </p:nvSpPr>
        <p:spPr>
          <a:xfrm>
            <a:off x="152400" y="0"/>
            <a:ext cx="6629400" cy="1295400"/>
          </a:xfrm>
        </p:spPr>
        <p:txBody>
          <a:bodyPr>
            <a:normAutofit/>
          </a:bodyPr>
          <a:lstStyle/>
          <a:p>
            <a:r>
              <a:rPr lang="en-US" sz="3200" dirty="0"/>
              <a:t>IT Infrastructure Management </a:t>
            </a:r>
          </a:p>
          <a:p>
            <a:r>
              <a:rPr lang="en-IN" sz="2800" dirty="0">
                <a:solidFill>
                  <a:srgbClr val="C00000"/>
                </a:solidFill>
              </a:rPr>
              <a:t>Recap - 3</a:t>
            </a:r>
            <a:endParaRPr lang="en-GB" sz="32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4</a:t>
            </a:fld>
            <a:endParaRPr lang="en-US" dirty="0"/>
          </a:p>
        </p:txBody>
      </p:sp>
    </p:spTree>
    <p:extLst>
      <p:ext uri="{BB962C8B-B14F-4D97-AF65-F5344CB8AC3E}">
        <p14:creationId xmlns:p14="http://schemas.microsoft.com/office/powerpoint/2010/main" val="1426161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D343839-B870-4522-B579-272180F45C52}"/>
              </a:ext>
            </a:extLst>
          </p:cNvPr>
          <p:cNvSpPr>
            <a:spLocks noGrp="1"/>
          </p:cNvSpPr>
          <p:nvPr>
            <p:ph sz="quarter" idx="10"/>
          </p:nvPr>
        </p:nvSpPr>
        <p:spPr>
          <a:xfrm>
            <a:off x="838200" y="4435907"/>
            <a:ext cx="8458200" cy="1600200"/>
          </a:xfrm>
        </p:spPr>
        <p:txBody>
          <a:bodyPr/>
          <a:lstStyle/>
          <a:p>
            <a:br>
              <a:rPr lang="en-US" dirty="0"/>
            </a:br>
            <a:r>
              <a:rPr lang="en-US" dirty="0"/>
              <a:t> Storage Management Process </a:t>
            </a:r>
          </a:p>
        </p:txBody>
      </p:sp>
      <p:sp>
        <p:nvSpPr>
          <p:cNvPr id="4" name="Footer Placeholder 3">
            <a:extLst>
              <a:ext uri="{FF2B5EF4-FFF2-40B4-BE49-F238E27FC236}">
                <a16:creationId xmlns:a16="http://schemas.microsoft.com/office/drawing/2014/main" id="{F4C213E8-0782-4AEA-A43E-BD0E88C2AF65}"/>
              </a:ext>
            </a:extLst>
          </p:cNvPr>
          <p:cNvSpPr>
            <a:spLocks noGrp="1"/>
          </p:cNvSpPr>
          <p:nvPr>
            <p:ph type="ftr" sz="quarter" idx="12"/>
          </p:nvPr>
        </p:nvSpPr>
        <p:spPr>
          <a:xfrm>
            <a:off x="2819400" y="5867400"/>
            <a:ext cx="3352800" cy="365125"/>
          </a:xfrm>
        </p:spPr>
        <p:txBody>
          <a:bodyPr/>
          <a:lstStyle/>
          <a:p>
            <a:r>
              <a:rPr lang="en-US" b="1" dirty="0">
                <a:solidFill>
                  <a:schemeClr val="tx1"/>
                </a:solidFill>
              </a:rPr>
              <a:t>SS ZG538 Infrastructure Management</a:t>
            </a:r>
          </a:p>
        </p:txBody>
      </p:sp>
      <p:sp>
        <p:nvSpPr>
          <p:cNvPr id="5" name="Slide Number Placeholder 4">
            <a:extLst>
              <a:ext uri="{FF2B5EF4-FFF2-40B4-BE49-F238E27FC236}">
                <a16:creationId xmlns:a16="http://schemas.microsoft.com/office/drawing/2014/main" id="{57972957-4051-41D2-A475-11144975E0FF}"/>
              </a:ext>
            </a:extLst>
          </p:cNvPr>
          <p:cNvSpPr>
            <a:spLocks noGrp="1"/>
          </p:cNvSpPr>
          <p:nvPr>
            <p:ph type="sldNum" sz="quarter" idx="13"/>
          </p:nvPr>
        </p:nvSpPr>
        <p:spPr/>
        <p:txBody>
          <a:bodyPr/>
          <a:lstStyle/>
          <a:p>
            <a:fld id="{BC8D7E44-7D4F-4942-A8C9-2DF6BF8399E8}" type="slidenum">
              <a:rPr lang="en-US" smtClean="0"/>
              <a:pPr/>
              <a:t>5</a:t>
            </a:fld>
            <a:endParaRPr lang="en-US" dirty="0"/>
          </a:p>
        </p:txBody>
      </p:sp>
      <p:sp>
        <p:nvSpPr>
          <p:cNvPr id="7" name="TextBox 6">
            <a:extLst>
              <a:ext uri="{FF2B5EF4-FFF2-40B4-BE49-F238E27FC236}">
                <a16:creationId xmlns:a16="http://schemas.microsoft.com/office/drawing/2014/main" id="{B97D05F0-4352-4966-A2CF-FDE136D273AC}"/>
              </a:ext>
            </a:extLst>
          </p:cNvPr>
          <p:cNvSpPr txBox="1"/>
          <p:nvPr/>
        </p:nvSpPr>
        <p:spPr>
          <a:xfrm>
            <a:off x="1696156" y="6356350"/>
            <a:ext cx="6286500" cy="307777"/>
          </a:xfrm>
          <a:prstGeom prst="rect">
            <a:avLst/>
          </a:prstGeom>
          <a:noFill/>
        </p:spPr>
        <p:txBody>
          <a:bodyPr wrap="square" rtlCol="0">
            <a:spAutoFit/>
          </a:bodyPr>
          <a:lstStyle/>
          <a:p>
            <a:pPr algn="r"/>
            <a:r>
              <a:rPr lang="en-US" sz="1400" b="1" dirty="0">
                <a:solidFill>
                  <a:schemeClr val="tx1"/>
                </a:solidFill>
                <a:latin typeface="Arial"/>
                <a:cs typeface="Arial"/>
              </a:rPr>
              <a:t>BITS Pilani, Deemed</a:t>
            </a:r>
            <a:r>
              <a:rPr lang="en-US" sz="1400" b="1" baseline="0" dirty="0">
                <a:solidFill>
                  <a:schemeClr val="tx1"/>
                </a:solidFill>
                <a:latin typeface="Arial"/>
                <a:cs typeface="Arial"/>
              </a:rPr>
              <a:t> to be University under Section 3 of UGC Act, 1956</a:t>
            </a:r>
            <a:endParaRPr lang="en-US" sz="1400" b="1" dirty="0">
              <a:solidFill>
                <a:schemeClr val="tx1"/>
              </a:solidFill>
              <a:latin typeface="Arial"/>
              <a:cs typeface="Arial"/>
            </a:endParaRPr>
          </a:p>
        </p:txBody>
      </p:sp>
    </p:spTree>
    <p:extLst>
      <p:ext uri="{BB962C8B-B14F-4D97-AF65-F5344CB8AC3E}">
        <p14:creationId xmlns:p14="http://schemas.microsoft.com/office/powerpoint/2010/main" val="393395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1295400"/>
            <a:ext cx="9067696" cy="5334000"/>
          </a:xfrm>
        </p:spPr>
        <p:txBody>
          <a:bodyPr>
            <a:normAutofit lnSpcReduction="10000"/>
          </a:bodyPr>
          <a:lstStyle/>
          <a:p>
            <a:pPr marL="0" indent="0" algn="just">
              <a:lnSpc>
                <a:spcPct val="110000"/>
              </a:lnSpc>
              <a:spcBef>
                <a:spcPts val="600"/>
              </a:spcBef>
            </a:pPr>
            <a:r>
              <a:rPr lang="en-GB" sz="1600" dirty="0"/>
              <a:t>Storage involves storing of information for safekeeping and retrieving it when required again. This will need to be achieved reliably, with integrity, within reasonable and acceptable response times. This could involve following some of the established standards as the SNIA </a:t>
            </a:r>
            <a:r>
              <a:rPr lang="en-GB" sz="1600" b="1" dirty="0">
                <a:solidFill>
                  <a:srgbClr val="C00000"/>
                </a:solidFill>
              </a:rPr>
              <a:t>SMI-S</a:t>
            </a:r>
            <a:r>
              <a:rPr lang="en-GB" sz="1600" dirty="0"/>
              <a:t> for management of attributes of hardware and management software or Cloud Data Management Interface (</a:t>
            </a:r>
            <a:r>
              <a:rPr lang="en-GB" sz="1600" b="1" dirty="0">
                <a:solidFill>
                  <a:srgbClr val="C00000"/>
                </a:solidFill>
              </a:rPr>
              <a:t>CDMI</a:t>
            </a:r>
            <a:r>
              <a:rPr lang="en-GB" sz="1600" dirty="0"/>
              <a:t>) which focusses on interoperability.</a:t>
            </a:r>
          </a:p>
          <a:p>
            <a:pPr marL="0" lvl="1" indent="0" algn="just">
              <a:lnSpc>
                <a:spcPct val="110000"/>
              </a:lnSpc>
              <a:spcBef>
                <a:spcPts val="600"/>
              </a:spcBef>
              <a:buNone/>
            </a:pPr>
            <a:r>
              <a:rPr lang="en-IN" b="1" dirty="0">
                <a:solidFill>
                  <a:srgbClr val="0070C0"/>
                </a:solidFill>
              </a:rPr>
              <a:t>Definition of Storage Management : </a:t>
            </a:r>
            <a:r>
              <a:rPr lang="en-GB" dirty="0"/>
              <a:t>Storage management is a process used to optimize the use of storage devices, and to protect the integrity of data for any media on which it resides.</a:t>
            </a:r>
          </a:p>
          <a:p>
            <a:pPr marL="274320" lvl="1" indent="-274320" algn="just">
              <a:lnSpc>
                <a:spcPct val="110000"/>
              </a:lnSpc>
              <a:spcBef>
                <a:spcPts val="600"/>
              </a:spcBef>
              <a:buNone/>
            </a:pPr>
            <a:r>
              <a:rPr lang="en-GB" dirty="0"/>
              <a:t>Optimizing the use of storage devices would be in terms of</a:t>
            </a:r>
          </a:p>
          <a:p>
            <a:pPr marL="504000" lvl="1" algn="just">
              <a:lnSpc>
                <a:spcPct val="110000"/>
              </a:lnSpc>
              <a:spcBef>
                <a:spcPts val="600"/>
              </a:spcBef>
              <a:buFont typeface="Wingdings" panose="05000000000000000000" pitchFamily="2" charset="2"/>
              <a:buChar char="§"/>
            </a:pPr>
            <a:r>
              <a:rPr lang="en-GB" dirty="0"/>
              <a:t>Maximizing the amount of usable data written to and read from these Storage units at acceptable rate of response (</a:t>
            </a:r>
            <a:r>
              <a:rPr lang="en-GB" b="1" dirty="0">
                <a:solidFill>
                  <a:srgbClr val="C00000"/>
                </a:solidFill>
              </a:rPr>
              <a:t>Performance</a:t>
            </a:r>
            <a:r>
              <a:rPr lang="en-GB" dirty="0"/>
              <a:t>)</a:t>
            </a:r>
          </a:p>
          <a:p>
            <a:pPr marL="504000" lvl="1" algn="just">
              <a:lnSpc>
                <a:spcPct val="110000"/>
              </a:lnSpc>
              <a:spcBef>
                <a:spcPts val="600"/>
              </a:spcBef>
              <a:buFont typeface="Wingdings" panose="05000000000000000000" pitchFamily="2" charset="2"/>
              <a:buChar char="§"/>
            </a:pPr>
            <a:r>
              <a:rPr lang="en-GB" dirty="0"/>
              <a:t>Making available adequate amount of space without over provisioning (</a:t>
            </a:r>
            <a:r>
              <a:rPr lang="en-GB" b="1" dirty="0">
                <a:solidFill>
                  <a:srgbClr val="C00000"/>
                </a:solidFill>
              </a:rPr>
              <a:t>Capacity</a:t>
            </a:r>
            <a:r>
              <a:rPr lang="en-GB" dirty="0"/>
              <a:t>)</a:t>
            </a:r>
          </a:p>
          <a:p>
            <a:pPr marL="504000" lvl="1" algn="just">
              <a:lnSpc>
                <a:spcPct val="110000"/>
              </a:lnSpc>
              <a:spcBef>
                <a:spcPts val="600"/>
              </a:spcBef>
              <a:buFont typeface="Wingdings" panose="05000000000000000000" pitchFamily="2" charset="2"/>
              <a:buChar char="§"/>
            </a:pPr>
            <a:r>
              <a:rPr lang="en-IN" dirty="0"/>
              <a:t>Protecting the </a:t>
            </a:r>
            <a:r>
              <a:rPr lang="en-IN" b="1" dirty="0">
                <a:solidFill>
                  <a:srgbClr val="C00000"/>
                </a:solidFill>
              </a:rPr>
              <a:t>integrity</a:t>
            </a:r>
            <a:r>
              <a:rPr lang="en-IN" dirty="0"/>
              <a:t> of data  i.e. data will always be accessible to authorized users in the same state where it was stored</a:t>
            </a:r>
          </a:p>
          <a:p>
            <a:pPr marL="504000" lvl="1" algn="just">
              <a:lnSpc>
                <a:spcPct val="110000"/>
              </a:lnSpc>
              <a:spcBef>
                <a:spcPts val="600"/>
              </a:spcBef>
              <a:buFont typeface="Wingdings" panose="05000000000000000000" pitchFamily="2" charset="2"/>
              <a:buChar char="§"/>
            </a:pPr>
            <a:r>
              <a:rPr lang="en-IN" dirty="0"/>
              <a:t>Making the data to be </a:t>
            </a:r>
            <a:r>
              <a:rPr lang="en-IN" b="1" dirty="0">
                <a:solidFill>
                  <a:srgbClr val="C00000"/>
                </a:solidFill>
              </a:rPr>
              <a:t>Reliable </a:t>
            </a:r>
            <a:r>
              <a:rPr lang="en-IN" dirty="0"/>
              <a:t>and by being tolerant to failure and having an ability to </a:t>
            </a:r>
            <a:r>
              <a:rPr lang="en-IN" b="1" dirty="0">
                <a:solidFill>
                  <a:srgbClr val="C00000"/>
                </a:solidFill>
              </a:rPr>
              <a:t>Recover</a:t>
            </a:r>
            <a:r>
              <a:rPr lang="en-IN" dirty="0"/>
              <a:t> even in case of disastrous</a:t>
            </a:r>
          </a:p>
          <a:p>
            <a:pPr marL="504000" lvl="1" algn="just">
              <a:lnSpc>
                <a:spcPct val="110000"/>
              </a:lnSpc>
              <a:spcBef>
                <a:spcPts val="600"/>
              </a:spcBef>
              <a:buFont typeface="Wingdings" panose="05000000000000000000" pitchFamily="2" charset="2"/>
              <a:buChar char="§"/>
            </a:pPr>
            <a:r>
              <a:rPr lang="en-IN" dirty="0"/>
              <a:t>Supporting Storage management actions like configuration discovery, provisioning and trending, security, compliance or cost management.</a:t>
            </a:r>
          </a:p>
          <a:p>
            <a:pPr marL="0" lvl="1" indent="0" algn="just">
              <a:lnSpc>
                <a:spcPct val="110000"/>
              </a:lnSpc>
              <a:spcBef>
                <a:spcPts val="600"/>
              </a:spcBef>
              <a:buNone/>
            </a:pPr>
            <a:r>
              <a:rPr lang="en-IN" dirty="0"/>
              <a:t>Storage Management would be around these 5 areas above </a:t>
            </a:r>
          </a:p>
        </p:txBody>
      </p:sp>
      <p:sp>
        <p:nvSpPr>
          <p:cNvPr id="3" name="Content Placeholder 2"/>
          <p:cNvSpPr>
            <a:spLocks noGrp="1"/>
          </p:cNvSpPr>
          <p:nvPr>
            <p:ph sz="quarter" idx="10"/>
          </p:nvPr>
        </p:nvSpPr>
        <p:spPr>
          <a:xfrm>
            <a:off x="152400" y="0"/>
            <a:ext cx="6629400" cy="1295400"/>
          </a:xfrm>
        </p:spPr>
        <p:txBody>
          <a:bodyPr>
            <a:normAutofit fontScale="92500"/>
          </a:bodyPr>
          <a:lstStyle/>
          <a:p>
            <a:r>
              <a:rPr lang="en-US" sz="3000" dirty="0"/>
              <a:t>ITSM : </a:t>
            </a:r>
            <a:r>
              <a:rPr lang="en-IN" sz="3000" dirty="0">
                <a:solidFill>
                  <a:srgbClr val="0070C0"/>
                </a:solidFill>
              </a:rPr>
              <a:t>Storage Management</a:t>
            </a:r>
          </a:p>
          <a:p>
            <a:r>
              <a:rPr lang="en-IN" sz="2400" dirty="0">
                <a:solidFill>
                  <a:srgbClr val="C00000"/>
                </a:solidFill>
              </a:rPr>
              <a:t>Introduction and Definition of Storage Management</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6</a:t>
            </a:fld>
            <a:endParaRPr lang="en-US" dirty="0"/>
          </a:p>
        </p:txBody>
      </p:sp>
    </p:spTree>
    <p:extLst>
      <p:ext uri="{BB962C8B-B14F-4D97-AF65-F5344CB8AC3E}">
        <p14:creationId xmlns:p14="http://schemas.microsoft.com/office/powerpoint/2010/main" val="2011922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14539"/>
            <a:ext cx="8792238" cy="5216993"/>
          </a:xfrm>
        </p:spPr>
        <p:txBody>
          <a:bodyPr>
            <a:normAutofit/>
          </a:bodyPr>
          <a:lstStyle/>
          <a:p>
            <a:pPr marL="180000" indent="-180000" algn="just">
              <a:lnSpc>
                <a:spcPct val="120000"/>
              </a:lnSpc>
              <a:spcBef>
                <a:spcPts val="300"/>
              </a:spcBef>
              <a:buFont typeface="Arial" panose="020B0604020202020204" pitchFamily="34" charset="0"/>
              <a:buChar char="•"/>
            </a:pPr>
            <a:r>
              <a:rPr lang="en-GB" sz="1800" dirty="0"/>
              <a:t>The individual who is assigned as the owner of the storage management process should have a broad basis of knowledge in several areas related to disk space resources. These areas include applications, backup systems, hardware configurations, and database systems. </a:t>
            </a:r>
          </a:p>
          <a:p>
            <a:pPr marL="180000" indent="-180000" algn="just">
              <a:lnSpc>
                <a:spcPct val="120000"/>
              </a:lnSpc>
              <a:spcBef>
                <a:spcPts val="300"/>
              </a:spcBef>
              <a:buFont typeface="Arial" panose="020B0604020202020204" pitchFamily="34" charset="0"/>
              <a:buChar char="•"/>
            </a:pPr>
            <a:r>
              <a:rPr lang="en-GB" sz="1800" dirty="0"/>
              <a:t>Due to the dynamic nature of disk-space management, the process owner should also be able to think and act in a tactical manner.</a:t>
            </a:r>
          </a:p>
          <a:p>
            <a:pPr marL="180000" indent="-180000">
              <a:lnSpc>
                <a:spcPct val="120000"/>
              </a:lnSpc>
              <a:spcBef>
                <a:spcPts val="300"/>
              </a:spcBef>
              <a:buFont typeface="Arial" panose="020B0604020202020204" pitchFamily="34" charset="0"/>
              <a:buChar char="•"/>
            </a:pPr>
            <a:r>
              <a:rPr lang="en-GB" sz="1800" dirty="0"/>
              <a:t>Some of the other </a:t>
            </a:r>
            <a:r>
              <a:rPr lang="en-GB" sz="1800" b="1" i="1" dirty="0">
                <a:solidFill>
                  <a:srgbClr val="0070C0"/>
                </a:solidFill>
              </a:rPr>
              <a:t>desirable </a:t>
            </a:r>
            <a:br>
              <a:rPr lang="en-GB" sz="1800" b="1" i="1" dirty="0">
                <a:solidFill>
                  <a:srgbClr val="0070C0"/>
                </a:solidFill>
              </a:rPr>
            </a:br>
            <a:r>
              <a:rPr lang="en-GB" sz="1800" b="1" i="1" dirty="0">
                <a:solidFill>
                  <a:srgbClr val="0070C0"/>
                </a:solidFill>
              </a:rPr>
              <a:t>characteristics</a:t>
            </a:r>
            <a:r>
              <a:rPr lang="en-GB" sz="1800" dirty="0"/>
              <a:t> to look for when </a:t>
            </a:r>
            <a:br>
              <a:rPr lang="en-GB" sz="1800" dirty="0"/>
            </a:br>
            <a:r>
              <a:rPr lang="en-GB" sz="1800" dirty="0"/>
              <a:t>selecting this individual.</a:t>
            </a:r>
          </a:p>
          <a:p>
            <a:pPr marL="180000" indent="-180000">
              <a:lnSpc>
                <a:spcPct val="120000"/>
              </a:lnSpc>
              <a:spcBef>
                <a:spcPts val="300"/>
              </a:spcBef>
              <a:buFont typeface="Arial" panose="020B0604020202020204" pitchFamily="34" charset="0"/>
              <a:buChar char="•"/>
            </a:pPr>
            <a:r>
              <a:rPr lang="en-IN" sz="1800" dirty="0"/>
              <a:t>The characteristics could be similar</a:t>
            </a:r>
            <a:br>
              <a:rPr lang="en-IN" sz="1800" dirty="0"/>
            </a:br>
            <a:r>
              <a:rPr lang="en-GB" sz="1800" dirty="0"/>
              <a:t>for other related processes like </a:t>
            </a:r>
            <a:br>
              <a:rPr lang="en-GB" sz="1800" dirty="0"/>
            </a:br>
            <a:r>
              <a:rPr lang="en-GB" sz="1800" dirty="0"/>
              <a:t>Capacity Planning, Performance and </a:t>
            </a:r>
            <a:br>
              <a:rPr lang="en-GB" sz="1800" dirty="0"/>
            </a:br>
            <a:r>
              <a:rPr lang="en-GB" sz="1800" dirty="0"/>
              <a:t>Tuning, Change Management, </a:t>
            </a:r>
            <a:br>
              <a:rPr lang="en-GB" sz="1800" dirty="0"/>
            </a:br>
            <a:r>
              <a:rPr lang="en-GB" sz="1800" dirty="0"/>
              <a:t>Disaster Recovery.</a:t>
            </a:r>
            <a:endParaRPr lang="en-GB" dirty="0"/>
          </a:p>
        </p:txBody>
      </p:sp>
      <p:sp>
        <p:nvSpPr>
          <p:cNvPr id="3" name="Content Placeholder 2"/>
          <p:cNvSpPr>
            <a:spLocks noGrp="1"/>
          </p:cNvSpPr>
          <p:nvPr>
            <p:ph sz="quarter" idx="10"/>
          </p:nvPr>
        </p:nvSpPr>
        <p:spPr>
          <a:xfrm>
            <a:off x="152400" y="0"/>
            <a:ext cx="6629400" cy="1295400"/>
          </a:xfrm>
        </p:spPr>
        <p:txBody>
          <a:bodyPr>
            <a:normAutofit/>
          </a:bodyPr>
          <a:lstStyle/>
          <a:p>
            <a:r>
              <a:rPr lang="en-US" sz="3000" dirty="0"/>
              <a:t>ITSM : </a:t>
            </a:r>
            <a:r>
              <a:rPr lang="en-IN" sz="3000" dirty="0">
                <a:solidFill>
                  <a:srgbClr val="0070C0"/>
                </a:solidFill>
              </a:rPr>
              <a:t>Storage Management</a:t>
            </a:r>
          </a:p>
          <a:p>
            <a:r>
              <a:rPr lang="en-IN" sz="2400" dirty="0">
                <a:solidFill>
                  <a:srgbClr val="C00000"/>
                </a:solidFill>
              </a:rPr>
              <a:t>Storage Management Process Owner</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7</a:t>
            </a:fld>
            <a:endParaRPr lang="en-US" dirty="0"/>
          </a:p>
        </p:txBody>
      </p:sp>
      <p:pic>
        <p:nvPicPr>
          <p:cNvPr id="6" name="Picture 5"/>
          <p:cNvPicPr>
            <a:picLocks noChangeAspect="1"/>
          </p:cNvPicPr>
          <p:nvPr/>
        </p:nvPicPr>
        <p:blipFill>
          <a:blip r:embed="rId3"/>
          <a:stretch>
            <a:fillRect/>
          </a:stretch>
        </p:blipFill>
        <p:spPr>
          <a:xfrm>
            <a:off x="4200422" y="3426382"/>
            <a:ext cx="4867275" cy="3105150"/>
          </a:xfrm>
          <a:prstGeom prst="rect">
            <a:avLst/>
          </a:prstGeom>
        </p:spPr>
      </p:pic>
    </p:spTree>
    <p:extLst>
      <p:ext uri="{BB962C8B-B14F-4D97-AF65-F5344CB8AC3E}">
        <p14:creationId xmlns:p14="http://schemas.microsoft.com/office/powerpoint/2010/main" val="1891002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14539"/>
            <a:ext cx="8792238" cy="5216993"/>
          </a:xfrm>
        </p:spPr>
        <p:txBody>
          <a:bodyPr>
            <a:normAutofit/>
          </a:bodyPr>
          <a:lstStyle/>
          <a:p>
            <a:pPr marL="180000" indent="-180000" algn="just">
              <a:lnSpc>
                <a:spcPct val="130000"/>
              </a:lnSpc>
              <a:spcBef>
                <a:spcPts val="600"/>
              </a:spcBef>
              <a:buFont typeface="Arial" panose="020B0604020202020204" pitchFamily="34" charset="0"/>
              <a:buChar char="•"/>
            </a:pPr>
            <a:r>
              <a:rPr lang="en-GB" sz="1800" dirty="0"/>
              <a:t>Storage Capacity management consists of providing sufficient data storage to authorized users at a reasonable cost </a:t>
            </a:r>
          </a:p>
          <a:p>
            <a:pPr marL="180000" indent="-180000" algn="just">
              <a:lnSpc>
                <a:spcPct val="130000"/>
              </a:lnSpc>
              <a:spcBef>
                <a:spcPts val="600"/>
              </a:spcBef>
              <a:buFont typeface="Arial" panose="020B0604020202020204" pitchFamily="34" charset="0"/>
              <a:buChar char="•"/>
            </a:pPr>
            <a:r>
              <a:rPr lang="en-GB" sz="1800" dirty="0"/>
              <a:t>Storage capacity includes </a:t>
            </a:r>
          </a:p>
          <a:p>
            <a:pPr marL="580050" lvl="1" indent="-180000" algn="just">
              <a:lnSpc>
                <a:spcPct val="130000"/>
              </a:lnSpc>
              <a:spcBef>
                <a:spcPts val="600"/>
              </a:spcBef>
              <a:buFont typeface="Arial" panose="020B0604020202020204" pitchFamily="34" charset="0"/>
              <a:buChar char="•"/>
            </a:pPr>
            <a:r>
              <a:rPr lang="en-GB" sz="1800" dirty="0"/>
              <a:t>Large quantities of disk farms accessible to servers or mainframes. </a:t>
            </a:r>
          </a:p>
          <a:p>
            <a:pPr marL="580050" lvl="1" indent="-180000" algn="just">
              <a:lnSpc>
                <a:spcPct val="130000"/>
              </a:lnSpc>
              <a:spcBef>
                <a:spcPts val="600"/>
              </a:spcBef>
              <a:buFont typeface="Arial" panose="020B0604020202020204" pitchFamily="34" charset="0"/>
              <a:buChar char="•"/>
            </a:pPr>
            <a:r>
              <a:rPr lang="en-GB" sz="1800" dirty="0"/>
              <a:t>Main memory and magnetic disk storage for all computes like mainframes, midrange computers, workstations, servers, and desktop computers.</a:t>
            </a:r>
          </a:p>
          <a:p>
            <a:pPr marL="580050" lvl="1" indent="-180000" algn="just">
              <a:lnSpc>
                <a:spcPct val="130000"/>
              </a:lnSpc>
              <a:spcBef>
                <a:spcPts val="600"/>
              </a:spcBef>
              <a:buFont typeface="Arial" panose="020B0604020202020204" pitchFamily="34" charset="0"/>
              <a:buChar char="•"/>
            </a:pPr>
            <a:r>
              <a:rPr lang="en-GB" sz="1800" dirty="0"/>
              <a:t>Data storage capacity also includes alternative storage devices such as optical disks, magnetic drums, open reel magnetic tape, magnetic tape cartridges and cassettes, digital audio tape, and digital linear tape. (significant of these are obsolete or uncommon now) </a:t>
            </a:r>
          </a:p>
          <a:p>
            <a:pPr marL="180000" indent="-180000" algn="just">
              <a:lnSpc>
                <a:spcPct val="130000"/>
              </a:lnSpc>
              <a:spcBef>
                <a:spcPts val="600"/>
              </a:spcBef>
              <a:buFont typeface="Arial" panose="020B0604020202020204" pitchFamily="34" charset="0"/>
              <a:buChar char="•"/>
            </a:pPr>
            <a:r>
              <a:rPr lang="en-GB" sz="1800" dirty="0"/>
              <a:t>Activities towards Maximizing the efficient use of data storage is cantered around large-capacity storage devices such as high volume disk arrays, as large capacities of these devices, when left unchecked, can result in poorly used or wasted space</a:t>
            </a:r>
          </a:p>
        </p:txBody>
      </p:sp>
      <p:sp>
        <p:nvSpPr>
          <p:cNvPr id="3" name="Content Placeholder 2"/>
          <p:cNvSpPr>
            <a:spLocks noGrp="1"/>
          </p:cNvSpPr>
          <p:nvPr>
            <p:ph sz="quarter" idx="10"/>
          </p:nvPr>
        </p:nvSpPr>
        <p:spPr>
          <a:xfrm>
            <a:off x="152400" y="0"/>
            <a:ext cx="6629400" cy="1295400"/>
          </a:xfrm>
        </p:spPr>
        <p:txBody>
          <a:bodyPr>
            <a:normAutofit/>
          </a:bodyPr>
          <a:lstStyle/>
          <a:p>
            <a:r>
              <a:rPr lang="en-US" sz="3000" dirty="0"/>
              <a:t>ITSM : </a:t>
            </a:r>
            <a:r>
              <a:rPr lang="en-IN" sz="3000" dirty="0">
                <a:solidFill>
                  <a:srgbClr val="0070C0"/>
                </a:solidFill>
              </a:rPr>
              <a:t>Storage Management</a:t>
            </a:r>
          </a:p>
          <a:p>
            <a:r>
              <a:rPr lang="en-IN" sz="2400" dirty="0">
                <a:solidFill>
                  <a:srgbClr val="C00000"/>
                </a:solidFill>
              </a:rPr>
              <a:t>Capacity Management - 1</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8</a:t>
            </a:fld>
            <a:endParaRPr lang="en-US" dirty="0"/>
          </a:p>
        </p:txBody>
      </p:sp>
    </p:spTree>
    <p:extLst>
      <p:ext uri="{BB962C8B-B14F-4D97-AF65-F5344CB8AC3E}">
        <p14:creationId xmlns:p14="http://schemas.microsoft.com/office/powerpoint/2010/main" val="1583361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1314539"/>
            <a:ext cx="9067696" cy="5216993"/>
          </a:xfrm>
        </p:spPr>
        <p:txBody>
          <a:bodyPr>
            <a:noAutofit/>
          </a:bodyPr>
          <a:lstStyle/>
          <a:p>
            <a:pPr marL="180000" indent="-180000" algn="just">
              <a:lnSpc>
                <a:spcPct val="130000"/>
              </a:lnSpc>
              <a:spcBef>
                <a:spcPts val="600"/>
              </a:spcBef>
              <a:buFont typeface="Arial" panose="020B0604020202020204" pitchFamily="34" charset="0"/>
              <a:buChar char="•"/>
            </a:pPr>
            <a:r>
              <a:rPr lang="en-GB" sz="1800" dirty="0"/>
              <a:t>There are a number of methods to increase the utilization of the storage devices.</a:t>
            </a:r>
          </a:p>
          <a:p>
            <a:pPr marL="468000" lvl="1" indent="-144000" algn="just">
              <a:lnSpc>
                <a:spcPct val="130000"/>
              </a:lnSpc>
              <a:spcBef>
                <a:spcPts val="600"/>
              </a:spcBef>
              <a:buFont typeface="Arial" panose="020B0604020202020204" pitchFamily="34" charset="0"/>
              <a:buChar char="•"/>
            </a:pPr>
            <a:r>
              <a:rPr lang="en-GB" sz="1800" dirty="0"/>
              <a:t>Instituting a </a:t>
            </a:r>
            <a:r>
              <a:rPr lang="en-GB" sz="1800" b="1" i="1" dirty="0">
                <a:solidFill>
                  <a:srgbClr val="0070C0"/>
                </a:solidFill>
              </a:rPr>
              <a:t>robust capacity planning process </a:t>
            </a:r>
            <a:r>
              <a:rPr lang="en-GB" sz="1800" dirty="0"/>
              <a:t>across all of IT, which will identify requirements for disk space in advance enabling planners to propose and budget the most cost effective storage resources to meet forecast demand.</a:t>
            </a:r>
          </a:p>
          <a:p>
            <a:pPr marL="468000" lvl="1" indent="-144000" algn="just">
              <a:lnSpc>
                <a:spcPct val="130000"/>
              </a:lnSpc>
              <a:spcBef>
                <a:spcPts val="600"/>
              </a:spcBef>
              <a:buFont typeface="Arial" panose="020B0604020202020204" pitchFamily="34" charset="0"/>
              <a:buChar char="•"/>
            </a:pPr>
            <a:r>
              <a:rPr lang="en-GB" sz="1800" b="1" i="1" dirty="0">
                <a:solidFill>
                  <a:srgbClr val="0070C0"/>
                </a:solidFill>
              </a:rPr>
              <a:t>Monitor disk space usage </a:t>
            </a:r>
            <a:r>
              <a:rPr lang="en-GB" sz="1800" dirty="0"/>
              <a:t>to proactively spot unplanned data growth, data fragmentation, increased use of extents, and data that has not been accessed for long periods of time. A process which can use tools as necessary and heighten awareness about responsible disk space management.</a:t>
            </a:r>
          </a:p>
          <a:p>
            <a:pPr marL="182880" lvl="1" indent="-182880" algn="just">
              <a:lnSpc>
                <a:spcPct val="120000"/>
              </a:lnSpc>
              <a:spcBef>
                <a:spcPts val="600"/>
              </a:spcBef>
              <a:buFont typeface="Arial" panose="020B0604020202020204" pitchFamily="34" charset="0"/>
              <a:buChar char="•"/>
            </a:pPr>
            <a:r>
              <a:rPr lang="en-GB" sz="1800" dirty="0"/>
              <a:t>IT Infrastructures prominently use magnetic storage disks, tapes and High Density tapes with capacity of 50GB and higher. While magnetic disks are the most common type of storage device within an infrastructure</a:t>
            </a:r>
          </a:p>
          <a:p>
            <a:pPr marL="182880" lvl="1" indent="-182880" algn="just">
              <a:lnSpc>
                <a:spcPct val="120000"/>
              </a:lnSpc>
              <a:spcBef>
                <a:spcPts val="600"/>
              </a:spcBef>
              <a:buFont typeface="Arial" panose="020B0604020202020204" pitchFamily="34" charset="0"/>
              <a:buChar char="•"/>
            </a:pPr>
            <a:r>
              <a:rPr lang="en-GB" sz="1800" dirty="0"/>
              <a:t>Usage of Solid state devices which are persistent, have smaller form factor, lower power consumption with reasonably high capacity are getting to be popular.</a:t>
            </a:r>
          </a:p>
          <a:p>
            <a:pPr marL="182880" lvl="1" indent="-182880" algn="just">
              <a:lnSpc>
                <a:spcPct val="130000"/>
              </a:lnSpc>
              <a:spcBef>
                <a:spcPts val="600"/>
              </a:spcBef>
              <a:buFont typeface="Arial" panose="020B0604020202020204" pitchFamily="34" charset="0"/>
              <a:buChar char="•"/>
            </a:pPr>
            <a:endParaRPr lang="en-GB" sz="1800" dirty="0"/>
          </a:p>
        </p:txBody>
      </p:sp>
      <p:sp>
        <p:nvSpPr>
          <p:cNvPr id="3" name="Content Placeholder 2"/>
          <p:cNvSpPr>
            <a:spLocks noGrp="1"/>
          </p:cNvSpPr>
          <p:nvPr>
            <p:ph sz="quarter" idx="10"/>
          </p:nvPr>
        </p:nvSpPr>
        <p:spPr>
          <a:xfrm>
            <a:off x="152400" y="0"/>
            <a:ext cx="6629400" cy="1295400"/>
          </a:xfrm>
        </p:spPr>
        <p:txBody>
          <a:bodyPr>
            <a:normAutofit/>
          </a:bodyPr>
          <a:lstStyle/>
          <a:p>
            <a:r>
              <a:rPr lang="en-US" sz="3000" dirty="0"/>
              <a:t>ITSM : </a:t>
            </a:r>
            <a:r>
              <a:rPr lang="en-IN" sz="3000" dirty="0">
                <a:solidFill>
                  <a:srgbClr val="0070C0"/>
                </a:solidFill>
              </a:rPr>
              <a:t>Storage Management</a:t>
            </a:r>
          </a:p>
          <a:p>
            <a:r>
              <a:rPr lang="en-IN" sz="2400" dirty="0">
                <a:solidFill>
                  <a:srgbClr val="C00000"/>
                </a:solidFill>
              </a:rPr>
              <a:t>Capacity Management - 2</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9</a:t>
            </a:fld>
            <a:endParaRPr lang="en-US" dirty="0"/>
          </a:p>
        </p:txBody>
      </p:sp>
    </p:spTree>
    <p:extLst>
      <p:ext uri="{BB962C8B-B14F-4D97-AF65-F5344CB8AC3E}">
        <p14:creationId xmlns:p14="http://schemas.microsoft.com/office/powerpoint/2010/main" val="1350690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16127</TotalTime>
  <Words>5666</Words>
  <Application>Microsoft Office PowerPoint</Application>
  <PresentationFormat>On-screen Show (4:3)</PresentationFormat>
  <Paragraphs>525</Paragraphs>
  <Slides>37</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Cambria</vt:lpstr>
      <vt:lpstr>Wingdings</vt:lpstr>
      <vt:lpstr>Office Theme</vt:lpstr>
      <vt:lpstr>ITSM – Session 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Phalachandra HL</cp:lastModifiedBy>
  <cp:revision>792</cp:revision>
  <dcterms:created xsi:type="dcterms:W3CDTF">2011-09-14T09:42:05Z</dcterms:created>
  <dcterms:modified xsi:type="dcterms:W3CDTF">2021-01-30T17:38:05Z</dcterms:modified>
</cp:coreProperties>
</file>