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60" r:id="rId2"/>
    <p:sldId id="293" r:id="rId3"/>
    <p:sldId id="333" r:id="rId4"/>
    <p:sldId id="332" r:id="rId5"/>
    <p:sldId id="329" r:id="rId6"/>
    <p:sldId id="341" r:id="rId7"/>
    <p:sldId id="294" r:id="rId8"/>
    <p:sldId id="339" r:id="rId9"/>
    <p:sldId id="340" r:id="rId10"/>
    <p:sldId id="338" r:id="rId11"/>
    <p:sldId id="295" r:id="rId12"/>
    <p:sldId id="296" r:id="rId13"/>
    <p:sldId id="297" r:id="rId14"/>
    <p:sldId id="298" r:id="rId15"/>
    <p:sldId id="299" r:id="rId16"/>
    <p:sldId id="300" r:id="rId17"/>
    <p:sldId id="335" r:id="rId18"/>
    <p:sldId id="305" r:id="rId19"/>
    <p:sldId id="331" r:id="rId20"/>
    <p:sldId id="306" r:id="rId21"/>
    <p:sldId id="336" r:id="rId22"/>
    <p:sldId id="308" r:id="rId23"/>
    <p:sldId id="307" r:id="rId24"/>
    <p:sldId id="310" r:id="rId25"/>
    <p:sldId id="326" r:id="rId26"/>
    <p:sldId id="312" r:id="rId27"/>
    <p:sldId id="313" r:id="rId28"/>
    <p:sldId id="334" r:id="rId29"/>
    <p:sldId id="316" r:id="rId30"/>
    <p:sldId id="317" r:id="rId31"/>
    <p:sldId id="318" r:id="rId32"/>
    <p:sldId id="319" r:id="rId33"/>
    <p:sldId id="320" r:id="rId34"/>
    <p:sldId id="322" r:id="rId35"/>
    <p:sldId id="309" r:id="rId36"/>
    <p:sldId id="323" r:id="rId37"/>
    <p:sldId id="324" r:id="rId38"/>
    <p:sldId id="330" r:id="rId39"/>
    <p:sldId id="325" r:id="rId40"/>
    <p:sldId id="33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5399" autoAdjust="0"/>
  </p:normalViewPr>
  <p:slideViewPr>
    <p:cSldViewPr>
      <p:cViewPr varScale="1">
        <p:scale>
          <a:sx n="50" d="100"/>
          <a:sy n="50" d="100"/>
        </p:scale>
        <p:origin x="144" y="24"/>
      </p:cViewPr>
      <p:guideLst>
        <p:guide orient="horz" pos="2160"/>
        <p:guide pos="2880"/>
      </p:guideLst>
    </p:cSldViewPr>
  </p:slideViewPr>
  <p:notesTextViewPr>
    <p:cViewPr>
      <p:scale>
        <a:sx n="100" d="100"/>
        <a:sy n="100" d="100"/>
      </p:scale>
      <p:origin x="0" y="0"/>
    </p:cViewPr>
  </p:notesTextViewPr>
  <p:sorterViewPr>
    <p:cViewPr>
      <p:scale>
        <a:sx n="156" d="100"/>
        <a:sy n="156" d="100"/>
      </p:scale>
      <p:origin x="0" y="-19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099D41-F811-4C54-ACE8-2447FA8AE2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0F0AC38-30CA-481C-B56B-E749633726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endParaRPr lang="en-US"/>
          </a:p>
        </p:txBody>
      </p:sp>
      <p:sp>
        <p:nvSpPr>
          <p:cNvPr id="4" name="Footer Placeholder 3">
            <a:extLst>
              <a:ext uri="{FF2B5EF4-FFF2-40B4-BE49-F238E27FC236}">
                <a16:creationId xmlns:a16="http://schemas.microsoft.com/office/drawing/2014/main" id="{DD1EC386-6557-49C4-8805-92CC6C6A86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5269A4-9CD5-4885-A17A-B2E4160D9D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ADABA7-53A9-4870-9A06-7871FA8E0B43}" type="slidenum">
              <a:rPr lang="en-US" smtClean="0"/>
              <a:t>‹#›</a:t>
            </a:fld>
            <a:endParaRPr lang="en-US"/>
          </a:p>
        </p:txBody>
      </p:sp>
    </p:spTree>
    <p:extLst>
      <p:ext uri="{BB962C8B-B14F-4D97-AF65-F5344CB8AC3E}">
        <p14:creationId xmlns:p14="http://schemas.microsoft.com/office/powerpoint/2010/main" val="383237627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12-08-2018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IN"/>
              <a:t>12-08-2018</a:t>
            </a:r>
          </a:p>
        </p:txBody>
      </p:sp>
      <p:sp>
        <p:nvSpPr>
          <p:cNvPr id="5" name="Slide Number Placeholder 4"/>
          <p:cNvSpPr>
            <a:spLocks noGrp="1"/>
          </p:cNvSpPr>
          <p:nvPr>
            <p:ph type="sldNum" sz="quarter" idx="11"/>
          </p:nvPr>
        </p:nvSpPr>
        <p:spPr/>
        <p:txBody>
          <a:bodyPr/>
          <a:lstStyle/>
          <a:p>
            <a:fld id="{C7BC08CD-08CE-4BE9-82DB-405CF9CCA283}" type="slidenum">
              <a:rPr lang="en-IN" smtClean="0"/>
              <a:t>1</a:t>
            </a:fld>
            <a:endParaRPr lang="en-IN"/>
          </a:p>
        </p:txBody>
      </p:sp>
    </p:spTree>
    <p:extLst>
      <p:ext uri="{BB962C8B-B14F-4D97-AF65-F5344CB8AC3E}">
        <p14:creationId xmlns:p14="http://schemas.microsoft.com/office/powerpoint/2010/main" val="39877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20828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9945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Quality and Value</a:t>
            </a:r>
          </a:p>
        </p:txBody>
      </p:sp>
      <p:sp>
        <p:nvSpPr>
          <p:cNvPr id="4" name="Slide Number Placeholder 3"/>
          <p:cNvSpPr>
            <a:spLocks noGrp="1"/>
          </p:cNvSpPr>
          <p:nvPr>
            <p:ph type="sldNum" sz="quarter" idx="10"/>
          </p:nvPr>
        </p:nvSpPr>
        <p:spPr/>
        <p:txBody>
          <a:bodyPr/>
          <a:lstStyle/>
          <a:p>
            <a:fld id="{C7BC08CD-08CE-4BE9-82DB-405CF9CCA283}" type="slidenum">
              <a:rPr lang="en-IN" smtClean="0"/>
              <a:t>13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4677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45454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14121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5983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27955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49867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88637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7104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81349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Standards</a:t>
            </a:r>
          </a:p>
          <a:p>
            <a:r>
              <a:rPr lang="en-US" dirty="0"/>
              <a:t>COBIT Control Objectives for Information </a:t>
            </a:r>
            <a:r>
              <a:rPr lang="en-US" dirty="0" err="1"/>
              <a:t>Technologiess</a:t>
            </a:r>
            <a:endParaRPr lang="en-US" dirty="0"/>
          </a:p>
          <a:p>
            <a:r>
              <a:rPr lang="en-US" dirty="0"/>
              <a:t>Build Acquire and </a:t>
            </a:r>
            <a:r>
              <a:rPr lang="en-US" dirty="0" err="1"/>
              <a:t>Implent</a:t>
            </a:r>
            <a:r>
              <a:rPr lang="en-US" dirty="0"/>
              <a:t> – BAI10</a:t>
            </a:r>
          </a:p>
          <a:p>
            <a:endParaRPr lang="en-US" dirty="0"/>
          </a:p>
          <a:p>
            <a:r>
              <a:rPr lang="en-US" dirty="0"/>
              <a:t>Tools</a:t>
            </a:r>
          </a:p>
          <a:p>
            <a:r>
              <a:rPr lang="en-US" dirty="0"/>
              <a:t>Puppet</a:t>
            </a:r>
          </a:p>
          <a:p>
            <a:r>
              <a:rPr lang="en-US" dirty="0"/>
              <a:t>Chef</a:t>
            </a:r>
          </a:p>
        </p:txBody>
      </p:sp>
      <p:sp>
        <p:nvSpPr>
          <p:cNvPr id="4" name="Slide Number Placeholder 3"/>
          <p:cNvSpPr>
            <a:spLocks noGrp="1"/>
          </p:cNvSpPr>
          <p:nvPr>
            <p:ph type="sldNum" sz="quarter" idx="10"/>
          </p:nvPr>
        </p:nvSpPr>
        <p:spPr/>
        <p:txBody>
          <a:bodyPr/>
          <a:lstStyle/>
          <a:p>
            <a:fld id="{C7BC08CD-08CE-4BE9-82DB-405CF9CCA283}" type="slidenum">
              <a:rPr lang="en-IN" smtClean="0"/>
              <a:t>21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060112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3936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59405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88897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13839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32106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3128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29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537452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983053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31</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04072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036901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32</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57040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33</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00951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Helpful Hints for Effective Capacity Planning</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Start small.</a:t>
            </a:r>
          </a:p>
          <a:p>
            <a:r>
              <a:rPr lang="en-US" sz="1200" b="0" i="0" u="none" strike="noStrike" kern="1200" baseline="0" dirty="0">
                <a:solidFill>
                  <a:schemeClr val="tx1"/>
                </a:solidFill>
                <a:latin typeface="+mn-lt"/>
                <a:ea typeface="+mn-ea"/>
                <a:cs typeface="+mn-cs"/>
              </a:rPr>
              <a:t>2. Speak the language of your customers.</a:t>
            </a:r>
          </a:p>
          <a:p>
            <a:r>
              <a:rPr lang="en-US" sz="1200" b="0" i="0" u="none" strike="noStrike" kern="1200" baseline="0" dirty="0">
                <a:solidFill>
                  <a:schemeClr val="tx1"/>
                </a:solidFill>
                <a:latin typeface="+mn-lt"/>
                <a:ea typeface="+mn-ea"/>
                <a:cs typeface="+mn-cs"/>
              </a:rPr>
              <a:t>3. Consider future platforms.</a:t>
            </a:r>
          </a:p>
          <a:p>
            <a:r>
              <a:rPr lang="en-US" sz="1200" b="0" i="0" u="none" strike="noStrike" kern="1200" baseline="0" dirty="0">
                <a:solidFill>
                  <a:schemeClr val="tx1"/>
                </a:solidFill>
                <a:latin typeface="+mn-lt"/>
                <a:ea typeface="+mn-ea"/>
                <a:cs typeface="+mn-cs"/>
              </a:rPr>
              <a:t>4. Share plans with your suppliers.</a:t>
            </a:r>
          </a:p>
          <a:p>
            <a:r>
              <a:rPr lang="en-US" sz="1200" b="0" i="0" u="none" strike="noStrike" kern="1200" baseline="0" dirty="0">
                <a:solidFill>
                  <a:schemeClr val="tx1"/>
                </a:solidFill>
                <a:latin typeface="+mn-lt"/>
                <a:ea typeface="+mn-ea"/>
                <a:cs typeface="+mn-cs"/>
              </a:rPr>
              <a:t>5. Anticipate nonlinear cost ratios.</a:t>
            </a:r>
          </a:p>
          <a:p>
            <a:r>
              <a:rPr lang="en-US" sz="1200" b="0" i="0" u="none" strike="noStrike" kern="1200" baseline="0" dirty="0">
                <a:solidFill>
                  <a:schemeClr val="tx1"/>
                </a:solidFill>
                <a:latin typeface="+mn-lt"/>
                <a:ea typeface="+mn-ea"/>
                <a:cs typeface="+mn-cs"/>
              </a:rPr>
              <a:t>6. Plan for occasional workload reductions.</a:t>
            </a:r>
          </a:p>
          <a:p>
            <a:r>
              <a:rPr lang="en-US" sz="1200" b="0" i="0" u="none" strike="noStrike" kern="1200" baseline="0" dirty="0">
                <a:solidFill>
                  <a:schemeClr val="tx1"/>
                </a:solidFill>
                <a:latin typeface="+mn-lt"/>
                <a:ea typeface="+mn-ea"/>
                <a:cs typeface="+mn-cs"/>
              </a:rPr>
              <a:t>7. Prepare for the turnover of personnel.</a:t>
            </a:r>
          </a:p>
          <a:p>
            <a:r>
              <a:rPr lang="en-US" sz="1200" b="0" i="0" u="none" strike="noStrike" kern="1200" baseline="0" dirty="0">
                <a:solidFill>
                  <a:schemeClr val="tx1"/>
                </a:solidFill>
                <a:latin typeface="+mn-lt"/>
                <a:ea typeface="+mn-ea"/>
                <a:cs typeface="+mn-cs"/>
              </a:rPr>
              <a:t>8. Strive to continually improve the process.</a:t>
            </a:r>
          </a:p>
          <a:p>
            <a:r>
              <a:rPr lang="en-US" sz="1200" b="0" i="0" u="none" strike="noStrike" kern="1200" baseline="0" dirty="0">
                <a:solidFill>
                  <a:schemeClr val="tx1"/>
                </a:solidFill>
                <a:latin typeface="+mn-lt"/>
                <a:ea typeface="+mn-ea"/>
                <a:cs typeface="+mn-cs"/>
              </a:rPr>
              <a:t>9. Evaluate the hidden costs of upgrades.</a:t>
            </a:r>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75198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35</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00628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on the same</a:t>
            </a:r>
          </a:p>
        </p:txBody>
      </p:sp>
      <p:sp>
        <p:nvSpPr>
          <p:cNvPr id="4" name="Slide Number Placeholder 3"/>
          <p:cNvSpPr>
            <a:spLocks noGrp="1"/>
          </p:cNvSpPr>
          <p:nvPr>
            <p:ph type="sldNum" sz="quarter" idx="10"/>
          </p:nvPr>
        </p:nvSpPr>
        <p:spPr/>
        <p:txBody>
          <a:bodyPr/>
          <a:lstStyle/>
          <a:p>
            <a:fld id="{C7BC08CD-08CE-4BE9-82DB-405CF9CCA283}" type="slidenum">
              <a:rPr lang="en-IN" smtClean="0"/>
              <a:t>36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4208514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955629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872997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39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947122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 resource planning tool </a:t>
            </a:r>
            <a:r>
              <a:rPr lang="en-US" dirty="0" err="1"/>
              <a:t>Saviom</a:t>
            </a:r>
            <a:endParaRPr lang="en-US" dirty="0"/>
          </a:p>
          <a:p>
            <a:r>
              <a:rPr lang="en-US" dirty="0"/>
              <a:t>Device42</a:t>
            </a:r>
          </a:p>
        </p:txBody>
      </p:sp>
      <p:sp>
        <p:nvSpPr>
          <p:cNvPr id="4" name="Slide Number Placeholder 3"/>
          <p:cNvSpPr>
            <a:spLocks noGrp="1"/>
          </p:cNvSpPr>
          <p:nvPr>
            <p:ph type="sldNum" sz="quarter" idx="10"/>
          </p:nvPr>
        </p:nvSpPr>
        <p:spPr/>
        <p:txBody>
          <a:bodyPr/>
          <a:lstStyle/>
          <a:p>
            <a:fld id="{C7BC08CD-08CE-4BE9-82DB-405CF9CCA283}" type="slidenum">
              <a:rPr lang="en-IN" smtClean="0"/>
              <a:t>40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76515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200"/>
              </a:spcBef>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7BC08CD-08CE-4BE9-82DB-405CF9CCA283}" type="slidenum">
              <a:rPr lang="en-IN" smtClean="0"/>
              <a:t>4</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99301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6</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288952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7</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32641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8</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66062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9</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3901269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BC08CD-08CE-4BE9-82DB-405CF9CCA283}" type="slidenum">
              <a:rPr lang="en-IN" smtClean="0"/>
              <a:t>10</a:t>
            </a:fld>
            <a:endParaRPr lang="en-IN"/>
          </a:p>
        </p:txBody>
      </p:sp>
      <p:sp>
        <p:nvSpPr>
          <p:cNvPr id="5" name="Date Placeholder 4">
            <a:extLst>
              <a:ext uri="{FF2B5EF4-FFF2-40B4-BE49-F238E27FC236}">
                <a16:creationId xmlns:a16="http://schemas.microsoft.com/office/drawing/2014/main" id="{D102151D-0EBC-42D1-B321-B50B4470CB29}"/>
              </a:ext>
            </a:extLst>
          </p:cNvPr>
          <p:cNvSpPr>
            <a:spLocks noGrp="1"/>
          </p:cNvSpPr>
          <p:nvPr>
            <p:ph type="dt" idx="11"/>
          </p:nvPr>
        </p:nvSpPr>
        <p:spPr/>
        <p:txBody>
          <a:bodyPr/>
          <a:lstStyle/>
          <a:p>
            <a:r>
              <a:rPr lang="en-IN"/>
              <a:t>12-08-2018</a:t>
            </a:r>
          </a:p>
        </p:txBody>
      </p:sp>
    </p:spTree>
    <p:extLst>
      <p:ext uri="{BB962C8B-B14F-4D97-AF65-F5344CB8AC3E}">
        <p14:creationId xmlns:p14="http://schemas.microsoft.com/office/powerpoint/2010/main" val="183435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dirty="0"/>
              <a:t>16 Sep 2018</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 ZG538 Infrastructure Management</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94D3-61F7-46B0-8B77-CC3AC63CD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65EE7-DA88-4B3B-A08F-6D8A10EA08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B573B-4B59-47A6-BFEB-4FD72F325761}"/>
              </a:ext>
            </a:extLst>
          </p:cNvPr>
          <p:cNvSpPr>
            <a:spLocks noGrp="1"/>
          </p:cNvSpPr>
          <p:nvPr>
            <p:ph type="dt" sz="half" idx="10"/>
          </p:nvPr>
        </p:nvSpPr>
        <p:spPr/>
        <p:txBody>
          <a:bodyPr/>
          <a:lstStyle/>
          <a:p>
            <a:r>
              <a:rPr lang="en-US"/>
              <a:t>12 Aug 2018</a:t>
            </a:r>
          </a:p>
        </p:txBody>
      </p:sp>
      <p:sp>
        <p:nvSpPr>
          <p:cNvPr id="5" name="Footer Placeholder 4">
            <a:extLst>
              <a:ext uri="{FF2B5EF4-FFF2-40B4-BE49-F238E27FC236}">
                <a16:creationId xmlns:a16="http://schemas.microsoft.com/office/drawing/2014/main" id="{81033C64-DD35-4F34-AA0A-AEDE18088539}"/>
              </a:ext>
            </a:extLst>
          </p:cNvPr>
          <p:cNvSpPr>
            <a:spLocks noGrp="1"/>
          </p:cNvSpPr>
          <p:nvPr>
            <p:ph type="ftr" sz="quarter" idx="11"/>
          </p:nvPr>
        </p:nvSpPr>
        <p:spPr/>
        <p:txBody>
          <a:bodyPr/>
          <a:lstStyle/>
          <a:p>
            <a:r>
              <a:rPr lang="en-US" dirty="0"/>
              <a:t>SS ZG538 Infrastructure Management</a:t>
            </a:r>
          </a:p>
        </p:txBody>
      </p:sp>
      <p:sp>
        <p:nvSpPr>
          <p:cNvPr id="6" name="Slide Number Placeholder 5">
            <a:extLst>
              <a:ext uri="{FF2B5EF4-FFF2-40B4-BE49-F238E27FC236}">
                <a16:creationId xmlns:a16="http://schemas.microsoft.com/office/drawing/2014/main" id="{6ECA181F-0314-47FC-820C-02DA3A458B27}"/>
              </a:ext>
            </a:extLst>
          </p:cNvPr>
          <p:cNvSpPr>
            <a:spLocks noGrp="1"/>
          </p:cNvSpPr>
          <p:nvPr>
            <p:ph type="sldNum" sz="quarter" idx="12"/>
          </p:nvPr>
        </p:nvSpPr>
        <p:spPr/>
        <p:txBody>
          <a:bodyPr/>
          <a:lstStyle/>
          <a:p>
            <a:fld id="{4F231620-7DEA-4533-BCCC-3A8DE4523268}" type="slidenum">
              <a:rPr lang="en-US" smtClean="0"/>
              <a:t>‹#›</a:t>
            </a:fld>
            <a:endParaRPr lang="en-US"/>
          </a:p>
        </p:txBody>
      </p:sp>
    </p:spTree>
    <p:extLst>
      <p:ext uri="{BB962C8B-B14F-4D97-AF65-F5344CB8AC3E}">
        <p14:creationId xmlns:p14="http://schemas.microsoft.com/office/powerpoint/2010/main" val="1667171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A3D0F-EB8C-47AB-A6A7-3BB47CE996B0}"/>
              </a:ext>
            </a:extLst>
          </p:cNvPr>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p>
            <a:pPr algn="ctr" eaLnBrk="0" hangingPunct="0">
              <a:defRPr/>
            </a:pPr>
            <a:r>
              <a:rPr lang="en-US" b="1">
                <a:solidFill>
                  <a:srgbClr val="9F0F10"/>
                </a:solidFill>
                <a:effectLst>
                  <a:outerShdw blurRad="38100" dist="38100" dir="2700000" algn="tl">
                    <a:srgbClr val="DDDDDD"/>
                  </a:outerShdw>
                </a:effectLst>
                <a:latin typeface="Cambria" charset="0"/>
                <a:ea typeface="ＭＳ Ｐゴシック" charset="0"/>
                <a:cs typeface="ＭＳ Ｐゴシック" charset="0"/>
              </a:rPr>
              <a:t>Management Information Systems</a:t>
            </a:r>
            <a:endParaRPr lang="en-US" sz="1800" b="1">
              <a:solidFill>
                <a:srgbClr val="9F0F10"/>
              </a:solidFill>
              <a:effectLst>
                <a:outerShdw blurRad="38100" dist="38100" dir="2700000" algn="tl">
                  <a:srgbClr val="DDDDDD"/>
                </a:outerShdw>
              </a:effectLst>
              <a:latin typeface="Cambria" charset="0"/>
              <a:ea typeface="ＭＳ Ｐゴシック" charset="0"/>
              <a:cs typeface="ＭＳ Ｐゴシック"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2"/>
          </p:nvPr>
        </p:nvSpPr>
        <p:spPr>
          <a:xfrm>
            <a:off x="457200" y="1066800"/>
            <a:ext cx="8229595"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a:t>Click to edit Master text styles</a:t>
            </a:r>
          </a:p>
        </p:txBody>
      </p:sp>
      <p:sp>
        <p:nvSpPr>
          <p:cNvPr id="8" name="Title 1"/>
          <p:cNvSpPr>
            <a:spLocks noGrp="1"/>
          </p:cNvSpPr>
          <p:nvPr>
            <p:ph type="title"/>
          </p:nvPr>
        </p:nvSpPr>
        <p:spPr>
          <a:xfrm>
            <a:off x="1524000" y="457200"/>
            <a:ext cx="6400800" cy="533400"/>
          </a:xfrm>
        </p:spPr>
        <p:txBody>
          <a:bodyPr anchor="t"/>
          <a:lstStyle>
            <a:lvl1pPr>
              <a:lnSpc>
                <a:spcPts val="2000"/>
              </a:lnSpc>
              <a:defRPr sz="1800" b="1">
                <a:solidFill>
                  <a:schemeClr val="accent5">
                    <a:lumMod val="75000"/>
                  </a:schemeClr>
                </a:solidFill>
                <a:latin typeface="+mn-lt"/>
              </a:defRPr>
            </a:lvl1pPr>
          </a:lstStyle>
          <a:p>
            <a:r>
              <a:rPr lang="en-US" dirty="0"/>
              <a:t>Click to edit Master title style</a:t>
            </a:r>
          </a:p>
        </p:txBody>
      </p:sp>
      <p:sp>
        <p:nvSpPr>
          <p:cNvPr id="6" name="Footer Placeholder 4">
            <a:extLst>
              <a:ext uri="{FF2B5EF4-FFF2-40B4-BE49-F238E27FC236}">
                <a16:creationId xmlns:a16="http://schemas.microsoft.com/office/drawing/2014/main" id="{DE04EC94-FB89-4EC1-8E30-52A3D842C32C}"/>
              </a:ext>
            </a:extLst>
          </p:cNvPr>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smtClean="0">
                <a:solidFill>
                  <a:schemeClr val="bg1"/>
                </a:solidFill>
              </a:defRPr>
            </a:lvl1pPr>
          </a:lstStyle>
          <a:p>
            <a:pPr>
              <a:defRPr/>
            </a:pPr>
            <a:r>
              <a:rPr lang="en-US"/>
              <a:t>SS ZG538 Infrastructure Management</a:t>
            </a:r>
          </a:p>
        </p:txBody>
      </p:sp>
      <p:sp>
        <p:nvSpPr>
          <p:cNvPr id="7" name="Slide Number Placeholder 5">
            <a:extLst>
              <a:ext uri="{FF2B5EF4-FFF2-40B4-BE49-F238E27FC236}">
                <a16:creationId xmlns:a16="http://schemas.microsoft.com/office/drawing/2014/main" id="{456F1AF1-04F2-49C9-B052-65F523C16064}"/>
              </a:ext>
            </a:extLst>
          </p:cNvPr>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1D9F4B6-73AF-45BE-A9C2-2BFE027F9153}" type="slidenum">
              <a:rPr lang="en-US" altLang="en-US"/>
              <a:pPr/>
              <a:t>‹#›</a:t>
            </a:fld>
            <a:endParaRPr lang="en-US" altLang="en-US"/>
          </a:p>
        </p:txBody>
      </p:sp>
    </p:spTree>
    <p:extLst>
      <p:ext uri="{BB962C8B-B14F-4D97-AF65-F5344CB8AC3E}">
        <p14:creationId xmlns:p14="http://schemas.microsoft.com/office/powerpoint/2010/main" val="212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lvl1pPr>
              <a:defRPr b="1">
                <a:solidFill>
                  <a:schemeClr val="tx1"/>
                </a:solidFill>
              </a:defRPr>
            </a:lvl1pPr>
          </a:lstStyle>
          <a:p>
            <a:r>
              <a:rPr lang="en-US" dirty="0"/>
              <a:t>6 February 2021</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 ZG538 Infrastructure Management</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lvl1pPr>
              <a:defRPr b="1">
                <a:solidFill>
                  <a:schemeClr val="tx1"/>
                </a:solidFill>
              </a:defRPr>
            </a:lvl1pPr>
          </a:lstStyle>
          <a:p>
            <a:r>
              <a:rPr lang="en-US" dirty="0"/>
              <a:t>6 February 2021</a:t>
            </a:r>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a:xfrm>
            <a:off x="3124200" y="6356350"/>
            <a:ext cx="3124200" cy="365125"/>
          </a:xfrm>
        </p:spPr>
        <p:txBody>
          <a:bodyPr/>
          <a:lstStyle>
            <a:lvl1pPr>
              <a:defRPr b="1">
                <a:solidFill>
                  <a:schemeClr val="tx1"/>
                </a:solidFill>
              </a:defRPr>
            </a:lvl1pPr>
          </a:lstStyle>
          <a:p>
            <a:r>
              <a:rPr lang="en-US" dirty="0"/>
              <a:t>SS ZG538 Infrastructure Management</a:t>
            </a:r>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lvl1pPr>
              <a:defRPr b="1">
                <a:solidFill>
                  <a:schemeClr val="tx1"/>
                </a:solidFill>
              </a:defRPr>
            </a:lvl1p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9" name="Footer Placeholder 8">
            <a:extLst>
              <a:ext uri="{FF2B5EF4-FFF2-40B4-BE49-F238E27FC236}">
                <a16:creationId xmlns:a16="http://schemas.microsoft.com/office/drawing/2014/main" id="{2517A60E-6980-44AF-AAFD-D223E9B6DD32}"/>
              </a:ext>
            </a:extLst>
          </p:cNvPr>
          <p:cNvSpPr>
            <a:spLocks noGrp="1"/>
          </p:cNvSpPr>
          <p:nvPr>
            <p:ph type="ftr" sz="quarter" idx="12"/>
          </p:nvPr>
        </p:nvSpPr>
        <p:spPr>
          <a:xfrm>
            <a:off x="3582268" y="6550671"/>
            <a:ext cx="2954076" cy="365125"/>
          </a:xfrm>
        </p:spPr>
        <p:txBody>
          <a:bodyPr/>
          <a:lstStyle>
            <a:lvl1pPr>
              <a:defRPr b="1">
                <a:solidFill>
                  <a:schemeClr val="accent6">
                    <a:lumMod val="75000"/>
                  </a:schemeClr>
                </a:solidFill>
              </a:defRPr>
            </a:lvl1pPr>
          </a:lstStyle>
          <a:p>
            <a:r>
              <a:rPr lang="en-US" dirty="0"/>
              <a:t>SS ZG538 Infrastructure Management</a:t>
            </a:r>
          </a:p>
        </p:txBody>
      </p:sp>
      <p:sp>
        <p:nvSpPr>
          <p:cNvPr id="10" name="Slide Number Placeholder 9">
            <a:extLst>
              <a:ext uri="{FF2B5EF4-FFF2-40B4-BE49-F238E27FC236}">
                <a16:creationId xmlns:a16="http://schemas.microsoft.com/office/drawing/2014/main" id="{534038D0-BCBB-4C3E-B6E7-F7CBC27C62F7}"/>
              </a:ext>
            </a:extLst>
          </p:cNvPr>
          <p:cNvSpPr>
            <a:spLocks noGrp="1"/>
          </p:cNvSpPr>
          <p:nvPr>
            <p:ph type="sldNum" sz="quarter" idx="13"/>
          </p:nvPr>
        </p:nvSpPr>
        <p:spPr>
          <a:xfrm>
            <a:off x="6934097" y="6550671"/>
            <a:ext cx="2133600" cy="365125"/>
          </a:xfrm>
        </p:spPr>
        <p:txBody>
          <a:bodyPr/>
          <a:lstStyle>
            <a:lvl1pPr>
              <a:defRPr b="1">
                <a:solidFill>
                  <a:srgbClr val="0070C0"/>
                </a:solidFill>
              </a:defRPr>
            </a:lvl1pPr>
          </a:lstStyle>
          <a:p>
            <a:fld id="{BC8D7E44-7D4F-4942-A8C9-2DF6BF8399E8}" type="slidenum">
              <a:rPr lang="en-US" smtClean="0"/>
              <a:pPr/>
              <a:t>‹#›</a:t>
            </a:fld>
            <a:endParaRPr lang="en-US" dirty="0"/>
          </a:p>
        </p:txBody>
      </p:sp>
      <p:sp>
        <p:nvSpPr>
          <p:cNvPr id="4" name="TextBox 3">
            <a:extLst>
              <a:ext uri="{FF2B5EF4-FFF2-40B4-BE49-F238E27FC236}">
                <a16:creationId xmlns:a16="http://schemas.microsoft.com/office/drawing/2014/main" id="{8B636DE9-3DFA-4AF9-90C7-57548998FFE8}"/>
              </a:ext>
            </a:extLst>
          </p:cNvPr>
          <p:cNvSpPr txBox="1"/>
          <p:nvPr userDrawn="1"/>
        </p:nvSpPr>
        <p:spPr>
          <a:xfrm>
            <a:off x="27068" y="6594733"/>
            <a:ext cx="1037463" cy="246221"/>
          </a:xfrm>
          <a:prstGeom prst="rect">
            <a:avLst/>
          </a:prstGeom>
          <a:noFill/>
        </p:spPr>
        <p:txBody>
          <a:bodyPr wrap="none" rtlCol="0">
            <a:spAutoFit/>
          </a:bodyPr>
          <a:lstStyle/>
          <a:p>
            <a:r>
              <a:rPr lang="en-US" sz="1000" dirty="0"/>
              <a:t>6 February 2021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200402" y="6242760"/>
            <a:ext cx="2895600" cy="365125"/>
          </a:xfrm>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Rectangle 1">
            <a:extLst>
              <a:ext uri="{FF2B5EF4-FFF2-40B4-BE49-F238E27FC236}">
                <a16:creationId xmlns:a16="http://schemas.microsoft.com/office/drawing/2014/main" id="{E2F8D7C7-F2C2-47E0-8F12-CAF7D4F1A29E}"/>
              </a:ext>
            </a:extLst>
          </p:cNvPr>
          <p:cNvSpPr/>
          <p:nvPr userDrawn="1"/>
        </p:nvSpPr>
        <p:spPr>
          <a:xfrm>
            <a:off x="2837944" y="6229587"/>
            <a:ext cx="3705694" cy="369332"/>
          </a:xfrm>
          <a:prstGeom prst="rect">
            <a:avLst/>
          </a:prstGeom>
        </p:spPr>
        <p:txBody>
          <a:bodyPr wrap="none">
            <a:spAutoFit/>
          </a:bodyPr>
          <a:lstStyle/>
          <a:p>
            <a:r>
              <a:rPr lang="en-US" dirty="0"/>
              <a:t>SS ZG538 Infrastructure Management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a:xfrm>
            <a:off x="3124200" y="6247105"/>
            <a:ext cx="2895600" cy="365125"/>
          </a:xfrm>
        </p:spPr>
        <p:txBody>
          <a:bodyPr/>
          <a:lstStyle/>
          <a:p>
            <a:r>
              <a:rPr lang="en-US" dirty="0"/>
              <a:t>SS ZG538 Infrastructure Management</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lvl1pPr>
              <a:defRPr>
                <a:solidFill>
                  <a:schemeClr val="tx1"/>
                </a:solidFill>
              </a:defRPr>
            </a:lvl1pPr>
          </a:lstStyle>
          <a:p>
            <a:r>
              <a:rPr lang="en-US"/>
              <a:t>SS ZG538 Infrastructure Management</a:t>
            </a:r>
            <a:endParaRPr lang="en-US" dirty="0"/>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 ZG538 Infrastructure Management</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dirty="0"/>
              <a:t>16 Sep 2018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SS ZG538 Infrastructure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76" y="3622957"/>
            <a:ext cx="6400800" cy="1098550"/>
          </a:xfrm>
        </p:spPr>
        <p:txBody>
          <a:bodyPr/>
          <a:lstStyle/>
          <a:p>
            <a:r>
              <a:rPr lang="en-US" sz="4000" dirty="0"/>
              <a:t>ITSM – Session 8</a:t>
            </a:r>
          </a:p>
        </p:txBody>
      </p:sp>
      <p:sp>
        <p:nvSpPr>
          <p:cNvPr id="6" name="Content Placeholder 5"/>
          <p:cNvSpPr>
            <a:spLocks noGrp="1"/>
          </p:cNvSpPr>
          <p:nvPr>
            <p:ph sz="quarter" idx="13"/>
          </p:nvPr>
        </p:nvSpPr>
        <p:spPr>
          <a:xfrm>
            <a:off x="2627376" y="4305300"/>
            <a:ext cx="6019800" cy="533400"/>
          </a:xfrm>
        </p:spPr>
        <p:txBody>
          <a:bodyPr/>
          <a:lstStyle/>
          <a:p>
            <a:r>
              <a:rPr lang="en-US" dirty="0">
                <a:solidFill>
                  <a:srgbClr val="FFC000"/>
                </a:solidFill>
              </a:rPr>
              <a:t>Dr. Phalachandra HL</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7" name="Footer Placeholder 6">
            <a:extLst>
              <a:ext uri="{FF2B5EF4-FFF2-40B4-BE49-F238E27FC236}">
                <a16:creationId xmlns:a16="http://schemas.microsoft.com/office/drawing/2014/main" id="{39EAEC99-7474-4464-9E9F-61BD6FCABEBD}"/>
              </a:ext>
            </a:extLst>
          </p:cNvPr>
          <p:cNvSpPr>
            <a:spLocks noGrp="1"/>
          </p:cNvSpPr>
          <p:nvPr>
            <p:ph type="ftr" sz="quarter" idx="15"/>
          </p:nvPr>
        </p:nvSpPr>
        <p:spPr>
          <a:xfrm>
            <a:off x="2962275" y="6343106"/>
            <a:ext cx="3886200" cy="365125"/>
          </a:xfrm>
        </p:spPr>
        <p:txBody>
          <a:bodyPr/>
          <a:lstStyle/>
          <a:p>
            <a:r>
              <a:rPr lang="en-US" b="1" dirty="0">
                <a:solidFill>
                  <a:schemeClr val="tx1"/>
                </a:solidFill>
              </a:rPr>
              <a:t>SS ZG538 Infrastructure Management</a:t>
            </a:r>
          </a:p>
        </p:txBody>
      </p:sp>
      <p:sp>
        <p:nvSpPr>
          <p:cNvPr id="8" name="TextBox 7">
            <a:extLst>
              <a:ext uri="{FF2B5EF4-FFF2-40B4-BE49-F238E27FC236}">
                <a16:creationId xmlns:a16="http://schemas.microsoft.com/office/drawing/2014/main" id="{2B2DE168-0DBF-44C8-B60F-4FDF7ACC7303}"/>
              </a:ext>
            </a:extLst>
          </p:cNvPr>
          <p:cNvSpPr txBox="1"/>
          <p:nvPr/>
        </p:nvSpPr>
        <p:spPr>
          <a:xfrm>
            <a:off x="3733800" y="4866132"/>
            <a:ext cx="4962144" cy="12926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bg1"/>
                </a:solidFill>
              </a:rPr>
              <a:t>Acknowledgements:</a:t>
            </a:r>
          </a:p>
          <a:p>
            <a:pPr algn="just"/>
            <a:r>
              <a:rPr lang="en-IN" sz="1100" dirty="0">
                <a:solidFill>
                  <a:schemeClr val="bg1"/>
                </a:solidFill>
              </a:rPr>
              <a:t>Significant portions of the information in the slide sets presented through the course in the class are extracted from IT Systems Management -Rich </a:t>
            </a:r>
            <a:r>
              <a:rPr lang="en-IN" sz="1100" dirty="0" err="1">
                <a:solidFill>
                  <a:schemeClr val="bg1"/>
                </a:solidFill>
              </a:rPr>
              <a:t>Schiesser</a:t>
            </a:r>
            <a:r>
              <a:rPr lang="en-IN" sz="1100" dirty="0">
                <a:solidFill>
                  <a:schemeClr val="bg1"/>
                </a:solidFill>
              </a:rPr>
              <a:t> and other books/Internet. Since these were intended for presentation in the class room for teaching, instructor resources has been requested from the publisher, but not received yet. I would like to sincerely thank, acknowledge and reiterate that the credit/rights remain with the original authors/publishers only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143000"/>
            <a:ext cx="8534401" cy="5224147"/>
          </a:xfrm>
          <a:solidFill>
            <a:schemeClr val="bg1"/>
          </a:solidFill>
        </p:spPr>
        <p:txBody>
          <a:bodyPr>
            <a:noAutofit/>
          </a:bodyPr>
          <a:lstStyle/>
          <a:p>
            <a:pPr marL="0" indent="0" algn="just">
              <a:lnSpc>
                <a:spcPct val="120000"/>
              </a:lnSpc>
              <a:spcBef>
                <a:spcPts val="600"/>
              </a:spcBef>
            </a:pPr>
            <a:r>
              <a:rPr lang="en-US" sz="1800" b="1" dirty="0">
                <a:solidFill>
                  <a:srgbClr val="0070C0"/>
                </a:solidFill>
              </a:rPr>
              <a:t>Definition of Configuration Management : </a:t>
            </a:r>
            <a:r>
              <a:rPr lang="en-US" sz="1800" i="1" dirty="0"/>
              <a:t>Configuration management is a process to ensure that the interrelationships of varying versions of infrastructure hardware and software are documented accurately and efficiently to keep the environment in a desired consistent state</a:t>
            </a:r>
          </a:p>
          <a:p>
            <a:pPr marL="274320" indent="-274320" algn="just">
              <a:lnSpc>
                <a:spcPct val="120000"/>
              </a:lnSpc>
              <a:spcBef>
                <a:spcPts val="600"/>
              </a:spcBef>
              <a:buFont typeface="Arial" panose="020B0604020202020204" pitchFamily="34" charset="0"/>
              <a:buChar char="•"/>
            </a:pPr>
            <a:r>
              <a:rPr lang="en-US" sz="1800" dirty="0"/>
              <a:t>Configuration management in an IT Infrastructure perspective refers to coordinating and documenting the different levels of hardware, firmware, and software that comprise servers, desktops, databases, and various network devices such as routers, hubs, and switches</a:t>
            </a:r>
          </a:p>
          <a:p>
            <a:pPr marL="274320" indent="-274320" algn="just">
              <a:lnSpc>
                <a:spcPct val="120000"/>
              </a:lnSpc>
              <a:spcBef>
                <a:spcPts val="600"/>
              </a:spcBef>
              <a:buFont typeface="Arial" panose="020B0604020202020204" pitchFamily="34" charset="0"/>
              <a:buChar char="•"/>
            </a:pPr>
            <a:r>
              <a:rPr lang="en-US" sz="1800" dirty="0"/>
              <a:t>IT infrastructure has different models of devices like servers, with each of the devices which can run different OS versions, H/W Configurations, Firmware like PDC, IODCs, Intel EFI Firmware versions and number of other software with different versions.</a:t>
            </a:r>
          </a:p>
          <a:p>
            <a:pPr marL="274320" indent="-274320" algn="just">
              <a:lnSpc>
                <a:spcPct val="120000"/>
              </a:lnSpc>
              <a:spcBef>
                <a:spcPts val="600"/>
              </a:spcBef>
              <a:buFont typeface="Arial" panose="020B0604020202020204" pitchFamily="34" charset="0"/>
              <a:buChar char="•"/>
            </a:pPr>
            <a:r>
              <a:rPr lang="en-US" sz="1800" dirty="0"/>
              <a:t>Keeping track of a functioning combination of all of these H/W, F/W and S/W, and keeping them updated accurately is the primary responsibility of the configuration management process owner</a:t>
            </a:r>
          </a:p>
        </p:txBody>
      </p:sp>
      <p:sp>
        <p:nvSpPr>
          <p:cNvPr id="3" name="Content Placeholder 2"/>
          <p:cNvSpPr>
            <a:spLocks noGrp="1"/>
          </p:cNvSpPr>
          <p:nvPr>
            <p:ph sz="quarter" idx="10"/>
          </p:nvPr>
        </p:nvSpPr>
        <p:spPr>
          <a:xfrm>
            <a:off x="32426" y="-15240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10</a:t>
            </a:fld>
            <a:endParaRPr lang="en-US" dirty="0"/>
          </a:p>
        </p:txBody>
      </p:sp>
      <p:pic>
        <p:nvPicPr>
          <p:cNvPr id="6" name="Picture 5">
            <a:extLst>
              <a:ext uri="{FF2B5EF4-FFF2-40B4-BE49-F238E27FC236}">
                <a16:creationId xmlns:a16="http://schemas.microsoft.com/office/drawing/2014/main" id="{E45C5BD9-233D-4264-866F-02329ECB213A}"/>
              </a:ext>
            </a:extLst>
          </p:cNvPr>
          <p:cNvPicPr>
            <a:picLocks noChangeAspect="1"/>
          </p:cNvPicPr>
          <p:nvPr/>
        </p:nvPicPr>
        <p:blipFill>
          <a:blip r:embed="rId3"/>
          <a:stretch>
            <a:fillRect/>
          </a:stretch>
        </p:blipFill>
        <p:spPr>
          <a:xfrm>
            <a:off x="0" y="871806"/>
            <a:ext cx="7162800" cy="297373"/>
          </a:xfrm>
          <a:prstGeom prst="rect">
            <a:avLst/>
          </a:prstGeom>
        </p:spPr>
      </p:pic>
    </p:spTree>
    <p:extLst>
      <p:ext uri="{BB962C8B-B14F-4D97-AF65-F5344CB8AC3E}">
        <p14:creationId xmlns:p14="http://schemas.microsoft.com/office/powerpoint/2010/main" val="330507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0011"/>
            <a:ext cx="8686800" cy="5106049"/>
          </a:xfrm>
        </p:spPr>
        <p:txBody>
          <a:bodyPr>
            <a:normAutofit/>
          </a:bodyPr>
          <a:lstStyle/>
          <a:p>
            <a:pPr marL="274320" indent="-274320" algn="just">
              <a:lnSpc>
                <a:spcPct val="130000"/>
              </a:lnSpc>
              <a:spcBef>
                <a:spcPts val="400"/>
              </a:spcBef>
              <a:buFont typeface="Arial" panose="020B0604020202020204" pitchFamily="34" charset="0"/>
              <a:buChar char="•"/>
            </a:pPr>
            <a:r>
              <a:rPr lang="en-US" sz="1600" dirty="0"/>
              <a:t>Along with the H/W, S/W and F/W versions of the IT infrastructure components also needs to document other information of the network like the circuit diagrams, network configurations, and backbone schematics.</a:t>
            </a:r>
          </a:p>
          <a:p>
            <a:pPr marL="274320" indent="-274320" algn="just">
              <a:lnSpc>
                <a:spcPct val="130000"/>
              </a:lnSpc>
              <a:spcBef>
                <a:spcPts val="400"/>
              </a:spcBef>
              <a:buFont typeface="Arial" panose="020B0604020202020204" pitchFamily="34" charset="0"/>
              <a:buChar char="•"/>
            </a:pPr>
            <a:r>
              <a:rPr lang="en-US" sz="1600" dirty="0"/>
              <a:t>Configuration Item (CI) records these configuration items .. and could be stored in Configuration Management Data Base (CMDB) </a:t>
            </a:r>
          </a:p>
          <a:p>
            <a:pPr marL="274320" indent="-274320" algn="just">
              <a:lnSpc>
                <a:spcPct val="130000"/>
              </a:lnSpc>
              <a:spcBef>
                <a:spcPts val="400"/>
              </a:spcBef>
              <a:buFont typeface="Arial" panose="020B0604020202020204" pitchFamily="34" charset="0"/>
              <a:buChar char="•"/>
            </a:pPr>
            <a:r>
              <a:rPr lang="en-US" sz="1600" dirty="0"/>
              <a:t>Multiple CMDBs could form CMS (Configuration Management System) which is typically used with ITIL</a:t>
            </a:r>
            <a:endParaRPr lang="en-US" sz="1600" dirty="0">
              <a:solidFill>
                <a:srgbClr val="C00000"/>
              </a:solidFill>
            </a:endParaRPr>
          </a:p>
          <a:p>
            <a:pPr marL="274320" indent="-274320" algn="just">
              <a:lnSpc>
                <a:spcPct val="130000"/>
              </a:lnSpc>
              <a:spcBef>
                <a:spcPts val="400"/>
              </a:spcBef>
              <a:buFont typeface="Arial" panose="020B0604020202020204" pitchFamily="34" charset="0"/>
              <a:buChar char="•"/>
            </a:pPr>
            <a:r>
              <a:rPr lang="en-US" sz="1600" dirty="0">
                <a:solidFill>
                  <a:srgbClr val="C00000"/>
                </a:solidFill>
              </a:rPr>
              <a:t>Contrasting - Application configuration management is typically called version control, deals with managing different levels of outcomes from various phases within an SDLC, and is managed by the Lifecycle processes which are chosen.</a:t>
            </a:r>
          </a:p>
          <a:p>
            <a:pPr marL="274320" indent="-274320" algn="just">
              <a:lnSpc>
                <a:spcPct val="130000"/>
              </a:lnSpc>
              <a:spcBef>
                <a:spcPts val="400"/>
              </a:spcBef>
              <a:buFont typeface="Arial" panose="020B0604020202020204" pitchFamily="34" charset="0"/>
              <a:buChar char="•"/>
            </a:pPr>
            <a:r>
              <a:rPr lang="en-US" sz="1600" dirty="0">
                <a:solidFill>
                  <a:srgbClr val="0070C0"/>
                </a:solidFill>
              </a:rPr>
              <a:t>Contrasting - Device configuration, which involves modifying or tuning of different configurable or modifiable parameters of a device/system which can change its behavior.</a:t>
            </a:r>
          </a:p>
          <a:p>
            <a:pPr marL="274320" indent="-274320" algn="just">
              <a:lnSpc>
                <a:spcPct val="120000"/>
              </a:lnSpc>
              <a:spcBef>
                <a:spcPts val="400"/>
              </a:spcBef>
              <a:buFont typeface="Arial" panose="020B0604020202020204" pitchFamily="34" charset="0"/>
              <a:buChar char="•"/>
            </a:pPr>
            <a:r>
              <a:rPr lang="en-US" sz="1600" dirty="0"/>
              <a:t>Configuration Management activity as with the IT Infrastructure management, needs a different mindset and needs to be carefully chosen. </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87200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a:bodyPr>
          <a:lstStyle/>
          <a:p>
            <a:pPr marL="0" indent="0" algn="just">
              <a:lnSpc>
                <a:spcPct val="120000"/>
              </a:lnSpc>
              <a:spcBef>
                <a:spcPts val="400"/>
              </a:spcBef>
            </a:pPr>
            <a:r>
              <a:rPr lang="en-US" sz="1800" dirty="0"/>
              <a:t>Some practical steps for effective configuration management of an IT environment</a:t>
            </a:r>
          </a:p>
          <a:p>
            <a:pPr algn="just">
              <a:lnSpc>
                <a:spcPct val="130000"/>
              </a:lnSpc>
              <a:spcBef>
                <a:spcPts val="1200"/>
              </a:spcBef>
              <a:buFont typeface="+mj-lt"/>
              <a:buAutoNum type="arabicPeriod"/>
            </a:pPr>
            <a:r>
              <a:rPr lang="en-US" sz="1800" dirty="0">
                <a:solidFill>
                  <a:srgbClr val="0070C0"/>
                </a:solidFill>
              </a:rPr>
              <a:t>Select a qualified process owner</a:t>
            </a:r>
          </a:p>
          <a:p>
            <a:pPr algn="just">
              <a:lnSpc>
                <a:spcPct val="130000"/>
              </a:lnSpc>
              <a:spcBef>
                <a:spcPts val="600"/>
              </a:spcBef>
              <a:buFont typeface="+mj-lt"/>
              <a:buAutoNum type="arabicPeriod"/>
            </a:pPr>
            <a:r>
              <a:rPr lang="en-US" sz="1800" dirty="0">
                <a:solidFill>
                  <a:srgbClr val="0070C0"/>
                </a:solidFill>
              </a:rPr>
              <a:t>Acquire the assistance of a technical writer or a documentation analyst.</a:t>
            </a:r>
          </a:p>
          <a:p>
            <a:pPr algn="just">
              <a:lnSpc>
                <a:spcPct val="130000"/>
              </a:lnSpc>
              <a:spcBef>
                <a:spcPts val="600"/>
              </a:spcBef>
              <a:buFont typeface="+mj-lt"/>
              <a:buAutoNum type="arabicPeriod"/>
            </a:pPr>
            <a:r>
              <a:rPr lang="en-US" sz="1800" dirty="0">
                <a:solidFill>
                  <a:srgbClr val="0070C0"/>
                </a:solidFill>
              </a:rPr>
              <a:t>Match the backgrounds of writers to technicians.</a:t>
            </a:r>
          </a:p>
          <a:p>
            <a:pPr algn="just">
              <a:lnSpc>
                <a:spcPct val="130000"/>
              </a:lnSpc>
              <a:spcBef>
                <a:spcPts val="600"/>
              </a:spcBef>
              <a:buFont typeface="+mj-lt"/>
              <a:buAutoNum type="arabicPeriod"/>
            </a:pPr>
            <a:r>
              <a:rPr lang="en-US" sz="1800" dirty="0">
                <a:solidFill>
                  <a:srgbClr val="0070C0"/>
                </a:solidFill>
              </a:rPr>
              <a:t>Evaluate the quality and value of existing configuration documentation.</a:t>
            </a:r>
          </a:p>
          <a:p>
            <a:pPr algn="just">
              <a:lnSpc>
                <a:spcPct val="130000"/>
              </a:lnSpc>
              <a:spcBef>
                <a:spcPts val="600"/>
              </a:spcBef>
              <a:buFont typeface="+mj-lt"/>
              <a:buAutoNum type="arabicPeriod"/>
            </a:pPr>
            <a:r>
              <a:rPr lang="en-US" sz="1800" dirty="0">
                <a:solidFill>
                  <a:srgbClr val="0070C0"/>
                </a:solidFill>
              </a:rPr>
              <a:t>Involve appropriate hardware suppliers.</a:t>
            </a:r>
          </a:p>
          <a:p>
            <a:pPr algn="just">
              <a:lnSpc>
                <a:spcPct val="130000"/>
              </a:lnSpc>
              <a:spcBef>
                <a:spcPts val="600"/>
              </a:spcBef>
              <a:buFont typeface="+mj-lt"/>
              <a:buAutoNum type="arabicPeriod"/>
            </a:pPr>
            <a:r>
              <a:rPr lang="en-US" sz="1800" dirty="0">
                <a:solidFill>
                  <a:srgbClr val="0070C0"/>
                </a:solidFill>
              </a:rPr>
              <a:t>Involve appropriate software suppliers.</a:t>
            </a:r>
          </a:p>
          <a:p>
            <a:pPr algn="just">
              <a:lnSpc>
                <a:spcPct val="130000"/>
              </a:lnSpc>
              <a:spcBef>
                <a:spcPts val="600"/>
              </a:spcBef>
              <a:buFont typeface="+mj-lt"/>
              <a:buAutoNum type="arabicPeriod"/>
            </a:pPr>
            <a:r>
              <a:rPr lang="en-US" sz="1800" dirty="0">
                <a:solidFill>
                  <a:srgbClr val="0070C0"/>
                </a:solidFill>
              </a:rPr>
              <a:t>Coordinate documentation efforts in advance of major hardware and software upgrades.</a:t>
            </a:r>
          </a:p>
          <a:p>
            <a:pPr algn="just">
              <a:lnSpc>
                <a:spcPct val="130000"/>
              </a:lnSpc>
              <a:spcBef>
                <a:spcPts val="600"/>
              </a:spcBef>
              <a:buFont typeface="+mj-lt"/>
              <a:buAutoNum type="arabicPeriod"/>
            </a:pPr>
            <a:r>
              <a:rPr lang="en-US" sz="1800" dirty="0">
                <a:solidFill>
                  <a:srgbClr val="0070C0"/>
                </a:solidFill>
              </a:rPr>
              <a:t>Involve the asset‐management group for desktop equipment inventories</a:t>
            </a:r>
          </a:p>
          <a:p>
            <a:pPr algn="just">
              <a:lnSpc>
                <a:spcPct val="130000"/>
              </a:lnSpc>
              <a:spcBef>
                <a:spcPts val="600"/>
              </a:spcBef>
              <a:buFont typeface="+mj-lt"/>
              <a:buAutoNum type="arabicPeriod"/>
            </a:pPr>
            <a:r>
              <a:rPr lang="en-US" sz="1800" b="1" dirty="0">
                <a:solidFill>
                  <a:srgbClr val="FF0000"/>
                </a:solidFill>
              </a:rPr>
              <a:t>Ensure that the configuration management activities would be followed</a:t>
            </a:r>
          </a:p>
          <a:p>
            <a:pPr algn="just">
              <a:lnSpc>
                <a:spcPct val="130000"/>
              </a:lnSpc>
              <a:spcBef>
                <a:spcPts val="600"/>
              </a:spcBef>
              <a:buFont typeface="+mj-lt"/>
              <a:buAutoNum type="arabicPeriod"/>
            </a:pPr>
            <a:endParaRPr lang="en-US" sz="1800" dirty="0">
              <a:solidFill>
                <a:srgbClr val="0070C0"/>
              </a:solidFill>
            </a:endParaRP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67307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838" y="1425483"/>
            <a:ext cx="8686800" cy="5106049"/>
          </a:xfrm>
        </p:spPr>
        <p:txBody>
          <a:bodyPr>
            <a:normAutofit lnSpcReduction="10000"/>
          </a:bodyPr>
          <a:lstStyle/>
          <a:p>
            <a:pPr algn="just">
              <a:lnSpc>
                <a:spcPct val="120000"/>
              </a:lnSpc>
              <a:spcBef>
                <a:spcPts val="400"/>
              </a:spcBef>
              <a:buFont typeface="+mj-lt"/>
              <a:buAutoNum type="arabicPeriod"/>
            </a:pPr>
            <a:r>
              <a:rPr lang="en-US" sz="1800" b="1" dirty="0">
                <a:solidFill>
                  <a:srgbClr val="0070C0"/>
                </a:solidFill>
              </a:rPr>
              <a:t>Select a qualified process owner</a:t>
            </a:r>
          </a:p>
          <a:p>
            <a:pPr lvl="1" algn="just">
              <a:lnSpc>
                <a:spcPct val="120000"/>
              </a:lnSpc>
              <a:spcBef>
                <a:spcPts val="400"/>
              </a:spcBef>
              <a:buFont typeface="Wingdings" panose="05000000000000000000" pitchFamily="2" charset="2"/>
              <a:buChar char="§"/>
            </a:pPr>
            <a:r>
              <a:rPr lang="en-US" dirty="0"/>
              <a:t>Most instances there will be a single configuration management process owner</a:t>
            </a:r>
          </a:p>
          <a:p>
            <a:pPr lvl="1" algn="just">
              <a:lnSpc>
                <a:spcPct val="120000"/>
              </a:lnSpc>
              <a:spcBef>
                <a:spcPts val="400"/>
              </a:spcBef>
              <a:buFont typeface="Wingdings" panose="05000000000000000000" pitchFamily="2" charset="2"/>
              <a:buChar char="§"/>
            </a:pPr>
            <a:r>
              <a:rPr lang="en-US" dirty="0"/>
              <a:t>The process owner should have strong working knowledge of system and network components and H/W, S/W components.</a:t>
            </a: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lvl="1" algn="just">
              <a:lnSpc>
                <a:spcPct val="120000"/>
              </a:lnSpc>
              <a:spcBef>
                <a:spcPts val="400"/>
              </a:spcBef>
              <a:buFont typeface="Wingdings" panose="05000000000000000000" pitchFamily="2" charset="2"/>
              <a:buChar char="§"/>
            </a:pPr>
            <a:endParaRPr lang="en-US" sz="1800" b="1" dirty="0">
              <a:solidFill>
                <a:srgbClr val="0070C0"/>
              </a:solidFill>
            </a:endParaRPr>
          </a:p>
          <a:p>
            <a:pPr marL="0" lvl="1" indent="0" algn="just">
              <a:lnSpc>
                <a:spcPct val="120000"/>
              </a:lnSpc>
              <a:spcBef>
                <a:spcPts val="400"/>
              </a:spcBef>
              <a:buClr>
                <a:srgbClr val="101141"/>
              </a:buClr>
              <a:buNone/>
            </a:pPr>
            <a:endParaRPr lang="en-US" sz="2400" b="1" dirty="0">
              <a:solidFill>
                <a:srgbClr val="0070C0"/>
              </a:solidFill>
            </a:endParaRPr>
          </a:p>
          <a:p>
            <a:pPr marL="342900" lvl="1" indent="-342900" algn="just">
              <a:lnSpc>
                <a:spcPct val="120000"/>
              </a:lnSpc>
              <a:spcBef>
                <a:spcPts val="400"/>
              </a:spcBef>
              <a:buClr>
                <a:srgbClr val="101141"/>
              </a:buClr>
              <a:buFont typeface="+mj-lt"/>
              <a:buAutoNum type="arabicPeriod" startAt="2"/>
            </a:pPr>
            <a:r>
              <a:rPr lang="en-US" sz="1800" b="1" dirty="0">
                <a:solidFill>
                  <a:srgbClr val="0070C0"/>
                </a:solidFill>
              </a:rPr>
              <a:t>Acquire the assistance of a technical writer or a documentation analyst</a:t>
            </a:r>
          </a:p>
          <a:p>
            <a:pPr lvl="1" algn="just">
              <a:lnSpc>
                <a:spcPct val="120000"/>
              </a:lnSpc>
              <a:spcBef>
                <a:spcPts val="400"/>
              </a:spcBef>
              <a:buFont typeface="Wingdings" panose="05000000000000000000" pitchFamily="2" charset="2"/>
              <a:buChar char="§"/>
            </a:pPr>
            <a:r>
              <a:rPr lang="en-US" dirty="0"/>
              <a:t>A Technical writer who can generate narratives, verbiage or procedures or A documentation analyst who can produce diagrams, flowcharts, or schematics can help in clear, accurate documentation in a fairly quick manner.</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  - 1</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13</a:t>
            </a:fld>
            <a:endParaRPr lang="en-US" dirty="0"/>
          </a:p>
        </p:txBody>
      </p:sp>
      <p:pic>
        <p:nvPicPr>
          <p:cNvPr id="6" name="Picture 5">
            <a:extLst>
              <a:ext uri="{FF2B5EF4-FFF2-40B4-BE49-F238E27FC236}">
                <a16:creationId xmlns:a16="http://schemas.microsoft.com/office/drawing/2014/main" id="{FE5078C7-8F29-4AF7-9990-BCB43D29F611}"/>
              </a:ext>
            </a:extLst>
          </p:cNvPr>
          <p:cNvPicPr>
            <a:picLocks noChangeAspect="1"/>
          </p:cNvPicPr>
          <p:nvPr/>
        </p:nvPicPr>
        <p:blipFill>
          <a:blip r:embed="rId3"/>
          <a:stretch>
            <a:fillRect/>
          </a:stretch>
        </p:blipFill>
        <p:spPr>
          <a:xfrm>
            <a:off x="1600200" y="2668965"/>
            <a:ext cx="4933950" cy="2609850"/>
          </a:xfrm>
          <a:prstGeom prst="rect">
            <a:avLst/>
          </a:prstGeom>
        </p:spPr>
      </p:pic>
    </p:spTree>
    <p:extLst>
      <p:ext uri="{BB962C8B-B14F-4D97-AF65-F5344CB8AC3E}">
        <p14:creationId xmlns:p14="http://schemas.microsoft.com/office/powerpoint/2010/main" val="292395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739" y="1370044"/>
            <a:ext cx="8809859" cy="5255271"/>
          </a:xfrm>
        </p:spPr>
        <p:txBody>
          <a:bodyPr>
            <a:normAutofit fontScale="92500" lnSpcReduction="20000"/>
          </a:bodyPr>
          <a:lstStyle/>
          <a:p>
            <a:pPr marL="342900" lvl="1" indent="-342900">
              <a:lnSpc>
                <a:spcPct val="120000"/>
              </a:lnSpc>
              <a:spcBef>
                <a:spcPts val="400"/>
              </a:spcBef>
              <a:buClr>
                <a:srgbClr val="101141"/>
              </a:buClr>
              <a:buFont typeface="+mj-lt"/>
              <a:buAutoNum type="arabicPeriod" startAt="2"/>
            </a:pPr>
            <a:r>
              <a:rPr lang="en-US" sz="1800" b="1" dirty="0">
                <a:solidFill>
                  <a:srgbClr val="0070C0"/>
                </a:solidFill>
              </a:rPr>
              <a:t>Acquire the assistance of a technical writer or a documentation analyst (Contd.)</a:t>
            </a:r>
          </a:p>
          <a:p>
            <a:pPr lvl="1" algn="just">
              <a:lnSpc>
                <a:spcPct val="120000"/>
              </a:lnSpc>
              <a:spcBef>
                <a:spcPts val="400"/>
              </a:spcBef>
              <a:buFont typeface="Wingdings" panose="05000000000000000000" pitchFamily="2" charset="2"/>
              <a:buChar char="§"/>
            </a:pPr>
            <a:r>
              <a:rPr lang="en-US" sz="1700" dirty="0"/>
              <a:t>Having a technical writer or a documentation analyst removes the need of detailed documentation to be done by a technical specialist, and allows them to focus on technology, This allows the usage of personnel who are strong in documentation to assist on this detailed documentation activity.</a:t>
            </a:r>
          </a:p>
          <a:p>
            <a:pPr lvl="1" algn="just">
              <a:lnSpc>
                <a:spcPct val="120000"/>
              </a:lnSpc>
              <a:spcBef>
                <a:spcPts val="400"/>
              </a:spcBef>
              <a:buFont typeface="Wingdings" panose="05000000000000000000" pitchFamily="2" charset="2"/>
              <a:buChar char="§"/>
            </a:pPr>
            <a:r>
              <a:rPr lang="en-US" sz="1700" dirty="0"/>
              <a:t>The argument that this increases costs can be addressed by contracting this out or hiring part time or shared  folks to support the same or by using tools which are available.</a:t>
            </a:r>
          </a:p>
          <a:p>
            <a:pPr marL="342900" lvl="1" indent="-342900" algn="just">
              <a:lnSpc>
                <a:spcPct val="120000"/>
              </a:lnSpc>
              <a:spcBef>
                <a:spcPts val="400"/>
              </a:spcBef>
              <a:buClr>
                <a:srgbClr val="101141"/>
              </a:buClr>
              <a:buFont typeface="+mj-lt"/>
              <a:buAutoNum type="arabicPeriod" startAt="3"/>
            </a:pPr>
            <a:r>
              <a:rPr lang="en-US" sz="1800" b="1" dirty="0">
                <a:solidFill>
                  <a:srgbClr val="0070C0"/>
                </a:solidFill>
              </a:rPr>
              <a:t>Match the Backgrounds of Writers to Technicians</a:t>
            </a:r>
          </a:p>
          <a:p>
            <a:pPr lvl="1" algn="just">
              <a:lnSpc>
                <a:spcPct val="120000"/>
              </a:lnSpc>
              <a:spcBef>
                <a:spcPts val="400"/>
              </a:spcBef>
              <a:buFont typeface="Wingdings" panose="05000000000000000000" pitchFamily="2" charset="2"/>
              <a:buChar char="§"/>
            </a:pPr>
            <a:r>
              <a:rPr lang="en-US" sz="1700" dirty="0"/>
              <a:t>If a technical writer or documentation specialist is hired, then matching the background of the writers and the technicians to the specification of the document, whether its the Servers, Disk Volumes, DBs, Networks or Desktops, can bring about a better finished documentation.</a:t>
            </a:r>
          </a:p>
          <a:p>
            <a:pPr marL="342900" lvl="1" indent="-342900" algn="just">
              <a:lnSpc>
                <a:spcPct val="120000"/>
              </a:lnSpc>
              <a:spcBef>
                <a:spcPts val="400"/>
              </a:spcBef>
              <a:buClr>
                <a:srgbClr val="101141"/>
              </a:buClr>
              <a:buFont typeface="+mj-lt"/>
              <a:buAutoNum type="arabicPeriod" startAt="4"/>
            </a:pPr>
            <a:r>
              <a:rPr lang="en-US" sz="1800" b="1" dirty="0">
                <a:solidFill>
                  <a:srgbClr val="0070C0"/>
                </a:solidFill>
              </a:rPr>
              <a:t>Evaluate the Quality and Value of Existing Configuration Documentation</a:t>
            </a:r>
          </a:p>
          <a:p>
            <a:pPr lvl="1" algn="just">
              <a:lnSpc>
                <a:spcPct val="120000"/>
              </a:lnSpc>
              <a:spcBef>
                <a:spcPts val="400"/>
              </a:spcBef>
              <a:buFont typeface="Wingdings" panose="05000000000000000000" pitchFamily="2" charset="2"/>
              <a:buChar char="§"/>
            </a:pPr>
            <a:r>
              <a:rPr lang="en-US" sz="1700" dirty="0"/>
              <a:t>Evaluating existing documentation can indicate the quality and value of prior efforts at recording current configurations. </a:t>
            </a:r>
          </a:p>
          <a:p>
            <a:pPr lvl="1" algn="just">
              <a:lnSpc>
                <a:spcPct val="120000"/>
              </a:lnSpc>
              <a:spcBef>
                <a:spcPts val="400"/>
              </a:spcBef>
              <a:buFont typeface="Wingdings" panose="05000000000000000000" pitchFamily="2" charset="2"/>
              <a:buChar char="§"/>
            </a:pPr>
            <a:r>
              <a:rPr lang="en-US" sz="1700" dirty="0"/>
              <a:t>Identifying which pieces of documentation are most valuable to an organization, and then looking at the existing quality and value of the documentation, areas for improvement can be identified.</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  - 2</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266525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3" y="1444622"/>
            <a:ext cx="8991394" cy="5106049"/>
          </a:xfrm>
        </p:spPr>
        <p:txBody>
          <a:bodyPr>
            <a:normAutofit fontScale="85000" lnSpcReduction="20000"/>
          </a:bodyPr>
          <a:lstStyle/>
          <a:p>
            <a:pPr marL="342900" lvl="1" indent="-342900" algn="just">
              <a:lnSpc>
                <a:spcPct val="120000"/>
              </a:lnSpc>
              <a:spcBef>
                <a:spcPts val="400"/>
              </a:spcBef>
              <a:buClr>
                <a:srgbClr val="101141"/>
              </a:buClr>
              <a:buFont typeface="+mj-lt"/>
              <a:buAutoNum type="arabicPeriod" startAt="5"/>
            </a:pPr>
            <a:r>
              <a:rPr lang="en-US" sz="2000" b="1" dirty="0">
                <a:solidFill>
                  <a:srgbClr val="0070C0"/>
                </a:solidFill>
              </a:rPr>
              <a:t>Involve Appropriate Hardware Suppliers</a:t>
            </a:r>
          </a:p>
          <a:p>
            <a:pPr lvl="1" algn="just">
              <a:lnSpc>
                <a:spcPct val="140000"/>
              </a:lnSpc>
              <a:spcBef>
                <a:spcPts val="400"/>
              </a:spcBef>
              <a:buFont typeface="Wingdings" panose="05000000000000000000" pitchFamily="2" charset="2"/>
              <a:buChar char="§"/>
            </a:pPr>
            <a:r>
              <a:rPr lang="en-US" sz="1800" dirty="0"/>
              <a:t>Different models of server hardware may support only limited versions of OS, Different sizes of disk arrays will support differing quantities and types of channels, cache, disk volumes, and densities. The same is true for tape drive equipment, Network components (such as routers and switches) and desktop computers which all come with a variety of features, interconnections, and enhancements.</a:t>
            </a:r>
          </a:p>
          <a:p>
            <a:pPr lvl="1" algn="just">
              <a:lnSpc>
                <a:spcPct val="140000"/>
              </a:lnSpc>
              <a:spcBef>
                <a:spcPts val="400"/>
              </a:spcBef>
              <a:buFont typeface="Wingdings" panose="05000000000000000000" pitchFamily="2" charset="2"/>
              <a:buChar char="§"/>
            </a:pPr>
            <a:r>
              <a:rPr lang="en-US" sz="1800" dirty="0"/>
              <a:t>Involving Hardware Suppliers in qualification and building a support matrix could help keep the documentation current and understandable.</a:t>
            </a:r>
          </a:p>
          <a:p>
            <a:pPr marL="342900" lvl="1" indent="-342900" algn="just">
              <a:lnSpc>
                <a:spcPct val="140000"/>
              </a:lnSpc>
              <a:spcBef>
                <a:spcPts val="400"/>
              </a:spcBef>
              <a:buClr>
                <a:srgbClr val="101141"/>
              </a:buClr>
              <a:buFont typeface="+mj-lt"/>
              <a:buAutoNum type="arabicPeriod" startAt="6"/>
            </a:pPr>
            <a:r>
              <a:rPr lang="en-US" sz="2000" b="1" dirty="0">
                <a:solidFill>
                  <a:srgbClr val="0070C0"/>
                </a:solidFill>
              </a:rPr>
              <a:t>Involve Appropriate Software Suppliers</a:t>
            </a:r>
          </a:p>
          <a:p>
            <a:pPr lvl="1" algn="just">
              <a:lnSpc>
                <a:spcPct val="140000"/>
              </a:lnSpc>
              <a:spcBef>
                <a:spcPts val="400"/>
              </a:spcBef>
              <a:buFont typeface="Wingdings" panose="05000000000000000000" pitchFamily="2" charset="2"/>
              <a:buChar char="§"/>
            </a:pPr>
            <a:r>
              <a:rPr lang="en-US" sz="1800" dirty="0"/>
              <a:t>Infrastructure software suppliers can help in terms of providing information on levels of software and models of hardware.</a:t>
            </a:r>
          </a:p>
          <a:p>
            <a:pPr lvl="1" algn="just">
              <a:lnSpc>
                <a:spcPct val="140000"/>
              </a:lnSpc>
              <a:spcBef>
                <a:spcPts val="400"/>
              </a:spcBef>
              <a:buFont typeface="Wingdings" panose="05000000000000000000" pitchFamily="2" charset="2"/>
              <a:buChar char="§"/>
            </a:pPr>
            <a:r>
              <a:rPr lang="en-US" sz="1800" dirty="0"/>
              <a:t>Changes to the software levels could lead to continual updates to the software and hardware configurations.</a:t>
            </a:r>
          </a:p>
          <a:p>
            <a:pPr lvl="1" algn="just">
              <a:lnSpc>
                <a:spcPct val="140000"/>
              </a:lnSpc>
              <a:spcBef>
                <a:spcPts val="400"/>
              </a:spcBef>
              <a:buFont typeface="Wingdings" panose="05000000000000000000" pitchFamily="2" charset="2"/>
              <a:buChar char="§"/>
            </a:pPr>
            <a:r>
              <a:rPr lang="en-US" sz="1800" dirty="0"/>
              <a:t>Software for database management, performance monitoring, and data backups also comes in a variety of levels and for specific platforms. Suppliers can be helpful in setting up initial configurations such for complex disk to tape backup schemes and may also offer online tools to assist in the upkeep of the documentation</a:t>
            </a:r>
          </a:p>
          <a:p>
            <a:pPr marL="0" lvl="1" indent="0" algn="just">
              <a:lnSpc>
                <a:spcPct val="120000"/>
              </a:lnSpc>
              <a:spcBef>
                <a:spcPts val="400"/>
              </a:spcBef>
              <a:buClr>
                <a:srgbClr val="101141"/>
              </a:buClr>
              <a:buNone/>
            </a:pPr>
            <a:endParaRPr lang="en-US" sz="1800" b="1" dirty="0">
              <a:solidFill>
                <a:srgbClr val="0070C0"/>
              </a:solidFill>
            </a:endParaRPr>
          </a:p>
          <a:p>
            <a:pPr marL="342900" lvl="1" indent="-342900" algn="just">
              <a:lnSpc>
                <a:spcPct val="120000"/>
              </a:lnSpc>
              <a:spcBef>
                <a:spcPts val="400"/>
              </a:spcBef>
              <a:buClr>
                <a:srgbClr val="101141"/>
              </a:buClr>
              <a:buFont typeface="+mj-lt"/>
              <a:buAutoNum type="arabicPeriod" startAt="6"/>
            </a:pPr>
            <a:endParaRPr lang="en-US" sz="1800" b="1" dirty="0">
              <a:solidFill>
                <a:srgbClr val="0070C0"/>
              </a:solidFill>
            </a:endParaRP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  - 3</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12508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69500"/>
            <a:ext cx="9067697" cy="5432517"/>
          </a:xfrm>
        </p:spPr>
        <p:txBody>
          <a:bodyPr>
            <a:normAutofit lnSpcReduction="10000"/>
          </a:bodyPr>
          <a:lstStyle/>
          <a:p>
            <a:pPr marL="342900" lvl="1" indent="-342900" algn="just">
              <a:lnSpc>
                <a:spcPct val="120000"/>
              </a:lnSpc>
              <a:spcBef>
                <a:spcPts val="400"/>
              </a:spcBef>
              <a:buClr>
                <a:srgbClr val="101141"/>
              </a:buClr>
              <a:buFont typeface="+mj-lt"/>
              <a:buAutoNum type="arabicPeriod" startAt="7"/>
            </a:pPr>
            <a:r>
              <a:rPr lang="en-US" sz="1800" b="1" dirty="0">
                <a:solidFill>
                  <a:srgbClr val="0070C0"/>
                </a:solidFill>
              </a:rPr>
              <a:t>Coordinate Documentation Efforts in Advance of Major Hardware and Software Upgrade</a:t>
            </a:r>
          </a:p>
          <a:p>
            <a:pPr lvl="1" algn="just">
              <a:lnSpc>
                <a:spcPct val="120000"/>
              </a:lnSpc>
              <a:spcBef>
                <a:spcPts val="400"/>
              </a:spcBef>
              <a:buFont typeface="Wingdings" panose="05000000000000000000" pitchFamily="2" charset="2"/>
              <a:buChar char="§"/>
            </a:pPr>
            <a:r>
              <a:rPr lang="en-US" sz="1700" dirty="0"/>
              <a:t>Upgradation of major hardware components such as multiple servers or large disk arrays can render volumes of configuration documentation obsolete</a:t>
            </a:r>
          </a:p>
          <a:p>
            <a:pPr lvl="1" algn="just">
              <a:lnSpc>
                <a:spcPct val="120000"/>
              </a:lnSpc>
              <a:spcBef>
                <a:spcPts val="400"/>
              </a:spcBef>
              <a:buFont typeface="Wingdings" panose="05000000000000000000" pitchFamily="2" charset="2"/>
              <a:buChar char="§"/>
            </a:pPr>
            <a:r>
              <a:rPr lang="en-US" sz="1700" dirty="0"/>
              <a:t>Coordinating in advance and simultaneously the many different documentation updates with the appropriate individuals can save time, reduce errors, and improve cooperation among disparate groups</a:t>
            </a:r>
          </a:p>
          <a:p>
            <a:pPr marL="342900" lvl="1" indent="-342900" algn="just">
              <a:lnSpc>
                <a:spcPct val="120000"/>
              </a:lnSpc>
              <a:spcBef>
                <a:spcPts val="400"/>
              </a:spcBef>
              <a:buClr>
                <a:srgbClr val="101141"/>
              </a:buClr>
              <a:buFont typeface="+mj-lt"/>
              <a:buAutoNum type="arabicPeriod" startAt="8"/>
            </a:pPr>
            <a:r>
              <a:rPr lang="en-US" sz="1800" b="1" dirty="0">
                <a:solidFill>
                  <a:srgbClr val="0070C0"/>
                </a:solidFill>
              </a:rPr>
              <a:t>Involve the Asset-Management Group for Desktop Equipment Inventories</a:t>
            </a:r>
          </a:p>
          <a:p>
            <a:pPr lvl="1" algn="just">
              <a:lnSpc>
                <a:spcPct val="120000"/>
              </a:lnSpc>
              <a:spcBef>
                <a:spcPts val="400"/>
              </a:spcBef>
              <a:buFont typeface="Wingdings" panose="05000000000000000000" pitchFamily="2" charset="2"/>
              <a:buChar char="§"/>
            </a:pPr>
            <a:r>
              <a:rPr lang="en-US" sz="1700" dirty="0"/>
              <a:t>Desktop environment has large number of types and features for configuration</a:t>
            </a:r>
          </a:p>
          <a:p>
            <a:pPr lvl="1" algn="just">
              <a:lnSpc>
                <a:spcPct val="120000"/>
              </a:lnSpc>
              <a:spcBef>
                <a:spcPts val="400"/>
              </a:spcBef>
              <a:buFont typeface="Wingdings" panose="05000000000000000000" pitchFamily="2" charset="2"/>
              <a:buChar char="§"/>
            </a:pPr>
            <a:r>
              <a:rPr lang="en-US" sz="1700" dirty="0"/>
              <a:t>Typically this function is moved over to a procurement or purchasing department.</a:t>
            </a:r>
          </a:p>
          <a:p>
            <a:pPr lvl="1" algn="just">
              <a:lnSpc>
                <a:spcPct val="120000"/>
              </a:lnSpc>
              <a:spcBef>
                <a:spcPts val="400"/>
              </a:spcBef>
              <a:buFont typeface="Wingdings" panose="05000000000000000000" pitchFamily="2" charset="2"/>
              <a:buChar char="§"/>
            </a:pPr>
            <a:r>
              <a:rPr lang="en-US" sz="1700" dirty="0"/>
              <a:t>Asset management can serve as a tremendous resource for keeping track of the myriad paperwork tasks associated with desktops, including the names, departments, and location of users; desktop features; software licenses and copies; hardware and software maintenance agreements; and network addresses</a:t>
            </a:r>
          </a:p>
          <a:p>
            <a:pPr lvl="1" algn="just">
              <a:lnSpc>
                <a:spcPct val="120000"/>
              </a:lnSpc>
              <a:spcBef>
                <a:spcPts val="400"/>
              </a:spcBef>
              <a:buFont typeface="Wingdings" panose="05000000000000000000" pitchFamily="2" charset="2"/>
              <a:buChar char="§"/>
            </a:pPr>
            <a:r>
              <a:rPr lang="en-US" sz="1700" dirty="0"/>
              <a:t>Configuration management process can coordinate all the activities while using the asset management system</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  - 4</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265351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1" y="1369500"/>
            <a:ext cx="8458200" cy="5432517"/>
          </a:xfrm>
        </p:spPr>
        <p:txBody>
          <a:bodyPr>
            <a:normAutofit/>
          </a:bodyPr>
          <a:lstStyle/>
          <a:p>
            <a:pPr marL="342900" lvl="1" indent="-342900" algn="just">
              <a:lnSpc>
                <a:spcPct val="120000"/>
              </a:lnSpc>
              <a:spcBef>
                <a:spcPts val="400"/>
              </a:spcBef>
              <a:buClr>
                <a:srgbClr val="101141"/>
              </a:buClr>
              <a:buFont typeface="+mj-lt"/>
              <a:buAutoNum type="arabicPeriod" startAt="9"/>
            </a:pPr>
            <a:r>
              <a:rPr lang="en-US" sz="1800" b="1" dirty="0">
                <a:solidFill>
                  <a:srgbClr val="FF0000"/>
                </a:solidFill>
              </a:rPr>
              <a:t>Ensure that the configuration management would consist of </a:t>
            </a:r>
          </a:p>
          <a:p>
            <a:pPr marL="857250" lvl="2" indent="-457200" algn="just">
              <a:lnSpc>
                <a:spcPct val="120000"/>
              </a:lnSpc>
              <a:spcBef>
                <a:spcPts val="400"/>
              </a:spcBef>
              <a:buClr>
                <a:srgbClr val="101141"/>
              </a:buClr>
              <a:buFont typeface="Wingdings" panose="05000000000000000000" pitchFamily="2" charset="2"/>
              <a:buChar char="§"/>
            </a:pPr>
            <a:r>
              <a:rPr lang="en-US" sz="1800" dirty="0">
                <a:solidFill>
                  <a:srgbClr val="FF0000"/>
                </a:solidFill>
              </a:rPr>
              <a:t>Planning</a:t>
            </a:r>
          </a:p>
          <a:p>
            <a:pPr marL="857250" lvl="2" indent="-457200" algn="just">
              <a:lnSpc>
                <a:spcPct val="120000"/>
              </a:lnSpc>
              <a:spcBef>
                <a:spcPts val="400"/>
              </a:spcBef>
              <a:buClr>
                <a:srgbClr val="101141"/>
              </a:buClr>
              <a:buFont typeface="Wingdings" panose="05000000000000000000" pitchFamily="2" charset="2"/>
              <a:buChar char="§"/>
            </a:pPr>
            <a:r>
              <a:rPr lang="en-US" sz="1800" dirty="0">
                <a:solidFill>
                  <a:srgbClr val="FF0000"/>
                </a:solidFill>
              </a:rPr>
              <a:t>Identification </a:t>
            </a:r>
          </a:p>
          <a:p>
            <a:pPr marL="857250" lvl="2" indent="-457200" algn="just">
              <a:lnSpc>
                <a:spcPct val="120000"/>
              </a:lnSpc>
              <a:spcBef>
                <a:spcPts val="400"/>
              </a:spcBef>
              <a:buClr>
                <a:srgbClr val="101141"/>
              </a:buClr>
              <a:buFont typeface="Wingdings" panose="05000000000000000000" pitchFamily="2" charset="2"/>
              <a:buChar char="§"/>
            </a:pPr>
            <a:r>
              <a:rPr lang="en-US" sz="1800" dirty="0">
                <a:solidFill>
                  <a:srgbClr val="FF0000"/>
                </a:solidFill>
              </a:rPr>
              <a:t>Control</a:t>
            </a:r>
          </a:p>
          <a:p>
            <a:pPr marL="857250" lvl="2" indent="-457200" algn="just">
              <a:lnSpc>
                <a:spcPct val="120000"/>
              </a:lnSpc>
              <a:spcBef>
                <a:spcPts val="400"/>
              </a:spcBef>
              <a:buClr>
                <a:srgbClr val="101141"/>
              </a:buClr>
              <a:buFont typeface="Wingdings" panose="05000000000000000000" pitchFamily="2" charset="2"/>
              <a:buChar char="§"/>
            </a:pPr>
            <a:r>
              <a:rPr lang="en-US" sz="1800" dirty="0">
                <a:solidFill>
                  <a:srgbClr val="FF0000"/>
                </a:solidFill>
              </a:rPr>
              <a:t>Status accounting</a:t>
            </a:r>
          </a:p>
          <a:p>
            <a:pPr marL="857250" lvl="2" indent="-457200" algn="just">
              <a:lnSpc>
                <a:spcPct val="120000"/>
              </a:lnSpc>
              <a:spcBef>
                <a:spcPts val="400"/>
              </a:spcBef>
              <a:buClr>
                <a:srgbClr val="101141"/>
              </a:buClr>
              <a:buFont typeface="Wingdings" panose="05000000000000000000" pitchFamily="2" charset="2"/>
              <a:buChar char="§"/>
            </a:pPr>
            <a:r>
              <a:rPr lang="en-US" sz="1800" dirty="0">
                <a:solidFill>
                  <a:srgbClr val="FF0000"/>
                </a:solidFill>
              </a:rPr>
              <a:t>Verification &amp; Audit</a:t>
            </a:r>
          </a:p>
          <a:p>
            <a:pPr marL="857250" lvl="2" indent="-457200" algn="just">
              <a:lnSpc>
                <a:spcPct val="120000"/>
              </a:lnSpc>
              <a:spcBef>
                <a:spcPts val="400"/>
              </a:spcBef>
              <a:buClr>
                <a:srgbClr val="101141"/>
              </a:buClr>
              <a:buFont typeface="Wingdings" panose="05000000000000000000" pitchFamily="2" charset="2"/>
              <a:buChar char="§"/>
            </a:pPr>
            <a:endParaRPr lang="en-US" sz="1800" dirty="0">
              <a:solidFill>
                <a:srgbClr val="FF0000"/>
              </a:solidFill>
            </a:endParaRPr>
          </a:p>
          <a:p>
            <a:pPr marL="0" lvl="1" indent="0" algn="just">
              <a:lnSpc>
                <a:spcPct val="120000"/>
              </a:lnSpc>
              <a:spcBef>
                <a:spcPts val="400"/>
              </a:spcBef>
              <a:buClr>
                <a:srgbClr val="101141"/>
              </a:buClr>
              <a:buNone/>
            </a:pPr>
            <a:r>
              <a:rPr lang="en-US" sz="1800" dirty="0">
                <a:solidFill>
                  <a:srgbClr val="FF0000"/>
                </a:solidFill>
              </a:rPr>
              <a:t>Not part of the book but this step needs to be enforced by the Effective configuration process as a set of activities which will be executed</a:t>
            </a:r>
          </a:p>
        </p:txBody>
      </p:sp>
      <p:sp>
        <p:nvSpPr>
          <p:cNvPr id="3" name="Content Placeholder 2"/>
          <p:cNvSpPr>
            <a:spLocks noGrp="1"/>
          </p:cNvSpPr>
          <p:nvPr>
            <p:ph sz="quarter" idx="10"/>
          </p:nvPr>
        </p:nvSpPr>
        <p:spPr>
          <a:xfrm>
            <a:off x="152400" y="0"/>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Steps for Effective configuration Management  - 5</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30795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40"/>
            <a:ext cx="2502454" cy="5314860"/>
          </a:xfrm>
        </p:spPr>
        <p:txBody>
          <a:bodyPr>
            <a:normAutofit/>
          </a:bodyPr>
          <a:lstStyle/>
          <a:p>
            <a:pPr marL="180000" indent="-180000" algn="just">
              <a:lnSpc>
                <a:spcPct val="110000"/>
              </a:lnSpc>
              <a:spcBef>
                <a:spcPts val="400"/>
              </a:spcBef>
              <a:buFont typeface="Arial" panose="020B0604020202020204" pitchFamily="34" charset="0"/>
              <a:buChar char="•"/>
            </a:pPr>
            <a:r>
              <a:rPr lang="en-US" sz="1600" dirty="0"/>
              <a:t>Like with the other processes, the following worksheet quick-and-simple method for assessing the overall quality, efficiency, and effectiveness of a configuration management process</a:t>
            </a:r>
            <a:endParaRPr lang="en-US" dirty="0"/>
          </a:p>
        </p:txBody>
      </p:sp>
      <p:sp>
        <p:nvSpPr>
          <p:cNvPr id="3" name="Content Placeholder 2"/>
          <p:cNvSpPr>
            <a:spLocks noGrp="1"/>
          </p:cNvSpPr>
          <p:nvPr>
            <p:ph sz="quarter" idx="10"/>
          </p:nvPr>
        </p:nvSpPr>
        <p:spPr>
          <a:xfrm>
            <a:off x="14396" y="-122247"/>
            <a:ext cx="7467600" cy="990600"/>
          </a:xfrm>
        </p:spPr>
        <p:txBody>
          <a:bodyPr>
            <a:normAutofit fontScale="85000" lnSpcReduction="10000"/>
          </a:bodyPr>
          <a:lstStyle/>
          <a:p>
            <a:r>
              <a:rPr lang="en-IN" sz="3000" dirty="0">
                <a:solidFill>
                  <a:srgbClr val="0070C0"/>
                </a:solidFill>
              </a:rPr>
              <a:t>Configuration Management</a:t>
            </a:r>
          </a:p>
          <a:p>
            <a:r>
              <a:rPr lang="en-IN" sz="2400" dirty="0">
                <a:solidFill>
                  <a:srgbClr val="C00000"/>
                </a:solidFill>
              </a:rPr>
              <a:t>Assessing an Infrastructure’s Configuration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18</a:t>
            </a:fld>
            <a:endParaRPr lang="en-US" dirty="0"/>
          </a:p>
        </p:txBody>
      </p:sp>
      <p:grpSp>
        <p:nvGrpSpPr>
          <p:cNvPr id="6" name="Group 5">
            <a:extLst>
              <a:ext uri="{FF2B5EF4-FFF2-40B4-BE49-F238E27FC236}">
                <a16:creationId xmlns:a16="http://schemas.microsoft.com/office/drawing/2014/main" id="{05C05465-D8DE-48BD-A019-91D5B59B1BD4}"/>
              </a:ext>
            </a:extLst>
          </p:cNvPr>
          <p:cNvGrpSpPr/>
          <p:nvPr/>
        </p:nvGrpSpPr>
        <p:grpSpPr>
          <a:xfrm>
            <a:off x="2711361" y="806966"/>
            <a:ext cx="6453187" cy="6089994"/>
            <a:chOff x="2690813" y="657974"/>
            <a:chExt cx="6453187" cy="9061794"/>
          </a:xfrm>
        </p:grpSpPr>
        <p:pic>
          <p:nvPicPr>
            <p:cNvPr id="16" name="Picture 15">
              <a:extLst>
                <a:ext uri="{FF2B5EF4-FFF2-40B4-BE49-F238E27FC236}">
                  <a16:creationId xmlns:a16="http://schemas.microsoft.com/office/drawing/2014/main" id="{2C8AF7B6-E5B3-4270-8B2E-1E1656B03FC1}"/>
                </a:ext>
              </a:extLst>
            </p:cNvPr>
            <p:cNvPicPr>
              <a:picLocks noChangeAspect="1"/>
            </p:cNvPicPr>
            <p:nvPr/>
          </p:nvPicPr>
          <p:blipFill>
            <a:blip r:embed="rId3"/>
            <a:stretch>
              <a:fillRect/>
            </a:stretch>
          </p:blipFill>
          <p:spPr>
            <a:xfrm>
              <a:off x="2690813" y="657974"/>
              <a:ext cx="6453187" cy="4619452"/>
            </a:xfrm>
            <a:prstGeom prst="rect">
              <a:avLst/>
            </a:prstGeom>
          </p:spPr>
        </p:pic>
        <p:pic>
          <p:nvPicPr>
            <p:cNvPr id="7" name="Picture 6">
              <a:extLst>
                <a:ext uri="{FF2B5EF4-FFF2-40B4-BE49-F238E27FC236}">
                  <a16:creationId xmlns:a16="http://schemas.microsoft.com/office/drawing/2014/main" id="{3E716B70-AAFB-48D9-B911-0F45F447EA5B}"/>
                </a:ext>
              </a:extLst>
            </p:cNvPr>
            <p:cNvPicPr>
              <a:picLocks noChangeAspect="1"/>
            </p:cNvPicPr>
            <p:nvPr/>
          </p:nvPicPr>
          <p:blipFill>
            <a:blip r:embed="rId4"/>
            <a:stretch>
              <a:fillRect/>
            </a:stretch>
          </p:blipFill>
          <p:spPr>
            <a:xfrm>
              <a:off x="2711361" y="5226056"/>
              <a:ext cx="6412843" cy="4493712"/>
            </a:xfrm>
            <a:prstGeom prst="rect">
              <a:avLst/>
            </a:prstGeom>
          </p:spPr>
        </p:pic>
      </p:grpSp>
    </p:spTree>
    <p:extLst>
      <p:ext uri="{BB962C8B-B14F-4D97-AF65-F5344CB8AC3E}">
        <p14:creationId xmlns:p14="http://schemas.microsoft.com/office/powerpoint/2010/main" val="96262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2133600" cy="5181600"/>
          </a:xfrm>
        </p:spPr>
        <p:txBody>
          <a:bodyPr>
            <a:normAutofit/>
          </a:bodyPr>
          <a:lstStyle/>
          <a:p>
            <a:pPr marL="180000" indent="-180000" algn="just">
              <a:lnSpc>
                <a:spcPct val="110000"/>
              </a:lnSpc>
              <a:spcBef>
                <a:spcPts val="400"/>
              </a:spcBef>
              <a:buFont typeface="Arial" panose="020B0604020202020204" pitchFamily="34" charset="0"/>
              <a:buChar char="•"/>
            </a:pPr>
            <a:r>
              <a:rPr lang="en-US" sz="1600" dirty="0"/>
              <a:t>If we need to tailor this for a specific organization, then with weightages</a:t>
            </a:r>
          </a:p>
        </p:txBody>
      </p:sp>
      <p:sp>
        <p:nvSpPr>
          <p:cNvPr id="3" name="Content Placeholder 2"/>
          <p:cNvSpPr>
            <a:spLocks noGrp="1"/>
          </p:cNvSpPr>
          <p:nvPr>
            <p:ph sz="quarter" idx="10"/>
          </p:nvPr>
        </p:nvSpPr>
        <p:spPr>
          <a:xfrm>
            <a:off x="10510" y="0"/>
            <a:ext cx="7467600" cy="914400"/>
          </a:xfrm>
        </p:spPr>
        <p:txBody>
          <a:bodyPr>
            <a:normAutofit/>
          </a:bodyPr>
          <a:lstStyle/>
          <a:p>
            <a:r>
              <a:rPr lang="en-IN" sz="2800" dirty="0">
                <a:solidFill>
                  <a:srgbClr val="0070C0"/>
                </a:solidFill>
              </a:rPr>
              <a:t>Capacity Planning</a:t>
            </a:r>
          </a:p>
          <a:p>
            <a:pPr>
              <a:lnSpc>
                <a:spcPts val="2000"/>
              </a:lnSpc>
            </a:pPr>
            <a:r>
              <a:rPr lang="en-IN" sz="2000" dirty="0">
                <a:solidFill>
                  <a:srgbClr val="C00000"/>
                </a:solidFill>
              </a:rPr>
              <a:t>Assessing an Configuration Management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19</a:t>
            </a:fld>
            <a:endParaRPr lang="en-US" dirty="0"/>
          </a:p>
        </p:txBody>
      </p:sp>
      <p:grpSp>
        <p:nvGrpSpPr>
          <p:cNvPr id="8" name="Group 7">
            <a:extLst>
              <a:ext uri="{FF2B5EF4-FFF2-40B4-BE49-F238E27FC236}">
                <a16:creationId xmlns:a16="http://schemas.microsoft.com/office/drawing/2014/main" id="{F5237C5F-81CC-4C0E-ADB9-15736A93C596}"/>
              </a:ext>
            </a:extLst>
          </p:cNvPr>
          <p:cNvGrpSpPr/>
          <p:nvPr/>
        </p:nvGrpSpPr>
        <p:grpSpPr>
          <a:xfrm>
            <a:off x="2504090" y="838199"/>
            <a:ext cx="6629400" cy="6006957"/>
            <a:chOff x="2667000" y="-1297277"/>
            <a:chExt cx="6629400" cy="11245167"/>
          </a:xfrm>
        </p:grpSpPr>
        <p:pic>
          <p:nvPicPr>
            <p:cNvPr id="6" name="Picture 5">
              <a:extLst>
                <a:ext uri="{FF2B5EF4-FFF2-40B4-BE49-F238E27FC236}">
                  <a16:creationId xmlns:a16="http://schemas.microsoft.com/office/drawing/2014/main" id="{13FEB54E-165A-440F-80D3-3BA56722C937}"/>
                </a:ext>
              </a:extLst>
            </p:cNvPr>
            <p:cNvPicPr>
              <a:picLocks noChangeAspect="1"/>
            </p:cNvPicPr>
            <p:nvPr/>
          </p:nvPicPr>
          <p:blipFill>
            <a:blip r:embed="rId3"/>
            <a:stretch>
              <a:fillRect/>
            </a:stretch>
          </p:blipFill>
          <p:spPr>
            <a:xfrm>
              <a:off x="2667000" y="-1297277"/>
              <a:ext cx="6629400" cy="6160080"/>
            </a:xfrm>
            <a:prstGeom prst="rect">
              <a:avLst/>
            </a:prstGeom>
          </p:spPr>
        </p:pic>
        <p:pic>
          <p:nvPicPr>
            <p:cNvPr id="7" name="Picture 6">
              <a:extLst>
                <a:ext uri="{FF2B5EF4-FFF2-40B4-BE49-F238E27FC236}">
                  <a16:creationId xmlns:a16="http://schemas.microsoft.com/office/drawing/2014/main" id="{F1D657BB-9B90-4DD8-92C1-013E532A6173}"/>
                </a:ext>
              </a:extLst>
            </p:cNvPr>
            <p:cNvPicPr>
              <a:picLocks noChangeAspect="1"/>
            </p:cNvPicPr>
            <p:nvPr/>
          </p:nvPicPr>
          <p:blipFill>
            <a:blip r:embed="rId4"/>
            <a:stretch>
              <a:fillRect/>
            </a:stretch>
          </p:blipFill>
          <p:spPr>
            <a:xfrm>
              <a:off x="2667000" y="4814857"/>
              <a:ext cx="6629400" cy="5133033"/>
            </a:xfrm>
            <a:prstGeom prst="rect">
              <a:avLst/>
            </a:prstGeom>
          </p:spPr>
        </p:pic>
      </p:grpSp>
    </p:spTree>
    <p:extLst>
      <p:ext uri="{BB962C8B-B14F-4D97-AF65-F5344CB8AC3E}">
        <p14:creationId xmlns:p14="http://schemas.microsoft.com/office/powerpoint/2010/main" val="21122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523" y="1418997"/>
            <a:ext cx="8991395" cy="5131674"/>
          </a:xfrm>
        </p:spPr>
        <p:txBody>
          <a:bodyPr>
            <a:noAutofit/>
          </a:bodyPr>
          <a:lstStyle/>
          <a:p>
            <a:pPr marL="182880" lvl="1" indent="-182880" algn="just">
              <a:lnSpc>
                <a:spcPct val="120000"/>
              </a:lnSpc>
              <a:spcBef>
                <a:spcPts val="600"/>
              </a:spcBef>
              <a:buClr>
                <a:srgbClr val="101141"/>
              </a:buClr>
              <a:buFont typeface="Arial" panose="020B0604020202020204" pitchFamily="34" charset="0"/>
              <a:buChar char="•"/>
            </a:pPr>
            <a:r>
              <a:rPr lang="en-US" dirty="0"/>
              <a:t>IT Infrastructure Systems Management involves managing the IT Services running on the IT infrastructure environment components like the Servers, Disk Storage, DBs, Networks and Desktop environments, and </a:t>
            </a:r>
            <a:r>
              <a:rPr lang="en-IN" dirty="0"/>
              <a:t>providing a stable and responsive IT environment, which supports or furthers the Business of the organization,</a:t>
            </a:r>
            <a:r>
              <a:rPr lang="en-US" dirty="0"/>
              <a:t> while being Available, Responsive, Cost efficient, Secure, Scalable,… </a:t>
            </a:r>
            <a:endParaRPr lang="en-IN" dirty="0"/>
          </a:p>
          <a:p>
            <a:pPr marL="182880" lvl="1" indent="-182880" algn="just">
              <a:lnSpc>
                <a:spcPct val="120000"/>
              </a:lnSpc>
              <a:spcBef>
                <a:spcPts val="600"/>
              </a:spcBef>
              <a:buClr>
                <a:srgbClr val="101141"/>
              </a:buClr>
              <a:buFont typeface="Arial" panose="020B0604020202020204" pitchFamily="34" charset="0"/>
              <a:buChar char="•"/>
            </a:pPr>
            <a:r>
              <a:rPr lang="en-IN" dirty="0"/>
              <a:t>We discussed on the support needed from executives, organization structure and positioning of the groups which provide these management services, given that one of the </a:t>
            </a:r>
            <a:r>
              <a:rPr lang="en-IN" dirty="0" err="1"/>
              <a:t>KSF</a:t>
            </a:r>
            <a:r>
              <a:rPr lang="en-IN" dirty="0"/>
              <a:t> are people, we discussed on approaches for staffing and retaining people with required skills and skill levels, the personal and business ethics or lack of it and it’s impact in-terms of legislation and what that drives into organizations</a:t>
            </a:r>
          </a:p>
          <a:p>
            <a:pPr marL="182880" lvl="1" indent="-182880" algn="just">
              <a:lnSpc>
                <a:spcPct val="120000"/>
              </a:lnSpc>
              <a:spcBef>
                <a:spcPts val="600"/>
              </a:spcBef>
              <a:buClr>
                <a:srgbClr val="101141"/>
              </a:buClr>
              <a:buFont typeface="Arial" panose="020B0604020202020204" pitchFamily="34" charset="0"/>
              <a:buChar char="•"/>
            </a:pPr>
            <a:r>
              <a:rPr lang="en-IN" dirty="0"/>
              <a:t>We also looked at how to evolve the services to a customer centric approach and leveraging the best practices using frameworks like ITIL</a:t>
            </a:r>
          </a:p>
          <a:p>
            <a:pPr marL="182880" lvl="1" indent="-182880" algn="just">
              <a:lnSpc>
                <a:spcPct val="120000"/>
              </a:lnSpc>
              <a:spcBef>
                <a:spcPts val="600"/>
              </a:spcBef>
              <a:buClr>
                <a:srgbClr val="101141"/>
              </a:buClr>
              <a:buFont typeface="Arial" panose="020B0604020202020204" pitchFamily="34" charset="0"/>
              <a:buChar char="•"/>
            </a:pPr>
            <a:r>
              <a:rPr lang="en-US" dirty="0"/>
              <a:t>Then as part of the 12 Key processes which would discuss as part of the course, we discussed on the processes for managing Availability, Performance –Tuning, Production Acceptance process, Change Management and Problem Management, Storage Management and Network Management.</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21208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9270"/>
            <a:ext cx="8686800" cy="4019460"/>
          </a:xfrm>
        </p:spPr>
        <p:txBody>
          <a:bodyPr>
            <a:normAutofit/>
          </a:bodyPr>
          <a:lstStyle/>
          <a:p>
            <a:pPr marL="180000" indent="-180000" algn="just">
              <a:lnSpc>
                <a:spcPct val="110000"/>
              </a:lnSpc>
              <a:spcBef>
                <a:spcPts val="600"/>
              </a:spcBef>
              <a:spcAft>
                <a:spcPts val="600"/>
              </a:spcAft>
              <a:buFont typeface="Arial" panose="020B0604020202020204" pitchFamily="34" charset="0"/>
              <a:buChar char="•"/>
            </a:pPr>
            <a:r>
              <a:rPr lang="en-US" sz="1800" dirty="0"/>
              <a:t>We can measure and streamline the Configuration management process with the help of the assessment worksheet</a:t>
            </a:r>
          </a:p>
          <a:p>
            <a:pPr marL="180000" indent="-180000" algn="just">
              <a:lnSpc>
                <a:spcPct val="110000"/>
              </a:lnSpc>
              <a:spcBef>
                <a:spcPts val="600"/>
              </a:spcBef>
              <a:spcAft>
                <a:spcPts val="600"/>
              </a:spcAft>
              <a:buFont typeface="Arial" panose="020B0604020202020204" pitchFamily="34" charset="0"/>
              <a:buChar char="•"/>
            </a:pPr>
            <a:r>
              <a:rPr lang="en-US" sz="1800" dirty="0"/>
              <a:t>We can measure the effectiveness of a Configuration management process with service metrics such as the number of times analysts, auditors, or repair technicians find out-of-date configuration documentation. </a:t>
            </a:r>
          </a:p>
          <a:p>
            <a:pPr marL="180000" indent="-180000" algn="just">
              <a:lnSpc>
                <a:spcPct val="110000"/>
              </a:lnSpc>
              <a:spcBef>
                <a:spcPts val="600"/>
              </a:spcBef>
              <a:spcAft>
                <a:spcPts val="600"/>
              </a:spcAft>
              <a:buFont typeface="Arial" panose="020B0604020202020204" pitchFamily="34" charset="0"/>
              <a:buChar char="•"/>
            </a:pPr>
            <a:r>
              <a:rPr lang="en-US" sz="1800" dirty="0"/>
              <a:t>Process metrics, such as elapsed time between altering the physical or logical configuration and noting it on configuration diagrams, help us gauge the efficiency of this process.</a:t>
            </a:r>
          </a:p>
          <a:p>
            <a:pPr marL="180000" indent="-180000" algn="just">
              <a:lnSpc>
                <a:spcPct val="110000"/>
              </a:lnSpc>
              <a:spcBef>
                <a:spcPts val="600"/>
              </a:spcBef>
              <a:spcAft>
                <a:spcPts val="600"/>
              </a:spcAft>
              <a:buFont typeface="Arial" panose="020B0604020202020204" pitchFamily="34" charset="0"/>
              <a:buChar char="•"/>
            </a:pPr>
            <a:r>
              <a:rPr lang="en-US" sz="1800" dirty="0"/>
              <a:t>We can streamline the configuration management process by automating actions such as the updating of multiple pieces of documentation requiring the same update</a:t>
            </a:r>
          </a:p>
        </p:txBody>
      </p:sp>
      <p:sp>
        <p:nvSpPr>
          <p:cNvPr id="3" name="Content Placeholder 2"/>
          <p:cNvSpPr>
            <a:spLocks noGrp="1"/>
          </p:cNvSpPr>
          <p:nvPr>
            <p:ph sz="quarter" idx="10"/>
          </p:nvPr>
        </p:nvSpPr>
        <p:spPr>
          <a:xfrm>
            <a:off x="152400" y="0"/>
            <a:ext cx="7467600" cy="1295400"/>
          </a:xfrm>
        </p:spPr>
        <p:txBody>
          <a:bodyPr>
            <a:normAutofit fontScale="85000" lnSpcReduction="10000"/>
          </a:bodyPr>
          <a:lstStyle/>
          <a:p>
            <a:r>
              <a:rPr lang="en-IN" sz="3000" dirty="0">
                <a:solidFill>
                  <a:srgbClr val="0070C0"/>
                </a:solidFill>
              </a:rPr>
              <a:t>Configuration Management</a:t>
            </a:r>
          </a:p>
          <a:p>
            <a:r>
              <a:rPr lang="en-US" sz="2400" dirty="0">
                <a:solidFill>
                  <a:srgbClr val="C00000"/>
                </a:solidFill>
              </a:rPr>
              <a:t>Measuring and Streamlining the Configuration Management Process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15573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686800" cy="4324260"/>
          </a:xfrm>
        </p:spPr>
        <p:txBody>
          <a:bodyPr>
            <a:normAutofit/>
          </a:bodyPr>
          <a:lstStyle/>
          <a:p>
            <a:pPr algn="l"/>
            <a:r>
              <a:rPr lang="en-US" sz="1800" b="1" i="0" dirty="0">
                <a:solidFill>
                  <a:srgbClr val="333333"/>
                </a:solidFill>
                <a:effectLst/>
              </a:rPr>
              <a:t>Configuration Management</a:t>
            </a:r>
            <a:endParaRPr lang="en-US" sz="1800" b="0" i="0" dirty="0">
              <a:solidFill>
                <a:srgbClr val="333333"/>
              </a:solidFill>
              <a:effectLst/>
            </a:endParaRPr>
          </a:p>
          <a:p>
            <a:pPr>
              <a:buFont typeface="Arial" panose="020B0604020202020204" pitchFamily="34" charset="0"/>
              <a:buChar char="•"/>
            </a:pPr>
            <a:endParaRPr lang="en-US" sz="1800" dirty="0">
              <a:effectLst/>
            </a:endParaRPr>
          </a:p>
          <a:p>
            <a:pPr>
              <a:buFont typeface="Arial" panose="020B0604020202020204" pitchFamily="34" charset="0"/>
              <a:buChar char="•"/>
            </a:pPr>
            <a:r>
              <a:rPr lang="en-US" sz="2000" b="1" dirty="0">
                <a:effectLst/>
              </a:rPr>
              <a:t>Do you believe your organization has a good configuration management processes</a:t>
            </a:r>
          </a:p>
          <a:p>
            <a:pPr>
              <a:buFont typeface="Arial" panose="020B0604020202020204" pitchFamily="34" charset="0"/>
              <a:buChar char="•"/>
            </a:pPr>
            <a:endParaRPr lang="en-US" sz="2000" b="1" dirty="0">
              <a:effectLst/>
            </a:endParaRPr>
          </a:p>
          <a:p>
            <a:pPr>
              <a:buFont typeface="Arial" panose="020B0604020202020204" pitchFamily="34" charset="0"/>
              <a:buChar char="•"/>
            </a:pPr>
            <a:r>
              <a:rPr lang="en-US" sz="2000" b="1" dirty="0">
                <a:effectLst/>
              </a:rPr>
              <a:t>How does your organization manage configuration management - Do SME put them together or do you have some documentation engineers doing it? </a:t>
            </a:r>
          </a:p>
          <a:p>
            <a:pPr>
              <a:buFont typeface="Arial" panose="020B0604020202020204" pitchFamily="34" charset="0"/>
              <a:buChar char="•"/>
            </a:pPr>
            <a:endParaRPr lang="en-US" sz="2000" b="1" dirty="0">
              <a:effectLst/>
            </a:endParaRPr>
          </a:p>
          <a:p>
            <a:pPr>
              <a:buFont typeface="Arial" panose="020B0604020202020204" pitchFamily="34" charset="0"/>
              <a:buChar char="•"/>
            </a:pPr>
            <a:r>
              <a:rPr lang="en-US" sz="2000" b="1" dirty="0">
                <a:effectLst/>
              </a:rPr>
              <a:t>How does Configuration Management work within your organization</a:t>
            </a:r>
          </a:p>
          <a:p>
            <a:pPr marL="0" indent="0" algn="just">
              <a:lnSpc>
                <a:spcPct val="110000"/>
              </a:lnSpc>
              <a:spcBef>
                <a:spcPts val="400"/>
              </a:spcBef>
            </a:pPr>
            <a:endParaRPr lang="en-US" sz="1800" dirty="0"/>
          </a:p>
        </p:txBody>
      </p:sp>
      <p:sp>
        <p:nvSpPr>
          <p:cNvPr id="3" name="Content Placeholder 2"/>
          <p:cNvSpPr>
            <a:spLocks noGrp="1"/>
          </p:cNvSpPr>
          <p:nvPr>
            <p:ph sz="quarter" idx="10"/>
          </p:nvPr>
        </p:nvSpPr>
        <p:spPr>
          <a:xfrm>
            <a:off x="152400" y="0"/>
            <a:ext cx="7467600" cy="1295400"/>
          </a:xfrm>
        </p:spPr>
        <p:txBody>
          <a:bodyPr>
            <a:normAutofit/>
          </a:bodyPr>
          <a:lstStyle/>
          <a:p>
            <a:r>
              <a:rPr lang="en-US" sz="3000" dirty="0">
                <a:solidFill>
                  <a:srgbClr val="0070C0"/>
                </a:solidFill>
              </a:rPr>
              <a:t>Discussions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6888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0A76F9A-890A-482B-AC80-508D283B6866}"/>
              </a:ext>
            </a:extLst>
          </p:cNvPr>
          <p:cNvSpPr>
            <a:spLocks noGrp="1"/>
          </p:cNvSpPr>
          <p:nvPr>
            <p:ph sz="quarter" idx="10"/>
          </p:nvPr>
        </p:nvSpPr>
        <p:spPr>
          <a:xfrm>
            <a:off x="152400" y="4322365"/>
            <a:ext cx="8458200" cy="1600200"/>
          </a:xfrm>
        </p:spPr>
        <p:txBody>
          <a:bodyPr anchor="ctr"/>
          <a:lstStyle/>
          <a:p>
            <a:pPr algn="ctr"/>
            <a:r>
              <a:rPr lang="en-US" dirty="0"/>
              <a:t>Capacity Planning</a:t>
            </a:r>
          </a:p>
        </p:txBody>
      </p:sp>
      <p:sp>
        <p:nvSpPr>
          <p:cNvPr id="4" name="Footer Placeholder 3">
            <a:extLst>
              <a:ext uri="{FF2B5EF4-FFF2-40B4-BE49-F238E27FC236}">
                <a16:creationId xmlns:a16="http://schemas.microsoft.com/office/drawing/2014/main" id="{AFD14A3C-F6AF-419E-8F8A-A000DA3101D2}"/>
              </a:ext>
            </a:extLst>
          </p:cNvPr>
          <p:cNvSpPr>
            <a:spLocks noGrp="1"/>
          </p:cNvSpPr>
          <p:nvPr>
            <p:ph type="ftr" sz="quarter" idx="12"/>
          </p:nvPr>
        </p:nvSpPr>
        <p:spPr>
          <a:xfrm>
            <a:off x="2133600" y="5740002"/>
            <a:ext cx="4495800" cy="365125"/>
          </a:xfrm>
        </p:spPr>
        <p:txBody>
          <a:bodyPr/>
          <a:lstStyle/>
          <a:p>
            <a:r>
              <a:rPr lang="en-US" sz="1600" dirty="0"/>
              <a:t>SS ZG538 Infrastructure Management</a:t>
            </a:r>
          </a:p>
        </p:txBody>
      </p:sp>
      <p:sp>
        <p:nvSpPr>
          <p:cNvPr id="5" name="Slide Number Placeholder 4">
            <a:extLst>
              <a:ext uri="{FF2B5EF4-FFF2-40B4-BE49-F238E27FC236}">
                <a16:creationId xmlns:a16="http://schemas.microsoft.com/office/drawing/2014/main" id="{3E3FE78E-427D-4210-AE6B-9FD287F5EAFB}"/>
              </a:ext>
            </a:extLst>
          </p:cNvPr>
          <p:cNvSpPr>
            <a:spLocks noGrp="1"/>
          </p:cNvSpPr>
          <p:nvPr>
            <p:ph type="sldNum" sz="quarter" idx="13"/>
          </p:nvPr>
        </p:nvSpPr>
        <p:spPr/>
        <p:txBody>
          <a:bodyPr/>
          <a:lstStyle/>
          <a:p>
            <a:fld id="{BC8D7E44-7D4F-4942-A8C9-2DF6BF8399E8}" type="slidenum">
              <a:rPr lang="en-US" smtClean="0"/>
              <a:pPr/>
              <a:t>22</a:t>
            </a:fld>
            <a:endParaRPr lang="en-US" dirty="0"/>
          </a:p>
        </p:txBody>
      </p:sp>
      <p:sp>
        <p:nvSpPr>
          <p:cNvPr id="7" name="TextBox 6">
            <a:extLst>
              <a:ext uri="{FF2B5EF4-FFF2-40B4-BE49-F238E27FC236}">
                <a16:creationId xmlns:a16="http://schemas.microsoft.com/office/drawing/2014/main" id="{11F74D4F-BA2C-40E3-870A-F13766564EBF}"/>
              </a:ext>
            </a:extLst>
          </p:cNvPr>
          <p:cNvSpPr txBox="1"/>
          <p:nvPr/>
        </p:nvSpPr>
        <p:spPr>
          <a:xfrm>
            <a:off x="463639" y="6162594"/>
            <a:ext cx="7620000" cy="338554"/>
          </a:xfrm>
          <a:prstGeom prst="rect">
            <a:avLst/>
          </a:prstGeom>
          <a:noFill/>
        </p:spPr>
        <p:txBody>
          <a:bodyPr wrap="square" rtlCol="0">
            <a:spAutoFit/>
          </a:bodyPr>
          <a:lstStyle/>
          <a:p>
            <a:pPr algn="r"/>
            <a:r>
              <a:rPr lang="en-US" sz="1600" b="1" dirty="0">
                <a:solidFill>
                  <a:schemeClr val="tx1"/>
                </a:solidFill>
                <a:latin typeface="Arial"/>
                <a:cs typeface="Arial"/>
              </a:rPr>
              <a:t>BITS Pilani, Deemed</a:t>
            </a:r>
            <a:r>
              <a:rPr lang="en-US" sz="1600" b="1" baseline="0" dirty="0">
                <a:solidFill>
                  <a:schemeClr val="tx1"/>
                </a:solidFill>
                <a:latin typeface="Arial"/>
                <a:cs typeface="Arial"/>
              </a:rPr>
              <a:t> to be University under Section 3 of UGC Act, 1956</a:t>
            </a:r>
            <a:endParaRPr lang="en-US" sz="1600" b="1" dirty="0">
              <a:solidFill>
                <a:schemeClr val="tx1"/>
              </a:solidFill>
              <a:latin typeface="Arial"/>
              <a:cs typeface="Arial"/>
            </a:endParaRPr>
          </a:p>
        </p:txBody>
      </p:sp>
    </p:spTree>
    <p:extLst>
      <p:ext uri="{BB962C8B-B14F-4D97-AF65-F5344CB8AC3E}">
        <p14:creationId xmlns:p14="http://schemas.microsoft.com/office/powerpoint/2010/main" val="239530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40"/>
            <a:ext cx="8686800" cy="5314860"/>
          </a:xfrm>
        </p:spPr>
        <p:txBody>
          <a:bodyPr>
            <a:normAutofit/>
          </a:bodyPr>
          <a:lstStyle/>
          <a:p>
            <a:pPr marL="285750" indent="-285750" algn="just">
              <a:lnSpc>
                <a:spcPct val="140000"/>
              </a:lnSpc>
              <a:spcBef>
                <a:spcPts val="400"/>
              </a:spcBef>
              <a:buFont typeface="Wingdings" panose="05000000000000000000" pitchFamily="2" charset="2"/>
              <a:buChar char="§"/>
            </a:pPr>
            <a:r>
              <a:rPr lang="en-US" altLang="zh-CN" sz="1800" dirty="0"/>
              <a:t>Capacity planning is the process of estimating the needs of Infrastructure resources for anticipated needs of the future. </a:t>
            </a:r>
            <a:endParaRPr lang="en-US" sz="1800" dirty="0"/>
          </a:p>
          <a:p>
            <a:pPr marL="285750" indent="-285750" algn="just">
              <a:lnSpc>
                <a:spcPct val="140000"/>
              </a:lnSpc>
              <a:spcBef>
                <a:spcPts val="400"/>
              </a:spcBef>
              <a:buFont typeface="Wingdings" panose="05000000000000000000" pitchFamily="2" charset="2"/>
              <a:buChar char="§"/>
            </a:pPr>
            <a:r>
              <a:rPr lang="en-US" sz="1800" dirty="0"/>
              <a:t>Capacity planning from a performance specialist perspective, needs to keep the utilization of the infrastructure resources at a level where best performances can be achieved, </a:t>
            </a:r>
          </a:p>
          <a:p>
            <a:pPr marL="285750" indent="-285750" algn="just">
              <a:lnSpc>
                <a:spcPct val="140000"/>
              </a:lnSpc>
              <a:spcBef>
                <a:spcPts val="400"/>
              </a:spcBef>
              <a:buFont typeface="Wingdings" panose="05000000000000000000" pitchFamily="2" charset="2"/>
              <a:buChar char="§"/>
            </a:pPr>
            <a:r>
              <a:rPr lang="en-US" sz="1800" dirty="0"/>
              <a:t>Capacity planning from a financial perspective, needs to optimize and ensure max utilization of the resources before looking for additional capacity. </a:t>
            </a:r>
          </a:p>
          <a:p>
            <a:pPr marL="285750" indent="-285750" algn="just">
              <a:lnSpc>
                <a:spcPct val="140000"/>
              </a:lnSpc>
              <a:spcBef>
                <a:spcPts val="400"/>
              </a:spcBef>
              <a:buFont typeface="Wingdings" panose="05000000000000000000" pitchFamily="2" charset="2"/>
              <a:buChar char="§"/>
            </a:pPr>
            <a:r>
              <a:rPr lang="en-US" sz="1800" dirty="0"/>
              <a:t>Good capacity planning leads to effective planning of capital budgets, avoidance of costly downtime, and better management of risk across the portfolio of IT applications</a:t>
            </a:r>
          </a:p>
          <a:p>
            <a:pPr marL="285750" indent="-285750" algn="just">
              <a:lnSpc>
                <a:spcPct val="140000"/>
              </a:lnSpc>
              <a:spcBef>
                <a:spcPts val="400"/>
              </a:spcBef>
              <a:buFont typeface="Wingdings" panose="05000000000000000000" pitchFamily="2" charset="2"/>
              <a:buChar char="§"/>
            </a:pPr>
            <a:r>
              <a:rPr lang="en-US" sz="1800" dirty="0"/>
              <a:t>Improperly capacity planned infrastructure, can lead to Business services suffering issues like longer response times for users, unavailable applications and unacceptable performance, or unused resources</a:t>
            </a:r>
          </a:p>
          <a:p>
            <a:pPr>
              <a:lnSpc>
                <a:spcPct val="120000"/>
              </a:lnSpc>
              <a:spcBef>
                <a:spcPts val="600"/>
              </a:spcBef>
              <a:buFont typeface="Wingdings" panose="05000000000000000000" pitchFamily="2" charset="2"/>
              <a:buChar char="§"/>
            </a:pPr>
            <a:endParaRPr lang="en-US" sz="1800" dirty="0"/>
          </a:p>
          <a:p>
            <a:pPr>
              <a:lnSpc>
                <a:spcPct val="120000"/>
              </a:lnSpc>
              <a:spcBef>
                <a:spcPts val="600"/>
              </a:spcBef>
              <a:buFont typeface="Wingdings" panose="05000000000000000000" pitchFamily="2" charset="2"/>
              <a:buChar char="§"/>
            </a:pPr>
            <a:endParaRPr lang="en-US" sz="1800" dirty="0"/>
          </a:p>
        </p:txBody>
      </p:sp>
      <p:sp>
        <p:nvSpPr>
          <p:cNvPr id="3" name="Content Placeholder 2"/>
          <p:cNvSpPr>
            <a:spLocks noGrp="1"/>
          </p:cNvSpPr>
          <p:nvPr>
            <p:ph sz="quarter" idx="10"/>
          </p:nvPr>
        </p:nvSpPr>
        <p:spPr>
          <a:xfrm>
            <a:off x="152400" y="0"/>
            <a:ext cx="8153400" cy="1295400"/>
          </a:xfrm>
        </p:spPr>
        <p:txBody>
          <a:bodyPr>
            <a:normAutofit/>
          </a:bodyPr>
          <a:lstStyle/>
          <a:p>
            <a:r>
              <a:rPr lang="en-IN" sz="3100" dirty="0">
                <a:solidFill>
                  <a:srgbClr val="0070C0"/>
                </a:solidFill>
              </a:rPr>
              <a:t>Capacity Planning</a:t>
            </a:r>
          </a:p>
          <a:p>
            <a:r>
              <a:rPr lang="en-US" sz="2700" dirty="0">
                <a:solidFill>
                  <a:srgbClr val="C00000"/>
                </a:solidFill>
              </a:rPr>
              <a:t>Introduction</a:t>
            </a:r>
            <a:endParaRPr lang="en-IN" sz="27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66352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25451"/>
            <a:ext cx="8610600" cy="4552860"/>
          </a:xfrm>
        </p:spPr>
        <p:txBody>
          <a:bodyPr>
            <a:normAutofit/>
          </a:bodyPr>
          <a:lstStyle/>
          <a:p>
            <a:pPr marL="0" indent="0">
              <a:lnSpc>
                <a:spcPct val="120000"/>
              </a:lnSpc>
              <a:spcBef>
                <a:spcPts val="600"/>
              </a:spcBef>
            </a:pPr>
            <a:r>
              <a:rPr lang="en-US" sz="1800" b="1" dirty="0">
                <a:solidFill>
                  <a:srgbClr val="C00000"/>
                </a:solidFill>
              </a:rPr>
              <a:t>Capacity Planning</a:t>
            </a:r>
          </a:p>
          <a:p>
            <a:pPr marL="0" indent="0" algn="just">
              <a:lnSpc>
                <a:spcPct val="120000"/>
              </a:lnSpc>
              <a:spcBef>
                <a:spcPts val="600"/>
              </a:spcBef>
            </a:pPr>
            <a:r>
              <a:rPr lang="en-US" sz="1800" dirty="0"/>
              <a:t>Capacity planning is a process to predict the types, quantities, and timing of critical resource capacities that are needed within an infrastructure (or assessing when, how much, and what type of additional hardware resources will be needed), to support accurately forecasted workloads </a:t>
            </a:r>
          </a:p>
          <a:p>
            <a:pPr marL="0" indent="0" algn="just">
              <a:lnSpc>
                <a:spcPct val="120000"/>
              </a:lnSpc>
              <a:spcBef>
                <a:spcPts val="600"/>
              </a:spcBef>
            </a:pPr>
            <a:r>
              <a:rPr lang="en-US" sz="1800" dirty="0"/>
              <a:t>This leads to</a:t>
            </a:r>
          </a:p>
          <a:p>
            <a:pPr marL="0" indent="0">
              <a:lnSpc>
                <a:spcPct val="120000"/>
              </a:lnSpc>
              <a:spcBef>
                <a:spcPts val="600"/>
              </a:spcBef>
            </a:pPr>
            <a:r>
              <a:rPr lang="en-US" sz="1800" b="1" dirty="0">
                <a:solidFill>
                  <a:srgbClr val="0070C0"/>
                </a:solidFill>
              </a:rPr>
              <a:t>Types of resources to be planned:</a:t>
            </a:r>
            <a:r>
              <a:rPr lang="en-US" sz="1800" dirty="0"/>
              <a:t> servers, disk space, or Network bandwidth</a:t>
            </a:r>
          </a:p>
          <a:p>
            <a:pPr marL="0" indent="0">
              <a:lnSpc>
                <a:spcPct val="120000"/>
              </a:lnSpc>
              <a:spcBef>
                <a:spcPts val="600"/>
              </a:spcBef>
            </a:pPr>
            <a:r>
              <a:rPr lang="en-US" sz="1800" b="1" dirty="0">
                <a:solidFill>
                  <a:srgbClr val="0070C0"/>
                </a:solidFill>
              </a:rPr>
              <a:t>Quantities : </a:t>
            </a:r>
            <a:r>
              <a:rPr lang="en-US" sz="1800" dirty="0"/>
              <a:t>The quantities or the size of the resource in question</a:t>
            </a:r>
          </a:p>
          <a:p>
            <a:pPr marL="0" indent="0">
              <a:lnSpc>
                <a:spcPct val="120000"/>
              </a:lnSpc>
              <a:spcBef>
                <a:spcPts val="600"/>
              </a:spcBef>
            </a:pPr>
            <a:r>
              <a:rPr lang="en-US" sz="1800" b="1" dirty="0">
                <a:solidFill>
                  <a:srgbClr val="0070C0"/>
                </a:solidFill>
              </a:rPr>
              <a:t>Timing of when needed: </a:t>
            </a:r>
            <a:r>
              <a:rPr lang="en-US" sz="1800" dirty="0"/>
              <a:t>The timing of when the additional capacity is needed</a:t>
            </a:r>
          </a:p>
          <a:p>
            <a:pPr marL="0" indent="0" algn="just">
              <a:lnSpc>
                <a:spcPct val="120000"/>
              </a:lnSpc>
              <a:spcBef>
                <a:spcPts val="600"/>
              </a:spcBef>
            </a:pPr>
            <a:r>
              <a:rPr lang="en-US" sz="1800" b="1" dirty="0">
                <a:solidFill>
                  <a:srgbClr val="0070C0"/>
                </a:solidFill>
              </a:rPr>
              <a:t>Basis of Capacity Planning: </a:t>
            </a:r>
            <a:r>
              <a:rPr lang="en-US" sz="1800" dirty="0"/>
              <a:t>Capacity planning decisions are effective if they are based on sound and thorough forecasts of anticipated workload demands and reflect the real-world performance data</a:t>
            </a:r>
          </a:p>
        </p:txBody>
      </p:sp>
      <p:sp>
        <p:nvSpPr>
          <p:cNvPr id="3" name="Content Placeholder 2"/>
          <p:cNvSpPr>
            <a:spLocks noGrp="1"/>
          </p:cNvSpPr>
          <p:nvPr>
            <p:ph sz="quarter" idx="10"/>
          </p:nvPr>
        </p:nvSpPr>
        <p:spPr>
          <a:xfrm>
            <a:off x="152400" y="0"/>
            <a:ext cx="7467600" cy="1295400"/>
          </a:xfrm>
        </p:spPr>
        <p:txBody>
          <a:bodyPr>
            <a:normAutofit/>
          </a:bodyPr>
          <a:lstStyle/>
          <a:p>
            <a:r>
              <a:rPr lang="en-IN" sz="3000" dirty="0">
                <a:solidFill>
                  <a:srgbClr val="0070C0"/>
                </a:solidFill>
              </a:rPr>
              <a:t>Capacity Planning</a:t>
            </a:r>
          </a:p>
          <a:p>
            <a:r>
              <a:rPr lang="en-US" sz="2400" dirty="0">
                <a:solidFill>
                  <a:srgbClr val="C00000"/>
                </a:solidFill>
              </a:rPr>
              <a:t>Introduction &amp; Topics planned</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49605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8713" y="1364496"/>
            <a:ext cx="8839200" cy="5117079"/>
          </a:xfrm>
        </p:spPr>
        <p:txBody>
          <a:bodyPr>
            <a:normAutofit/>
          </a:bodyPr>
          <a:lstStyle/>
          <a:p>
            <a:pPr marL="0" indent="0" algn="just">
              <a:lnSpc>
                <a:spcPct val="120000"/>
              </a:lnSpc>
              <a:spcBef>
                <a:spcPts val="600"/>
              </a:spcBef>
            </a:pPr>
            <a:r>
              <a:rPr lang="en-US" sz="1800" dirty="0"/>
              <a:t>Although the importance of needing to adequately plan for &amp; to provide capacity is well understood, this is seldom well done potentially due to some of the following reasons.</a:t>
            </a:r>
          </a:p>
          <a:p>
            <a:pPr algn="just">
              <a:lnSpc>
                <a:spcPct val="120000"/>
              </a:lnSpc>
              <a:spcBef>
                <a:spcPts val="600"/>
              </a:spcBef>
              <a:buFont typeface="+mj-lt"/>
              <a:buAutoNum type="arabicPeriod"/>
            </a:pPr>
            <a:r>
              <a:rPr lang="en-US" sz="1800" b="1" dirty="0"/>
              <a:t>Analysts are too busy with day‐to‐day activities</a:t>
            </a:r>
          </a:p>
          <a:p>
            <a:pPr lvl="1" algn="just">
              <a:lnSpc>
                <a:spcPct val="120000"/>
              </a:lnSpc>
              <a:spcBef>
                <a:spcPts val="600"/>
              </a:spcBef>
              <a:buFont typeface="Wingdings" panose="05000000000000000000" pitchFamily="2" charset="2"/>
              <a:buChar char="§"/>
            </a:pPr>
            <a:r>
              <a:rPr lang="en-US" sz="1800" dirty="0">
                <a:solidFill>
                  <a:srgbClr val="FF0000"/>
                </a:solidFill>
              </a:rPr>
              <a:t>Infrastructure system Analysts and Application program analysts are typically involved with other activities and don’t spend enough time</a:t>
            </a:r>
          </a:p>
          <a:p>
            <a:pPr lvl="1" algn="just">
              <a:lnSpc>
                <a:spcPct val="120000"/>
              </a:lnSpc>
              <a:spcBef>
                <a:spcPts val="600"/>
              </a:spcBef>
              <a:buFont typeface="Wingdings" panose="05000000000000000000" pitchFamily="2" charset="2"/>
              <a:buChar char="§"/>
            </a:pPr>
            <a:r>
              <a:rPr lang="en-US" sz="1800" dirty="0">
                <a:solidFill>
                  <a:srgbClr val="0070C0"/>
                </a:solidFill>
              </a:rPr>
              <a:t>Identifying a person as capacity planning owner and empowering the person to negotiate  with </a:t>
            </a:r>
            <a:r>
              <a:rPr lang="en-GB" sz="1800" dirty="0">
                <a:solidFill>
                  <a:srgbClr val="0070C0"/>
                </a:solidFill>
              </a:rPr>
              <a:t>developers and users on capacity planning issues </a:t>
            </a:r>
            <a:endParaRPr lang="en-US" sz="1800" dirty="0">
              <a:solidFill>
                <a:srgbClr val="0070C0"/>
              </a:solidFill>
            </a:endParaRPr>
          </a:p>
          <a:p>
            <a:pPr algn="just">
              <a:lnSpc>
                <a:spcPct val="120000"/>
              </a:lnSpc>
              <a:spcBef>
                <a:spcPts val="600"/>
              </a:spcBef>
              <a:buFont typeface="+mj-lt"/>
              <a:buAutoNum type="arabicPeriod"/>
            </a:pPr>
            <a:r>
              <a:rPr lang="en-US" sz="1800" b="1" dirty="0"/>
              <a:t>Users are not interested in predicting future workloads</a:t>
            </a:r>
          </a:p>
          <a:p>
            <a:pPr lvl="1" algn="just">
              <a:lnSpc>
                <a:spcPct val="120000"/>
              </a:lnSpc>
              <a:spcBef>
                <a:spcPts val="600"/>
              </a:spcBef>
              <a:buFont typeface="Wingdings" panose="05000000000000000000" pitchFamily="2" charset="2"/>
              <a:buChar char="§"/>
            </a:pPr>
            <a:r>
              <a:rPr lang="en-US" sz="1800" dirty="0">
                <a:solidFill>
                  <a:srgbClr val="FF0000"/>
                </a:solidFill>
              </a:rPr>
              <a:t>Users have an </a:t>
            </a:r>
            <a:r>
              <a:rPr lang="en-GB" sz="1800" dirty="0">
                <a:solidFill>
                  <a:srgbClr val="FF0000"/>
                </a:solidFill>
              </a:rPr>
              <a:t>emphasis on here and now, not on future growth in workloads</a:t>
            </a:r>
          </a:p>
          <a:p>
            <a:pPr lvl="1" algn="just">
              <a:lnSpc>
                <a:spcPct val="120000"/>
              </a:lnSpc>
              <a:spcBef>
                <a:spcPts val="600"/>
              </a:spcBef>
              <a:buFont typeface="Wingdings" panose="05000000000000000000" pitchFamily="2" charset="2"/>
              <a:buChar char="§"/>
            </a:pPr>
            <a:r>
              <a:rPr lang="en-US" sz="1800" dirty="0">
                <a:solidFill>
                  <a:srgbClr val="0070C0"/>
                </a:solidFill>
              </a:rPr>
              <a:t>Developers can help in providing justification for capacity needed and also help in developing questions/worksheets for collecting future workload information from users </a:t>
            </a:r>
          </a:p>
          <a:p>
            <a:pPr marL="0" indent="0" algn="just">
              <a:lnSpc>
                <a:spcPct val="120000"/>
              </a:lnSpc>
              <a:spcBef>
                <a:spcPts val="600"/>
              </a:spcBef>
            </a:pPr>
            <a:endParaRPr lang="en-US" sz="1800" dirty="0"/>
          </a:p>
        </p:txBody>
      </p:sp>
      <p:sp>
        <p:nvSpPr>
          <p:cNvPr id="3" name="Content Placeholder 2"/>
          <p:cNvSpPr>
            <a:spLocks noGrp="1"/>
          </p:cNvSpPr>
          <p:nvPr>
            <p:ph sz="quarter" idx="10"/>
          </p:nvPr>
        </p:nvSpPr>
        <p:spPr>
          <a:xfrm>
            <a:off x="152400" y="0"/>
            <a:ext cx="7467600" cy="1295400"/>
          </a:xfrm>
        </p:spPr>
        <p:txBody>
          <a:bodyPr>
            <a:normAutofit/>
          </a:bodyPr>
          <a:lstStyle/>
          <a:p>
            <a:r>
              <a:rPr lang="en-IN" sz="3000" dirty="0">
                <a:solidFill>
                  <a:srgbClr val="0070C0"/>
                </a:solidFill>
              </a:rPr>
              <a:t>Capacity Planning</a:t>
            </a:r>
          </a:p>
          <a:p>
            <a:r>
              <a:rPr lang="en-US" sz="2400" dirty="0">
                <a:solidFill>
                  <a:srgbClr val="C00000"/>
                </a:solidFill>
              </a:rPr>
              <a:t>Capacity Planning is challenging and seldom done well</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13951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33592"/>
            <a:ext cx="8686800" cy="5010060"/>
          </a:xfrm>
        </p:spPr>
        <p:txBody>
          <a:bodyPr>
            <a:normAutofit/>
          </a:bodyPr>
          <a:lstStyle/>
          <a:p>
            <a:pPr algn="just">
              <a:lnSpc>
                <a:spcPct val="120000"/>
              </a:lnSpc>
              <a:spcBef>
                <a:spcPts val="600"/>
              </a:spcBef>
              <a:buFont typeface="+mj-lt"/>
              <a:buAutoNum type="arabicPeriod" startAt="3"/>
            </a:pPr>
            <a:r>
              <a:rPr lang="en-US" sz="1800" b="1" dirty="0"/>
              <a:t>Users who are interested cannot forecast accurately.</a:t>
            </a:r>
          </a:p>
          <a:p>
            <a:pPr lvl="1" algn="just">
              <a:lnSpc>
                <a:spcPct val="120000"/>
              </a:lnSpc>
              <a:spcBef>
                <a:spcPts val="600"/>
              </a:spcBef>
              <a:buFont typeface="Wingdings" panose="05000000000000000000" pitchFamily="2" charset="2"/>
              <a:buChar char="§"/>
            </a:pPr>
            <a:r>
              <a:rPr lang="en-US" sz="1800" dirty="0">
                <a:solidFill>
                  <a:srgbClr val="FF0000"/>
                </a:solidFill>
              </a:rPr>
              <a:t>End-users may not have the skills, experience, or tools to forecast workload increases to ensure acceptable future performance</a:t>
            </a:r>
          </a:p>
          <a:p>
            <a:pPr lvl="1" algn="just">
              <a:lnSpc>
                <a:spcPct val="120000"/>
              </a:lnSpc>
              <a:spcBef>
                <a:spcPts val="600"/>
              </a:spcBef>
              <a:buFont typeface="Wingdings" panose="05000000000000000000" pitchFamily="2" charset="2"/>
              <a:buChar char="§"/>
            </a:pPr>
            <a:r>
              <a:rPr lang="en-US" sz="1800" dirty="0">
                <a:solidFill>
                  <a:srgbClr val="0070C0"/>
                </a:solidFill>
              </a:rPr>
              <a:t>Joint consultations with both developers and capacity planners who can show users how to do this can help alleviate this drawback</a:t>
            </a:r>
          </a:p>
          <a:p>
            <a:pPr algn="just">
              <a:lnSpc>
                <a:spcPct val="120000"/>
              </a:lnSpc>
              <a:spcBef>
                <a:spcPts val="600"/>
              </a:spcBef>
              <a:buFont typeface="+mj-lt"/>
              <a:buAutoNum type="arabicPeriod" startAt="4"/>
            </a:pPr>
            <a:r>
              <a:rPr lang="en-US" sz="1800" b="1" dirty="0"/>
              <a:t>Capacity planners may be reluctant to use effective measuring tools.</a:t>
            </a:r>
          </a:p>
          <a:p>
            <a:pPr lvl="1" algn="just">
              <a:lnSpc>
                <a:spcPct val="120000"/>
              </a:lnSpc>
              <a:spcBef>
                <a:spcPts val="600"/>
              </a:spcBef>
              <a:buFont typeface="Wingdings" panose="05000000000000000000" pitchFamily="2" charset="2"/>
              <a:buChar char="§"/>
            </a:pPr>
            <a:r>
              <a:rPr lang="en-US" sz="1800" dirty="0">
                <a:solidFill>
                  <a:srgbClr val="FF0000"/>
                </a:solidFill>
              </a:rPr>
              <a:t>New Capacity planners may be reluctant to use new or complex measurement tools that they may have just inherited.</a:t>
            </a:r>
          </a:p>
          <a:p>
            <a:pPr lvl="1" algn="just">
              <a:lnSpc>
                <a:spcPct val="120000"/>
              </a:lnSpc>
              <a:spcBef>
                <a:spcPts val="600"/>
              </a:spcBef>
              <a:buFont typeface="Wingdings" panose="05000000000000000000" pitchFamily="2" charset="2"/>
              <a:buChar char="§"/>
            </a:pPr>
            <a:r>
              <a:rPr lang="en-US" sz="1800" dirty="0">
                <a:solidFill>
                  <a:srgbClr val="0070C0"/>
                </a:solidFill>
              </a:rPr>
              <a:t>Cross-training, documentation, consultation with the vendor, and turnover from prior users of the tool can help overcome this reluctance</a:t>
            </a:r>
          </a:p>
          <a:p>
            <a:pPr algn="just">
              <a:lnSpc>
                <a:spcPct val="120000"/>
              </a:lnSpc>
              <a:spcBef>
                <a:spcPts val="600"/>
              </a:spcBef>
              <a:buFont typeface="+mj-lt"/>
              <a:buAutoNum type="arabicPeriod" startAt="4"/>
            </a:pPr>
            <a:r>
              <a:rPr lang="en-US" sz="1800" b="1" dirty="0"/>
              <a:t>Corporate or IT directions may change from year to year.</a:t>
            </a:r>
          </a:p>
          <a:p>
            <a:pPr lvl="1" algn="just">
              <a:lnSpc>
                <a:spcPct val="120000"/>
              </a:lnSpc>
              <a:spcBef>
                <a:spcPts val="600"/>
              </a:spcBef>
              <a:buFont typeface="Wingdings" panose="05000000000000000000" pitchFamily="2" charset="2"/>
              <a:buChar char="§"/>
            </a:pPr>
            <a:r>
              <a:rPr lang="en-US" sz="1800" dirty="0">
                <a:solidFill>
                  <a:srgbClr val="FF0000"/>
                </a:solidFill>
              </a:rPr>
              <a:t>Strategic directions within a corporation / IT organization change so rapidly that any attempt at strategic capacity planning becomes futile</a:t>
            </a:r>
          </a:p>
          <a:p>
            <a:pPr marL="0" indent="0" algn="just">
              <a:spcBef>
                <a:spcPts val="600"/>
              </a:spcBef>
            </a:pPr>
            <a:endParaRPr lang="en-US" sz="1800" dirty="0"/>
          </a:p>
        </p:txBody>
      </p:sp>
      <p:sp>
        <p:nvSpPr>
          <p:cNvPr id="3" name="Content Placeholder 2"/>
          <p:cNvSpPr>
            <a:spLocks noGrp="1"/>
          </p:cNvSpPr>
          <p:nvPr>
            <p:ph sz="quarter" idx="10"/>
          </p:nvPr>
        </p:nvSpPr>
        <p:spPr>
          <a:xfrm>
            <a:off x="152400" y="0"/>
            <a:ext cx="7772400" cy="1295400"/>
          </a:xfrm>
        </p:spPr>
        <p:txBody>
          <a:bodyPr>
            <a:normAutofit/>
          </a:bodyPr>
          <a:lstStyle/>
          <a:p>
            <a:r>
              <a:rPr lang="en-IN" sz="3000" dirty="0">
                <a:solidFill>
                  <a:srgbClr val="0070C0"/>
                </a:solidFill>
              </a:rPr>
              <a:t>Capacity Planning</a:t>
            </a:r>
          </a:p>
          <a:p>
            <a:r>
              <a:rPr lang="en-US" sz="2400" dirty="0">
                <a:solidFill>
                  <a:srgbClr val="C00000"/>
                </a:solidFill>
              </a:rPr>
              <a:t>Capacity Planning is challenging and seldom done well - 2</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174386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915297" cy="3962399"/>
          </a:xfrm>
        </p:spPr>
        <p:txBody>
          <a:bodyPr>
            <a:noAutofit/>
          </a:bodyPr>
          <a:lstStyle/>
          <a:p>
            <a:pPr algn="just">
              <a:lnSpc>
                <a:spcPct val="120000"/>
              </a:lnSpc>
              <a:spcBef>
                <a:spcPts val="600"/>
              </a:spcBef>
              <a:spcAft>
                <a:spcPts val="600"/>
              </a:spcAft>
              <a:buFont typeface="+mj-lt"/>
              <a:buAutoNum type="arabicPeriod" startAt="6"/>
            </a:pPr>
            <a:r>
              <a:rPr lang="en-US" sz="1800" b="1" dirty="0"/>
              <a:t>Planning is typically not part of an infrastructure culture.</a:t>
            </a:r>
          </a:p>
          <a:p>
            <a:pPr lvl="1" algn="just">
              <a:lnSpc>
                <a:spcPct val="120000"/>
              </a:lnSpc>
              <a:spcBef>
                <a:spcPts val="600"/>
              </a:spcBef>
              <a:spcAft>
                <a:spcPts val="600"/>
              </a:spcAft>
              <a:buFont typeface="Wingdings" panose="05000000000000000000" pitchFamily="2" charset="2"/>
              <a:buChar char="§"/>
            </a:pPr>
            <a:r>
              <a:rPr lang="en-US" sz="1800" dirty="0">
                <a:solidFill>
                  <a:srgbClr val="FF0000"/>
                </a:solidFill>
              </a:rPr>
              <a:t>Most IT organizations are focused on day-to-day tactical operations of an IT production environment and capacity planning is more for budgetary purposes</a:t>
            </a:r>
          </a:p>
          <a:p>
            <a:pPr lvl="1" algn="just">
              <a:lnSpc>
                <a:spcPct val="120000"/>
              </a:lnSpc>
              <a:spcBef>
                <a:spcPts val="600"/>
              </a:spcBef>
              <a:spcAft>
                <a:spcPts val="600"/>
              </a:spcAft>
              <a:buFont typeface="Wingdings" panose="05000000000000000000" pitchFamily="2" charset="2"/>
              <a:buChar char="§"/>
            </a:pPr>
            <a:r>
              <a:rPr lang="en-US" sz="1800" dirty="0">
                <a:solidFill>
                  <a:srgbClr val="0070C0"/>
                </a:solidFill>
              </a:rPr>
              <a:t>Having a dedicated IT Infrastructure capacity planning group would help.</a:t>
            </a:r>
            <a:endParaRPr lang="en-US" sz="1800" dirty="0"/>
          </a:p>
          <a:p>
            <a:pPr algn="just">
              <a:lnSpc>
                <a:spcPct val="120000"/>
              </a:lnSpc>
              <a:spcBef>
                <a:spcPts val="600"/>
              </a:spcBef>
              <a:spcAft>
                <a:spcPts val="600"/>
              </a:spcAft>
              <a:buFont typeface="+mj-lt"/>
              <a:buAutoNum type="arabicPeriod" startAt="6"/>
            </a:pPr>
            <a:r>
              <a:rPr lang="en-US" sz="1800" b="1" dirty="0"/>
              <a:t>Managers sometimes confuse capacity management with capacity planning.</a:t>
            </a:r>
          </a:p>
          <a:p>
            <a:pPr lvl="1" algn="just">
              <a:lnSpc>
                <a:spcPct val="120000"/>
              </a:lnSpc>
              <a:spcBef>
                <a:spcPts val="600"/>
              </a:spcBef>
              <a:spcAft>
                <a:spcPts val="600"/>
              </a:spcAft>
              <a:buFont typeface="Wingdings" panose="05000000000000000000" pitchFamily="2" charset="2"/>
              <a:buChar char="§"/>
            </a:pPr>
            <a:r>
              <a:rPr lang="en-US" sz="1800" dirty="0">
                <a:solidFill>
                  <a:srgbClr val="FF0000"/>
                </a:solidFill>
              </a:rPr>
              <a:t>Capacity management involves optimizing the utilization or performance of infrastructure resources and is a tactical activity focused for today. Capacity planning is a strategic activity that focuses on the future.</a:t>
            </a:r>
          </a:p>
          <a:p>
            <a:pPr lvl="1" algn="just">
              <a:lnSpc>
                <a:spcPct val="120000"/>
              </a:lnSpc>
              <a:spcBef>
                <a:spcPts val="600"/>
              </a:spcBef>
              <a:spcAft>
                <a:spcPts val="600"/>
              </a:spcAft>
              <a:buFont typeface="Wingdings" panose="05000000000000000000" pitchFamily="2" charset="2"/>
              <a:buChar char="§"/>
            </a:pPr>
            <a:r>
              <a:rPr lang="en-US" sz="1800" dirty="0">
                <a:solidFill>
                  <a:srgbClr val="0070C0"/>
                </a:solidFill>
              </a:rPr>
              <a:t>Understanding this difference should help minimize confusion between the two</a:t>
            </a:r>
          </a:p>
        </p:txBody>
      </p:sp>
      <p:sp>
        <p:nvSpPr>
          <p:cNvPr id="3" name="Content Placeholder 2"/>
          <p:cNvSpPr>
            <a:spLocks noGrp="1"/>
          </p:cNvSpPr>
          <p:nvPr>
            <p:ph sz="quarter" idx="10"/>
          </p:nvPr>
        </p:nvSpPr>
        <p:spPr>
          <a:xfrm>
            <a:off x="152400" y="0"/>
            <a:ext cx="7772400" cy="1295400"/>
          </a:xfrm>
        </p:spPr>
        <p:txBody>
          <a:bodyPr>
            <a:normAutofit/>
          </a:bodyPr>
          <a:lstStyle/>
          <a:p>
            <a:r>
              <a:rPr lang="en-IN" sz="3000" dirty="0">
                <a:solidFill>
                  <a:srgbClr val="0070C0"/>
                </a:solidFill>
              </a:rPr>
              <a:t>Capacity Planning</a:t>
            </a:r>
          </a:p>
          <a:p>
            <a:r>
              <a:rPr lang="en-US" sz="2400" dirty="0">
                <a:solidFill>
                  <a:srgbClr val="C00000"/>
                </a:solidFill>
              </a:rPr>
              <a:t>Capacity Planning is challenging and seldom done well - 3</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2879053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295401"/>
            <a:ext cx="8915297" cy="5562600"/>
          </a:xfrm>
        </p:spPr>
        <p:txBody>
          <a:bodyPr>
            <a:normAutofit/>
          </a:bodyPr>
          <a:lstStyle/>
          <a:p>
            <a:pPr algn="just">
              <a:lnSpc>
                <a:spcPct val="120000"/>
              </a:lnSpc>
              <a:spcBef>
                <a:spcPts val="600"/>
              </a:spcBef>
              <a:buFont typeface="+mj-lt"/>
              <a:buAutoNum type="arabicPeriod" startAt="8"/>
            </a:pPr>
            <a:r>
              <a:rPr lang="en-US" sz="1800" b="1" dirty="0"/>
              <a:t>Capacity planning is complex</a:t>
            </a:r>
          </a:p>
          <a:p>
            <a:pPr marL="365760" lvl="1" indent="0" algn="just">
              <a:lnSpc>
                <a:spcPct val="120000"/>
              </a:lnSpc>
              <a:spcBef>
                <a:spcPts val="600"/>
              </a:spcBef>
              <a:buNone/>
            </a:pPr>
            <a:r>
              <a:rPr lang="en-US" sz="1800" dirty="0"/>
              <a:t>Capacity planners and IT architects use historical trends to predict capacity requirements and simply over-provision to account for any peaks caused by seasonality, error, or extraneous influences like mergers and acquisitions. </a:t>
            </a:r>
          </a:p>
          <a:p>
            <a:pPr lvl="1" algn="just">
              <a:lnSpc>
                <a:spcPct val="120000"/>
              </a:lnSpc>
              <a:spcBef>
                <a:spcPts val="600"/>
              </a:spcBef>
              <a:buFont typeface="Wingdings" panose="05000000000000000000" pitchFamily="2" charset="2"/>
              <a:buChar char="§"/>
            </a:pPr>
            <a:r>
              <a:rPr lang="en-US" sz="1800" dirty="0"/>
              <a:t>Historical data used is great for understanding past issues at that state of the environment. Since performance of servers and hosts is not linear over utilizations/saturation. At some level of saturation, performance of these components will stop being linear and start to degrade</a:t>
            </a:r>
          </a:p>
          <a:p>
            <a:pPr lvl="1" algn="just">
              <a:lnSpc>
                <a:spcPct val="120000"/>
              </a:lnSpc>
              <a:spcBef>
                <a:spcPts val="600"/>
              </a:spcBef>
              <a:buFont typeface="Wingdings" panose="05000000000000000000" pitchFamily="2" charset="2"/>
              <a:buChar char="§"/>
            </a:pPr>
            <a:r>
              <a:rPr lang="en-US" sz="1800" dirty="0"/>
              <a:t>Thus Over-provisioning of new resources provisioned in the data centers, may not be sufficient, and there will be a need for a combination of </a:t>
            </a:r>
            <a:r>
              <a:rPr lang="en-US" sz="1800" b="1" i="1" dirty="0"/>
              <a:t>real-world performance data, with modeling, simulation and automation </a:t>
            </a:r>
            <a:r>
              <a:rPr lang="en-US" sz="1800" dirty="0"/>
              <a:t>to deliver more accurate dependable projections of future performance and service levels, which makes it challenging.</a:t>
            </a:r>
          </a:p>
        </p:txBody>
      </p:sp>
      <p:sp>
        <p:nvSpPr>
          <p:cNvPr id="3" name="Content Placeholder 2"/>
          <p:cNvSpPr>
            <a:spLocks noGrp="1"/>
          </p:cNvSpPr>
          <p:nvPr>
            <p:ph sz="quarter" idx="10"/>
          </p:nvPr>
        </p:nvSpPr>
        <p:spPr>
          <a:xfrm>
            <a:off x="152400" y="0"/>
            <a:ext cx="7772400" cy="1295400"/>
          </a:xfrm>
        </p:spPr>
        <p:txBody>
          <a:bodyPr>
            <a:normAutofit/>
          </a:bodyPr>
          <a:lstStyle/>
          <a:p>
            <a:r>
              <a:rPr lang="en-IN" sz="3000" dirty="0">
                <a:solidFill>
                  <a:srgbClr val="0070C0"/>
                </a:solidFill>
              </a:rPr>
              <a:t>Capacity Planning</a:t>
            </a:r>
          </a:p>
          <a:p>
            <a:r>
              <a:rPr lang="en-US" sz="2400" dirty="0">
                <a:solidFill>
                  <a:srgbClr val="C00000"/>
                </a:solidFill>
              </a:rPr>
              <a:t>Capacity Planning is challenging and seldom done well - 4</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92174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029" y="1379835"/>
            <a:ext cx="8915297" cy="5117079"/>
          </a:xfrm>
        </p:spPr>
        <p:txBody>
          <a:bodyPr>
            <a:normAutofit/>
          </a:bodyPr>
          <a:lstStyle/>
          <a:p>
            <a:pPr marL="0" indent="0" algn="just">
              <a:lnSpc>
                <a:spcPct val="110000"/>
              </a:lnSpc>
              <a:spcBef>
                <a:spcPts val="0"/>
              </a:spcBef>
            </a:pPr>
            <a:r>
              <a:rPr lang="en-US" sz="1800" b="1" dirty="0"/>
              <a:t>There are 9 major steps associated with implementing a sound capacity</a:t>
            </a:r>
          </a:p>
          <a:p>
            <a:pPr marL="0" indent="0" algn="just">
              <a:lnSpc>
                <a:spcPct val="110000"/>
              </a:lnSpc>
              <a:spcBef>
                <a:spcPts val="0"/>
              </a:spcBef>
            </a:pPr>
            <a:r>
              <a:rPr lang="en-US" sz="1800" b="1" dirty="0"/>
              <a:t>planning process.</a:t>
            </a:r>
          </a:p>
          <a:p>
            <a:pPr algn="just">
              <a:lnSpc>
                <a:spcPct val="120000"/>
              </a:lnSpc>
              <a:spcBef>
                <a:spcPts val="600"/>
              </a:spcBef>
              <a:buFont typeface="+mj-lt"/>
              <a:buAutoNum type="arabicPeriod"/>
            </a:pPr>
            <a:r>
              <a:rPr lang="en-US" sz="1800" b="1" dirty="0">
                <a:solidFill>
                  <a:srgbClr val="0070C0"/>
                </a:solidFill>
              </a:rPr>
              <a:t>Selecting an Appropriate Capacity Planning Process Owner</a:t>
            </a:r>
          </a:p>
          <a:p>
            <a:pPr marL="640080" lvl="1" indent="-228600">
              <a:lnSpc>
                <a:spcPct val="120000"/>
              </a:lnSpc>
              <a:spcBef>
                <a:spcPts val="500"/>
              </a:spcBef>
              <a:buFont typeface="Wingdings" panose="05000000000000000000" pitchFamily="2" charset="2"/>
              <a:buChar char="§"/>
            </a:pPr>
            <a:r>
              <a:rPr lang="en-US" sz="1800" dirty="0"/>
              <a:t>The first step of capacity planning process is to select an appropriately qualified individual to serve as the process owner</a:t>
            </a:r>
          </a:p>
          <a:p>
            <a:pPr marL="640080" lvl="1" indent="-228600">
              <a:lnSpc>
                <a:spcPct val="120000"/>
              </a:lnSpc>
              <a:spcBef>
                <a:spcPts val="500"/>
              </a:spcBef>
              <a:buFont typeface="Wingdings" panose="05000000000000000000" pitchFamily="2" charset="2"/>
              <a:buChar char="§"/>
            </a:pPr>
            <a:r>
              <a:rPr lang="en-US" sz="1800" dirty="0"/>
              <a:t>He is responsible for designing, </a:t>
            </a:r>
            <a:br>
              <a:rPr lang="en-US" sz="1800" dirty="0"/>
            </a:br>
            <a:r>
              <a:rPr lang="en-US" sz="1800" dirty="0"/>
              <a:t>implementing and maintaining the process </a:t>
            </a:r>
            <a:br>
              <a:rPr lang="en-US" sz="1800" dirty="0"/>
            </a:br>
            <a:r>
              <a:rPr lang="en-US" sz="1800" dirty="0"/>
              <a:t>&amp; is empowered to negotiate with </a:t>
            </a:r>
            <a:br>
              <a:rPr lang="en-US" sz="1800" dirty="0"/>
            </a:br>
            <a:r>
              <a:rPr lang="en-US" sz="1800" dirty="0"/>
              <a:t>developers and other support groups</a:t>
            </a:r>
          </a:p>
          <a:p>
            <a:pPr marL="640080" lvl="1" indent="-228600">
              <a:lnSpc>
                <a:spcPct val="120000"/>
              </a:lnSpc>
              <a:spcBef>
                <a:spcPts val="500"/>
              </a:spcBef>
              <a:buFont typeface="Wingdings" panose="05000000000000000000" pitchFamily="2" charset="2"/>
              <a:buChar char="§"/>
            </a:pPr>
            <a:r>
              <a:rPr lang="en-US" sz="1800" dirty="0"/>
              <a:t>The role needs to communicate effectively </a:t>
            </a:r>
            <a:br>
              <a:rPr lang="en-US" sz="1800" dirty="0"/>
            </a:br>
            <a:r>
              <a:rPr lang="en-US" sz="1800" dirty="0"/>
              <a:t>with developers and should be </a:t>
            </a:r>
            <a:br>
              <a:rPr lang="en-US" sz="1800" dirty="0"/>
            </a:br>
            <a:r>
              <a:rPr lang="en-US" sz="1800" dirty="0"/>
              <a:t>knowledgeable on systems and network </a:t>
            </a:r>
            <a:br>
              <a:rPr lang="en-US" sz="1800" dirty="0"/>
            </a:br>
            <a:r>
              <a:rPr lang="en-US" sz="1800" dirty="0"/>
              <a:t>Hardware and software components along </a:t>
            </a:r>
            <a:br>
              <a:rPr lang="en-US" sz="1800" dirty="0"/>
            </a:br>
            <a:r>
              <a:rPr lang="en-US" sz="1800" dirty="0"/>
              <a:t>with their configurations.</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How to Develop an Effective Capacity Planning Process - 1</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29</a:t>
            </a:fld>
            <a:endParaRPr lang="en-US" dirty="0"/>
          </a:p>
        </p:txBody>
      </p:sp>
      <p:pic>
        <p:nvPicPr>
          <p:cNvPr id="6" name="Picture 5">
            <a:extLst>
              <a:ext uri="{FF2B5EF4-FFF2-40B4-BE49-F238E27FC236}">
                <a16:creationId xmlns:a16="http://schemas.microsoft.com/office/drawing/2014/main" id="{2D5ADAEE-E7FB-40F8-82D5-CF20980F136D}"/>
              </a:ext>
            </a:extLst>
          </p:cNvPr>
          <p:cNvPicPr>
            <a:picLocks noChangeAspect="1"/>
          </p:cNvPicPr>
          <p:nvPr/>
        </p:nvPicPr>
        <p:blipFill>
          <a:blip r:embed="rId3"/>
          <a:stretch>
            <a:fillRect/>
          </a:stretch>
        </p:blipFill>
        <p:spPr>
          <a:xfrm>
            <a:off x="5202011" y="2819399"/>
            <a:ext cx="3952875" cy="3737067"/>
          </a:xfrm>
          <a:prstGeom prst="rect">
            <a:avLst/>
          </a:prstGeom>
        </p:spPr>
      </p:pic>
    </p:spTree>
    <p:extLst>
      <p:ext uri="{BB962C8B-B14F-4D97-AF65-F5344CB8AC3E}">
        <p14:creationId xmlns:p14="http://schemas.microsoft.com/office/powerpoint/2010/main" val="322700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37" y="1371600"/>
            <a:ext cx="8991395" cy="4724400"/>
          </a:xfrm>
        </p:spPr>
        <p:txBody>
          <a:bodyPr>
            <a:noAutofit/>
          </a:bodyPr>
          <a:lstStyle/>
          <a:p>
            <a:pPr marL="182880" lvl="1" indent="-182880" algn="just">
              <a:lnSpc>
                <a:spcPct val="120000"/>
              </a:lnSpc>
              <a:spcBef>
                <a:spcPts val="400"/>
              </a:spcBef>
              <a:buClr>
                <a:srgbClr val="101141"/>
              </a:buClr>
              <a:buFont typeface="Arial" panose="020B0604020202020204" pitchFamily="34" charset="0"/>
              <a:buChar char="•"/>
            </a:pPr>
            <a:r>
              <a:rPr lang="en-US" sz="1800" dirty="0"/>
              <a:t>As part of discussing the Storage Management process we discussed on the characteristics of the Storage Management Process owner. We then looked at the five major areas considered as part of the storage management process: capacity, performance, reliability, recoverability and Integrity and discussed on each of them. </a:t>
            </a:r>
          </a:p>
          <a:p>
            <a:pPr marL="182880" lvl="1" indent="-182880" algn="just">
              <a:lnSpc>
                <a:spcPct val="130000"/>
              </a:lnSpc>
              <a:spcBef>
                <a:spcPts val="400"/>
              </a:spcBef>
              <a:buClr>
                <a:srgbClr val="101141"/>
              </a:buClr>
              <a:buFont typeface="Arial" panose="020B0604020202020204" pitchFamily="34" charset="0"/>
              <a:buChar char="•"/>
            </a:pPr>
            <a:r>
              <a:rPr lang="en-US" sz="1800" dirty="0"/>
              <a:t>We looked at techniques to manage storage capacity from both a strategic and tactical standpoint. A number of performance considerations were discussed to optimize overall data-transfer rates in large-capacity storage arrays. We also discussed reliability very specifically RAID. We looked at recoverability in terms of various backup strategies. We then looked at Integrity of data at rest and on the wire.</a:t>
            </a:r>
          </a:p>
          <a:p>
            <a:pPr marL="182880" lvl="1" indent="-182880" algn="just">
              <a:lnSpc>
                <a:spcPct val="130000"/>
              </a:lnSpc>
              <a:spcBef>
                <a:spcPts val="400"/>
              </a:spcBef>
              <a:buClr>
                <a:srgbClr val="101141"/>
              </a:buClr>
              <a:buFont typeface="Arial" panose="020B0604020202020204" pitchFamily="34" charset="0"/>
              <a:buChar char="•"/>
            </a:pPr>
            <a:r>
              <a:rPr lang="en-IN" sz="1800" dirty="0"/>
              <a:t>We also looked at Network Management process, by briefly looked at the technologies involved with Network Management in terms of NM using the </a:t>
            </a:r>
            <a:r>
              <a:rPr lang="en-IN" sz="1800" dirty="0" err="1"/>
              <a:t>OSI</a:t>
            </a:r>
            <a:r>
              <a:rPr lang="en-IN" sz="1800" dirty="0"/>
              <a:t> model or the </a:t>
            </a:r>
            <a:r>
              <a:rPr lang="en-IN" sz="1800" dirty="0" err="1"/>
              <a:t>IETF</a:t>
            </a:r>
            <a:r>
              <a:rPr lang="en-IN" sz="1800" dirty="0"/>
              <a:t> based models and that was not the withing the context of Network Management as </a:t>
            </a:r>
            <a:r>
              <a:rPr lang="en-US" sz="1800" dirty="0"/>
              <a:t>an ITSM process. </a:t>
            </a:r>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- 1</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782577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77608"/>
            <a:ext cx="8915297" cy="5173063"/>
          </a:xfrm>
        </p:spPr>
        <p:txBody>
          <a:bodyPr>
            <a:normAutofit lnSpcReduction="10000"/>
          </a:bodyPr>
          <a:lstStyle/>
          <a:p>
            <a:pPr algn="just">
              <a:lnSpc>
                <a:spcPct val="120000"/>
              </a:lnSpc>
              <a:spcBef>
                <a:spcPts val="600"/>
              </a:spcBef>
              <a:buFont typeface="+mj-lt"/>
              <a:buAutoNum type="arabicPeriod" startAt="2"/>
            </a:pPr>
            <a:r>
              <a:rPr lang="en-US" sz="1800" b="1" dirty="0">
                <a:solidFill>
                  <a:srgbClr val="0070C0"/>
                </a:solidFill>
              </a:rPr>
              <a:t>Identifying the Key Resources to be Measured</a:t>
            </a:r>
          </a:p>
          <a:p>
            <a:pPr lvl="1">
              <a:lnSpc>
                <a:spcPct val="120000"/>
              </a:lnSpc>
              <a:spcBef>
                <a:spcPts val="600"/>
              </a:spcBef>
              <a:buFont typeface="Wingdings" panose="05000000000000000000" pitchFamily="2" charset="2"/>
              <a:buChar char="§"/>
            </a:pPr>
            <a:r>
              <a:rPr lang="en-US" dirty="0"/>
              <a:t>The next activity of the Process Owner would be to identify the infrastructure resources that must have their utilizations or performance measured based on current knowledge about which resources are most critical to meeting future capacity needs</a:t>
            </a:r>
          </a:p>
          <a:p>
            <a:pPr lvl="1">
              <a:lnSpc>
                <a:spcPct val="120000"/>
              </a:lnSpc>
              <a:spcBef>
                <a:spcPts val="600"/>
              </a:spcBef>
              <a:buFont typeface="Wingdings" panose="05000000000000000000" pitchFamily="2" charset="2"/>
              <a:buChar char="§"/>
            </a:pPr>
            <a:r>
              <a:rPr lang="en-US" dirty="0"/>
              <a:t>These could be resources like</a:t>
            </a:r>
          </a:p>
          <a:p>
            <a:pPr lvl="2">
              <a:lnSpc>
                <a:spcPct val="120000"/>
              </a:lnSpc>
              <a:spcBef>
                <a:spcPts val="600"/>
              </a:spcBef>
              <a:buFont typeface="Wingdings" panose="05000000000000000000" pitchFamily="2" charset="2"/>
              <a:buChar char="§"/>
            </a:pPr>
            <a:r>
              <a:rPr lang="en-US" sz="1600" dirty="0"/>
              <a:t>Network bandwidth</a:t>
            </a:r>
          </a:p>
          <a:p>
            <a:pPr lvl="2">
              <a:lnSpc>
                <a:spcPct val="120000"/>
              </a:lnSpc>
              <a:spcBef>
                <a:spcPts val="600"/>
              </a:spcBef>
              <a:buFont typeface="Wingdings" panose="05000000000000000000" pitchFamily="2" charset="2"/>
              <a:buChar char="§"/>
            </a:pPr>
            <a:r>
              <a:rPr lang="en-US" sz="1600" dirty="0"/>
              <a:t>The number and speed of Centralized Server Processors</a:t>
            </a:r>
          </a:p>
          <a:p>
            <a:pPr lvl="2">
              <a:lnSpc>
                <a:spcPct val="120000"/>
              </a:lnSpc>
              <a:spcBef>
                <a:spcPts val="600"/>
              </a:spcBef>
              <a:buFont typeface="Wingdings" panose="05000000000000000000" pitchFamily="2" charset="2"/>
              <a:buChar char="§"/>
            </a:pPr>
            <a:r>
              <a:rPr lang="en-US" sz="1600" dirty="0"/>
              <a:t>Memory in the Centralized servers</a:t>
            </a:r>
          </a:p>
          <a:p>
            <a:pPr lvl="2">
              <a:lnSpc>
                <a:spcPct val="120000"/>
              </a:lnSpc>
              <a:spcBef>
                <a:spcPts val="600"/>
              </a:spcBef>
              <a:buFont typeface="Wingdings" panose="05000000000000000000" pitchFamily="2" charset="2"/>
              <a:buChar char="§"/>
            </a:pPr>
            <a:r>
              <a:rPr lang="en-US" sz="1600" dirty="0"/>
              <a:t>The number, size or density of Disk Volumes of the secondary storage</a:t>
            </a:r>
          </a:p>
          <a:p>
            <a:pPr lvl="2">
              <a:lnSpc>
                <a:spcPct val="120000"/>
              </a:lnSpc>
              <a:spcBef>
                <a:spcPts val="600"/>
              </a:spcBef>
              <a:buFont typeface="Wingdings" panose="05000000000000000000" pitchFamily="2" charset="2"/>
              <a:buChar char="§"/>
            </a:pPr>
            <a:r>
              <a:rPr lang="en-US" sz="1600" dirty="0"/>
              <a:t>IO channels/Buses</a:t>
            </a:r>
          </a:p>
          <a:p>
            <a:pPr lvl="2">
              <a:lnSpc>
                <a:spcPct val="120000"/>
              </a:lnSpc>
              <a:spcBef>
                <a:spcPts val="600"/>
              </a:spcBef>
              <a:buFont typeface="Wingdings" panose="05000000000000000000" pitchFamily="2" charset="2"/>
              <a:buChar char="§"/>
            </a:pPr>
            <a:r>
              <a:rPr lang="en-US" sz="1600" dirty="0"/>
              <a:t>Tape drives</a:t>
            </a:r>
          </a:p>
          <a:p>
            <a:pPr lvl="2">
              <a:lnSpc>
                <a:spcPct val="120000"/>
              </a:lnSpc>
              <a:spcBef>
                <a:spcPts val="600"/>
              </a:spcBef>
              <a:buFont typeface="Wingdings" panose="05000000000000000000" pitchFamily="2" charset="2"/>
              <a:buChar char="§"/>
            </a:pPr>
            <a:r>
              <a:rPr lang="en-US" sz="1600" dirty="0"/>
              <a:t>Desktop processors</a:t>
            </a:r>
          </a:p>
          <a:p>
            <a:pPr lvl="2">
              <a:lnSpc>
                <a:spcPct val="120000"/>
              </a:lnSpc>
              <a:spcBef>
                <a:spcPts val="600"/>
              </a:spcBef>
              <a:buFont typeface="Wingdings" panose="05000000000000000000" pitchFamily="2" charset="2"/>
              <a:buChar char="§"/>
            </a:pPr>
            <a:r>
              <a:rPr lang="en-US" sz="1600" dirty="0"/>
              <a:t>Desktop disk space</a:t>
            </a:r>
          </a:p>
          <a:p>
            <a:pPr lvl="2">
              <a:lnSpc>
                <a:spcPct val="120000"/>
              </a:lnSpc>
              <a:spcBef>
                <a:spcPts val="600"/>
              </a:spcBef>
              <a:buFont typeface="Wingdings" panose="05000000000000000000" pitchFamily="2" charset="2"/>
              <a:buChar char="§"/>
            </a:pPr>
            <a:r>
              <a:rPr lang="en-US" sz="1600" dirty="0"/>
              <a:t>Desktop memory</a:t>
            </a:r>
          </a:p>
          <a:p>
            <a:pPr lvl="2">
              <a:lnSpc>
                <a:spcPct val="120000"/>
              </a:lnSpc>
              <a:spcBef>
                <a:spcPts val="600"/>
              </a:spcBef>
              <a:buFont typeface="Wingdings" panose="05000000000000000000" pitchFamily="2" charset="2"/>
              <a:buChar char="§"/>
            </a:pPr>
            <a:r>
              <a:rPr lang="en-US" sz="1600" dirty="0"/>
              <a:t>Centralized printers</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How to Develop an Effective Capacity Planning Process - 2</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675897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433591"/>
            <a:ext cx="8763001" cy="5117079"/>
          </a:xfrm>
        </p:spPr>
        <p:txBody>
          <a:bodyPr>
            <a:normAutofit/>
          </a:bodyPr>
          <a:lstStyle/>
          <a:p>
            <a:pPr algn="just">
              <a:lnSpc>
                <a:spcPct val="120000"/>
              </a:lnSpc>
              <a:spcBef>
                <a:spcPts val="600"/>
              </a:spcBef>
              <a:buFont typeface="+mj-lt"/>
              <a:buAutoNum type="arabicPeriod" startAt="3"/>
            </a:pPr>
            <a:r>
              <a:rPr lang="en-US" sz="1800" b="1" dirty="0">
                <a:solidFill>
                  <a:srgbClr val="0070C0"/>
                </a:solidFill>
              </a:rPr>
              <a:t>Measure the Utilizations and Performance of the Resources</a:t>
            </a:r>
          </a:p>
          <a:p>
            <a:pPr lvl="1" algn="just">
              <a:lnSpc>
                <a:spcPct val="120000"/>
              </a:lnSpc>
              <a:spcBef>
                <a:spcPts val="600"/>
              </a:spcBef>
              <a:buFont typeface="Wingdings" panose="05000000000000000000" pitchFamily="2" charset="2"/>
              <a:buChar char="§"/>
            </a:pPr>
            <a:r>
              <a:rPr lang="en-US" sz="1800" dirty="0"/>
              <a:t>Once the resources are identified, the next activity of the Process Owner would be to measure utilizations or performance</a:t>
            </a:r>
          </a:p>
          <a:p>
            <a:pPr lvl="1" algn="just">
              <a:lnSpc>
                <a:spcPct val="120000"/>
              </a:lnSpc>
              <a:spcBef>
                <a:spcPts val="600"/>
              </a:spcBef>
              <a:buFont typeface="Wingdings" panose="05000000000000000000" pitchFamily="2" charset="2"/>
              <a:buChar char="§"/>
            </a:pPr>
            <a:r>
              <a:rPr lang="en-US" sz="1800" dirty="0"/>
              <a:t>These measurements will help to understand the quantity of excess capacity available for each component and also helps to get an utilization baseline and enhances the ability to analyze and predict future trends </a:t>
            </a:r>
          </a:p>
          <a:p>
            <a:pPr marL="342900" lvl="1" indent="-342900" algn="just">
              <a:lnSpc>
                <a:spcPct val="120000"/>
              </a:lnSpc>
              <a:spcBef>
                <a:spcPts val="600"/>
              </a:spcBef>
              <a:buClr>
                <a:srgbClr val="101141"/>
              </a:buClr>
              <a:buFont typeface="+mj-lt"/>
              <a:buAutoNum type="arabicPeriod" startAt="4"/>
            </a:pPr>
            <a:r>
              <a:rPr lang="en-US" sz="1800" b="1" dirty="0">
                <a:solidFill>
                  <a:srgbClr val="0070C0"/>
                </a:solidFill>
              </a:rPr>
              <a:t>Compare Utilizations to Maximum Capacities</a:t>
            </a:r>
          </a:p>
          <a:p>
            <a:pPr lvl="1" algn="just">
              <a:lnSpc>
                <a:spcPct val="120000"/>
              </a:lnSpc>
              <a:spcBef>
                <a:spcPts val="600"/>
              </a:spcBef>
              <a:buFont typeface="Wingdings" panose="05000000000000000000" pitchFamily="2" charset="2"/>
              <a:buChar char="§"/>
            </a:pPr>
            <a:r>
              <a:rPr lang="en-US" sz="1800" dirty="0"/>
              <a:t>The utilization or performance of each component measured should be compared to the maximum usable capacity which is typically ~80% of the total capacity</a:t>
            </a:r>
          </a:p>
          <a:p>
            <a:pPr lvl="1" algn="just">
              <a:lnSpc>
                <a:spcPct val="120000"/>
              </a:lnSpc>
              <a:spcBef>
                <a:spcPts val="600"/>
              </a:spcBef>
              <a:buFont typeface="Wingdings" panose="05000000000000000000" pitchFamily="2" charset="2"/>
              <a:buChar char="§"/>
            </a:pPr>
            <a:r>
              <a:rPr lang="en-US" sz="1800" dirty="0"/>
              <a:t>By extrapolating the utilization trending reports and comparing them to the maximum usable capacity, the process owner will be able to estimate at what point a given resource is likely to exhaust its excess capacity.</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How to Develop an Effective Capacity Planning Process - 3</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31</a:t>
            </a:fld>
            <a:endParaRPr lang="en-US" dirty="0"/>
          </a:p>
        </p:txBody>
      </p:sp>
    </p:spTree>
    <p:extLst>
      <p:ext uri="{BB962C8B-B14F-4D97-AF65-F5344CB8AC3E}">
        <p14:creationId xmlns:p14="http://schemas.microsoft.com/office/powerpoint/2010/main" val="2639097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433591"/>
            <a:ext cx="8915297" cy="5117079"/>
          </a:xfrm>
        </p:spPr>
        <p:txBody>
          <a:bodyPr>
            <a:normAutofit/>
          </a:bodyPr>
          <a:lstStyle/>
          <a:p>
            <a:pPr marL="342900" lvl="1" indent="-342900">
              <a:lnSpc>
                <a:spcPct val="120000"/>
              </a:lnSpc>
              <a:spcBef>
                <a:spcPts val="600"/>
              </a:spcBef>
              <a:buClr>
                <a:srgbClr val="101141"/>
              </a:buClr>
              <a:buFont typeface="+mj-lt"/>
              <a:buAutoNum type="arabicPeriod" startAt="5"/>
            </a:pPr>
            <a:r>
              <a:rPr lang="en-US" sz="1800" b="1" dirty="0">
                <a:solidFill>
                  <a:srgbClr val="0070C0"/>
                </a:solidFill>
              </a:rPr>
              <a:t>Collect Workload Forecasts from</a:t>
            </a:r>
            <a:br>
              <a:rPr lang="en-US" sz="1800" b="1" dirty="0">
                <a:solidFill>
                  <a:srgbClr val="0070C0"/>
                </a:solidFill>
              </a:rPr>
            </a:br>
            <a:r>
              <a:rPr lang="en-US" sz="1800" b="1" dirty="0">
                <a:solidFill>
                  <a:srgbClr val="0070C0"/>
                </a:solidFill>
              </a:rPr>
              <a:t>Developers and Users</a:t>
            </a:r>
          </a:p>
          <a:p>
            <a:pPr lvl="1">
              <a:lnSpc>
                <a:spcPct val="120000"/>
              </a:lnSpc>
              <a:spcBef>
                <a:spcPts val="600"/>
              </a:spcBef>
              <a:buFont typeface="Wingdings" panose="05000000000000000000" pitchFamily="2" charset="2"/>
              <a:buChar char="§"/>
            </a:pPr>
            <a:r>
              <a:rPr lang="en-US" sz="1800" dirty="0"/>
              <a:t>Developers are usually asked </a:t>
            </a:r>
            <a:br>
              <a:rPr lang="en-US" sz="1800" dirty="0"/>
            </a:br>
            <a:r>
              <a:rPr lang="en-US" sz="1800" dirty="0"/>
              <a:t>to help users complete IT </a:t>
            </a:r>
            <a:br>
              <a:rPr lang="en-US" sz="1800" dirty="0"/>
            </a:br>
            <a:r>
              <a:rPr lang="en-US" sz="1800" dirty="0"/>
              <a:t>workload forecasts. This could</a:t>
            </a:r>
            <a:br>
              <a:rPr lang="en-US" sz="1800" dirty="0"/>
            </a:br>
            <a:r>
              <a:rPr lang="en-US" sz="1800" dirty="0"/>
              <a:t>be through a worksheet which</a:t>
            </a:r>
            <a:br>
              <a:rPr lang="en-US" sz="1800" dirty="0"/>
            </a:br>
            <a:r>
              <a:rPr lang="en-US" sz="1800" dirty="0"/>
              <a:t>is customized for the unique </a:t>
            </a:r>
            <a:br>
              <a:rPr lang="en-US" sz="1800" dirty="0"/>
            </a:br>
            <a:r>
              <a:rPr lang="en-US" sz="1800" dirty="0"/>
              <a:t>environment</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How to Develop an Effective Capacity Planning Process - 4</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32</a:t>
            </a:fld>
            <a:endParaRPr lang="en-US" dirty="0"/>
          </a:p>
        </p:txBody>
      </p:sp>
      <p:pic>
        <p:nvPicPr>
          <p:cNvPr id="6" name="Picture 5">
            <a:extLst>
              <a:ext uri="{FF2B5EF4-FFF2-40B4-BE49-F238E27FC236}">
                <a16:creationId xmlns:a16="http://schemas.microsoft.com/office/drawing/2014/main" id="{CD4B1B62-D9A5-410E-94A1-FAF871E4B5E0}"/>
              </a:ext>
            </a:extLst>
          </p:cNvPr>
          <p:cNvPicPr>
            <a:picLocks noChangeAspect="1"/>
          </p:cNvPicPr>
          <p:nvPr/>
        </p:nvPicPr>
        <p:blipFill>
          <a:blip r:embed="rId3"/>
          <a:stretch>
            <a:fillRect/>
          </a:stretch>
        </p:blipFill>
        <p:spPr>
          <a:xfrm>
            <a:off x="4217890" y="1364850"/>
            <a:ext cx="4838700" cy="5181600"/>
          </a:xfrm>
          <a:prstGeom prst="rect">
            <a:avLst/>
          </a:prstGeom>
        </p:spPr>
      </p:pic>
    </p:spTree>
    <p:extLst>
      <p:ext uri="{BB962C8B-B14F-4D97-AF65-F5344CB8AC3E}">
        <p14:creationId xmlns:p14="http://schemas.microsoft.com/office/powerpoint/2010/main" val="3782337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433591"/>
            <a:ext cx="8915297" cy="5117080"/>
          </a:xfrm>
        </p:spPr>
        <p:txBody>
          <a:bodyPr>
            <a:normAutofit fontScale="92500" lnSpcReduction="20000"/>
          </a:bodyPr>
          <a:lstStyle/>
          <a:p>
            <a:pPr marL="342900" lvl="1" indent="-342900" algn="just">
              <a:lnSpc>
                <a:spcPct val="120000"/>
              </a:lnSpc>
              <a:spcBef>
                <a:spcPts val="600"/>
              </a:spcBef>
              <a:buClr>
                <a:srgbClr val="101141"/>
              </a:buClr>
              <a:buFont typeface="+mj-lt"/>
              <a:buAutoNum type="arabicPeriod" startAt="6"/>
            </a:pPr>
            <a:r>
              <a:rPr lang="en-US" sz="1800" b="1" dirty="0">
                <a:solidFill>
                  <a:srgbClr val="0070C0"/>
                </a:solidFill>
              </a:rPr>
              <a:t>Transform Workload Forecasts into IT  Resources Requirements</a:t>
            </a:r>
          </a:p>
          <a:p>
            <a:pPr lvl="1">
              <a:lnSpc>
                <a:spcPct val="130000"/>
              </a:lnSpc>
              <a:spcBef>
                <a:spcPts val="400"/>
              </a:spcBef>
              <a:buFont typeface="Wingdings" panose="05000000000000000000" pitchFamily="2" charset="2"/>
              <a:buChar char="§"/>
            </a:pPr>
            <a:r>
              <a:rPr lang="en-US" sz="1800" dirty="0"/>
              <a:t>Projected changes must be transformed into IT resource requirements which can be done by tools or an experienced analyst or performance centers/models offered by vendors.</a:t>
            </a:r>
          </a:p>
          <a:p>
            <a:pPr lvl="1">
              <a:lnSpc>
                <a:spcPct val="130000"/>
              </a:lnSpc>
              <a:spcBef>
                <a:spcPts val="400"/>
              </a:spcBef>
              <a:buFont typeface="Wingdings" panose="05000000000000000000" pitchFamily="2" charset="2"/>
              <a:buChar char="§"/>
            </a:pPr>
            <a:r>
              <a:rPr lang="en-US" sz="1800" dirty="0"/>
              <a:t>These projections will be in terms of capacity needed and the timeframes when the workload is projected to increase</a:t>
            </a:r>
          </a:p>
          <a:p>
            <a:pPr marL="342900" lvl="1" indent="-342900" algn="just">
              <a:lnSpc>
                <a:spcPct val="120000"/>
              </a:lnSpc>
              <a:spcBef>
                <a:spcPts val="600"/>
              </a:spcBef>
              <a:buClr>
                <a:srgbClr val="101141"/>
              </a:buClr>
              <a:buFont typeface="+mj-lt"/>
              <a:buAutoNum type="arabicPeriod" startAt="7"/>
            </a:pPr>
            <a:r>
              <a:rPr lang="en-US" sz="1800" b="1" dirty="0">
                <a:solidFill>
                  <a:srgbClr val="0070C0"/>
                </a:solidFill>
              </a:rPr>
              <a:t>Map Requirements onto Existing Utilizations</a:t>
            </a:r>
          </a:p>
          <a:p>
            <a:pPr lvl="1">
              <a:lnSpc>
                <a:spcPct val="130000"/>
              </a:lnSpc>
              <a:spcBef>
                <a:spcPts val="500"/>
              </a:spcBef>
              <a:buFont typeface="Wingdings" panose="05000000000000000000" pitchFamily="2" charset="2"/>
              <a:buChar char="§"/>
            </a:pPr>
            <a:r>
              <a:rPr lang="en-US" sz="1800" dirty="0"/>
              <a:t>The projected resource requirements derived from the workload projections of the users in Step 6 can be mapped to excess utilization seen in earlier steps and the delta capacity needed is estimated to meet the expected demand</a:t>
            </a:r>
          </a:p>
          <a:p>
            <a:pPr marL="342900" lvl="1" indent="-342900" algn="just">
              <a:lnSpc>
                <a:spcPct val="120000"/>
              </a:lnSpc>
              <a:spcBef>
                <a:spcPts val="600"/>
              </a:spcBef>
              <a:buClr>
                <a:srgbClr val="101141"/>
              </a:buClr>
              <a:buFont typeface="+mj-lt"/>
              <a:buAutoNum type="arabicPeriod" startAt="8"/>
            </a:pPr>
            <a:r>
              <a:rPr lang="en-US" sz="1800" b="1" dirty="0">
                <a:solidFill>
                  <a:srgbClr val="0070C0"/>
                </a:solidFill>
              </a:rPr>
              <a:t>Predict When the Shop Will Be Out of Capacity</a:t>
            </a:r>
          </a:p>
          <a:p>
            <a:pPr lvl="1">
              <a:lnSpc>
                <a:spcPct val="130000"/>
              </a:lnSpc>
              <a:spcBef>
                <a:spcPts val="500"/>
              </a:spcBef>
              <a:buFont typeface="Wingdings" panose="05000000000000000000" pitchFamily="2" charset="2"/>
              <a:buChar char="§"/>
            </a:pPr>
            <a:r>
              <a:rPr lang="en-US" sz="1800" dirty="0"/>
              <a:t>This in conjunction with forecasts can also tell us when the additional capacity is needed.</a:t>
            </a:r>
          </a:p>
          <a:p>
            <a:pPr marL="342900" lvl="1" indent="-342900" algn="just">
              <a:lnSpc>
                <a:spcPct val="120000"/>
              </a:lnSpc>
              <a:spcBef>
                <a:spcPts val="600"/>
              </a:spcBef>
              <a:buClr>
                <a:srgbClr val="101141"/>
              </a:buClr>
              <a:buFont typeface="+mj-lt"/>
              <a:buAutoNum type="arabicPeriod" startAt="9"/>
            </a:pPr>
            <a:r>
              <a:rPr lang="en-US" sz="1800" b="1" dirty="0">
                <a:solidFill>
                  <a:srgbClr val="0070C0"/>
                </a:solidFill>
              </a:rPr>
              <a:t>Update Forecasts and Utilizations</a:t>
            </a:r>
          </a:p>
          <a:p>
            <a:pPr lvl="1">
              <a:lnSpc>
                <a:spcPct val="130000"/>
              </a:lnSpc>
              <a:spcBef>
                <a:spcPts val="500"/>
              </a:spcBef>
              <a:buFont typeface="Wingdings" panose="05000000000000000000" pitchFamily="2" charset="2"/>
              <a:buChar char="§"/>
            </a:pPr>
            <a:r>
              <a:rPr lang="en-US" sz="1800" dirty="0"/>
              <a:t>Capacity Planning is a continuous periodic activity which can help keep an updated plan</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How to Develop an Effective Capacity Planning Process - 5</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1835280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32723"/>
            <a:ext cx="8915297" cy="5255270"/>
          </a:xfrm>
        </p:spPr>
        <p:txBody>
          <a:bodyPr>
            <a:normAutofit/>
          </a:bodyPr>
          <a:lstStyle/>
          <a:p>
            <a:pPr marL="0" lvl="1" indent="0" algn="just">
              <a:lnSpc>
                <a:spcPct val="120000"/>
              </a:lnSpc>
              <a:spcBef>
                <a:spcPts val="600"/>
              </a:spcBef>
              <a:buClr>
                <a:srgbClr val="101141"/>
              </a:buClr>
              <a:buNone/>
            </a:pPr>
            <a:r>
              <a:rPr lang="en-US" dirty="0"/>
              <a:t>A comprehensive capacity planning program offers other benefits over the projection of when, how much, and what type of additional hardware resources will be needed.</a:t>
            </a:r>
          </a:p>
          <a:p>
            <a:pPr marL="342900" lvl="1" indent="-342900" algn="just">
              <a:lnSpc>
                <a:spcPct val="120000"/>
              </a:lnSpc>
              <a:spcBef>
                <a:spcPts val="600"/>
              </a:spcBef>
              <a:buClr>
                <a:srgbClr val="101141"/>
              </a:buClr>
              <a:buFont typeface="+mj-lt"/>
              <a:buAutoNum type="arabicPeriod"/>
            </a:pPr>
            <a:r>
              <a:rPr lang="en-US" b="1" dirty="0">
                <a:solidFill>
                  <a:srgbClr val="0070C0"/>
                </a:solidFill>
              </a:rPr>
              <a:t>Strengthens the relationships with developers and end‐users</a:t>
            </a:r>
          </a:p>
          <a:p>
            <a:pPr marL="640080" lvl="1" indent="-274320">
              <a:lnSpc>
                <a:spcPct val="120000"/>
              </a:lnSpc>
              <a:spcBef>
                <a:spcPts val="600"/>
              </a:spcBef>
              <a:buClr>
                <a:srgbClr val="101141"/>
              </a:buClr>
              <a:buFont typeface="Wingdings" panose="05000000000000000000" pitchFamily="2" charset="2"/>
              <a:buChar char="§"/>
            </a:pPr>
            <a:r>
              <a:rPr lang="en-US" dirty="0"/>
              <a:t>Since the process involves meeting with key users &amp; discussing anticipated workloads, this usually strengthens relationships between IT infrastructure staff &amp; its customers.</a:t>
            </a:r>
          </a:p>
          <a:p>
            <a:pPr marL="640080" lvl="1" indent="-274320" algn="just">
              <a:lnSpc>
                <a:spcPct val="120000"/>
              </a:lnSpc>
              <a:spcBef>
                <a:spcPts val="600"/>
              </a:spcBef>
              <a:buClr>
                <a:srgbClr val="101141"/>
              </a:buClr>
              <a:buFont typeface="Wingdings" panose="05000000000000000000" pitchFamily="2" charset="2"/>
              <a:buChar char="§"/>
            </a:pPr>
            <a:r>
              <a:rPr lang="en-US" dirty="0"/>
              <a:t>Communication, negotiation, and a sense of joint ownership can all combine to nurture a healthy, professional relationship between IT and its customers.</a:t>
            </a:r>
          </a:p>
          <a:p>
            <a:pPr marL="342900" lvl="1" indent="-342900" algn="just">
              <a:lnSpc>
                <a:spcPct val="120000"/>
              </a:lnSpc>
              <a:spcBef>
                <a:spcPts val="600"/>
              </a:spcBef>
              <a:buClr>
                <a:srgbClr val="101141"/>
              </a:buClr>
              <a:buFont typeface="+mj-lt"/>
              <a:buAutoNum type="arabicPeriod" startAt="2"/>
            </a:pPr>
            <a:r>
              <a:rPr lang="en-US" b="1" dirty="0">
                <a:solidFill>
                  <a:srgbClr val="0070C0"/>
                </a:solidFill>
              </a:rPr>
              <a:t>Improves communications with suppliers</a:t>
            </a:r>
          </a:p>
          <a:p>
            <a:pPr marL="640080" lvl="1" indent="-274320" algn="just">
              <a:lnSpc>
                <a:spcPct val="120000"/>
              </a:lnSpc>
              <a:spcBef>
                <a:spcPts val="600"/>
              </a:spcBef>
              <a:buClr>
                <a:srgbClr val="101141"/>
              </a:buClr>
              <a:buFont typeface="Wingdings" panose="05000000000000000000" pitchFamily="2" charset="2"/>
              <a:buChar char="§"/>
            </a:pPr>
            <a:r>
              <a:rPr lang="en-US" dirty="0"/>
              <a:t>Involving key suppliers and support staffs with capacity plans can promote effective communications among these groups. </a:t>
            </a:r>
          </a:p>
          <a:p>
            <a:pPr marL="640080" lvl="1" indent="-274320" algn="just">
              <a:lnSpc>
                <a:spcPct val="120000"/>
              </a:lnSpc>
              <a:spcBef>
                <a:spcPts val="600"/>
              </a:spcBef>
              <a:buClr>
                <a:srgbClr val="101141"/>
              </a:buClr>
              <a:buFont typeface="Wingdings" panose="05000000000000000000" pitchFamily="2" charset="2"/>
              <a:buChar char="§"/>
            </a:pPr>
            <a:r>
              <a:rPr lang="en-US" dirty="0"/>
              <a:t>This can also help in the groups meeting deadlines, reducing costs, and offering additional alternatives for capacity upgrades</a:t>
            </a:r>
          </a:p>
          <a:p>
            <a:pPr marL="342900" lvl="1" indent="-342900" algn="just">
              <a:lnSpc>
                <a:spcPct val="120000"/>
              </a:lnSpc>
              <a:spcBef>
                <a:spcPts val="600"/>
              </a:spcBef>
              <a:buClr>
                <a:srgbClr val="101141"/>
              </a:buClr>
              <a:buFont typeface="+mj-lt"/>
              <a:buAutoNum type="arabicPeriod" startAt="3"/>
            </a:pPr>
            <a:r>
              <a:rPr lang="en-US" b="1" dirty="0">
                <a:solidFill>
                  <a:srgbClr val="0070C0"/>
                </a:solidFill>
              </a:rPr>
              <a:t>Encourages collaboration with other infrastructure groups</a:t>
            </a:r>
          </a:p>
          <a:p>
            <a:pPr marL="342900" lvl="1" indent="-342900" algn="just">
              <a:lnSpc>
                <a:spcPct val="120000"/>
              </a:lnSpc>
              <a:spcBef>
                <a:spcPts val="600"/>
              </a:spcBef>
              <a:buClr>
                <a:srgbClr val="101141"/>
              </a:buClr>
              <a:buFont typeface="+mj-lt"/>
              <a:buAutoNum type="arabicPeriod" startAt="3"/>
            </a:pPr>
            <a:r>
              <a:rPr lang="en-US" b="1" dirty="0">
                <a:solidFill>
                  <a:srgbClr val="0070C0"/>
                </a:solidFill>
              </a:rPr>
              <a:t>Promotes a culture of strategic planning as opposed to tactical firefighting</a:t>
            </a:r>
          </a:p>
          <a:p>
            <a:pPr marL="651510" lvl="1" algn="just">
              <a:lnSpc>
                <a:spcPct val="120000"/>
              </a:lnSpc>
              <a:spcBef>
                <a:spcPts val="600"/>
              </a:spcBef>
              <a:buClr>
                <a:srgbClr val="101141"/>
              </a:buClr>
              <a:buFont typeface="Wingdings" panose="05000000000000000000" pitchFamily="2" charset="2"/>
              <a:buChar char="§"/>
            </a:pPr>
            <a:r>
              <a:rPr lang="en-US" dirty="0"/>
              <a:t>Periodic ongoing capacity planning facilitates institutionalizing a strategic planning culture</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Additional Benefits of Capacity Planning Process </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34</a:t>
            </a:fld>
            <a:endParaRPr lang="en-US" dirty="0"/>
          </a:p>
        </p:txBody>
      </p:sp>
    </p:spTree>
    <p:extLst>
      <p:ext uri="{BB962C8B-B14F-4D97-AF65-F5344CB8AC3E}">
        <p14:creationId xmlns:p14="http://schemas.microsoft.com/office/powerpoint/2010/main" val="1970381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0523"/>
            <a:ext cx="8686800" cy="5314860"/>
          </a:xfrm>
        </p:spPr>
        <p:txBody>
          <a:bodyPr>
            <a:normAutofit/>
          </a:bodyPr>
          <a:lstStyle/>
          <a:p>
            <a:pPr marL="514350" indent="-274320">
              <a:lnSpc>
                <a:spcPct val="130000"/>
              </a:lnSpc>
              <a:spcBef>
                <a:spcPts val="600"/>
              </a:spcBef>
              <a:buFont typeface="+mj-lt"/>
              <a:buAutoNum type="arabicPeriod"/>
            </a:pPr>
            <a:r>
              <a:rPr lang="en-US" sz="2000" dirty="0"/>
              <a:t>Start Small</a:t>
            </a:r>
          </a:p>
          <a:p>
            <a:pPr marL="514350" indent="-274320">
              <a:lnSpc>
                <a:spcPct val="130000"/>
              </a:lnSpc>
              <a:spcBef>
                <a:spcPts val="600"/>
              </a:spcBef>
              <a:buFont typeface="+mj-lt"/>
              <a:buAutoNum type="arabicPeriod"/>
            </a:pPr>
            <a:r>
              <a:rPr lang="en-US" sz="2000" dirty="0"/>
              <a:t>Speak the Language of Your Customers</a:t>
            </a:r>
          </a:p>
          <a:p>
            <a:pPr marL="514350" indent="-274320">
              <a:lnSpc>
                <a:spcPct val="130000"/>
              </a:lnSpc>
              <a:spcBef>
                <a:spcPts val="600"/>
              </a:spcBef>
              <a:buFont typeface="+mj-lt"/>
              <a:buAutoNum type="arabicPeriod"/>
            </a:pPr>
            <a:r>
              <a:rPr lang="en-US" sz="2000" dirty="0"/>
              <a:t>Consider Future Platforms</a:t>
            </a:r>
          </a:p>
          <a:p>
            <a:pPr marL="514350" indent="-274320">
              <a:lnSpc>
                <a:spcPct val="130000"/>
              </a:lnSpc>
              <a:spcBef>
                <a:spcPts val="600"/>
              </a:spcBef>
              <a:buFont typeface="+mj-lt"/>
              <a:buAutoNum type="arabicPeriod"/>
            </a:pPr>
            <a:r>
              <a:rPr lang="en-US" sz="2000" dirty="0"/>
              <a:t>Share Plans with Suppliers</a:t>
            </a:r>
          </a:p>
          <a:p>
            <a:pPr marL="514350" indent="-274320">
              <a:lnSpc>
                <a:spcPct val="130000"/>
              </a:lnSpc>
              <a:spcBef>
                <a:spcPts val="600"/>
              </a:spcBef>
              <a:buFont typeface="+mj-lt"/>
              <a:buAutoNum type="arabicPeriod"/>
            </a:pPr>
            <a:r>
              <a:rPr lang="en-US" sz="2000" dirty="0"/>
              <a:t>Anticipate Nonlinear Cost Ratios</a:t>
            </a:r>
          </a:p>
          <a:p>
            <a:pPr marL="514350" indent="-274320">
              <a:lnSpc>
                <a:spcPct val="130000"/>
              </a:lnSpc>
              <a:spcBef>
                <a:spcPts val="600"/>
              </a:spcBef>
              <a:buFont typeface="+mj-lt"/>
              <a:buAutoNum type="arabicPeriod"/>
            </a:pPr>
            <a:r>
              <a:rPr lang="en-US" sz="2000" dirty="0"/>
              <a:t>Plan for Occasional Workload Reductions</a:t>
            </a:r>
          </a:p>
          <a:p>
            <a:pPr marL="514350" indent="-274320">
              <a:lnSpc>
                <a:spcPct val="130000"/>
              </a:lnSpc>
              <a:spcBef>
                <a:spcPts val="600"/>
              </a:spcBef>
              <a:buFont typeface="+mj-lt"/>
              <a:buAutoNum type="arabicPeriod"/>
            </a:pPr>
            <a:r>
              <a:rPr lang="en-US" sz="2000" dirty="0"/>
              <a:t>Prepare for the Turnover of Personnel</a:t>
            </a:r>
          </a:p>
          <a:p>
            <a:pPr marL="514350" indent="-274320">
              <a:lnSpc>
                <a:spcPct val="130000"/>
              </a:lnSpc>
              <a:spcBef>
                <a:spcPts val="600"/>
              </a:spcBef>
              <a:buFont typeface="+mj-lt"/>
              <a:buAutoNum type="arabicPeriod"/>
            </a:pPr>
            <a:r>
              <a:rPr lang="en-US" sz="2000" dirty="0"/>
              <a:t>Strive to Continually Improve the Process</a:t>
            </a:r>
          </a:p>
          <a:p>
            <a:pPr marL="514350" indent="-274320">
              <a:lnSpc>
                <a:spcPct val="130000"/>
              </a:lnSpc>
              <a:spcBef>
                <a:spcPts val="600"/>
              </a:spcBef>
              <a:buFont typeface="+mj-lt"/>
              <a:buAutoNum type="arabicPeriod"/>
            </a:pPr>
            <a:r>
              <a:rPr lang="en-US" sz="2000" dirty="0"/>
              <a:t>Evaluate the Hidden Costs of Upgrades</a:t>
            </a:r>
          </a:p>
        </p:txBody>
      </p:sp>
      <p:sp>
        <p:nvSpPr>
          <p:cNvPr id="3" name="Content Placeholder 2"/>
          <p:cNvSpPr>
            <a:spLocks noGrp="1"/>
          </p:cNvSpPr>
          <p:nvPr>
            <p:ph sz="quarter" idx="10"/>
          </p:nvPr>
        </p:nvSpPr>
        <p:spPr>
          <a:xfrm>
            <a:off x="152400" y="0"/>
            <a:ext cx="8534400" cy="1295400"/>
          </a:xfrm>
        </p:spPr>
        <p:txBody>
          <a:bodyPr>
            <a:normAutofit/>
          </a:bodyPr>
          <a:lstStyle/>
          <a:p>
            <a:r>
              <a:rPr lang="en-IN" sz="3000" dirty="0">
                <a:solidFill>
                  <a:srgbClr val="0070C0"/>
                </a:solidFill>
              </a:rPr>
              <a:t>Capacity Planning</a:t>
            </a:r>
          </a:p>
          <a:p>
            <a:r>
              <a:rPr lang="en-US" sz="2400" dirty="0">
                <a:solidFill>
                  <a:srgbClr val="C00000"/>
                </a:solidFill>
              </a:rPr>
              <a:t>Hints for Effective Capacity Planning</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35</a:t>
            </a:fld>
            <a:endParaRPr lang="en-US" dirty="0"/>
          </a:p>
        </p:txBody>
      </p:sp>
    </p:spTree>
    <p:extLst>
      <p:ext uri="{BB962C8B-B14F-4D97-AF65-F5344CB8AC3E}">
        <p14:creationId xmlns:p14="http://schemas.microsoft.com/office/powerpoint/2010/main" val="301273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433591"/>
            <a:ext cx="8915297" cy="471409"/>
          </a:xfrm>
        </p:spPr>
        <p:txBody>
          <a:bodyPr numCol="1">
            <a:normAutofit/>
          </a:bodyPr>
          <a:lstStyle/>
          <a:p>
            <a:pPr marL="0" lvl="1" indent="0" algn="just">
              <a:lnSpc>
                <a:spcPct val="120000"/>
              </a:lnSpc>
              <a:spcBef>
                <a:spcPts val="600"/>
              </a:spcBef>
              <a:buClr>
                <a:srgbClr val="101141"/>
              </a:buClr>
              <a:buNone/>
            </a:pPr>
            <a:r>
              <a:rPr lang="en-US" sz="1800" dirty="0">
                <a:solidFill>
                  <a:srgbClr val="0070C0"/>
                </a:solidFill>
              </a:rPr>
              <a:t>Some of the usually overlooked expenses associated with Capacity upgrade are</a:t>
            </a:r>
          </a:p>
        </p:txBody>
      </p:sp>
      <p:sp>
        <p:nvSpPr>
          <p:cNvPr id="3" name="Content Placeholder 2"/>
          <p:cNvSpPr>
            <a:spLocks noGrp="1"/>
          </p:cNvSpPr>
          <p:nvPr>
            <p:ph sz="quarter" idx="10"/>
          </p:nvPr>
        </p:nvSpPr>
        <p:spPr>
          <a:xfrm>
            <a:off x="152400" y="0"/>
            <a:ext cx="8382000" cy="1295400"/>
          </a:xfrm>
        </p:spPr>
        <p:txBody>
          <a:bodyPr>
            <a:normAutofit/>
          </a:bodyPr>
          <a:lstStyle/>
          <a:p>
            <a:r>
              <a:rPr lang="en-IN" sz="3000" dirty="0">
                <a:solidFill>
                  <a:srgbClr val="0070C0"/>
                </a:solidFill>
              </a:rPr>
              <a:t>Capacity Planning</a:t>
            </a:r>
          </a:p>
          <a:p>
            <a:r>
              <a:rPr lang="en-US" sz="2400" dirty="0">
                <a:solidFill>
                  <a:srgbClr val="C00000"/>
                </a:solidFill>
              </a:rPr>
              <a:t>Uncovering the Hidden Costs of Upgrades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36</a:t>
            </a:fld>
            <a:endParaRPr lang="en-US" dirty="0"/>
          </a:p>
        </p:txBody>
      </p:sp>
      <p:sp>
        <p:nvSpPr>
          <p:cNvPr id="7" name="TextBox 6">
            <a:extLst>
              <a:ext uri="{FF2B5EF4-FFF2-40B4-BE49-F238E27FC236}">
                <a16:creationId xmlns:a16="http://schemas.microsoft.com/office/drawing/2014/main" id="{12F3AAFE-88D1-433D-BA45-89ABF85A0829}"/>
              </a:ext>
            </a:extLst>
          </p:cNvPr>
          <p:cNvSpPr txBox="1"/>
          <p:nvPr/>
        </p:nvSpPr>
        <p:spPr>
          <a:xfrm>
            <a:off x="0" y="2021601"/>
            <a:ext cx="9144000" cy="4529070"/>
          </a:xfrm>
          <a:prstGeom prst="rect">
            <a:avLst/>
          </a:prstGeom>
          <a:noFill/>
        </p:spPr>
        <p:txBody>
          <a:bodyPr wrap="square" numCol="2" spcCol="182880">
            <a:noAutofit/>
          </a:bodyPr>
          <a:lstStyle/>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1. Hardware maintenance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2. Technical support</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3. Software maintenance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4. Memory upgrades</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5. Channel upgrades</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6. Cache upgrades</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7. Data backup time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8. Operations support</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9. Offsite storage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10. Network hardware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11. Network support</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12. Floor space</a:t>
            </a:r>
          </a:p>
          <a:p>
            <a:pPr marL="365760" lvl="1" indent="0" algn="just">
              <a:lnSpc>
                <a:spcPct val="120000"/>
              </a:lnSpc>
              <a:spcBef>
                <a:spcPts val="600"/>
              </a:spcBef>
              <a:spcAft>
                <a:spcPts val="600"/>
              </a:spcAft>
              <a:buClr>
                <a:srgbClr val="101141"/>
              </a:buClr>
              <a:buNone/>
            </a:pPr>
            <a:r>
              <a:rPr lang="en-US" dirty="0">
                <a:latin typeface="Arial" panose="020B0604020202020204" pitchFamily="34" charset="0"/>
                <a:cs typeface="Arial" panose="020B0604020202020204" pitchFamily="34" charset="0"/>
              </a:rPr>
              <a:t>13. Power and air conditioning</a:t>
            </a:r>
          </a:p>
        </p:txBody>
      </p:sp>
    </p:spTree>
    <p:extLst>
      <p:ext uri="{BB962C8B-B14F-4D97-AF65-F5344CB8AC3E}">
        <p14:creationId xmlns:p14="http://schemas.microsoft.com/office/powerpoint/2010/main" val="770688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99" y="1314540"/>
            <a:ext cx="2590801" cy="5314860"/>
          </a:xfrm>
        </p:spPr>
        <p:txBody>
          <a:bodyPr>
            <a:normAutofit/>
          </a:bodyPr>
          <a:lstStyle/>
          <a:p>
            <a:pPr marL="180000" indent="-180000" algn="just">
              <a:lnSpc>
                <a:spcPct val="110000"/>
              </a:lnSpc>
              <a:spcBef>
                <a:spcPts val="400"/>
              </a:spcBef>
              <a:buFont typeface="Arial" panose="020B0604020202020204" pitchFamily="34" charset="0"/>
              <a:buChar char="•"/>
            </a:pPr>
            <a:r>
              <a:rPr lang="en-US" sz="1800" dirty="0"/>
              <a:t>Like with the other processes, the following worksheet quick-and-simple method for assessing the overall quality, efficiency, and effectiveness of a capacity planning process.</a:t>
            </a:r>
          </a:p>
        </p:txBody>
      </p:sp>
      <p:sp>
        <p:nvSpPr>
          <p:cNvPr id="3" name="Content Placeholder 2"/>
          <p:cNvSpPr>
            <a:spLocks noGrp="1"/>
          </p:cNvSpPr>
          <p:nvPr>
            <p:ph sz="quarter" idx="10"/>
          </p:nvPr>
        </p:nvSpPr>
        <p:spPr>
          <a:xfrm>
            <a:off x="152400" y="0"/>
            <a:ext cx="8305800" cy="1295400"/>
          </a:xfrm>
        </p:spPr>
        <p:txBody>
          <a:bodyPr>
            <a:noAutofit/>
          </a:bodyPr>
          <a:lstStyle/>
          <a:p>
            <a:r>
              <a:rPr lang="en-IN" sz="3000" dirty="0">
                <a:solidFill>
                  <a:srgbClr val="0070C0"/>
                </a:solidFill>
              </a:rPr>
              <a:t>Capacity Planning</a:t>
            </a:r>
          </a:p>
          <a:p>
            <a:pPr>
              <a:lnSpc>
                <a:spcPct val="100000"/>
              </a:lnSpc>
            </a:pPr>
            <a:r>
              <a:rPr lang="en-IN" sz="2400" dirty="0">
                <a:solidFill>
                  <a:srgbClr val="C00000"/>
                </a:solidFill>
              </a:rPr>
              <a:t>Assessing an Infrastructure’s Capacity Planning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37</a:t>
            </a:fld>
            <a:endParaRPr lang="en-US" dirty="0"/>
          </a:p>
        </p:txBody>
      </p:sp>
      <p:grpSp>
        <p:nvGrpSpPr>
          <p:cNvPr id="7" name="Group 6">
            <a:extLst>
              <a:ext uri="{FF2B5EF4-FFF2-40B4-BE49-F238E27FC236}">
                <a16:creationId xmlns:a16="http://schemas.microsoft.com/office/drawing/2014/main" id="{224A3D5F-6E47-4F33-830D-62AEB71C5D4C}"/>
              </a:ext>
            </a:extLst>
          </p:cNvPr>
          <p:cNvGrpSpPr/>
          <p:nvPr/>
        </p:nvGrpSpPr>
        <p:grpSpPr>
          <a:xfrm>
            <a:off x="2948376" y="1066800"/>
            <a:ext cx="6203652" cy="5682861"/>
            <a:chOff x="1447800" y="85045"/>
            <a:chExt cx="7796680" cy="10855616"/>
          </a:xfrm>
        </p:grpSpPr>
        <p:pic>
          <p:nvPicPr>
            <p:cNvPr id="10" name="Picture 9">
              <a:extLst>
                <a:ext uri="{FF2B5EF4-FFF2-40B4-BE49-F238E27FC236}">
                  <a16:creationId xmlns:a16="http://schemas.microsoft.com/office/drawing/2014/main" id="{F1317011-C95E-42B6-AC4C-1796C3B01982}"/>
                </a:ext>
              </a:extLst>
            </p:cNvPr>
            <p:cNvPicPr>
              <a:picLocks noChangeAspect="1"/>
            </p:cNvPicPr>
            <p:nvPr/>
          </p:nvPicPr>
          <p:blipFill>
            <a:blip r:embed="rId3"/>
            <a:stretch>
              <a:fillRect/>
            </a:stretch>
          </p:blipFill>
          <p:spPr>
            <a:xfrm>
              <a:off x="1447800" y="85045"/>
              <a:ext cx="7796680" cy="4437821"/>
            </a:xfrm>
            <a:prstGeom prst="rect">
              <a:avLst/>
            </a:prstGeom>
          </p:spPr>
        </p:pic>
        <p:pic>
          <p:nvPicPr>
            <p:cNvPr id="6" name="Picture 5">
              <a:extLst>
                <a:ext uri="{FF2B5EF4-FFF2-40B4-BE49-F238E27FC236}">
                  <a16:creationId xmlns:a16="http://schemas.microsoft.com/office/drawing/2014/main" id="{3170B0FC-CB4F-44ED-AF26-AEE3D45C3E8A}"/>
                </a:ext>
              </a:extLst>
            </p:cNvPr>
            <p:cNvPicPr>
              <a:picLocks noChangeAspect="1"/>
            </p:cNvPicPr>
            <p:nvPr/>
          </p:nvPicPr>
          <p:blipFill>
            <a:blip r:embed="rId4"/>
            <a:stretch>
              <a:fillRect/>
            </a:stretch>
          </p:blipFill>
          <p:spPr>
            <a:xfrm>
              <a:off x="1482905" y="4419940"/>
              <a:ext cx="7751485" cy="6520721"/>
            </a:xfrm>
            <a:prstGeom prst="rect">
              <a:avLst/>
            </a:prstGeom>
          </p:spPr>
        </p:pic>
      </p:grpSp>
    </p:spTree>
    <p:extLst>
      <p:ext uri="{BB962C8B-B14F-4D97-AF65-F5344CB8AC3E}">
        <p14:creationId xmlns:p14="http://schemas.microsoft.com/office/powerpoint/2010/main" val="2277795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2954076" cy="5181600"/>
          </a:xfrm>
        </p:spPr>
        <p:txBody>
          <a:bodyPr>
            <a:normAutofit/>
          </a:bodyPr>
          <a:lstStyle/>
          <a:p>
            <a:pPr marL="180000" indent="-180000" algn="just">
              <a:lnSpc>
                <a:spcPct val="110000"/>
              </a:lnSpc>
              <a:spcBef>
                <a:spcPts val="400"/>
              </a:spcBef>
              <a:buFont typeface="Arial" panose="020B0604020202020204" pitchFamily="34" charset="0"/>
              <a:buChar char="•"/>
            </a:pPr>
            <a:r>
              <a:rPr lang="en-US" sz="1600" dirty="0"/>
              <a:t>If we need to tailor this for a specific organization, then with weightages</a:t>
            </a:r>
          </a:p>
        </p:txBody>
      </p:sp>
      <p:sp>
        <p:nvSpPr>
          <p:cNvPr id="3" name="Content Placeholder 2"/>
          <p:cNvSpPr>
            <a:spLocks noGrp="1"/>
          </p:cNvSpPr>
          <p:nvPr>
            <p:ph sz="quarter" idx="10"/>
          </p:nvPr>
        </p:nvSpPr>
        <p:spPr>
          <a:xfrm>
            <a:off x="10510" y="0"/>
            <a:ext cx="7467600" cy="1066800"/>
          </a:xfrm>
        </p:spPr>
        <p:txBody>
          <a:bodyPr>
            <a:normAutofit/>
          </a:bodyPr>
          <a:lstStyle/>
          <a:p>
            <a:r>
              <a:rPr lang="en-IN" sz="3000" dirty="0">
                <a:solidFill>
                  <a:srgbClr val="0070C0"/>
                </a:solidFill>
              </a:rPr>
              <a:t>Capacity Planning</a:t>
            </a:r>
          </a:p>
          <a:p>
            <a:r>
              <a:rPr lang="en-IN" sz="2400" dirty="0">
                <a:solidFill>
                  <a:srgbClr val="C00000"/>
                </a:solidFill>
              </a:rPr>
              <a:t>Assessing an Infrastructure’s Capacity Planning Process</a:t>
            </a: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38</a:t>
            </a:fld>
            <a:endParaRPr lang="en-US" dirty="0"/>
          </a:p>
        </p:txBody>
      </p:sp>
      <p:grpSp>
        <p:nvGrpSpPr>
          <p:cNvPr id="11" name="Group 10">
            <a:extLst>
              <a:ext uri="{FF2B5EF4-FFF2-40B4-BE49-F238E27FC236}">
                <a16:creationId xmlns:a16="http://schemas.microsoft.com/office/drawing/2014/main" id="{A307405D-F674-4543-BAC5-401056C152DE}"/>
              </a:ext>
            </a:extLst>
          </p:cNvPr>
          <p:cNvGrpSpPr/>
          <p:nvPr/>
        </p:nvGrpSpPr>
        <p:grpSpPr>
          <a:xfrm>
            <a:off x="3200400" y="1066800"/>
            <a:ext cx="5954730" cy="5483871"/>
            <a:chOff x="-2439601" y="-529947"/>
            <a:chExt cx="9145201" cy="11698016"/>
          </a:xfrm>
        </p:grpSpPr>
        <p:pic>
          <p:nvPicPr>
            <p:cNvPr id="9" name="Picture 8">
              <a:extLst>
                <a:ext uri="{FF2B5EF4-FFF2-40B4-BE49-F238E27FC236}">
                  <a16:creationId xmlns:a16="http://schemas.microsoft.com/office/drawing/2014/main" id="{AF0FC5DE-4A34-4DE9-93A9-D92184DD1B9B}"/>
                </a:ext>
              </a:extLst>
            </p:cNvPr>
            <p:cNvPicPr>
              <a:picLocks noChangeAspect="1"/>
            </p:cNvPicPr>
            <p:nvPr/>
          </p:nvPicPr>
          <p:blipFill>
            <a:blip r:embed="rId3"/>
            <a:stretch>
              <a:fillRect/>
            </a:stretch>
          </p:blipFill>
          <p:spPr>
            <a:xfrm>
              <a:off x="-2438400" y="-529947"/>
              <a:ext cx="9144000" cy="6082171"/>
            </a:xfrm>
            <a:prstGeom prst="rect">
              <a:avLst/>
            </a:prstGeom>
          </p:spPr>
        </p:pic>
        <p:pic>
          <p:nvPicPr>
            <p:cNvPr id="10" name="Picture 9">
              <a:extLst>
                <a:ext uri="{FF2B5EF4-FFF2-40B4-BE49-F238E27FC236}">
                  <a16:creationId xmlns:a16="http://schemas.microsoft.com/office/drawing/2014/main" id="{196EDA65-A5BC-4C87-B649-31177BF811B9}"/>
                </a:ext>
              </a:extLst>
            </p:cNvPr>
            <p:cNvPicPr>
              <a:picLocks noChangeAspect="1"/>
            </p:cNvPicPr>
            <p:nvPr/>
          </p:nvPicPr>
          <p:blipFill>
            <a:blip r:embed="rId4"/>
            <a:stretch>
              <a:fillRect/>
            </a:stretch>
          </p:blipFill>
          <p:spPr>
            <a:xfrm>
              <a:off x="-2439601" y="5510271"/>
              <a:ext cx="9144000" cy="5657798"/>
            </a:xfrm>
            <a:prstGeom prst="rect">
              <a:avLst/>
            </a:prstGeom>
          </p:spPr>
        </p:pic>
      </p:grpSp>
    </p:spTree>
    <p:extLst>
      <p:ext uri="{BB962C8B-B14F-4D97-AF65-F5344CB8AC3E}">
        <p14:creationId xmlns:p14="http://schemas.microsoft.com/office/powerpoint/2010/main" val="1521288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14540"/>
            <a:ext cx="8686800" cy="5314860"/>
          </a:xfrm>
        </p:spPr>
        <p:txBody>
          <a:bodyPr>
            <a:normAutofit/>
          </a:bodyPr>
          <a:lstStyle/>
          <a:p>
            <a:pPr marL="180000" indent="-180000" algn="just">
              <a:lnSpc>
                <a:spcPct val="110000"/>
              </a:lnSpc>
              <a:spcBef>
                <a:spcPts val="400"/>
              </a:spcBef>
              <a:buFont typeface="Arial" panose="020B0604020202020204" pitchFamily="34" charset="0"/>
              <a:buChar char="•"/>
            </a:pPr>
            <a:r>
              <a:rPr lang="en-US" sz="1800" dirty="0"/>
              <a:t>We can measure and streamline the Capacity Planning process with the help of the assessment worksheet</a:t>
            </a:r>
          </a:p>
          <a:p>
            <a:pPr marL="180000" indent="-180000" algn="just">
              <a:lnSpc>
                <a:spcPct val="110000"/>
              </a:lnSpc>
              <a:spcBef>
                <a:spcPts val="400"/>
              </a:spcBef>
              <a:buFont typeface="Arial" panose="020B0604020202020204" pitchFamily="34" charset="0"/>
              <a:buChar char="•"/>
            </a:pPr>
            <a:r>
              <a:rPr lang="en-US" sz="1800" dirty="0"/>
              <a:t>We can measure the effectiveness of a capacity planning process with service metrics such as the number of instances of poor response due to inadequate capacity on servers, disk devices, or the network. </a:t>
            </a:r>
          </a:p>
          <a:p>
            <a:pPr marL="180000" indent="-180000" algn="just">
              <a:lnSpc>
                <a:spcPct val="110000"/>
              </a:lnSpc>
              <a:spcBef>
                <a:spcPts val="400"/>
              </a:spcBef>
              <a:buFont typeface="Arial" panose="020B0604020202020204" pitchFamily="34" charset="0"/>
              <a:buChar char="•"/>
            </a:pPr>
            <a:r>
              <a:rPr lang="en-US" sz="1800" dirty="0"/>
              <a:t>Process metrics such as lead time for users to fill out workload forecasts, success rates of converting forecasts into capacity requirements etc. help us gauge the efficiency of this process.</a:t>
            </a:r>
          </a:p>
          <a:p>
            <a:pPr marL="180000" indent="-180000" algn="just">
              <a:lnSpc>
                <a:spcPct val="110000"/>
              </a:lnSpc>
              <a:spcBef>
                <a:spcPts val="400"/>
              </a:spcBef>
              <a:buFont typeface="Arial" panose="020B0604020202020204" pitchFamily="34" charset="0"/>
              <a:buChar char="•"/>
            </a:pPr>
            <a:r>
              <a:rPr lang="en-US" sz="1800" dirty="0"/>
              <a:t>We can streamline the capacity planning process by automating certain actions</a:t>
            </a:r>
            <a:br>
              <a:rPr lang="en-US" sz="1800" dirty="0"/>
            </a:br>
            <a:r>
              <a:rPr lang="en-US" sz="1800" dirty="0"/>
              <a:t>for e.g. The notification to analysts when utilization thresholds are exceeded, the submittal of user forecasts, and the conversion of user-workload forecasts into capacity requirements</a:t>
            </a:r>
          </a:p>
        </p:txBody>
      </p:sp>
      <p:sp>
        <p:nvSpPr>
          <p:cNvPr id="3" name="Content Placeholder 2"/>
          <p:cNvSpPr>
            <a:spLocks noGrp="1"/>
          </p:cNvSpPr>
          <p:nvPr>
            <p:ph sz="quarter" idx="10"/>
          </p:nvPr>
        </p:nvSpPr>
        <p:spPr>
          <a:xfrm>
            <a:off x="152400" y="0"/>
            <a:ext cx="7467600" cy="1295400"/>
          </a:xfrm>
        </p:spPr>
        <p:txBody>
          <a:bodyPr>
            <a:normAutofit fontScale="92500"/>
          </a:bodyPr>
          <a:lstStyle/>
          <a:p>
            <a:r>
              <a:rPr lang="en-IN" sz="3000" dirty="0">
                <a:solidFill>
                  <a:srgbClr val="0070C0"/>
                </a:solidFill>
              </a:rPr>
              <a:t>Capacity Planning</a:t>
            </a:r>
          </a:p>
          <a:p>
            <a:r>
              <a:rPr lang="en-US" sz="2400" dirty="0">
                <a:solidFill>
                  <a:srgbClr val="C00000"/>
                </a:solidFill>
              </a:rPr>
              <a:t>Measuring and Streamlining the Capacity Planning Process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319470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02" y="1265918"/>
            <a:ext cx="8991395" cy="5314236"/>
          </a:xfrm>
        </p:spPr>
        <p:txBody>
          <a:bodyPr>
            <a:noAutofit/>
          </a:bodyPr>
          <a:lstStyle/>
          <a:p>
            <a:pPr marL="182880" lvl="1" indent="-182880" algn="just">
              <a:lnSpc>
                <a:spcPct val="120000"/>
              </a:lnSpc>
              <a:spcBef>
                <a:spcPts val="600"/>
              </a:spcBef>
              <a:buClr>
                <a:srgbClr val="101141"/>
              </a:buClr>
              <a:buFont typeface="Arial" panose="020B0604020202020204" pitchFamily="34" charset="0"/>
              <a:buChar char="•"/>
            </a:pPr>
            <a:r>
              <a:rPr lang="en-US" dirty="0"/>
              <a:t>We then defined Network Management as a process focused to maximize the reliability and utilization of network components in order to optimize network availability and responsiveness. This involved managing high levels for uptime and performance and tuning of all of the network components. </a:t>
            </a:r>
          </a:p>
          <a:p>
            <a:pPr marL="182880" lvl="1" indent="-182880" algn="just">
              <a:lnSpc>
                <a:spcPct val="120000"/>
              </a:lnSpc>
              <a:spcBef>
                <a:spcPts val="600"/>
              </a:spcBef>
              <a:buClr>
                <a:srgbClr val="101141"/>
              </a:buClr>
              <a:buFont typeface="Arial" panose="020B0604020202020204" pitchFamily="34" charset="0"/>
              <a:buChar char="•"/>
            </a:pPr>
            <a:r>
              <a:rPr lang="en-US" dirty="0"/>
              <a:t>We discussed on how the different processes discussed </a:t>
            </a:r>
            <a:r>
              <a:rPr lang="en-US" dirty="0" err="1"/>
              <a:t>upto</a:t>
            </a:r>
            <a:r>
              <a:rPr lang="en-US" dirty="0"/>
              <a:t> now like the Availability management and Performance tuning addressed a lot of NM perspectives as part of it. Given that context in lieu of looking at NM as an independent processes we looked at NM in conjunction of other processes and looked at positioning into the environment. </a:t>
            </a:r>
          </a:p>
          <a:p>
            <a:pPr marL="180000" lvl="1" indent="0" algn="just">
              <a:lnSpc>
                <a:spcPct val="120000"/>
              </a:lnSpc>
              <a:spcBef>
                <a:spcPts val="600"/>
              </a:spcBef>
              <a:buClr>
                <a:srgbClr val="101141"/>
              </a:buClr>
              <a:buNone/>
            </a:pPr>
            <a:r>
              <a:rPr lang="en-US" dirty="0"/>
              <a:t>So we said in typical integrated environments, we needed to make some key decisions to implement a robust network management process. These were with network processes rather than with network technology. These dealt with what to manage, who would manage and with what authority, tools (NM and ND) used for supporting the same, and how will this be integrated to other processes like availability, performance, problem management, Storage Management and Network Management etc. </a:t>
            </a:r>
          </a:p>
          <a:p>
            <a:pPr marL="182880" lvl="1" indent="-182880" algn="just">
              <a:spcBef>
                <a:spcPts val="600"/>
              </a:spcBef>
              <a:buClr>
                <a:srgbClr val="101141"/>
              </a:buClr>
              <a:buFont typeface="Arial" panose="020B0604020202020204" pitchFamily="34" charset="0"/>
              <a:buChar char="•"/>
            </a:pPr>
            <a:r>
              <a:rPr lang="en-US" dirty="0"/>
              <a:t>We also discussed on how these processes (Storage and Network management) processes could be assessed using worksheets and how each of the processes could be fine tuned based on the service and process metrics. </a:t>
            </a:r>
          </a:p>
          <a:p>
            <a:pPr marL="182880" lvl="1" indent="-182880" algn="just">
              <a:lnSpc>
                <a:spcPct val="130000"/>
              </a:lnSpc>
              <a:spcBef>
                <a:spcPts val="600"/>
              </a:spcBef>
              <a:buClr>
                <a:srgbClr val="101141"/>
              </a:buClr>
              <a:buFont typeface="Arial" panose="020B0604020202020204" pitchFamily="34" charset="0"/>
              <a:buChar char="•"/>
            </a:pPr>
            <a:endParaRPr lang="en-IN" sz="1350" dirty="0"/>
          </a:p>
        </p:txBody>
      </p:sp>
      <p:sp>
        <p:nvSpPr>
          <p:cNvPr id="3" name="Content Placeholder 2"/>
          <p:cNvSpPr>
            <a:spLocks noGrp="1"/>
          </p:cNvSpPr>
          <p:nvPr>
            <p:ph sz="quarter" idx="10"/>
          </p:nvPr>
        </p:nvSpPr>
        <p:spPr>
          <a:xfrm>
            <a:off x="152400" y="0"/>
            <a:ext cx="6629400" cy="1295400"/>
          </a:xfrm>
        </p:spPr>
        <p:txBody>
          <a:bodyPr>
            <a:normAutofit/>
          </a:bodyPr>
          <a:lstStyle/>
          <a:p>
            <a:r>
              <a:rPr lang="en-US" sz="3200" dirty="0"/>
              <a:t>IT Systems Management </a:t>
            </a:r>
          </a:p>
          <a:p>
            <a:r>
              <a:rPr lang="en-IN" sz="2800" dirty="0">
                <a:solidFill>
                  <a:srgbClr val="C00000"/>
                </a:solidFill>
              </a:rPr>
              <a:t>Recap -2</a:t>
            </a:r>
            <a:endParaRPr lang="en-GB" sz="32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4256410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8686800" cy="4324260"/>
          </a:xfrm>
        </p:spPr>
        <p:txBody>
          <a:bodyPr>
            <a:normAutofit/>
          </a:bodyPr>
          <a:lstStyle/>
          <a:p>
            <a:pPr algn="l"/>
            <a:r>
              <a:rPr lang="en-US" sz="1800" b="1" i="0" dirty="0">
                <a:solidFill>
                  <a:srgbClr val="333333"/>
                </a:solidFill>
                <a:effectLst/>
              </a:rPr>
              <a:t>Capacity Planning</a:t>
            </a:r>
            <a:endParaRPr lang="en-US" sz="1800" b="0" i="0" dirty="0">
              <a:solidFill>
                <a:srgbClr val="333333"/>
              </a:solidFill>
              <a:effectLst/>
            </a:endParaRPr>
          </a:p>
          <a:p>
            <a:pPr>
              <a:buFont typeface="Arial" panose="020B0604020202020204" pitchFamily="34" charset="0"/>
              <a:buChar char="•"/>
            </a:pPr>
            <a:r>
              <a:rPr lang="en-US" b="1" dirty="0">
                <a:effectLst/>
              </a:rPr>
              <a:t>Have you participated in any a capacity planning exercise till now?</a:t>
            </a:r>
          </a:p>
          <a:p>
            <a:pPr>
              <a:buFont typeface="Arial" panose="020B0604020202020204" pitchFamily="34" charset="0"/>
              <a:buChar char="•"/>
            </a:pPr>
            <a:endParaRPr lang="en-US" b="1" dirty="0">
              <a:effectLst/>
            </a:endParaRPr>
          </a:p>
          <a:p>
            <a:pPr>
              <a:buFont typeface="Arial" panose="020B0604020202020204" pitchFamily="34" charset="0"/>
              <a:buChar char="•"/>
            </a:pPr>
            <a:r>
              <a:rPr lang="en-US" b="1" dirty="0">
                <a:effectLst/>
              </a:rPr>
              <a:t>On what basis was the capacity plans based on?</a:t>
            </a:r>
          </a:p>
          <a:p>
            <a:pPr>
              <a:buFont typeface="Arial" panose="020B0604020202020204" pitchFamily="34" charset="0"/>
              <a:buChar char="•"/>
            </a:pPr>
            <a:endParaRPr lang="en-US" b="1" dirty="0">
              <a:effectLst/>
            </a:endParaRPr>
          </a:p>
          <a:p>
            <a:pPr>
              <a:buFont typeface="Arial" panose="020B0604020202020204" pitchFamily="34" charset="0"/>
              <a:buChar char="•"/>
            </a:pPr>
            <a:r>
              <a:rPr lang="en-US" b="1" dirty="0">
                <a:effectLst/>
              </a:rPr>
              <a:t>Have you been exposed to any tools or approaches which are used for modelling for capacity planning?</a:t>
            </a:r>
          </a:p>
          <a:p>
            <a:pPr marL="0" indent="0" algn="just">
              <a:lnSpc>
                <a:spcPct val="110000"/>
              </a:lnSpc>
              <a:spcBef>
                <a:spcPts val="400"/>
              </a:spcBef>
            </a:pPr>
            <a:endParaRPr lang="en-US" sz="1800" dirty="0"/>
          </a:p>
        </p:txBody>
      </p:sp>
      <p:sp>
        <p:nvSpPr>
          <p:cNvPr id="3" name="Content Placeholder 2"/>
          <p:cNvSpPr>
            <a:spLocks noGrp="1"/>
          </p:cNvSpPr>
          <p:nvPr>
            <p:ph sz="quarter" idx="10"/>
          </p:nvPr>
        </p:nvSpPr>
        <p:spPr>
          <a:xfrm>
            <a:off x="152400" y="0"/>
            <a:ext cx="7467600" cy="1295400"/>
          </a:xfrm>
        </p:spPr>
        <p:txBody>
          <a:bodyPr>
            <a:normAutofit/>
          </a:bodyPr>
          <a:lstStyle/>
          <a:p>
            <a:r>
              <a:rPr lang="en-US" sz="3000" dirty="0">
                <a:solidFill>
                  <a:srgbClr val="0070C0"/>
                </a:solidFill>
              </a:rPr>
              <a:t>Discussions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40</a:t>
            </a:fld>
            <a:endParaRPr lang="en-US" dirty="0"/>
          </a:p>
        </p:txBody>
      </p:sp>
    </p:spTree>
    <p:extLst>
      <p:ext uri="{BB962C8B-B14F-4D97-AF65-F5344CB8AC3E}">
        <p14:creationId xmlns:p14="http://schemas.microsoft.com/office/powerpoint/2010/main" val="388862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3A0122-D0F2-4EF7-A332-111B4A52BC45}"/>
              </a:ext>
            </a:extLst>
          </p:cNvPr>
          <p:cNvSpPr>
            <a:spLocks noGrp="1"/>
          </p:cNvSpPr>
          <p:nvPr>
            <p:ph sz="quarter" idx="10"/>
          </p:nvPr>
        </p:nvSpPr>
        <p:spPr>
          <a:xfrm>
            <a:off x="228600" y="4197162"/>
            <a:ext cx="8458200" cy="1600200"/>
          </a:xfrm>
        </p:spPr>
        <p:txBody>
          <a:bodyPr anchor="ctr"/>
          <a:lstStyle/>
          <a:p>
            <a:r>
              <a:rPr lang="en-US" dirty="0"/>
              <a:t>Configuration Management</a:t>
            </a:r>
          </a:p>
        </p:txBody>
      </p:sp>
      <p:sp>
        <p:nvSpPr>
          <p:cNvPr id="4" name="Footer Placeholder 3">
            <a:extLst>
              <a:ext uri="{FF2B5EF4-FFF2-40B4-BE49-F238E27FC236}">
                <a16:creationId xmlns:a16="http://schemas.microsoft.com/office/drawing/2014/main" id="{9DB9BAF2-1785-45CD-B3F7-30987C9FDBC7}"/>
              </a:ext>
            </a:extLst>
          </p:cNvPr>
          <p:cNvSpPr>
            <a:spLocks noGrp="1"/>
          </p:cNvSpPr>
          <p:nvPr>
            <p:ph type="ftr" sz="quarter" idx="12"/>
          </p:nvPr>
        </p:nvSpPr>
        <p:spPr>
          <a:xfrm>
            <a:off x="2057400" y="5797362"/>
            <a:ext cx="5029200" cy="365125"/>
          </a:xfrm>
        </p:spPr>
        <p:txBody>
          <a:bodyPr/>
          <a:lstStyle/>
          <a:p>
            <a:r>
              <a:rPr lang="en-US" sz="1600" dirty="0"/>
              <a:t>SS ZG538 Infrastructure Management</a:t>
            </a:r>
          </a:p>
        </p:txBody>
      </p:sp>
      <p:sp>
        <p:nvSpPr>
          <p:cNvPr id="5" name="Slide Number Placeholder 4">
            <a:extLst>
              <a:ext uri="{FF2B5EF4-FFF2-40B4-BE49-F238E27FC236}">
                <a16:creationId xmlns:a16="http://schemas.microsoft.com/office/drawing/2014/main" id="{68CB2D30-D8F3-45FF-A6A3-43DADBB11B66}"/>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
        <p:nvSpPr>
          <p:cNvPr id="7" name="TextBox 6">
            <a:extLst>
              <a:ext uri="{FF2B5EF4-FFF2-40B4-BE49-F238E27FC236}">
                <a16:creationId xmlns:a16="http://schemas.microsoft.com/office/drawing/2014/main" id="{B491911C-89AF-4D67-BDFF-D0BB03F1AEDD}"/>
              </a:ext>
            </a:extLst>
          </p:cNvPr>
          <p:cNvSpPr txBox="1"/>
          <p:nvPr/>
        </p:nvSpPr>
        <p:spPr>
          <a:xfrm>
            <a:off x="723900" y="6168232"/>
            <a:ext cx="7620000" cy="338554"/>
          </a:xfrm>
          <a:prstGeom prst="rect">
            <a:avLst/>
          </a:prstGeom>
          <a:noFill/>
        </p:spPr>
        <p:txBody>
          <a:bodyPr wrap="square" rtlCol="0">
            <a:spAutoFit/>
          </a:bodyPr>
          <a:lstStyle/>
          <a:p>
            <a:pPr algn="r"/>
            <a:r>
              <a:rPr lang="en-US" sz="1600" b="1" dirty="0">
                <a:solidFill>
                  <a:schemeClr val="tx1"/>
                </a:solidFill>
                <a:latin typeface="Arial"/>
                <a:cs typeface="Arial"/>
              </a:rPr>
              <a:t>BITS Pilani, Deemed</a:t>
            </a:r>
            <a:r>
              <a:rPr lang="en-US" sz="1600" b="1" baseline="0" dirty="0">
                <a:solidFill>
                  <a:schemeClr val="tx1"/>
                </a:solidFill>
                <a:latin typeface="Arial"/>
                <a:cs typeface="Arial"/>
              </a:rPr>
              <a:t> to be University under Section 3 of UGC Act, 1956</a:t>
            </a:r>
            <a:endParaRPr lang="en-US" sz="1600" b="1" dirty="0">
              <a:solidFill>
                <a:schemeClr val="tx1"/>
              </a:solidFill>
              <a:latin typeface="Arial"/>
              <a:cs typeface="Arial"/>
            </a:endParaRPr>
          </a:p>
        </p:txBody>
      </p:sp>
    </p:spTree>
    <p:extLst>
      <p:ext uri="{BB962C8B-B14F-4D97-AF65-F5344CB8AC3E}">
        <p14:creationId xmlns:p14="http://schemas.microsoft.com/office/powerpoint/2010/main" val="93395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686800" cy="4324260"/>
          </a:xfrm>
        </p:spPr>
        <p:txBody>
          <a:bodyPr>
            <a:normAutofit/>
          </a:bodyPr>
          <a:lstStyle/>
          <a:p>
            <a:pPr>
              <a:buFont typeface="Arial" panose="020B0604020202020204" pitchFamily="34" charset="0"/>
              <a:buChar char="•"/>
            </a:pPr>
            <a:r>
              <a:rPr lang="en-US" sz="2000" b="1" dirty="0">
                <a:effectLst/>
              </a:rPr>
              <a:t>What in your opinion is Configuration Management and specifically as an ITSM processes? </a:t>
            </a:r>
          </a:p>
          <a:p>
            <a:pPr>
              <a:buFont typeface="Arial" panose="020B0604020202020204" pitchFamily="34" charset="0"/>
              <a:buChar char="•"/>
            </a:pPr>
            <a:endParaRPr lang="en-US" sz="2000" b="1" dirty="0"/>
          </a:p>
          <a:p>
            <a:pPr>
              <a:buFont typeface="Arial" panose="020B0604020202020204" pitchFamily="34" charset="0"/>
              <a:buChar char="•"/>
            </a:pPr>
            <a:r>
              <a:rPr lang="en-US" sz="2000" b="1">
                <a:effectLst/>
              </a:rPr>
              <a:t>How Important</a:t>
            </a:r>
            <a:r>
              <a:rPr lang="en-US" sz="2000" b="1" dirty="0">
                <a:effectLst/>
              </a:rPr>
              <a:t>/Interesting .. Why</a:t>
            </a:r>
          </a:p>
          <a:p>
            <a:pPr>
              <a:buFont typeface="Arial" panose="020B0604020202020204" pitchFamily="34" charset="0"/>
              <a:buChar char="•"/>
            </a:pPr>
            <a:endParaRPr lang="en-US" sz="1800" dirty="0">
              <a:effectLst/>
            </a:endParaRPr>
          </a:p>
          <a:p>
            <a:pPr marL="0" indent="0" algn="just">
              <a:lnSpc>
                <a:spcPct val="110000"/>
              </a:lnSpc>
              <a:spcBef>
                <a:spcPts val="400"/>
              </a:spcBef>
            </a:pPr>
            <a:endParaRPr lang="en-US" sz="1800" dirty="0"/>
          </a:p>
        </p:txBody>
      </p:sp>
      <p:sp>
        <p:nvSpPr>
          <p:cNvPr id="3" name="Content Placeholder 2"/>
          <p:cNvSpPr>
            <a:spLocks noGrp="1"/>
          </p:cNvSpPr>
          <p:nvPr>
            <p:ph sz="quarter" idx="10"/>
          </p:nvPr>
        </p:nvSpPr>
        <p:spPr>
          <a:xfrm>
            <a:off x="152400" y="0"/>
            <a:ext cx="7467600" cy="1295400"/>
          </a:xfrm>
        </p:spPr>
        <p:txBody>
          <a:bodyPr>
            <a:normAutofit/>
          </a:bodyPr>
          <a:lstStyle/>
          <a:p>
            <a:r>
              <a:rPr lang="en-US" sz="3000" dirty="0">
                <a:solidFill>
                  <a:srgbClr val="0070C0"/>
                </a:solidFill>
              </a:rPr>
              <a:t>Discussions</a:t>
            </a:r>
            <a:endParaRPr lang="en-IN"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2320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4372"/>
            <a:ext cx="8839097" cy="5224147"/>
          </a:xfrm>
          <a:solidFill>
            <a:schemeClr val="bg1"/>
          </a:solidFill>
        </p:spPr>
        <p:txBody>
          <a:bodyPr>
            <a:noAutofit/>
          </a:bodyPr>
          <a:lstStyle/>
          <a:p>
            <a:pPr marL="0" indent="0" algn="just">
              <a:lnSpc>
                <a:spcPct val="110000"/>
              </a:lnSpc>
              <a:spcBef>
                <a:spcPts val="400"/>
              </a:spcBef>
            </a:pPr>
            <a:r>
              <a:rPr lang="en-US" sz="1600" dirty="0"/>
              <a:t>Configuration Management involves </a:t>
            </a:r>
          </a:p>
          <a:p>
            <a:pPr marL="285750" indent="-285750" algn="just">
              <a:lnSpc>
                <a:spcPct val="110000"/>
              </a:lnSpc>
              <a:spcBef>
                <a:spcPts val="400"/>
              </a:spcBef>
              <a:buFont typeface="Arial" panose="020B0604020202020204" pitchFamily="34" charset="0"/>
              <a:buChar char="•"/>
            </a:pPr>
            <a:r>
              <a:rPr lang="en-US" sz="1600" dirty="0"/>
              <a:t>Defining and maintaining descriptions and relationships between key resources required to deliver IT enabled Services</a:t>
            </a:r>
          </a:p>
          <a:p>
            <a:pPr marL="285750" indent="-285750" algn="just">
              <a:lnSpc>
                <a:spcPct val="110000"/>
              </a:lnSpc>
              <a:spcBef>
                <a:spcPts val="400"/>
              </a:spcBef>
              <a:buFont typeface="Arial" panose="020B0604020202020204" pitchFamily="34" charset="0"/>
              <a:buChar char="•"/>
            </a:pPr>
            <a:r>
              <a:rPr lang="en-US" sz="1600" dirty="0"/>
              <a:t>This would include collecting the configuration information</a:t>
            </a:r>
          </a:p>
          <a:p>
            <a:pPr marL="285750" indent="-285750" algn="just">
              <a:lnSpc>
                <a:spcPct val="110000"/>
              </a:lnSpc>
              <a:spcBef>
                <a:spcPts val="400"/>
              </a:spcBef>
              <a:buFont typeface="Arial" panose="020B0604020202020204" pitchFamily="34" charset="0"/>
              <a:buChar char="•"/>
            </a:pPr>
            <a:r>
              <a:rPr lang="en-US" sz="1600" dirty="0"/>
              <a:t>Establishing baselines of the documentation (Snap Shot)</a:t>
            </a:r>
          </a:p>
          <a:p>
            <a:pPr marL="285750" indent="-285750" algn="just">
              <a:lnSpc>
                <a:spcPct val="110000"/>
              </a:lnSpc>
              <a:spcBef>
                <a:spcPts val="400"/>
              </a:spcBef>
              <a:buFont typeface="Arial" panose="020B0604020202020204" pitchFamily="34" charset="0"/>
              <a:buChar char="•"/>
            </a:pPr>
            <a:r>
              <a:rPr lang="en-US" sz="1600" dirty="0"/>
              <a:t>Verifying the established baselines of the configuration</a:t>
            </a:r>
          </a:p>
          <a:p>
            <a:pPr marL="285750" indent="-285750" algn="just">
              <a:lnSpc>
                <a:spcPct val="110000"/>
              </a:lnSpc>
              <a:spcBef>
                <a:spcPts val="400"/>
              </a:spcBef>
              <a:buFont typeface="Arial" panose="020B0604020202020204" pitchFamily="34" charset="0"/>
              <a:buChar char="•"/>
            </a:pPr>
            <a:r>
              <a:rPr lang="en-US" sz="1600" dirty="0"/>
              <a:t>Auditing the configuration information</a:t>
            </a:r>
          </a:p>
          <a:p>
            <a:pPr marL="0" indent="0" algn="just">
              <a:lnSpc>
                <a:spcPct val="110000"/>
              </a:lnSpc>
              <a:spcBef>
                <a:spcPts val="400"/>
              </a:spcBef>
            </a:pPr>
            <a:r>
              <a:rPr lang="en-US" sz="1600" dirty="0"/>
              <a:t>Typically this is not one of the most appealing, but is a necessary activity for maintaining the IT systems.</a:t>
            </a:r>
          </a:p>
          <a:p>
            <a:pPr marL="0" indent="0" algn="just">
              <a:lnSpc>
                <a:spcPct val="110000"/>
              </a:lnSpc>
              <a:spcBef>
                <a:spcPts val="400"/>
              </a:spcBef>
            </a:pPr>
            <a:r>
              <a:rPr lang="en-US" sz="1600" dirty="0"/>
              <a:t>Infrastructures can become world-class only when the IT infrastructure is orchestrated most efficiently and consistently and this involves documentation of hardware and software configurations factoring in their interrelationships. If not managed, this could lead to impact to restoration of services or implementing changes without clarity on the impacts, which can impact business and cost,.</a:t>
            </a:r>
          </a:p>
        </p:txBody>
      </p:sp>
      <p:sp>
        <p:nvSpPr>
          <p:cNvPr id="3" name="Content Placeholder 2"/>
          <p:cNvSpPr>
            <a:spLocks noGrp="1"/>
          </p:cNvSpPr>
          <p:nvPr>
            <p:ph sz="quarter" idx="10"/>
          </p:nvPr>
        </p:nvSpPr>
        <p:spPr>
          <a:xfrm>
            <a:off x="57768" y="-6178"/>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Introduction</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0038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838" y="1484372"/>
            <a:ext cx="8882871" cy="5224147"/>
          </a:xfrm>
          <a:solidFill>
            <a:schemeClr val="bg1"/>
          </a:solidFill>
        </p:spPr>
        <p:txBody>
          <a:bodyPr>
            <a:noAutofit/>
          </a:bodyPr>
          <a:lstStyle/>
          <a:p>
            <a:pPr marL="285750" indent="-285750" algn="just">
              <a:lnSpc>
                <a:spcPct val="110000"/>
              </a:lnSpc>
              <a:spcBef>
                <a:spcPts val="400"/>
              </a:spcBef>
              <a:buFont typeface="Arial" panose="020B0604020202020204" pitchFamily="34" charset="0"/>
              <a:buChar char="•"/>
            </a:pPr>
            <a:r>
              <a:rPr lang="en-US" sz="2000" dirty="0"/>
              <a:t>IT configuration repository is accurate, complete and up to date</a:t>
            </a:r>
          </a:p>
          <a:p>
            <a:pPr marL="285750" indent="-285750" algn="just">
              <a:lnSpc>
                <a:spcPct val="110000"/>
              </a:lnSpc>
              <a:spcBef>
                <a:spcPts val="400"/>
              </a:spcBef>
              <a:buFont typeface="Arial" panose="020B0604020202020204" pitchFamily="34" charset="0"/>
              <a:buChar char="•"/>
            </a:pPr>
            <a:r>
              <a:rPr lang="en-US" sz="2000" dirty="0"/>
              <a:t>IT Compliance and support for business compliance with external laws and regulations (including licenses)</a:t>
            </a:r>
          </a:p>
          <a:p>
            <a:pPr marL="285750" indent="-285750" algn="just">
              <a:lnSpc>
                <a:spcPct val="110000"/>
              </a:lnSpc>
              <a:spcBef>
                <a:spcPts val="400"/>
              </a:spcBef>
              <a:buFont typeface="Arial" panose="020B0604020202020204" pitchFamily="34" charset="0"/>
              <a:buChar char="•"/>
            </a:pPr>
            <a:r>
              <a:rPr lang="en-US" sz="2000" dirty="0"/>
              <a:t>Optimization of IT assets, resources and capabilities</a:t>
            </a:r>
          </a:p>
          <a:p>
            <a:pPr marL="285750" indent="-285750" algn="just">
              <a:lnSpc>
                <a:spcPct val="110000"/>
              </a:lnSpc>
              <a:spcBef>
                <a:spcPts val="400"/>
              </a:spcBef>
              <a:buFont typeface="Arial" panose="020B0604020202020204" pitchFamily="34" charset="0"/>
              <a:buChar char="•"/>
            </a:pPr>
            <a:r>
              <a:rPr lang="en-US" sz="2000" dirty="0"/>
              <a:t>Availability of reliable and useful information for decision making</a:t>
            </a:r>
          </a:p>
          <a:p>
            <a:pPr marL="285750" indent="-285750" algn="just">
              <a:lnSpc>
                <a:spcPct val="110000"/>
              </a:lnSpc>
              <a:spcBef>
                <a:spcPts val="400"/>
              </a:spcBef>
              <a:buFont typeface="Arial" panose="020B0604020202020204" pitchFamily="34" charset="0"/>
              <a:buChar char="•"/>
            </a:pPr>
            <a:r>
              <a:rPr lang="en-US" sz="2000" dirty="0"/>
              <a:t>Ability to provide a high-level view (using CMDB) to analyze performance/change etc.</a:t>
            </a:r>
          </a:p>
          <a:p>
            <a:pPr marL="285750" indent="-285750" algn="just">
              <a:lnSpc>
                <a:spcPct val="110000"/>
              </a:lnSpc>
              <a:spcBef>
                <a:spcPts val="400"/>
              </a:spcBef>
              <a:buFont typeface="Arial" panose="020B0604020202020204" pitchFamily="34" charset="0"/>
              <a:buChar char="•"/>
            </a:pPr>
            <a:r>
              <a:rPr lang="en-US" sz="2000" dirty="0"/>
              <a:t>Support Change Management </a:t>
            </a:r>
            <a:r>
              <a:rPr lang="en-US" sz="2000" dirty="0" err="1"/>
              <a:t>management</a:t>
            </a:r>
            <a:endParaRPr lang="en-US" sz="2000" dirty="0"/>
          </a:p>
          <a:p>
            <a:pPr marL="285750" indent="-285750" algn="just">
              <a:lnSpc>
                <a:spcPct val="110000"/>
              </a:lnSpc>
              <a:spcBef>
                <a:spcPts val="400"/>
              </a:spcBef>
              <a:buFont typeface="Arial" panose="020B0604020202020204" pitchFamily="34" charset="0"/>
              <a:buChar char="•"/>
            </a:pPr>
            <a:r>
              <a:rPr lang="en-US" sz="2000" dirty="0"/>
              <a:t>Service Catalog and support for problem management (Identify, Workaround, Communication)</a:t>
            </a:r>
          </a:p>
          <a:p>
            <a:pPr marL="285750" indent="-285750" algn="just">
              <a:lnSpc>
                <a:spcPct val="110000"/>
              </a:lnSpc>
              <a:spcBef>
                <a:spcPts val="400"/>
              </a:spcBef>
              <a:buFont typeface="Arial" panose="020B0604020202020204" pitchFamily="34" charset="0"/>
              <a:buChar char="•"/>
            </a:pPr>
            <a:r>
              <a:rPr lang="en-US" sz="2000" dirty="0"/>
              <a:t>From a Business perspective</a:t>
            </a:r>
          </a:p>
          <a:p>
            <a:pPr marL="685800" lvl="1" algn="just">
              <a:lnSpc>
                <a:spcPct val="110000"/>
              </a:lnSpc>
              <a:spcBef>
                <a:spcPts val="400"/>
              </a:spcBef>
              <a:buFont typeface="Arial" panose="020B0604020202020204" pitchFamily="34" charset="0"/>
              <a:buChar char="•"/>
            </a:pPr>
            <a:r>
              <a:rPr lang="en-US" sz="2000" dirty="0"/>
              <a:t>Improve Stakeholder value, Business service continuity and availability</a:t>
            </a:r>
          </a:p>
          <a:p>
            <a:pPr marL="685800" lvl="1" algn="just">
              <a:lnSpc>
                <a:spcPct val="110000"/>
              </a:lnSpc>
              <a:spcBef>
                <a:spcPts val="400"/>
              </a:spcBef>
              <a:buFont typeface="Arial" panose="020B0604020202020204" pitchFamily="34" charset="0"/>
              <a:buChar char="•"/>
            </a:pPr>
            <a:r>
              <a:rPr lang="en-US" sz="2000" dirty="0"/>
              <a:t>Information based strategic decision making</a:t>
            </a:r>
          </a:p>
          <a:p>
            <a:pPr marL="685800" lvl="1" algn="just">
              <a:lnSpc>
                <a:spcPct val="110000"/>
              </a:lnSpc>
              <a:spcBef>
                <a:spcPts val="400"/>
              </a:spcBef>
              <a:buFont typeface="Arial" panose="020B0604020202020204" pitchFamily="34" charset="0"/>
              <a:buChar char="•"/>
            </a:pPr>
            <a:r>
              <a:rPr lang="en-US" sz="2000" dirty="0"/>
              <a:t>Optimization of service delivery costs</a:t>
            </a:r>
          </a:p>
        </p:txBody>
      </p:sp>
      <p:sp>
        <p:nvSpPr>
          <p:cNvPr id="3" name="Content Placeholder 2"/>
          <p:cNvSpPr>
            <a:spLocks noGrp="1"/>
          </p:cNvSpPr>
          <p:nvPr>
            <p:ph sz="quarter" idx="10"/>
          </p:nvPr>
        </p:nvSpPr>
        <p:spPr>
          <a:xfrm>
            <a:off x="57768" y="-6178"/>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Other Goals of Configuration Management</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421687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4838" y="1484372"/>
            <a:ext cx="8882871" cy="5224147"/>
          </a:xfrm>
          <a:solidFill>
            <a:schemeClr val="bg1"/>
          </a:solidFill>
        </p:spPr>
        <p:txBody>
          <a:bodyPr>
            <a:noAutofit/>
          </a:bodyPr>
          <a:lstStyle/>
          <a:p>
            <a:pPr marL="285750" indent="-285750" algn="just">
              <a:lnSpc>
                <a:spcPct val="110000"/>
              </a:lnSpc>
              <a:spcBef>
                <a:spcPts val="400"/>
              </a:spcBef>
              <a:buFont typeface="Arial" panose="020B0604020202020204" pitchFamily="34" charset="0"/>
              <a:buChar char="•"/>
            </a:pPr>
            <a:r>
              <a:rPr lang="en-US" sz="2000" dirty="0"/>
              <a:t>Establish and maintain a configuration model</a:t>
            </a:r>
          </a:p>
          <a:p>
            <a:pPr marL="285750" indent="-285750" algn="just">
              <a:lnSpc>
                <a:spcPct val="110000"/>
              </a:lnSpc>
              <a:spcBef>
                <a:spcPts val="400"/>
              </a:spcBef>
              <a:buFont typeface="Arial" panose="020B0604020202020204" pitchFamily="34" charset="0"/>
              <a:buChar char="•"/>
            </a:pPr>
            <a:r>
              <a:rPr lang="en-US" sz="2000" dirty="0"/>
              <a:t>Establish and maintain a configuration repository and baseline</a:t>
            </a:r>
          </a:p>
          <a:p>
            <a:pPr marL="285750" indent="-285750" algn="just">
              <a:lnSpc>
                <a:spcPct val="110000"/>
              </a:lnSpc>
              <a:spcBef>
                <a:spcPts val="400"/>
              </a:spcBef>
              <a:buFont typeface="Arial" panose="020B0604020202020204" pitchFamily="34" charset="0"/>
              <a:buChar char="•"/>
            </a:pPr>
            <a:r>
              <a:rPr lang="en-US" sz="2000" dirty="0"/>
              <a:t>Maintain and control configuration items</a:t>
            </a:r>
          </a:p>
          <a:p>
            <a:pPr marL="285750" indent="-285750" algn="just">
              <a:lnSpc>
                <a:spcPct val="110000"/>
              </a:lnSpc>
              <a:spcBef>
                <a:spcPts val="400"/>
              </a:spcBef>
              <a:buFont typeface="Arial" panose="020B0604020202020204" pitchFamily="34" charset="0"/>
              <a:buChar char="•"/>
            </a:pPr>
            <a:r>
              <a:rPr lang="en-US" sz="2000" dirty="0"/>
              <a:t>Produce status and configuration reports</a:t>
            </a:r>
          </a:p>
          <a:p>
            <a:pPr marL="285750" indent="-285750" algn="just">
              <a:lnSpc>
                <a:spcPct val="110000"/>
              </a:lnSpc>
              <a:spcBef>
                <a:spcPts val="400"/>
              </a:spcBef>
              <a:buFont typeface="Arial" panose="020B0604020202020204" pitchFamily="34" charset="0"/>
              <a:buChar char="•"/>
            </a:pPr>
            <a:r>
              <a:rPr lang="en-US" sz="2000" dirty="0"/>
              <a:t>Verify the integrity of the configuration repository</a:t>
            </a:r>
          </a:p>
        </p:txBody>
      </p:sp>
      <p:sp>
        <p:nvSpPr>
          <p:cNvPr id="3" name="Content Placeholder 2"/>
          <p:cNvSpPr>
            <a:spLocks noGrp="1"/>
          </p:cNvSpPr>
          <p:nvPr>
            <p:ph sz="quarter" idx="10"/>
          </p:nvPr>
        </p:nvSpPr>
        <p:spPr>
          <a:xfrm>
            <a:off x="57768" y="-6178"/>
            <a:ext cx="6629400" cy="1295400"/>
          </a:xfrm>
        </p:spPr>
        <p:txBody>
          <a:bodyPr>
            <a:normAutofit/>
          </a:bodyPr>
          <a:lstStyle/>
          <a:p>
            <a:r>
              <a:rPr lang="en-IN" sz="3000" dirty="0">
                <a:solidFill>
                  <a:srgbClr val="0070C0"/>
                </a:solidFill>
              </a:rPr>
              <a:t>Configuration Management</a:t>
            </a:r>
          </a:p>
          <a:p>
            <a:r>
              <a:rPr lang="en-IN" sz="2400" dirty="0">
                <a:solidFill>
                  <a:srgbClr val="C00000"/>
                </a:solidFill>
              </a:rPr>
              <a:t>Key Practices followed </a:t>
            </a:r>
            <a:endParaRPr lang="en-GB" sz="2400" dirty="0">
              <a:solidFill>
                <a:srgbClr val="C00000"/>
              </a:solidFill>
            </a:endParaRPr>
          </a:p>
        </p:txBody>
      </p:sp>
      <p:sp>
        <p:nvSpPr>
          <p:cNvPr id="4" name="Footer Placeholder 3"/>
          <p:cNvSpPr>
            <a:spLocks noGrp="1"/>
          </p:cNvSpPr>
          <p:nvPr>
            <p:ph type="ftr" sz="quarter" idx="12"/>
          </p:nvPr>
        </p:nvSpPr>
        <p:spPr/>
        <p:txBody>
          <a:bodyPr/>
          <a:lstStyle/>
          <a:p>
            <a:r>
              <a:rPr lang="en-US"/>
              <a:t>SS ZG538 Infrastructure Management</a:t>
            </a:r>
            <a:endParaRPr lang="en-US" dirty="0"/>
          </a:p>
        </p:txBody>
      </p:sp>
      <p:sp>
        <p:nvSpPr>
          <p:cNvPr id="5" name="Slide Number Placeholder 4"/>
          <p:cNvSpPr>
            <a:spLocks noGrp="1"/>
          </p:cNvSpPr>
          <p:nvPr>
            <p:ph type="sldNum" sz="quarter" idx="13"/>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69993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22241</TotalTime>
  <Words>4634</Words>
  <Application>Microsoft Office PowerPoint</Application>
  <PresentationFormat>On-screen Show (4:3)</PresentationFormat>
  <Paragraphs>488</Paragraphs>
  <Slides>40</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vt:lpstr>
      <vt:lpstr>Wingdings</vt:lpstr>
      <vt:lpstr>Office Theme</vt:lpstr>
      <vt:lpstr>ITSM – Session 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Phalachandra HL</cp:lastModifiedBy>
  <cp:revision>964</cp:revision>
  <dcterms:created xsi:type="dcterms:W3CDTF">2011-09-14T09:42:05Z</dcterms:created>
  <dcterms:modified xsi:type="dcterms:W3CDTF">2021-02-06T02:31:43Z</dcterms:modified>
</cp:coreProperties>
</file>