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48" r:id="rId6"/>
    <p:sldId id="531" r:id="rId7"/>
    <p:sldId id="549" r:id="rId8"/>
    <p:sldId id="550" r:id="rId9"/>
    <p:sldId id="551" r:id="rId10"/>
    <p:sldId id="538" r:id="rId11"/>
    <p:sldId id="533" r:id="rId12"/>
    <p:sldId id="5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30181-BAFB-4784-A4EE-61420DD1DD45}" v="15" dt="2024-11-21T13:53:00.693"/>
    <p1510:client id="{1380789F-8369-1248-607D-6E6EF4EE57FB}" v="4" dt="2024-11-21T07:48:27.159"/>
    <p1510:client id="{8D654E67-9906-D682-8271-51F24EBD3F37}" v="13" dt="2024-11-21T10:34:11.779"/>
    <p1510:client id="{E58B76C3-44BF-D3B1-29AA-7D96A618905A}" v="15" dt="2024-11-21T10:20:4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Api gateways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Jonathan Furrer, Fabian </a:t>
            </a:r>
            <a:r>
              <a:rPr lang="en-US" err="1"/>
              <a:t>Bätscher</a:t>
            </a:r>
            <a:r>
              <a:rPr lang="en-US"/>
              <a:t>, </a:t>
            </a:r>
            <a:r>
              <a:rPr lang="en-US" err="1"/>
              <a:t>Jannis</a:t>
            </a:r>
            <a:r>
              <a:rPr lang="en-US"/>
              <a:t> </a:t>
            </a:r>
            <a:r>
              <a:rPr lang="en-US" err="1"/>
              <a:t>Beichler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1A50-6913-9C00-0F97-E001B9AE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API Gateway acts as a reverse proxy to accept API calls, aggregate the services required to fulfil them, and return appropriate results. It may also perform cross-cutting tasks such as authentication, logging, etc.">
            <a:extLst>
              <a:ext uri="{FF2B5EF4-FFF2-40B4-BE49-F238E27FC236}">
                <a16:creationId xmlns:a16="http://schemas.microsoft.com/office/drawing/2014/main" id="{A7802984-2725-5DBA-E6AA-4F7911FF7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394388"/>
            <a:ext cx="6153377" cy="42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64CE-70D2-0417-FC1A-01B78B3DA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7" y="-106245"/>
            <a:ext cx="7735824" cy="1069848"/>
          </a:xfrm>
        </p:spPr>
        <p:txBody>
          <a:bodyPr/>
          <a:lstStyle/>
          <a:p>
            <a:r>
              <a:rPr lang="en-US" err="1"/>
              <a:t>Erklärung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Vorteile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156" y="2212848"/>
            <a:ext cx="6408999" cy="41103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b="1">
                <a:ea typeface="+mn-lt"/>
                <a:cs typeface="+mn-lt"/>
              </a:rPr>
              <a:t>Routes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Definiert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durch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eine</a:t>
            </a:r>
            <a:r>
              <a:rPr lang="en-US">
                <a:ea typeface="+mn-lt"/>
                <a:cs typeface="+mn-lt"/>
              </a:rPr>
              <a:t> ID, </a:t>
            </a:r>
            <a:r>
              <a:rPr lang="en-US" err="1">
                <a:ea typeface="+mn-lt"/>
                <a:cs typeface="+mn-lt"/>
              </a:rPr>
              <a:t>eine</a:t>
            </a:r>
            <a:r>
              <a:rPr lang="en-US">
                <a:ea typeface="+mn-lt"/>
                <a:cs typeface="+mn-lt"/>
              </a:rPr>
              <a:t> Ziel-URI, </a:t>
            </a:r>
            <a:r>
              <a:rPr lang="en-US" err="1">
                <a:ea typeface="+mn-lt"/>
                <a:cs typeface="+mn-lt"/>
              </a:rPr>
              <a:t>eine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Sammlung</a:t>
            </a:r>
            <a:r>
              <a:rPr lang="en-US">
                <a:ea typeface="+mn-lt"/>
                <a:cs typeface="+mn-lt"/>
              </a:rPr>
              <a:t> von </a:t>
            </a:r>
            <a:r>
              <a:rPr lang="en-US" err="1">
                <a:ea typeface="+mn-lt"/>
                <a:cs typeface="+mn-lt"/>
              </a:rPr>
              <a:t>Prädikaten</a:t>
            </a:r>
            <a:r>
              <a:rPr lang="en-US">
                <a:ea typeface="+mn-lt"/>
                <a:cs typeface="+mn-lt"/>
              </a:rPr>
              <a:t> und </a:t>
            </a:r>
            <a:r>
              <a:rPr lang="en-US" err="1">
                <a:ea typeface="+mn-lt"/>
                <a:cs typeface="+mn-lt"/>
              </a:rPr>
              <a:t>Filtern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latin typeface="Segoe UI Light"/>
              <a:cs typeface="Segoe UI Light"/>
            </a:endParaRPr>
          </a:p>
          <a:p>
            <a:pPr marL="347345" indent="-347345"/>
            <a:r>
              <a:rPr lang="en-US" b="1">
                <a:ea typeface="+mn-lt"/>
                <a:cs typeface="+mn-lt"/>
              </a:rPr>
              <a:t>Predicates</a:t>
            </a:r>
            <a:r>
              <a:rPr lang="en-US">
                <a:ea typeface="+mn-lt"/>
                <a:cs typeface="+mn-lt"/>
              </a:rPr>
              <a:t>: Java 8-Funktionsprädikat, um </a:t>
            </a:r>
            <a:r>
              <a:rPr lang="en-US" err="1">
                <a:ea typeface="+mn-lt"/>
                <a:cs typeface="+mn-lt"/>
              </a:rPr>
              <a:t>anhand</a:t>
            </a:r>
            <a:r>
              <a:rPr lang="en-US">
                <a:ea typeface="+mn-lt"/>
                <a:cs typeface="+mn-lt"/>
              </a:rPr>
              <a:t> von HTTP-</a:t>
            </a:r>
            <a:r>
              <a:rPr lang="en-US" err="1">
                <a:ea typeface="+mn-lt"/>
                <a:cs typeface="+mn-lt"/>
              </a:rPr>
              <a:t>Anfragen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filtern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latin typeface="Segoe UI Light"/>
              <a:cs typeface="Segoe UI Light"/>
            </a:endParaRPr>
          </a:p>
          <a:p>
            <a:pPr marL="347345" indent="-347345"/>
            <a:r>
              <a:rPr lang="en-US" b="1">
                <a:ea typeface="+mn-lt"/>
                <a:cs typeface="+mn-lt"/>
              </a:rPr>
              <a:t>Filters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Modifizieren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Anfragen</a:t>
            </a:r>
            <a:r>
              <a:rPr lang="en-US">
                <a:ea typeface="+mn-lt"/>
                <a:cs typeface="+mn-lt"/>
              </a:rPr>
              <a:t> und </a:t>
            </a:r>
            <a:r>
              <a:rPr lang="en-US" err="1">
                <a:ea typeface="+mn-lt"/>
                <a:cs typeface="+mn-lt"/>
              </a:rPr>
              <a:t>Antworten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vor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nach</a:t>
            </a:r>
            <a:r>
              <a:rPr lang="en-US">
                <a:ea typeface="+mn-lt"/>
                <a:cs typeface="+mn-lt"/>
              </a:rPr>
              <a:t> dem Senden von </a:t>
            </a:r>
            <a:r>
              <a:rPr lang="en-US" err="1">
                <a:ea typeface="+mn-lt"/>
                <a:cs typeface="+mn-lt"/>
              </a:rPr>
              <a:t>Anfragen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latin typeface="Segoe UI Light"/>
              <a:cs typeface="Segoe UI Light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>
              <a:latin typeface="Segoe UI Light"/>
              <a:cs typeface="Segoe U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0234-3533-7D81-0BA3-2D758CF6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02809"/>
            <a:ext cx="10881360" cy="144548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Spring Cloud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302C-3164-D6D9-8C76-C82704CE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7962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/>
            <a:r>
              <a:rPr lang="de-CH" dirty="0"/>
              <a:t>API-Gateway von Spring </a:t>
            </a:r>
            <a:r>
              <a:rPr lang="de-CH" dirty="0" err="1"/>
              <a:t>Webflux</a:t>
            </a:r>
            <a:r>
              <a:rPr lang="de-CH" dirty="0"/>
              <a:t> (reaktiv)</a:t>
            </a:r>
            <a:endParaRPr lang="en-US"/>
          </a:p>
          <a:p>
            <a:pPr indent="-347345"/>
            <a:r>
              <a:rPr lang="de-CH" dirty="0"/>
              <a:t>Funktionen:</a:t>
            </a:r>
            <a:endParaRPr lang="de-CH"/>
          </a:p>
          <a:p>
            <a:pPr lvl="1" indent="-347345"/>
            <a:r>
              <a:rPr lang="de-CH" dirty="0"/>
              <a:t>Sicherheit: Autorisierung, Authentifizierung</a:t>
            </a:r>
            <a:endParaRPr lang="de-CH"/>
          </a:p>
          <a:p>
            <a:pPr lvl="1" indent="-347345"/>
            <a:r>
              <a:rPr lang="de-CH">
                <a:cs typeface="Segoe UI"/>
              </a:rPr>
              <a:t>Monitoring: Micrometer</a:t>
            </a:r>
          </a:p>
          <a:p>
            <a:pPr indent="-347345"/>
            <a:r>
              <a:rPr lang="de-CH" dirty="0"/>
              <a:t>Flexible Konfiguration für Routing und Transformation von Anfragen</a:t>
            </a:r>
            <a:endParaRPr lang="de-CH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03A9-21FE-6190-57C4-9FD3EE6B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C10-5F0B-3A7F-ED00-2DBCBC13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7895C-38AA-29BB-0F39-427EE5A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von Spring Cloud Gateway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3473E-3FAE-7F42-28A6-75B086FB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2203704"/>
            <a:ext cx="8805672" cy="31181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CH" dirty="0" err="1"/>
              <a:t>Routes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Definiert durch: ID, Ziel-URL, Prädikate, Filter.</a:t>
            </a:r>
          </a:p>
          <a:p>
            <a:pPr lvl="1"/>
            <a:r>
              <a:rPr lang="de-CH" dirty="0"/>
              <a:t>Leitet Anfragen basierend auf Regeln weiter.</a:t>
            </a:r>
          </a:p>
          <a:p>
            <a:r>
              <a:rPr lang="de-CH">
                <a:cs typeface="Segoe UI"/>
              </a:rPr>
              <a:t>Prädikate:</a:t>
            </a:r>
          </a:p>
          <a:p>
            <a:pPr lvl="1"/>
            <a:r>
              <a:rPr lang="de-CH" dirty="0"/>
              <a:t>Bedingungen zum Filtern von Anfragen(Java-8-Prädikate)</a:t>
            </a:r>
          </a:p>
          <a:p>
            <a:pPr lvl="1"/>
            <a:r>
              <a:rPr lang="de-CH" dirty="0"/>
              <a:t>Beispiel: Pfade, Header, Query-Parameter, HTTP-Methoden</a:t>
            </a:r>
          </a:p>
          <a:p>
            <a:r>
              <a:rPr lang="de-CH" dirty="0"/>
              <a:t>Filters</a:t>
            </a:r>
          </a:p>
          <a:p>
            <a:pPr lvl="1"/>
            <a:r>
              <a:rPr lang="de-CH" dirty="0"/>
              <a:t>Modifizieren Anfragen (</a:t>
            </a:r>
            <a:r>
              <a:rPr lang="de-CH" dirty="0" err="1"/>
              <a:t>Pre</a:t>
            </a:r>
            <a:r>
              <a:rPr lang="de-CH" dirty="0"/>
              <a:t>-Filter) und Antworten (Post-Filter)</a:t>
            </a:r>
          </a:p>
          <a:p>
            <a:pPr lvl="1"/>
            <a:r>
              <a:rPr lang="de-CH" dirty="0"/>
              <a:t>Beispiel: Header hinzufügen, Ratenbegrenzung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F0316F2-7052-F594-E26A-AC26B3B4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0871801-EACA-87C6-47A9-FDBDE075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14A7B-E926-7694-093C-F8CF63BC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von Spring Cloud Gateway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78C10A-954F-83A9-24D5-307F87582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5336" y="2084832"/>
            <a:ext cx="7845552" cy="3675888"/>
          </a:xfrm>
        </p:spPr>
        <p:txBody>
          <a:bodyPr/>
          <a:lstStyle/>
          <a:p>
            <a:r>
              <a:rPr lang="de-CH" dirty="0"/>
              <a:t>Eingehende Anfrage:</a:t>
            </a:r>
          </a:p>
          <a:p>
            <a:pPr lvl="1"/>
            <a:r>
              <a:rPr lang="de-CH" dirty="0"/>
              <a:t>Client sendet HTTP-Anfrage an Gateway.</a:t>
            </a:r>
          </a:p>
          <a:p>
            <a:r>
              <a:rPr lang="de-DE" dirty="0"/>
              <a:t>Handler Mapping:</a:t>
            </a:r>
          </a:p>
          <a:p>
            <a:pPr lvl="1"/>
            <a:r>
              <a:rPr lang="de-DE" dirty="0"/>
              <a:t>Route wird über Prädikate ermittelt.</a:t>
            </a:r>
          </a:p>
          <a:p>
            <a:r>
              <a:rPr lang="de-DE" dirty="0"/>
              <a:t>Filterlogik:</a:t>
            </a:r>
          </a:p>
          <a:p>
            <a:pPr lvl="1"/>
            <a:r>
              <a:rPr lang="de-DE" dirty="0" err="1"/>
              <a:t>Pre</a:t>
            </a:r>
            <a:r>
              <a:rPr lang="de-DE" dirty="0"/>
              <a:t>-Filters: Bearbeiten Anfragen (z. B. Header hinzufügen).</a:t>
            </a:r>
          </a:p>
          <a:p>
            <a:pPr lvl="1"/>
            <a:r>
              <a:rPr lang="de-DE" dirty="0"/>
              <a:t>Post-Filters: Bearbeiten Antworten (z. B. Response modifizieren).</a:t>
            </a:r>
          </a:p>
          <a:p>
            <a:r>
              <a:rPr lang="de-DE" dirty="0"/>
              <a:t>Weiterleitung an Ziel-URI:</a:t>
            </a:r>
          </a:p>
          <a:p>
            <a:pPr lvl="1"/>
            <a:r>
              <a:rPr lang="de-DE" dirty="0"/>
              <a:t>Anfrage wird an Ziel-Service gesendet.</a:t>
            </a:r>
          </a:p>
          <a:p>
            <a:r>
              <a:rPr lang="de-DE" dirty="0"/>
              <a:t>Antwort an Client:</a:t>
            </a:r>
          </a:p>
          <a:p>
            <a:pPr lvl="1"/>
            <a:r>
              <a:rPr lang="de-DE" dirty="0"/>
              <a:t>Post-Filters modifizieren Antwort, bevor sie zurück an den Client gesendet wird.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D7B7C6-418B-C567-CF21-3D804351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120FCB6-BF6A-A7E9-2114-7E41D770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 für Code</a:t>
            </a:r>
            <a:endParaRPr lang="en-US"/>
          </a:p>
        </p:txBody>
      </p:sp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5CFAFE9F-4C54-7A6B-FD79-45ADECA1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" r="2270" b="8635"/>
          <a:stretch/>
        </p:blipFill>
        <p:spPr>
          <a:xfrm>
            <a:off x="1543631" y="2115447"/>
            <a:ext cx="8081101" cy="36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Nachteile von API Gateways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574" y="3988904"/>
            <a:ext cx="7989338" cy="1484244"/>
          </a:xfrm>
        </p:spPr>
        <p:txBody>
          <a:bodyPr/>
          <a:lstStyle/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de-CH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Zusätzlicher Netzwerk-Hop kann Performance beeinträchtigen.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de-CH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Kann zum Single Point </a:t>
            </a:r>
            <a:r>
              <a:rPr lang="de-CH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CH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CH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Failure</a:t>
            </a:r>
            <a:r>
              <a:rPr lang="de-CH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werden.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de-CH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Verwaltung und Hinzufügen von Routen kann komplex sein.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Zusammenfassung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Rückblick auf die Vorteile, Funktionen des Spring Cloud Gateway, Workflow und Code-Beispiel.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330042A6630418077637011689757" ma:contentTypeVersion="14" ma:contentTypeDescription="Create a new document." ma:contentTypeScope="" ma:versionID="d2bdc66b7dc3fced847638e18c53be7b">
  <xsd:schema xmlns:xsd="http://www.w3.org/2001/XMLSchema" xmlns:xs="http://www.w3.org/2001/XMLSchema" xmlns:p="http://schemas.microsoft.com/office/2006/metadata/properties" xmlns:ns3="362320ff-9714-4ad3-96d8-82c8de29ce82" xmlns:ns4="4c626c11-06f2-41ac-84eb-126670c6726b" targetNamespace="http://schemas.microsoft.com/office/2006/metadata/properties" ma:root="true" ma:fieldsID="01225346a5d7098955b112a625981c29" ns3:_="" ns4:_="">
    <xsd:import namespace="362320ff-9714-4ad3-96d8-82c8de29ce82"/>
    <xsd:import namespace="4c626c11-06f2-41ac-84eb-126670c672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320ff-9714-4ad3-96d8-82c8de29c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26c11-06f2-41ac-84eb-126670c67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2320ff-9714-4ad3-96d8-82c8de29ce82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6AD10-6F86-4E5A-B4C9-E3D1BD7110AB}">
  <ds:schemaRefs>
    <ds:schemaRef ds:uri="362320ff-9714-4ad3-96d8-82c8de29ce82"/>
    <ds:schemaRef ds:uri="4c626c11-06f2-41ac-84eb-126670c672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362320ff-9714-4ad3-96d8-82c8de29ce82"/>
    <ds:schemaRef ds:uri="4c626c11-06f2-41ac-84eb-126670c6726b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290</Words>
  <Application>Microsoft Office PowerPoint</Application>
  <PresentationFormat>Breitbild</PresentationFormat>
  <Paragraphs>50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Api gateways</vt:lpstr>
      <vt:lpstr>Erklärung</vt:lpstr>
      <vt:lpstr>Vorteile</vt:lpstr>
      <vt:lpstr>Spring Cloud Gateway</vt:lpstr>
      <vt:lpstr>Komponenten von Spring Cloud Gateway</vt:lpstr>
      <vt:lpstr>Workflow von Spring Cloud Gateway</vt:lpstr>
      <vt:lpstr>Beispiel für Code</vt:lpstr>
      <vt:lpstr>Nachteile von API Gateways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2022-10-27T00:37:19Z</dcterms:created>
  <dcterms:modified xsi:type="dcterms:W3CDTF">2024-11-21T13:53:00Z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0x01010035D330042A6630418077637011689757</vt:lpwstr>
  </property>
</Properties>
</file>