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Karnchang" charset="1" panose="00000000000000000000"/>
      <p:regular r:id="rId16"/>
    </p:embeddedFont>
    <p:embeddedFont>
      <p:font typeface="Karnchang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2660" y="680198"/>
            <a:ext cx="8951437" cy="231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Presentasi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2660" y="2762722"/>
            <a:ext cx="11583430" cy="313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48"/>
              </a:lnSpc>
            </a:pPr>
            <a:r>
              <a:rPr lang="en-US" sz="10813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CLASSIFICATION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2660" y="6591419"/>
            <a:ext cx="764434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1103213012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2660" y="5778618"/>
            <a:ext cx="554449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Tito Alfarabi Biwarno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name="Group 7" id="7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032038" y="2811643"/>
            <a:ext cx="14223925" cy="260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Terima Kasih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917411" y="5548722"/>
            <a:ext cx="10453178" cy="921776"/>
            <a:chOff x="0" y="0"/>
            <a:chExt cx="13937571" cy="1229035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153848" y="0"/>
              <a:ext cx="13629875" cy="1229035"/>
              <a:chOff x="0" y="0"/>
              <a:chExt cx="1833526" cy="16533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833526" cy="165333"/>
              </a:xfrm>
              <a:custGeom>
                <a:avLst/>
                <a:gdLst/>
                <a:ahLst/>
                <a:cxnLst/>
                <a:rect r="r" b="b" t="t" l="l"/>
                <a:pathLst>
                  <a:path h="165333" w="1833526">
                    <a:moveTo>
                      <a:pt x="16681" y="0"/>
                    </a:moveTo>
                    <a:lnTo>
                      <a:pt x="1816845" y="0"/>
                    </a:lnTo>
                    <a:cubicBezTo>
                      <a:pt x="1821269" y="0"/>
                      <a:pt x="1825512" y="1757"/>
                      <a:pt x="1828640" y="4886"/>
                    </a:cubicBezTo>
                    <a:cubicBezTo>
                      <a:pt x="1831769" y="8014"/>
                      <a:pt x="1833526" y="12257"/>
                      <a:pt x="1833526" y="16681"/>
                    </a:cubicBezTo>
                    <a:lnTo>
                      <a:pt x="1833526" y="148652"/>
                    </a:lnTo>
                    <a:cubicBezTo>
                      <a:pt x="1833526" y="157865"/>
                      <a:pt x="1826058" y="165333"/>
                      <a:pt x="1816845" y="165333"/>
                    </a:cubicBezTo>
                    <a:lnTo>
                      <a:pt x="16681" y="165333"/>
                    </a:lnTo>
                    <a:cubicBezTo>
                      <a:pt x="7468" y="165333"/>
                      <a:pt x="0" y="157865"/>
                      <a:pt x="0" y="148652"/>
                    </a:cubicBezTo>
                    <a:lnTo>
                      <a:pt x="0" y="16681"/>
                    </a:lnTo>
                    <a:cubicBezTo>
                      <a:pt x="0" y="7468"/>
                      <a:pt x="7468" y="0"/>
                      <a:pt x="16681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1833526" cy="203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0" y="172945"/>
              <a:ext cx="13937571" cy="790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11"/>
                </a:lnSpc>
              </a:pPr>
              <a:r>
                <a:rPr lang="en-US" sz="2936" spc="176">
                  <a:solidFill>
                    <a:srgbClr val="FFFFFF"/>
                  </a:solidFill>
                  <a:latin typeface="Karnchang"/>
                  <a:ea typeface="Karnchang"/>
                  <a:cs typeface="Karnchang"/>
                  <a:sym typeface="Karnchang"/>
                </a:rPr>
                <a:t>Tito Alfarabi Biwarno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028700" y="592941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5201236" y="5143500"/>
            <a:ext cx="8304195" cy="3222764"/>
            <a:chOff x="0" y="0"/>
            <a:chExt cx="2187113" cy="84879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7113" cy="848794"/>
            </a:xfrm>
            <a:custGeom>
              <a:avLst/>
              <a:gdLst/>
              <a:ahLst/>
              <a:cxnLst/>
              <a:rect r="r" b="b" t="t" l="l"/>
              <a:pathLst>
                <a:path h="848794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801247"/>
                  </a:lnTo>
                  <a:cubicBezTo>
                    <a:pt x="2187113" y="813857"/>
                    <a:pt x="2182104" y="825951"/>
                    <a:pt x="2173187" y="834868"/>
                  </a:cubicBezTo>
                  <a:cubicBezTo>
                    <a:pt x="2164270" y="843784"/>
                    <a:pt x="2152177" y="848794"/>
                    <a:pt x="2139566" y="848794"/>
                  </a:cubicBezTo>
                  <a:lnTo>
                    <a:pt x="47547" y="848794"/>
                  </a:lnTo>
                  <a:cubicBezTo>
                    <a:pt x="34937" y="848794"/>
                    <a:pt x="22843" y="843784"/>
                    <a:pt x="13926" y="834868"/>
                  </a:cubicBezTo>
                  <a:cubicBezTo>
                    <a:pt x="5009" y="825951"/>
                    <a:pt x="0" y="813857"/>
                    <a:pt x="0" y="801247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87113" cy="8868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3026126" y="919654"/>
            <a:ext cx="10394960" cy="3885116"/>
          </a:xfrm>
          <a:custGeom>
            <a:avLst/>
            <a:gdLst/>
            <a:ahLst/>
            <a:cxnLst/>
            <a:rect r="r" b="b" t="t" l="l"/>
            <a:pathLst>
              <a:path h="3885116" w="10394960">
                <a:moveTo>
                  <a:pt x="0" y="0"/>
                </a:moveTo>
                <a:lnTo>
                  <a:pt x="10394960" y="0"/>
                </a:lnTo>
                <a:lnTo>
                  <a:pt x="10394960" y="3885117"/>
                </a:lnTo>
                <a:lnTo>
                  <a:pt x="0" y="3885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5464901" y="5050980"/>
            <a:ext cx="7956185" cy="296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code diatas berfungsi berbagai library yang diimpor untuk digunakan dalam analisis data, visualisasi, dan penerapan algoritma machine learning. pandas digunakan untuk manipulasi data, matplotlib dan seaborn untuk visualisasi, dan scikit-learn serta XGBoost untuk model klasifikasi.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Tito Alfarabi Biwarno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8853667" y="970118"/>
            <a:ext cx="7851945" cy="2762294"/>
            <a:chOff x="0" y="0"/>
            <a:chExt cx="10469260" cy="368305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52577" cy="852577"/>
            </a:xfrm>
            <a:custGeom>
              <a:avLst/>
              <a:gdLst/>
              <a:ahLst/>
              <a:cxnLst/>
              <a:rect r="r" b="b" t="t" l="l"/>
              <a:pathLst>
                <a:path h="852577" w="852577">
                  <a:moveTo>
                    <a:pt x="0" y="0"/>
                  </a:moveTo>
                  <a:lnTo>
                    <a:pt x="852577" y="0"/>
                  </a:lnTo>
                  <a:lnTo>
                    <a:pt x="852577" y="852577"/>
                  </a:lnTo>
                  <a:lnTo>
                    <a:pt x="0" y="8525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7" id="27"/>
            <p:cNvGrpSpPr/>
            <p:nvPr/>
          </p:nvGrpSpPr>
          <p:grpSpPr>
            <a:xfrm rot="0">
              <a:off x="0" y="1036144"/>
              <a:ext cx="10469260" cy="2298933"/>
              <a:chOff x="0" y="0"/>
              <a:chExt cx="2132281" cy="468225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392031" y="1136862"/>
              <a:ext cx="9896425" cy="2546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6"/>
                </a:lnSpc>
              </a:pPr>
              <a:r>
                <a:rPr lang="en-US" sz="2618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Dataset kualitas anggur putih dimuat dari file CSV. print(data.head()) menampilkan beberapa baris pertama dari dataset untuk memberikan gambaran awal tentang data.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095886" y="-11041"/>
              <a:ext cx="8880747" cy="863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3879" b="true">
                  <a:solidFill>
                    <a:srgbClr val="243342"/>
                  </a:solidFill>
                  <a:latin typeface="Karnchang Bold"/>
                  <a:ea typeface="Karnchang Bold"/>
                  <a:cs typeface="Karnchang Bold"/>
                  <a:sym typeface="Karnchang Bold"/>
                </a:rPr>
                <a:t>Penjelasan 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731639" y="3732412"/>
            <a:ext cx="8096003" cy="2848153"/>
            <a:chOff x="0" y="0"/>
            <a:chExt cx="10794670" cy="379753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0" id="40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404216" y="1168002"/>
              <a:ext cx="10204030" cy="262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Bagian ini memeriksa apakah ada baris duplikat dalam dataset dan menghitung jumlahnya. Selain itu, juga memeriksa apakah ada nilai yang hilang dalam dataset. 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1129949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b="true">
                  <a:solidFill>
                    <a:srgbClr val="243342"/>
                  </a:solidFill>
                  <a:latin typeface="Karnchang Bold"/>
                  <a:ea typeface="Karnchang Bold"/>
                  <a:cs typeface="Karnchang Bold"/>
                  <a:sym typeface="Karnchang Bold"/>
                </a:rPr>
                <a:t>Penjelasan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853667" y="6737827"/>
            <a:ext cx="8096003" cy="2579055"/>
            <a:chOff x="0" y="0"/>
            <a:chExt cx="10794670" cy="343873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7" id="47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404216" y="1168002"/>
              <a:ext cx="10204030" cy="199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Fitur (X) diambil dengan menghapus kolom 'quality', sedangkan target (y) ditentukan sebagai biner, di mana kualitas dianggap baik jika ratingnya &gt;= 6. 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1129949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b="true">
                  <a:solidFill>
                    <a:srgbClr val="243342"/>
                  </a:solidFill>
                  <a:latin typeface="Karnchang Bold"/>
                  <a:ea typeface="Karnchang Bold"/>
                  <a:cs typeface="Karnchang Bold"/>
                  <a:sym typeface="Karnchang Bold"/>
                </a:rPr>
                <a:t>Penjelasan</a:t>
              </a: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0">
            <a:off x="1178582" y="1947693"/>
            <a:ext cx="7284604" cy="1503703"/>
          </a:xfrm>
          <a:custGeom>
            <a:avLst/>
            <a:gdLst/>
            <a:ahLst/>
            <a:cxnLst/>
            <a:rect r="r" b="b" t="t" l="l"/>
            <a:pathLst>
              <a:path h="1503703" w="7284604">
                <a:moveTo>
                  <a:pt x="0" y="0"/>
                </a:moveTo>
                <a:lnTo>
                  <a:pt x="7284603" y="0"/>
                </a:lnTo>
                <a:lnTo>
                  <a:pt x="7284603" y="1503703"/>
                </a:lnTo>
                <a:lnTo>
                  <a:pt x="0" y="150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178582" y="4438265"/>
            <a:ext cx="5951040" cy="1994762"/>
          </a:xfrm>
          <a:custGeom>
            <a:avLst/>
            <a:gdLst/>
            <a:ahLst/>
            <a:cxnLst/>
            <a:rect r="r" b="b" t="t" l="l"/>
            <a:pathLst>
              <a:path h="1994762" w="5951040">
                <a:moveTo>
                  <a:pt x="0" y="0"/>
                </a:moveTo>
                <a:lnTo>
                  <a:pt x="5951039" y="0"/>
                </a:lnTo>
                <a:lnTo>
                  <a:pt x="5951039" y="1994762"/>
                </a:lnTo>
                <a:lnTo>
                  <a:pt x="0" y="19947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178582" y="8027355"/>
            <a:ext cx="7464339" cy="653130"/>
          </a:xfrm>
          <a:custGeom>
            <a:avLst/>
            <a:gdLst/>
            <a:ahLst/>
            <a:cxnLst/>
            <a:rect r="r" b="b" t="t" l="l"/>
            <a:pathLst>
              <a:path h="653130" w="7464339">
                <a:moveTo>
                  <a:pt x="0" y="0"/>
                </a:moveTo>
                <a:lnTo>
                  <a:pt x="7464339" y="0"/>
                </a:lnTo>
                <a:lnTo>
                  <a:pt x="7464339" y="653129"/>
                </a:lnTo>
                <a:lnTo>
                  <a:pt x="0" y="6531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Tito Alfarabi Biwarno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723" y="498472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9690395" y="1862516"/>
            <a:ext cx="579754" cy="579754"/>
          </a:xfrm>
          <a:custGeom>
            <a:avLst/>
            <a:gdLst/>
            <a:ahLst/>
            <a:cxnLst/>
            <a:rect r="r" b="b" t="t" l="l"/>
            <a:pathLst>
              <a:path h="579754" w="579754">
                <a:moveTo>
                  <a:pt x="0" y="0"/>
                </a:moveTo>
                <a:lnTo>
                  <a:pt x="579754" y="0"/>
                </a:lnTo>
                <a:lnTo>
                  <a:pt x="579754" y="579754"/>
                </a:lnTo>
                <a:lnTo>
                  <a:pt x="0" y="579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9384377" y="2567096"/>
            <a:ext cx="6883809" cy="1633404"/>
            <a:chOff x="0" y="0"/>
            <a:chExt cx="2061803" cy="48922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61803" cy="489229"/>
            </a:xfrm>
            <a:custGeom>
              <a:avLst/>
              <a:gdLst/>
              <a:ahLst/>
              <a:cxnLst/>
              <a:rect r="r" b="b" t="t" l="l"/>
              <a:pathLst>
                <a:path h="489229" w="2061803">
                  <a:moveTo>
                    <a:pt x="57357" y="0"/>
                  </a:moveTo>
                  <a:lnTo>
                    <a:pt x="2004445" y="0"/>
                  </a:lnTo>
                  <a:cubicBezTo>
                    <a:pt x="2036123" y="0"/>
                    <a:pt x="2061803" y="25680"/>
                    <a:pt x="2061803" y="57357"/>
                  </a:cubicBezTo>
                  <a:lnTo>
                    <a:pt x="2061803" y="431871"/>
                  </a:lnTo>
                  <a:cubicBezTo>
                    <a:pt x="2061803" y="463549"/>
                    <a:pt x="2036123" y="489229"/>
                    <a:pt x="2004445" y="489229"/>
                  </a:cubicBezTo>
                  <a:lnTo>
                    <a:pt x="57357" y="489229"/>
                  </a:lnTo>
                  <a:cubicBezTo>
                    <a:pt x="25680" y="489229"/>
                    <a:pt x="0" y="463549"/>
                    <a:pt x="0" y="431871"/>
                  </a:cubicBezTo>
                  <a:lnTo>
                    <a:pt x="0" y="57357"/>
                  </a:lnTo>
                  <a:cubicBezTo>
                    <a:pt x="0" y="25680"/>
                    <a:pt x="25680" y="0"/>
                    <a:pt x="5735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061803" cy="527329"/>
            </a:xfrm>
            <a:prstGeom prst="rect">
              <a:avLst/>
            </a:prstGeom>
          </p:spPr>
          <p:txBody>
            <a:bodyPr anchor="ctr" rtlCol="false" tIns="44670" lIns="44670" bIns="44670" rIns="4467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18345" y="2685340"/>
            <a:ext cx="6834250" cy="1367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4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Code diamping berfungsi untuk membagi data menjadi set pelatihan dan pengujian dengan proporsi 80:20.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435600" y="1840150"/>
            <a:ext cx="6038922" cy="602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5"/>
              </a:lnSpc>
            </a:pPr>
            <a:r>
              <a:rPr lang="en-US" sz="351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Penjelasan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9492011" y="5408096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9144000" y="6209359"/>
            <a:ext cx="7688930" cy="2003730"/>
            <a:chOff x="0" y="0"/>
            <a:chExt cx="2025068" cy="52773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025068" cy="527731"/>
            </a:xfrm>
            <a:custGeom>
              <a:avLst/>
              <a:gdLst/>
              <a:ahLst/>
              <a:cxnLst/>
              <a:rect r="r" b="b" t="t" l="l"/>
              <a:pathLst>
                <a:path h="527731" w="2025068">
                  <a:moveTo>
                    <a:pt x="51351" y="0"/>
                  </a:moveTo>
                  <a:lnTo>
                    <a:pt x="1973716" y="0"/>
                  </a:lnTo>
                  <a:cubicBezTo>
                    <a:pt x="2002077" y="0"/>
                    <a:pt x="2025068" y="22991"/>
                    <a:pt x="2025068" y="51351"/>
                  </a:cubicBezTo>
                  <a:lnTo>
                    <a:pt x="2025068" y="476380"/>
                  </a:lnTo>
                  <a:cubicBezTo>
                    <a:pt x="2025068" y="504741"/>
                    <a:pt x="2002077" y="527731"/>
                    <a:pt x="1973716" y="527731"/>
                  </a:cubicBezTo>
                  <a:lnTo>
                    <a:pt x="51351" y="527731"/>
                  </a:lnTo>
                  <a:cubicBezTo>
                    <a:pt x="22991" y="527731"/>
                    <a:pt x="0" y="504741"/>
                    <a:pt x="0" y="476380"/>
                  </a:cubicBezTo>
                  <a:lnTo>
                    <a:pt x="0" y="51351"/>
                  </a:lnTo>
                  <a:cubicBezTo>
                    <a:pt x="0" y="22991"/>
                    <a:pt x="22991" y="0"/>
                    <a:pt x="51351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2025068" cy="565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9438194" y="6410222"/>
            <a:ext cx="7194552" cy="1430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Code disamping merupakan fitur distandarisasi agar memiliki rata-rata 0 dan deviasi standar 1, yang penting untuk beberapa algoritma machine learning.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339472" y="5372760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Penjelasan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028700" y="2856790"/>
            <a:ext cx="7798117" cy="594606"/>
          </a:xfrm>
          <a:custGeom>
            <a:avLst/>
            <a:gdLst/>
            <a:ahLst/>
            <a:cxnLst/>
            <a:rect r="r" b="b" t="t" l="l"/>
            <a:pathLst>
              <a:path h="594606" w="7798117">
                <a:moveTo>
                  <a:pt x="0" y="0"/>
                </a:moveTo>
                <a:lnTo>
                  <a:pt x="7798117" y="0"/>
                </a:lnTo>
                <a:lnTo>
                  <a:pt x="7798117" y="594606"/>
                </a:lnTo>
                <a:lnTo>
                  <a:pt x="0" y="594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028700" y="6515584"/>
            <a:ext cx="7334504" cy="1697505"/>
          </a:xfrm>
          <a:custGeom>
            <a:avLst/>
            <a:gdLst/>
            <a:ahLst/>
            <a:cxnLst/>
            <a:rect r="r" b="b" t="t" l="l"/>
            <a:pathLst>
              <a:path h="1697505" w="7334504">
                <a:moveTo>
                  <a:pt x="0" y="0"/>
                </a:moveTo>
                <a:lnTo>
                  <a:pt x="7334504" y="0"/>
                </a:lnTo>
                <a:lnTo>
                  <a:pt x="7334504" y="1697505"/>
                </a:lnTo>
                <a:lnTo>
                  <a:pt x="0" y="16975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4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Tito Alfarabi Biwarno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8609610" y="1852272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8609610" y="2653534"/>
            <a:ext cx="8096003" cy="2396985"/>
            <a:chOff x="0" y="0"/>
            <a:chExt cx="2132281" cy="63130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132281" cy="631305"/>
            </a:xfrm>
            <a:custGeom>
              <a:avLst/>
              <a:gdLst/>
              <a:ahLst/>
              <a:cxnLst/>
              <a:rect r="r" b="b" t="t" l="l"/>
              <a:pathLst>
                <a:path h="631305" w="2132281">
                  <a:moveTo>
                    <a:pt x="48769" y="0"/>
                  </a:moveTo>
                  <a:lnTo>
                    <a:pt x="2083511" y="0"/>
                  </a:lnTo>
                  <a:cubicBezTo>
                    <a:pt x="2096445" y="0"/>
                    <a:pt x="2108850" y="5138"/>
                    <a:pt x="2117996" y="14284"/>
                  </a:cubicBezTo>
                  <a:cubicBezTo>
                    <a:pt x="2127142" y="23430"/>
                    <a:pt x="2132281" y="35835"/>
                    <a:pt x="2132281" y="48769"/>
                  </a:cubicBezTo>
                  <a:lnTo>
                    <a:pt x="2132281" y="582535"/>
                  </a:lnTo>
                  <a:cubicBezTo>
                    <a:pt x="2132281" y="609470"/>
                    <a:pt x="2110446" y="631305"/>
                    <a:pt x="2083511" y="631305"/>
                  </a:cubicBezTo>
                  <a:lnTo>
                    <a:pt x="48769" y="631305"/>
                  </a:lnTo>
                  <a:cubicBezTo>
                    <a:pt x="21835" y="631305"/>
                    <a:pt x="0" y="609470"/>
                    <a:pt x="0" y="582535"/>
                  </a:cubicBezTo>
                  <a:lnTo>
                    <a:pt x="0" y="48769"/>
                  </a:lnTo>
                  <a:cubicBezTo>
                    <a:pt x="0" y="21835"/>
                    <a:pt x="21835" y="0"/>
                    <a:pt x="48769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2132281" cy="6694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8590560" y="5266213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8590560" y="6067475"/>
            <a:ext cx="8096003" cy="2396985"/>
            <a:chOff x="0" y="0"/>
            <a:chExt cx="2132281" cy="63130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132281" cy="631305"/>
            </a:xfrm>
            <a:custGeom>
              <a:avLst/>
              <a:gdLst/>
              <a:ahLst/>
              <a:cxnLst/>
              <a:rect r="r" b="b" t="t" l="l"/>
              <a:pathLst>
                <a:path h="631305" w="2132281">
                  <a:moveTo>
                    <a:pt x="48769" y="0"/>
                  </a:moveTo>
                  <a:lnTo>
                    <a:pt x="2083511" y="0"/>
                  </a:lnTo>
                  <a:cubicBezTo>
                    <a:pt x="2096445" y="0"/>
                    <a:pt x="2108850" y="5138"/>
                    <a:pt x="2117996" y="14284"/>
                  </a:cubicBezTo>
                  <a:cubicBezTo>
                    <a:pt x="2127142" y="23430"/>
                    <a:pt x="2132281" y="35835"/>
                    <a:pt x="2132281" y="48769"/>
                  </a:cubicBezTo>
                  <a:lnTo>
                    <a:pt x="2132281" y="582535"/>
                  </a:lnTo>
                  <a:cubicBezTo>
                    <a:pt x="2132281" y="609470"/>
                    <a:pt x="2110446" y="631305"/>
                    <a:pt x="2083511" y="631305"/>
                  </a:cubicBezTo>
                  <a:lnTo>
                    <a:pt x="48769" y="631305"/>
                  </a:lnTo>
                  <a:cubicBezTo>
                    <a:pt x="21835" y="631305"/>
                    <a:pt x="0" y="609470"/>
                    <a:pt x="0" y="582535"/>
                  </a:cubicBezTo>
                  <a:lnTo>
                    <a:pt x="0" y="48769"/>
                  </a:lnTo>
                  <a:cubicBezTo>
                    <a:pt x="0" y="21835"/>
                    <a:pt x="21835" y="0"/>
                    <a:pt x="48769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2132281" cy="6694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9144000" y="6166783"/>
            <a:ext cx="6884121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Code ini berguna untuk membuat boxplot dan juga menampilkan boxplot itu sendiri dengan perbandingan Alcohol dan Quality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438022" y="5230876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Penjelasan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126759" y="2140046"/>
            <a:ext cx="6794279" cy="3405058"/>
          </a:xfrm>
          <a:custGeom>
            <a:avLst/>
            <a:gdLst/>
            <a:ahLst/>
            <a:cxnLst/>
            <a:rect r="r" b="b" t="t" l="l"/>
            <a:pathLst>
              <a:path h="3405058" w="6794279">
                <a:moveTo>
                  <a:pt x="0" y="0"/>
                </a:moveTo>
                <a:lnTo>
                  <a:pt x="6794279" y="0"/>
                </a:lnTo>
                <a:lnTo>
                  <a:pt x="6794279" y="3405058"/>
                </a:lnTo>
                <a:lnTo>
                  <a:pt x="0" y="3405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126759" y="6128505"/>
            <a:ext cx="7061443" cy="2335956"/>
          </a:xfrm>
          <a:custGeom>
            <a:avLst/>
            <a:gdLst/>
            <a:ahLst/>
            <a:cxnLst/>
            <a:rect r="r" b="b" t="t" l="l"/>
            <a:pathLst>
              <a:path h="2335956" w="7061443">
                <a:moveTo>
                  <a:pt x="0" y="0"/>
                </a:moveTo>
                <a:lnTo>
                  <a:pt x="7061444" y="0"/>
                </a:lnTo>
                <a:lnTo>
                  <a:pt x="7061444" y="2335956"/>
                </a:lnTo>
                <a:lnTo>
                  <a:pt x="0" y="23359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9144000" y="2789711"/>
            <a:ext cx="7180658" cy="201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COde di damping berguna untuk memvisualisasi distribusi target menggunakan countplot dari seaborn untuk menunjukkan jumlah kategori target.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457072" y="1816935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Penjelasan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5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Tito Alfarabi Biwarno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603953" y="5581041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435525" y="6415083"/>
            <a:ext cx="5827422" cy="2213442"/>
            <a:chOff x="0" y="0"/>
            <a:chExt cx="1534794" cy="5829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34794" cy="582964"/>
            </a:xfrm>
            <a:custGeom>
              <a:avLst/>
              <a:gdLst/>
              <a:ahLst/>
              <a:cxnLst/>
              <a:rect r="r" b="b" t="t" l="l"/>
              <a:pathLst>
                <a:path h="582964" w="1534794">
                  <a:moveTo>
                    <a:pt x="67755" y="0"/>
                  </a:moveTo>
                  <a:lnTo>
                    <a:pt x="1467039" y="0"/>
                  </a:lnTo>
                  <a:cubicBezTo>
                    <a:pt x="1485009" y="0"/>
                    <a:pt x="1502243" y="7138"/>
                    <a:pt x="1514949" y="19845"/>
                  </a:cubicBezTo>
                  <a:cubicBezTo>
                    <a:pt x="1527656" y="32552"/>
                    <a:pt x="1534794" y="49785"/>
                    <a:pt x="1534794" y="67755"/>
                  </a:cubicBezTo>
                  <a:lnTo>
                    <a:pt x="1534794" y="515209"/>
                  </a:lnTo>
                  <a:cubicBezTo>
                    <a:pt x="1534794" y="533179"/>
                    <a:pt x="1527656" y="550413"/>
                    <a:pt x="1514949" y="563119"/>
                  </a:cubicBezTo>
                  <a:cubicBezTo>
                    <a:pt x="1502243" y="575826"/>
                    <a:pt x="1485009" y="582964"/>
                    <a:pt x="1467039" y="582964"/>
                  </a:cubicBezTo>
                  <a:lnTo>
                    <a:pt x="67755" y="582964"/>
                  </a:lnTo>
                  <a:cubicBezTo>
                    <a:pt x="49785" y="582964"/>
                    <a:pt x="32552" y="575826"/>
                    <a:pt x="19845" y="563119"/>
                  </a:cubicBezTo>
                  <a:cubicBezTo>
                    <a:pt x="7138" y="550413"/>
                    <a:pt x="0" y="533179"/>
                    <a:pt x="0" y="515209"/>
                  </a:cubicBezTo>
                  <a:lnTo>
                    <a:pt x="0" y="67755"/>
                  </a:lnTo>
                  <a:cubicBezTo>
                    <a:pt x="0" y="49785"/>
                    <a:pt x="7138" y="32552"/>
                    <a:pt x="19845" y="19845"/>
                  </a:cubicBezTo>
                  <a:cubicBezTo>
                    <a:pt x="32552" y="7138"/>
                    <a:pt x="49785" y="0"/>
                    <a:pt x="67755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534794" cy="62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9810305" y="5555893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9791948" y="6421453"/>
            <a:ext cx="5873555" cy="2517994"/>
            <a:chOff x="0" y="0"/>
            <a:chExt cx="1546945" cy="66317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546945" cy="663175"/>
            </a:xfrm>
            <a:custGeom>
              <a:avLst/>
              <a:gdLst/>
              <a:ahLst/>
              <a:cxnLst/>
              <a:rect r="r" b="b" t="t" l="l"/>
              <a:pathLst>
                <a:path h="663175" w="1546945">
                  <a:moveTo>
                    <a:pt x="67223" y="0"/>
                  </a:moveTo>
                  <a:lnTo>
                    <a:pt x="1479722" y="0"/>
                  </a:lnTo>
                  <a:cubicBezTo>
                    <a:pt x="1516848" y="0"/>
                    <a:pt x="1546945" y="30097"/>
                    <a:pt x="1546945" y="67223"/>
                  </a:cubicBezTo>
                  <a:lnTo>
                    <a:pt x="1546945" y="595952"/>
                  </a:lnTo>
                  <a:cubicBezTo>
                    <a:pt x="1546945" y="633079"/>
                    <a:pt x="1516848" y="663175"/>
                    <a:pt x="1479722" y="663175"/>
                  </a:cubicBezTo>
                  <a:lnTo>
                    <a:pt x="67223" y="663175"/>
                  </a:lnTo>
                  <a:cubicBezTo>
                    <a:pt x="30097" y="663175"/>
                    <a:pt x="0" y="633079"/>
                    <a:pt x="0" y="595952"/>
                  </a:cubicBezTo>
                  <a:lnTo>
                    <a:pt x="0" y="67223"/>
                  </a:lnTo>
                  <a:cubicBezTo>
                    <a:pt x="0" y="30097"/>
                    <a:pt x="30097" y="0"/>
                    <a:pt x="67223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546945" cy="701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795132" y="2541121"/>
            <a:ext cx="6237149" cy="2805176"/>
          </a:xfrm>
          <a:custGeom>
            <a:avLst/>
            <a:gdLst/>
            <a:ahLst/>
            <a:cxnLst/>
            <a:rect r="r" b="b" t="t" l="l"/>
            <a:pathLst>
              <a:path h="2805176" w="6237149">
                <a:moveTo>
                  <a:pt x="0" y="0"/>
                </a:moveTo>
                <a:lnTo>
                  <a:pt x="6237149" y="0"/>
                </a:lnTo>
                <a:lnTo>
                  <a:pt x="6237149" y="2805176"/>
                </a:lnTo>
                <a:lnTo>
                  <a:pt x="0" y="28051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9791948" y="2541121"/>
            <a:ext cx="5524824" cy="2897032"/>
          </a:xfrm>
          <a:custGeom>
            <a:avLst/>
            <a:gdLst/>
            <a:ahLst/>
            <a:cxnLst/>
            <a:rect r="r" b="b" t="t" l="l"/>
            <a:pathLst>
              <a:path h="2897032" w="5524824">
                <a:moveTo>
                  <a:pt x="0" y="0"/>
                </a:moveTo>
                <a:lnTo>
                  <a:pt x="5524824" y="0"/>
                </a:lnTo>
                <a:lnTo>
                  <a:pt x="5524824" y="2897033"/>
                </a:lnTo>
                <a:lnTo>
                  <a:pt x="0" y="2897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139959" y="6468015"/>
            <a:ext cx="4950407" cy="224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</a:pPr>
            <a:r>
              <a:rPr lang="en-US" sz="2418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Model juga Decision Tree dibuat dengan cara yang sama dengan Logistic Regression yaitu menggunakan Pipeline dan GridSearchCV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650107" y="5545704"/>
            <a:ext cx="335216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Decision Tree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933607" y="6422802"/>
            <a:ext cx="5015640" cy="201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Model regresi logistik dibuat dengan menggunakan Pipeline dan GridSearchCV untuk mencari parameter terbaik.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434475" y="5545704"/>
            <a:ext cx="4828472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Logistic Regression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064075" y="904875"/>
            <a:ext cx="10159849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Model Klasifikasi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6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Tito Alfarabi Biwarno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274299" y="5606258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435525" y="6415083"/>
            <a:ext cx="5827422" cy="2213442"/>
            <a:chOff x="0" y="0"/>
            <a:chExt cx="1534794" cy="5829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34794" cy="582964"/>
            </a:xfrm>
            <a:custGeom>
              <a:avLst/>
              <a:gdLst/>
              <a:ahLst/>
              <a:cxnLst/>
              <a:rect r="r" b="b" t="t" l="l"/>
              <a:pathLst>
                <a:path h="582964" w="1534794">
                  <a:moveTo>
                    <a:pt x="67755" y="0"/>
                  </a:moveTo>
                  <a:lnTo>
                    <a:pt x="1467039" y="0"/>
                  </a:lnTo>
                  <a:cubicBezTo>
                    <a:pt x="1485009" y="0"/>
                    <a:pt x="1502243" y="7138"/>
                    <a:pt x="1514949" y="19845"/>
                  </a:cubicBezTo>
                  <a:cubicBezTo>
                    <a:pt x="1527656" y="32552"/>
                    <a:pt x="1534794" y="49785"/>
                    <a:pt x="1534794" y="67755"/>
                  </a:cubicBezTo>
                  <a:lnTo>
                    <a:pt x="1534794" y="515209"/>
                  </a:lnTo>
                  <a:cubicBezTo>
                    <a:pt x="1534794" y="533179"/>
                    <a:pt x="1527656" y="550413"/>
                    <a:pt x="1514949" y="563119"/>
                  </a:cubicBezTo>
                  <a:cubicBezTo>
                    <a:pt x="1502243" y="575826"/>
                    <a:pt x="1485009" y="582964"/>
                    <a:pt x="1467039" y="582964"/>
                  </a:cubicBezTo>
                  <a:lnTo>
                    <a:pt x="67755" y="582964"/>
                  </a:lnTo>
                  <a:cubicBezTo>
                    <a:pt x="49785" y="582964"/>
                    <a:pt x="32552" y="575826"/>
                    <a:pt x="19845" y="563119"/>
                  </a:cubicBezTo>
                  <a:cubicBezTo>
                    <a:pt x="7138" y="550413"/>
                    <a:pt x="0" y="533179"/>
                    <a:pt x="0" y="515209"/>
                  </a:cubicBezTo>
                  <a:lnTo>
                    <a:pt x="0" y="67755"/>
                  </a:lnTo>
                  <a:cubicBezTo>
                    <a:pt x="0" y="49785"/>
                    <a:pt x="7138" y="32552"/>
                    <a:pt x="19845" y="19845"/>
                  </a:cubicBezTo>
                  <a:cubicBezTo>
                    <a:pt x="32552" y="7138"/>
                    <a:pt x="49785" y="0"/>
                    <a:pt x="67755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534794" cy="62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9810305" y="5555893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9791948" y="6421453"/>
            <a:ext cx="5873555" cy="2517994"/>
            <a:chOff x="0" y="0"/>
            <a:chExt cx="1546945" cy="66317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546945" cy="663175"/>
            </a:xfrm>
            <a:custGeom>
              <a:avLst/>
              <a:gdLst/>
              <a:ahLst/>
              <a:cxnLst/>
              <a:rect r="r" b="b" t="t" l="l"/>
              <a:pathLst>
                <a:path h="663175" w="1546945">
                  <a:moveTo>
                    <a:pt x="67223" y="0"/>
                  </a:moveTo>
                  <a:lnTo>
                    <a:pt x="1479722" y="0"/>
                  </a:lnTo>
                  <a:cubicBezTo>
                    <a:pt x="1516848" y="0"/>
                    <a:pt x="1546945" y="30097"/>
                    <a:pt x="1546945" y="67223"/>
                  </a:cubicBezTo>
                  <a:lnTo>
                    <a:pt x="1546945" y="595952"/>
                  </a:lnTo>
                  <a:cubicBezTo>
                    <a:pt x="1546945" y="633079"/>
                    <a:pt x="1516848" y="663175"/>
                    <a:pt x="1479722" y="663175"/>
                  </a:cubicBezTo>
                  <a:lnTo>
                    <a:pt x="67223" y="663175"/>
                  </a:lnTo>
                  <a:cubicBezTo>
                    <a:pt x="30097" y="663175"/>
                    <a:pt x="0" y="633079"/>
                    <a:pt x="0" y="595952"/>
                  </a:cubicBezTo>
                  <a:lnTo>
                    <a:pt x="0" y="67223"/>
                  </a:lnTo>
                  <a:cubicBezTo>
                    <a:pt x="0" y="30097"/>
                    <a:pt x="30097" y="0"/>
                    <a:pt x="67223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546945" cy="701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2064090" y="2359128"/>
            <a:ext cx="5219682" cy="3050463"/>
          </a:xfrm>
          <a:custGeom>
            <a:avLst/>
            <a:gdLst/>
            <a:ahLst/>
            <a:cxnLst/>
            <a:rect r="r" b="b" t="t" l="l"/>
            <a:pathLst>
              <a:path h="3050463" w="5219682">
                <a:moveTo>
                  <a:pt x="0" y="0"/>
                </a:moveTo>
                <a:lnTo>
                  <a:pt x="5219682" y="0"/>
                </a:lnTo>
                <a:lnTo>
                  <a:pt x="5219682" y="3050463"/>
                </a:lnTo>
                <a:lnTo>
                  <a:pt x="0" y="3050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8631791" y="3182524"/>
            <a:ext cx="8073822" cy="1403670"/>
          </a:xfrm>
          <a:custGeom>
            <a:avLst/>
            <a:gdLst/>
            <a:ahLst/>
            <a:cxnLst/>
            <a:rect r="r" b="b" t="t" l="l"/>
            <a:pathLst>
              <a:path h="1403670" w="8073822">
                <a:moveTo>
                  <a:pt x="0" y="0"/>
                </a:moveTo>
                <a:lnTo>
                  <a:pt x="8073822" y="0"/>
                </a:lnTo>
                <a:lnTo>
                  <a:pt x="8073822" y="1403670"/>
                </a:lnTo>
                <a:lnTo>
                  <a:pt x="0" y="14036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139959" y="6468015"/>
            <a:ext cx="4950407" cy="95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</a:pPr>
            <a:r>
              <a:rPr lang="en-US" sz="2418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Model XGBoost dibangun dengan parameter yang dioptimalkan.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650107" y="5545704"/>
            <a:ext cx="335216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XGBoost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933607" y="6422802"/>
            <a:ext cx="5015640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Model KNN diterapkan dengan pencarian parameter terbaik.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064090" y="5634778"/>
            <a:ext cx="5899979" cy="60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47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K-Nearest Neighbors (KNN)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064075" y="904875"/>
            <a:ext cx="10159849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Model Klasifikasi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07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Tito Alfarabi Biwarno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5900" y="793505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29723" y="9258300"/>
            <a:ext cx="6764786" cy="652359"/>
            <a:chOff x="0" y="0"/>
            <a:chExt cx="1781672" cy="1718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81672" cy="171815"/>
            </a:xfrm>
            <a:custGeom>
              <a:avLst/>
              <a:gdLst/>
              <a:ahLst/>
              <a:cxnLst/>
              <a:rect r="r" b="b" t="t" l="l"/>
              <a:pathLst>
                <a:path h="171815" w="1781672">
                  <a:moveTo>
                    <a:pt x="17167" y="0"/>
                  </a:moveTo>
                  <a:lnTo>
                    <a:pt x="1764505" y="0"/>
                  </a:lnTo>
                  <a:cubicBezTo>
                    <a:pt x="1773986" y="0"/>
                    <a:pt x="1781672" y="7686"/>
                    <a:pt x="1781672" y="17167"/>
                  </a:cubicBezTo>
                  <a:lnTo>
                    <a:pt x="1781672" y="154648"/>
                  </a:lnTo>
                  <a:cubicBezTo>
                    <a:pt x="1781672" y="164129"/>
                    <a:pt x="1773986" y="171815"/>
                    <a:pt x="1764505" y="171815"/>
                  </a:cubicBezTo>
                  <a:lnTo>
                    <a:pt x="17167" y="171815"/>
                  </a:lnTo>
                  <a:cubicBezTo>
                    <a:pt x="7686" y="171815"/>
                    <a:pt x="0" y="164129"/>
                    <a:pt x="0" y="154648"/>
                  </a:cubicBezTo>
                  <a:lnTo>
                    <a:pt x="0" y="17167"/>
                  </a:lnTo>
                  <a:cubicBezTo>
                    <a:pt x="0" y="7686"/>
                    <a:pt x="7686" y="0"/>
                    <a:pt x="17167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781672" cy="20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787067" y="2529937"/>
            <a:ext cx="5678764" cy="3452254"/>
          </a:xfrm>
          <a:custGeom>
            <a:avLst/>
            <a:gdLst/>
            <a:ahLst/>
            <a:cxnLst/>
            <a:rect r="r" b="b" t="t" l="l"/>
            <a:pathLst>
              <a:path h="3452254" w="5678764">
                <a:moveTo>
                  <a:pt x="0" y="0"/>
                </a:moveTo>
                <a:lnTo>
                  <a:pt x="5678765" y="0"/>
                </a:lnTo>
                <a:lnTo>
                  <a:pt x="5678765" y="3452255"/>
                </a:lnTo>
                <a:lnTo>
                  <a:pt x="0" y="3452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6975476" y="2529937"/>
            <a:ext cx="4755714" cy="3537062"/>
          </a:xfrm>
          <a:custGeom>
            <a:avLst/>
            <a:gdLst/>
            <a:ahLst/>
            <a:cxnLst/>
            <a:rect r="r" b="b" t="t" l="l"/>
            <a:pathLst>
              <a:path h="3537062" w="4755714">
                <a:moveTo>
                  <a:pt x="0" y="0"/>
                </a:moveTo>
                <a:lnTo>
                  <a:pt x="4755714" y="0"/>
                </a:lnTo>
                <a:lnTo>
                  <a:pt x="4755714" y="3537063"/>
                </a:lnTo>
                <a:lnTo>
                  <a:pt x="0" y="35370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144645" y="2645185"/>
            <a:ext cx="5356287" cy="3140123"/>
          </a:xfrm>
          <a:custGeom>
            <a:avLst/>
            <a:gdLst/>
            <a:ahLst/>
            <a:cxnLst/>
            <a:rect r="r" b="b" t="t" l="l"/>
            <a:pathLst>
              <a:path h="3140123" w="5356287">
                <a:moveTo>
                  <a:pt x="0" y="0"/>
                </a:moveTo>
                <a:lnTo>
                  <a:pt x="5356288" y="0"/>
                </a:lnTo>
                <a:lnTo>
                  <a:pt x="5356288" y="3140123"/>
                </a:lnTo>
                <a:lnTo>
                  <a:pt x="0" y="31401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87067" y="6581350"/>
            <a:ext cx="6188409" cy="2266816"/>
          </a:xfrm>
          <a:custGeom>
            <a:avLst/>
            <a:gdLst/>
            <a:ahLst/>
            <a:cxnLst/>
            <a:rect r="r" b="b" t="t" l="l"/>
            <a:pathLst>
              <a:path h="2266816" w="6188409">
                <a:moveTo>
                  <a:pt x="0" y="0"/>
                </a:moveTo>
                <a:lnTo>
                  <a:pt x="6188409" y="0"/>
                </a:lnTo>
                <a:lnTo>
                  <a:pt x="6188409" y="2266816"/>
                </a:lnTo>
                <a:lnTo>
                  <a:pt x="0" y="2266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7591392" y="6164017"/>
            <a:ext cx="4016083" cy="3187766"/>
          </a:xfrm>
          <a:custGeom>
            <a:avLst/>
            <a:gdLst/>
            <a:ahLst/>
            <a:cxnLst/>
            <a:rect r="r" b="b" t="t" l="l"/>
            <a:pathLst>
              <a:path h="3187766" w="4016083">
                <a:moveTo>
                  <a:pt x="0" y="0"/>
                </a:moveTo>
                <a:lnTo>
                  <a:pt x="4016084" y="0"/>
                </a:lnTo>
                <a:lnTo>
                  <a:pt x="4016084" y="3187766"/>
                </a:lnTo>
                <a:lnTo>
                  <a:pt x="0" y="31877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226601" y="6924041"/>
            <a:ext cx="5172277" cy="1924125"/>
          </a:xfrm>
          <a:custGeom>
            <a:avLst/>
            <a:gdLst/>
            <a:ahLst/>
            <a:cxnLst/>
            <a:rect r="r" b="b" t="t" l="l"/>
            <a:pathLst>
              <a:path h="1924125" w="5172277">
                <a:moveTo>
                  <a:pt x="0" y="0"/>
                </a:moveTo>
                <a:lnTo>
                  <a:pt x="5172276" y="0"/>
                </a:lnTo>
                <a:lnTo>
                  <a:pt x="5172276" y="1924125"/>
                </a:lnTo>
                <a:lnTo>
                  <a:pt x="0" y="1924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4064075" y="904875"/>
            <a:ext cx="10159849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Output coding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08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Tito Alfarabi Biwarno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5900" y="793505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29723" y="9258300"/>
            <a:ext cx="6764786" cy="652359"/>
            <a:chOff x="0" y="0"/>
            <a:chExt cx="1781672" cy="1718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81672" cy="171815"/>
            </a:xfrm>
            <a:custGeom>
              <a:avLst/>
              <a:gdLst/>
              <a:ahLst/>
              <a:cxnLst/>
              <a:rect r="r" b="b" t="t" l="l"/>
              <a:pathLst>
                <a:path h="171815" w="1781672">
                  <a:moveTo>
                    <a:pt x="17167" y="0"/>
                  </a:moveTo>
                  <a:lnTo>
                    <a:pt x="1764505" y="0"/>
                  </a:lnTo>
                  <a:cubicBezTo>
                    <a:pt x="1773986" y="0"/>
                    <a:pt x="1781672" y="7686"/>
                    <a:pt x="1781672" y="17167"/>
                  </a:cubicBezTo>
                  <a:lnTo>
                    <a:pt x="1781672" y="154648"/>
                  </a:lnTo>
                  <a:cubicBezTo>
                    <a:pt x="1781672" y="164129"/>
                    <a:pt x="1773986" y="171815"/>
                    <a:pt x="1764505" y="171815"/>
                  </a:cubicBezTo>
                  <a:lnTo>
                    <a:pt x="17167" y="171815"/>
                  </a:lnTo>
                  <a:cubicBezTo>
                    <a:pt x="7686" y="171815"/>
                    <a:pt x="0" y="164129"/>
                    <a:pt x="0" y="154648"/>
                  </a:cubicBezTo>
                  <a:lnTo>
                    <a:pt x="0" y="17167"/>
                  </a:lnTo>
                  <a:cubicBezTo>
                    <a:pt x="0" y="7686"/>
                    <a:pt x="7686" y="0"/>
                    <a:pt x="17167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781672" cy="20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075900" y="2170093"/>
            <a:ext cx="5075610" cy="4035110"/>
          </a:xfrm>
          <a:custGeom>
            <a:avLst/>
            <a:gdLst/>
            <a:ahLst/>
            <a:cxnLst/>
            <a:rect r="r" b="b" t="t" l="l"/>
            <a:pathLst>
              <a:path h="4035110" w="5075610">
                <a:moveTo>
                  <a:pt x="0" y="0"/>
                </a:moveTo>
                <a:lnTo>
                  <a:pt x="5075611" y="0"/>
                </a:lnTo>
                <a:lnTo>
                  <a:pt x="5075611" y="4035110"/>
                </a:lnTo>
                <a:lnTo>
                  <a:pt x="0" y="4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92617" y="6586376"/>
            <a:ext cx="6862562" cy="2599455"/>
          </a:xfrm>
          <a:custGeom>
            <a:avLst/>
            <a:gdLst/>
            <a:ahLst/>
            <a:cxnLst/>
            <a:rect r="r" b="b" t="t" l="l"/>
            <a:pathLst>
              <a:path h="2599455" w="6862562">
                <a:moveTo>
                  <a:pt x="0" y="0"/>
                </a:moveTo>
                <a:lnTo>
                  <a:pt x="6862563" y="0"/>
                </a:lnTo>
                <a:lnTo>
                  <a:pt x="6862563" y="2599455"/>
                </a:lnTo>
                <a:lnTo>
                  <a:pt x="0" y="2599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767456" y="2125981"/>
            <a:ext cx="5171755" cy="4079222"/>
          </a:xfrm>
          <a:custGeom>
            <a:avLst/>
            <a:gdLst/>
            <a:ahLst/>
            <a:cxnLst/>
            <a:rect r="r" b="b" t="t" l="l"/>
            <a:pathLst>
              <a:path h="4079222" w="5171755">
                <a:moveTo>
                  <a:pt x="0" y="0"/>
                </a:moveTo>
                <a:lnTo>
                  <a:pt x="5171755" y="0"/>
                </a:lnTo>
                <a:lnTo>
                  <a:pt x="5171755" y="4079222"/>
                </a:lnTo>
                <a:lnTo>
                  <a:pt x="0" y="40792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8478356" y="6586376"/>
            <a:ext cx="6523910" cy="2516931"/>
          </a:xfrm>
          <a:custGeom>
            <a:avLst/>
            <a:gdLst/>
            <a:ahLst/>
            <a:cxnLst/>
            <a:rect r="r" b="b" t="t" l="l"/>
            <a:pathLst>
              <a:path h="2516931" w="6523910">
                <a:moveTo>
                  <a:pt x="0" y="0"/>
                </a:moveTo>
                <a:lnTo>
                  <a:pt x="6523910" y="0"/>
                </a:lnTo>
                <a:lnTo>
                  <a:pt x="6523910" y="2516931"/>
                </a:lnTo>
                <a:lnTo>
                  <a:pt x="0" y="25169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614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281158" y="2125981"/>
            <a:ext cx="4978142" cy="3957623"/>
          </a:xfrm>
          <a:custGeom>
            <a:avLst/>
            <a:gdLst/>
            <a:ahLst/>
            <a:cxnLst/>
            <a:rect r="r" b="b" t="t" l="l"/>
            <a:pathLst>
              <a:path h="3957623" w="4978142">
                <a:moveTo>
                  <a:pt x="0" y="0"/>
                </a:moveTo>
                <a:lnTo>
                  <a:pt x="4978142" y="0"/>
                </a:lnTo>
                <a:lnTo>
                  <a:pt x="4978142" y="3957623"/>
                </a:lnTo>
                <a:lnTo>
                  <a:pt x="0" y="39576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4064075" y="904875"/>
            <a:ext cx="10159849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Output Coding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09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5114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Tito Alfarabi Biwarno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DAGW0TNwPf4</dc:identifier>
  <dcterms:modified xsi:type="dcterms:W3CDTF">2011-08-01T06:04:30Z</dcterms:modified>
  <cp:revision>1</cp:revision>
  <dc:title>Hitam abu-abu minimalis geometris seminar proposal presentasi</dc:title>
</cp:coreProperties>
</file>