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8" r:id="rId3"/>
    <p:sldId id="261" r:id="rId4"/>
    <p:sldId id="262" r:id="rId5"/>
    <p:sldId id="296" r:id="rId6"/>
    <p:sldId id="273" r:id="rId7"/>
    <p:sldId id="279" r:id="rId8"/>
    <p:sldId id="280" r:id="rId9"/>
    <p:sldId id="281" r:id="rId10"/>
    <p:sldId id="290" r:id="rId11"/>
    <p:sldId id="292"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Comfortaa" panose="020B0604020202020204" charset="0"/>
      <p:regular r:id="rId16"/>
      <p:bold r:id="rId17"/>
    </p:embeddedFont>
    <p:embeddedFont>
      <p:font typeface="Fira Code" panose="020B0809050000020004" pitchFamily="49" charset="0"/>
      <p:regular r:id="rId18"/>
      <p:bold r:id="rId19"/>
    </p:embeddedFont>
    <p:embeddedFont>
      <p:font typeface="Nunito Light" pitchFamily="2" charset="0"/>
      <p:regular r:id="rId20"/>
      <p:italic r:id="rId21"/>
    </p:embeddedFont>
    <p:embeddedFont>
      <p:font typeface="Source Code Pro" panose="020B0509030403020204" pitchFamily="49" charset="0"/>
      <p:regular r:id="rId22"/>
      <p:bold r:id="rId23"/>
      <p:italic r:id="rId24"/>
      <p:boldItalic r:id="rId25"/>
    </p:embeddedFont>
    <p:embeddedFont>
      <p:font typeface="Source Code Pro Medium"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2259B5-9E15-4194-BC6B-45720BD788DB}">
  <a:tblStyle styleId="{A42259B5-9E15-4194-BC6B-45720BD788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21483A-D842-4C2A-AF1E-1513320FDEC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21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dirty="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7"/>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1" r:id="rId6"/>
    <p:sldLayoutId id="2147483662" r:id="rId7"/>
    <p:sldLayoutId id="2147483663" r:id="rId8"/>
    <p:sldLayoutId id="2147483665"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02000" y="799188"/>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Parcial I</a:t>
            </a:r>
            <a:br>
              <a:rPr lang="es-MX" dirty="0"/>
            </a:br>
            <a:r>
              <a:rPr lang="es-MX" dirty="0">
                <a:solidFill>
                  <a:schemeClr val="accent1">
                    <a:lumMod val="75000"/>
                  </a:schemeClr>
                </a:solidFill>
              </a:rPr>
              <a:t>informática II</a:t>
            </a:r>
            <a:endParaRPr dirty="0">
              <a:solidFill>
                <a:schemeClr val="accent1">
                  <a:lumMod val="75000"/>
                </a:schemeClr>
              </a:solidFill>
            </a:endParaRPr>
          </a:p>
        </p:txBody>
      </p:sp>
      <p:sp>
        <p:nvSpPr>
          <p:cNvPr id="239" name="Google Shape;239;p31"/>
          <p:cNvSpPr txBox="1">
            <a:spLocks noGrp="1"/>
          </p:cNvSpPr>
          <p:nvPr>
            <p:ph type="subTitle" idx="1"/>
          </p:nvPr>
        </p:nvSpPr>
        <p:spPr>
          <a:xfrm>
            <a:off x="2847375" y="3211673"/>
            <a:ext cx="5852500" cy="642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&lt;Jan Carlos Asprilla&gt;</a:t>
            </a:r>
          </a:p>
          <a:p>
            <a:pPr marL="0" lvl="0" indent="0" algn="ctr" rtl="0">
              <a:spcBef>
                <a:spcPts val="0"/>
              </a:spcBef>
              <a:spcAft>
                <a:spcPts val="0"/>
              </a:spcAft>
              <a:buNone/>
            </a:pPr>
            <a:r>
              <a:rPr lang="en" sz="1400" dirty="0"/>
              <a:t>  &lt;Esteban Felipe Güiza&gt;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dirty="0"/>
          </a:p>
        </p:txBody>
      </p:sp>
      <p:grpSp>
        <p:nvGrpSpPr>
          <p:cNvPr id="1392" name="Google Shape;1392;p65"/>
          <p:cNvGrpSpPr/>
          <p:nvPr/>
        </p:nvGrpSpPr>
        <p:grpSpPr>
          <a:xfrm>
            <a:off x="4123599" y="3167535"/>
            <a:ext cx="276012" cy="275991"/>
            <a:chOff x="3368074" y="3882537"/>
            <a:chExt cx="215298" cy="215298"/>
          </a:xfrm>
        </p:grpSpPr>
        <p:sp>
          <p:nvSpPr>
            <p:cNvPr id="1393" name="Google Shape;1393;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6" name="Google Shape;1396;p65"/>
          <p:cNvGrpSpPr/>
          <p:nvPr/>
        </p:nvGrpSpPr>
        <p:grpSpPr>
          <a:xfrm>
            <a:off x="4989631" y="3186243"/>
            <a:ext cx="266790" cy="238574"/>
            <a:chOff x="3824739" y="3890112"/>
            <a:chExt cx="208105" cy="186110"/>
          </a:xfrm>
        </p:grpSpPr>
        <p:sp>
          <p:nvSpPr>
            <p:cNvPr id="1397" name="Google Shape;1397;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0" name="Google Shape;1400;p65"/>
          <p:cNvSpPr/>
          <p:nvPr/>
        </p:nvSpPr>
        <p:spPr>
          <a:xfrm>
            <a:off x="5853515" y="3186482"/>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8" name="Google Shape;1448;p65"/>
          <p:cNvGrpSpPr/>
          <p:nvPr/>
        </p:nvGrpSpPr>
        <p:grpSpPr>
          <a:xfrm>
            <a:off x="8059900" y="412384"/>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67"/>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endParaRPr sz="1800" dirty="0">
              <a:solidFill>
                <a:schemeClr val="accent1"/>
              </a:solidFill>
              <a:latin typeface="Source Code Pro Medium"/>
              <a:ea typeface="Source Code Pro Medium"/>
              <a:cs typeface="Source Code Pro Medium"/>
              <a:sym typeface="Source Code Pro Medium"/>
            </a:endParaRPr>
          </a:p>
        </p:txBody>
      </p:sp>
      <p:sp>
        <p:nvSpPr>
          <p:cNvPr id="1664" name="Google Shape;1664;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dirty="0"/>
          </a:p>
        </p:txBody>
      </p:sp>
      <p:grpSp>
        <p:nvGrpSpPr>
          <p:cNvPr id="1665" name="Google Shape;1665;p67"/>
          <p:cNvGrpSpPr/>
          <p:nvPr/>
        </p:nvGrpSpPr>
        <p:grpSpPr>
          <a:xfrm>
            <a:off x="350039" y="3944000"/>
            <a:ext cx="2536147" cy="887325"/>
            <a:chOff x="880714" y="3731738"/>
            <a:chExt cx="2536147" cy="887325"/>
          </a:xfrm>
        </p:grpSpPr>
        <p:sp>
          <p:nvSpPr>
            <p:cNvPr id="1666" name="Google Shape;1666;p67"/>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67"/>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67"/>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67"/>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67"/>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67"/>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67"/>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67"/>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67"/>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67"/>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67"/>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67"/>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67"/>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 </a:t>
            </a:r>
            <a:r>
              <a:rPr lang="en" dirty="0">
                <a:solidFill>
                  <a:schemeClr val="accent4"/>
                </a:solidFill>
              </a:rPr>
              <a:t>de contenidos</a:t>
            </a:r>
            <a:endParaRPr dirty="0">
              <a:solidFill>
                <a:schemeClr val="accent4"/>
              </a:solidFill>
            </a:endParaRPr>
          </a:p>
        </p:txBody>
      </p:sp>
      <p:sp>
        <p:nvSpPr>
          <p:cNvPr id="307" name="Google Shape;307;p33"/>
          <p:cNvSpPr txBox="1">
            <a:spLocks noGrp="1"/>
          </p:cNvSpPr>
          <p:nvPr>
            <p:ph type="subTitle" idx="1"/>
          </p:nvPr>
        </p:nvSpPr>
        <p:spPr>
          <a:xfrm>
            <a:off x="2472000" y="1832950"/>
            <a:ext cx="48021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S</a:t>
            </a:r>
            <a:r>
              <a:rPr lang="en" dirty="0"/>
              <a:t>e expresa la idea principal del trabajo y que es lo que se va a realizar.</a:t>
            </a:r>
            <a:endParaRPr dirty="0"/>
          </a:p>
        </p:txBody>
      </p:sp>
      <p:sp>
        <p:nvSpPr>
          <p:cNvPr id="308" name="Google Shape;308;p3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Describe el formato que usaremos y como organizaremos la información. </a:t>
            </a:r>
            <a:endParaRPr dirty="0"/>
          </a:p>
        </p:txBody>
      </p:sp>
      <p:sp>
        <p:nvSpPr>
          <p:cNvPr id="309" name="Google Shape;309;p3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Describe el progreso inicial del código y como se planteara. </a:t>
            </a:r>
            <a:endParaRPr dirty="0"/>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311" name="Google Shape;311;p33"/>
          <p:cNvSpPr txBox="1">
            <a:spLocks noGrp="1"/>
          </p:cNvSpPr>
          <p:nvPr>
            <p:ph type="title" idx="5"/>
          </p:nvPr>
        </p:nvSpPr>
        <p:spPr>
          <a:xfrm>
            <a:off x="2573400" y="24824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312" name="Google Shape;312;p33"/>
          <p:cNvSpPr txBox="1">
            <a:spLocks noGrp="1"/>
          </p:cNvSpPr>
          <p:nvPr>
            <p:ph type="title" idx="6"/>
          </p:nvPr>
        </p:nvSpPr>
        <p:spPr>
          <a:xfrm>
            <a:off x="2891275" y="3494325"/>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Introducción</a:t>
            </a:r>
          </a:p>
        </p:txBody>
      </p:sp>
      <p:sp>
        <p:nvSpPr>
          <p:cNvPr id="314" name="Google Shape;314;p3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Esquema:</a:t>
            </a:r>
            <a:endParaRPr dirty="0"/>
          </a:p>
        </p:txBody>
      </p:sp>
      <p:sp>
        <p:nvSpPr>
          <p:cNvPr id="315" name="Google Shape;315;p33"/>
          <p:cNvSpPr txBox="1">
            <a:spLocks noGrp="1"/>
          </p:cNvSpPr>
          <p:nvPr>
            <p:ph type="subTitle" idx="9"/>
          </p:nvPr>
        </p:nvSpPr>
        <p:spPr>
          <a:xfrm>
            <a:off x="3504024" y="3494325"/>
            <a:ext cx="5111339"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Planteamiento del Codigo:</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Presentancion del programa</a:t>
            </a:r>
            <a:endParaRPr dirty="0">
              <a:solidFill>
                <a:schemeClr val="lt2"/>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CO" dirty="0"/>
              <a:t>El código de la materia</a:t>
            </a:r>
          </a:p>
          <a:p>
            <a:pPr marL="285750" lvl="0" indent="-285750" algn="l" rtl="0">
              <a:spcBef>
                <a:spcPts val="0"/>
              </a:spcBef>
              <a:spcAft>
                <a:spcPts val="0"/>
              </a:spcAft>
              <a:buFont typeface="Arial" panose="020B0604020202020204" pitchFamily="34" charset="0"/>
              <a:buChar char="•"/>
            </a:pPr>
            <a:r>
              <a:rPr lang="es-CO" dirty="0"/>
              <a:t>Nombre de la materia</a:t>
            </a:r>
          </a:p>
          <a:p>
            <a:pPr marL="285750" lvl="0" indent="-285750" algn="l" rtl="0">
              <a:spcBef>
                <a:spcPts val="0"/>
              </a:spcBef>
              <a:spcAft>
                <a:spcPts val="0"/>
              </a:spcAft>
              <a:buFont typeface="Arial" panose="020B0604020202020204" pitchFamily="34" charset="0"/>
              <a:buChar char="•"/>
            </a:pPr>
            <a:r>
              <a:rPr lang="es-CO" dirty="0"/>
              <a:t>Cantidad de créditos</a:t>
            </a:r>
          </a:p>
          <a:p>
            <a:pPr marL="285750" lvl="0" indent="-285750" algn="l" rtl="0">
              <a:spcBef>
                <a:spcPts val="0"/>
              </a:spcBef>
              <a:spcAft>
                <a:spcPts val="0"/>
              </a:spcAft>
              <a:buFont typeface="Arial" panose="020B0604020202020204" pitchFamily="34" charset="0"/>
              <a:buChar char="•"/>
            </a:pPr>
            <a:r>
              <a:rPr lang="es-CO" dirty="0"/>
              <a:t>HTD(horas de trabajo guiado por docente)</a:t>
            </a:r>
          </a:p>
          <a:p>
            <a:pPr marL="285750" lvl="0" indent="-285750" algn="l" rtl="0">
              <a:spcBef>
                <a:spcPts val="0"/>
              </a:spcBef>
              <a:spcAft>
                <a:spcPts val="0"/>
              </a:spcAft>
              <a:buFont typeface="Arial" panose="020B0604020202020204" pitchFamily="34" charset="0"/>
              <a:buChar char="•"/>
            </a:pPr>
            <a:r>
              <a:rPr lang="es-CO" dirty="0"/>
              <a:t>HTI(horas de trabajo independiente)</a:t>
            </a:r>
            <a:endParaRPr dirty="0"/>
          </a:p>
        </p:txBody>
      </p:sp>
      <p:sp>
        <p:nvSpPr>
          <p:cNvPr id="433" name="Google Shape;433;p36"/>
          <p:cNvSpPr txBox="1">
            <a:spLocks noGrp="1"/>
          </p:cNvSpPr>
          <p:nvPr>
            <p:ph type="subTitle" idx="2"/>
          </p:nvPr>
        </p:nvSpPr>
        <p:spPr>
          <a:xfrm>
            <a:off x="516312" y="1143125"/>
            <a:ext cx="3602100" cy="25596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El programa consiste en la gestión de información, en este caso va a ser sobre nuestro plan de estudios.</a:t>
            </a:r>
          </a:p>
          <a:p>
            <a:pPr marL="0" lvl="0" indent="0" algn="just" rtl="0">
              <a:spcBef>
                <a:spcPts val="0"/>
              </a:spcBef>
              <a:spcAft>
                <a:spcPts val="0"/>
              </a:spcAft>
              <a:buNone/>
            </a:pPr>
            <a:endParaRPr lang="es-CO" dirty="0"/>
          </a:p>
          <a:p>
            <a:pPr marL="0" lvl="0" indent="0" algn="just" rtl="0">
              <a:spcBef>
                <a:spcPts val="0"/>
              </a:spcBef>
              <a:spcAft>
                <a:spcPts val="0"/>
              </a:spcAft>
              <a:buNone/>
            </a:pPr>
            <a:r>
              <a:rPr lang="es-CO" dirty="0"/>
              <a:t>El programa de forma general debe abrir un archivo de cualquier tipo ya sea txt,cvs u otro el cual debe estar cargado con la información que vamos a gestionar en este caso:</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MX" dirty="0"/>
              <a:t>Una vez se abra el documento se debe sacar la información para posteriormente organizar un horario con las materias que se tienen matriculadas en el semestre actual, la organización de esta parte debe ser: </a:t>
            </a:r>
          </a:p>
          <a:p>
            <a:pPr marL="0" lvl="0" indent="0" algn="just" rtl="0">
              <a:spcBef>
                <a:spcPts val="0"/>
              </a:spcBef>
              <a:spcAft>
                <a:spcPts val="0"/>
              </a:spcAft>
              <a:buClr>
                <a:schemeClr val="dk1"/>
              </a:buClr>
              <a:buSzPts val="1100"/>
              <a:buFont typeface="Arial"/>
              <a:buNone/>
            </a:pPr>
            <a:endParaRPr lang="es-MX" dirty="0"/>
          </a:p>
          <a:p>
            <a:pPr marL="285750" indent="-285750">
              <a:buSzPts val="1100"/>
            </a:pPr>
            <a:r>
              <a:rPr lang="es-MX" dirty="0"/>
              <a:t>Código de la materia </a:t>
            </a:r>
          </a:p>
          <a:p>
            <a:pPr marL="285750" indent="-285750">
              <a:buSzPts val="1100"/>
            </a:pPr>
            <a:r>
              <a:rPr lang="es-MX" dirty="0"/>
              <a:t>Días que debe ver la materia</a:t>
            </a:r>
          </a:p>
          <a:p>
            <a:pPr marL="285750" indent="-285750">
              <a:buSzPts val="1100"/>
            </a:pPr>
            <a:r>
              <a:rPr lang="es-MX" dirty="0"/>
              <a:t>Horas en las cuales se debe ver la materia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lgn="just">
              <a:buSzPts val="1100"/>
              <a:buNone/>
            </a:pPr>
            <a:r>
              <a:rPr lang="es-MX" dirty="0"/>
              <a:t>Con el horario creado en la parte anterior procedemos a </a:t>
            </a:r>
            <a:r>
              <a:rPr lang="es-CO" dirty="0"/>
              <a:t>hacer que el programa verifique el tiempo libre que hay en la semana, calcule el numero de HTD semanales, el numero de créditos matriculados en el semestre  y con esa información  le vamos a sugerir al usuario que ingrese en los campos vacíos con que materias y en que horarios va a realizar sus HTI para que pueda cumplir con la cantidad de horas necesarias para cumplir con la materia en el semestre.</a:t>
            </a:r>
          </a:p>
          <a:p>
            <a:pPr marL="0" lvl="0" indent="0" algn="l" rtl="0">
              <a:spcBef>
                <a:spcPts val="0"/>
              </a:spcBef>
              <a:spcAft>
                <a:spcPts val="0"/>
              </a:spcAft>
              <a:buClr>
                <a:schemeClr val="dk1"/>
              </a:buClr>
              <a:buSzPts val="1100"/>
              <a:buFont typeface="Arial"/>
              <a:buNone/>
            </a:pPr>
            <a:r>
              <a:rPr lang="es-MX"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329068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48"/>
          <p:cNvSpPr txBox="1">
            <a:spLocks noGrp="1"/>
          </p:cNvSpPr>
          <p:nvPr>
            <p:ph type="title"/>
          </p:nvPr>
        </p:nvSpPr>
        <p:spPr>
          <a:xfrm>
            <a:off x="648932" y="307781"/>
            <a:ext cx="31659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ESQUEMA:</a:t>
            </a:r>
            <a:endParaRPr dirty="0"/>
          </a:p>
        </p:txBody>
      </p:sp>
      <p:sp>
        <p:nvSpPr>
          <p:cNvPr id="853" name="Google Shape;853;p48"/>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dirty="0">
              <a:solidFill>
                <a:schemeClr val="accent2"/>
              </a:solidFill>
              <a:latin typeface="Comfortaa"/>
              <a:ea typeface="Comfortaa"/>
              <a:cs typeface="Comfortaa"/>
              <a:sym typeface="Comfortaa"/>
            </a:endParaRPr>
          </a:p>
        </p:txBody>
      </p:sp>
      <p:pic>
        <p:nvPicPr>
          <p:cNvPr id="4" name="Imagen 3">
            <a:extLst>
              <a:ext uri="{FF2B5EF4-FFF2-40B4-BE49-F238E27FC236}">
                <a16:creationId xmlns:a16="http://schemas.microsoft.com/office/drawing/2014/main" id="{ACED0AD3-4221-210A-062A-361F9D2B90B7}"/>
              </a:ext>
            </a:extLst>
          </p:cNvPr>
          <p:cNvPicPr>
            <a:picLocks noChangeAspect="1"/>
          </p:cNvPicPr>
          <p:nvPr/>
        </p:nvPicPr>
        <p:blipFill>
          <a:blip r:embed="rId3"/>
          <a:stretch>
            <a:fillRect/>
          </a:stretch>
        </p:blipFill>
        <p:spPr>
          <a:xfrm>
            <a:off x="4404738" y="2064205"/>
            <a:ext cx="3995738" cy="1980695"/>
          </a:xfrm>
          <a:prstGeom prst="rect">
            <a:avLst/>
          </a:prstGeom>
        </p:spPr>
      </p:pic>
      <p:pic>
        <p:nvPicPr>
          <p:cNvPr id="6" name="Imagen 5">
            <a:extLst>
              <a:ext uri="{FF2B5EF4-FFF2-40B4-BE49-F238E27FC236}">
                <a16:creationId xmlns:a16="http://schemas.microsoft.com/office/drawing/2014/main" id="{D7A3E043-C1C7-4B42-B1FE-86E4912B937A}"/>
              </a:ext>
            </a:extLst>
          </p:cNvPr>
          <p:cNvPicPr>
            <a:picLocks noChangeAspect="1"/>
          </p:cNvPicPr>
          <p:nvPr/>
        </p:nvPicPr>
        <p:blipFill>
          <a:blip r:embed="rId4"/>
          <a:stretch>
            <a:fillRect/>
          </a:stretch>
        </p:blipFill>
        <p:spPr>
          <a:xfrm>
            <a:off x="459581" y="2206575"/>
            <a:ext cx="3038475" cy="1838325"/>
          </a:xfrm>
          <a:prstGeom prst="rect">
            <a:avLst/>
          </a:prstGeom>
        </p:spPr>
      </p:pic>
      <p:sp>
        <p:nvSpPr>
          <p:cNvPr id="7" name="Google Shape;1078;p55">
            <a:extLst>
              <a:ext uri="{FF2B5EF4-FFF2-40B4-BE49-F238E27FC236}">
                <a16:creationId xmlns:a16="http://schemas.microsoft.com/office/drawing/2014/main" id="{195D27FC-D0EC-A4CD-931B-1C6283320146}"/>
              </a:ext>
            </a:extLst>
          </p:cNvPr>
          <p:cNvSpPr txBox="1">
            <a:spLocks noGrp="1"/>
          </p:cNvSpPr>
          <p:nvPr>
            <p:ph type="subTitle" idx="1"/>
          </p:nvPr>
        </p:nvSpPr>
        <p:spPr>
          <a:xfrm>
            <a:off x="435182" y="983905"/>
            <a:ext cx="3593400" cy="108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Se planea este tipo de esquema para organizar los datos y extraerlos mas fácilmente, para poder formar el horario.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698255" y="126043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6" name="Google Shape;1046;p54"/>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solidFill>
                  <a:schemeClr val="accent4"/>
                </a:solidFill>
              </a:rPr>
              <a:t>Estructura del Horario:</a:t>
            </a:r>
            <a:endParaRPr dirty="0">
              <a:solidFill>
                <a:schemeClr val="accent4"/>
              </a:solidFill>
            </a:endParaRPr>
          </a:p>
        </p:txBody>
      </p:sp>
      <p:sp>
        <p:nvSpPr>
          <p:cNvPr id="1047" name="Google Shape;1047;p54"/>
          <p:cNvSpPr txBox="1">
            <a:spLocks noGrp="1"/>
          </p:cNvSpPr>
          <p:nvPr>
            <p:ph type="subTitle" idx="1"/>
          </p:nvPr>
        </p:nvSpPr>
        <p:spPr>
          <a:xfrm>
            <a:off x="324832" y="2466050"/>
            <a:ext cx="3637393" cy="1400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Este será el prototipo que esperamos incorporar, ya sea en consola, o al final en un [archivo.txt], esperamos poder incorporarlo en ambos métodos.</a:t>
            </a:r>
            <a:endParaRPr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n 2">
            <a:extLst>
              <a:ext uri="{FF2B5EF4-FFF2-40B4-BE49-F238E27FC236}">
                <a16:creationId xmlns:a16="http://schemas.microsoft.com/office/drawing/2014/main" id="{BDBDE37D-2934-825D-FCEF-41BA28C9EA94}"/>
              </a:ext>
            </a:extLst>
          </p:cNvPr>
          <p:cNvPicPr>
            <a:picLocks noChangeAspect="1"/>
          </p:cNvPicPr>
          <p:nvPr/>
        </p:nvPicPr>
        <p:blipFill rotWithShape="1">
          <a:blip r:embed="rId3"/>
          <a:srcRect r="2654"/>
          <a:stretch/>
        </p:blipFill>
        <p:spPr>
          <a:xfrm>
            <a:off x="4405567" y="555438"/>
            <a:ext cx="4413601" cy="3997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55"/>
          <p:cNvGrpSpPr/>
          <p:nvPr/>
        </p:nvGrpSpPr>
        <p:grpSpPr>
          <a:xfrm>
            <a:off x="521494" y="735610"/>
            <a:ext cx="3714750" cy="3672287"/>
            <a:chOff x="1655550" y="790900"/>
            <a:chExt cx="2510262" cy="3417671"/>
          </a:xfrm>
          <a:solidFill>
            <a:schemeClr val="tx1"/>
          </a:solidFill>
        </p:grpSpPr>
        <p:sp>
          <p:nvSpPr>
            <p:cNvPr id="1074" name="Google Shape;1074;p55"/>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55"/>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7" name="Google Shape;1077;p55"/>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Inicio del  </a:t>
            </a:r>
            <a:r>
              <a:rPr lang="en" dirty="0">
                <a:solidFill>
                  <a:schemeClr val="accent4"/>
                </a:solidFill>
              </a:rPr>
              <a:t>Codigo:</a:t>
            </a:r>
            <a:endParaRPr dirty="0">
              <a:solidFill>
                <a:schemeClr val="accent4"/>
              </a:solidFill>
            </a:endParaRPr>
          </a:p>
        </p:txBody>
      </p:sp>
      <p:sp>
        <p:nvSpPr>
          <p:cNvPr id="1078" name="Google Shape;1078;p55"/>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Planteamiento inicial de como esperemos crear la estructura para resolver los problemas.</a:t>
            </a:r>
            <a:endParaRPr dirty="0"/>
          </a:p>
        </p:txBody>
      </p:sp>
      <p:grpSp>
        <p:nvGrpSpPr>
          <p:cNvPr id="1079" name="Google Shape;1079;p55"/>
          <p:cNvGrpSpPr/>
          <p:nvPr/>
        </p:nvGrpSpPr>
        <p:grpSpPr>
          <a:xfrm>
            <a:off x="713237" y="251356"/>
            <a:ext cx="486393" cy="125690"/>
            <a:chOff x="-890300" y="1406550"/>
            <a:chExt cx="806088" cy="208200"/>
          </a:xfrm>
        </p:grpSpPr>
        <p:sp>
          <p:nvSpPr>
            <p:cNvPr id="1080" name="Google Shape;1080;p5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5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5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3" name="Google Shape;1083;p55"/>
          <p:cNvSpPr txBox="1"/>
          <p:nvPr/>
        </p:nvSpPr>
        <p:spPr>
          <a:xfrm>
            <a:off x="5322200" y="15012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84" name="Google Shape;1084;p55"/>
          <p:cNvSpPr txBox="1"/>
          <p:nvPr/>
        </p:nvSpPr>
        <p:spPr>
          <a:xfrm>
            <a:off x="8496150" y="372637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4"/>
                </a:solidFill>
                <a:latin typeface="Comfortaa"/>
                <a:ea typeface="Comfortaa"/>
                <a:cs typeface="Comfortaa"/>
                <a:sym typeface="Comfortaa"/>
              </a:rPr>
              <a:t>}</a:t>
            </a:r>
            <a:endParaRPr sz="5000" dirty="0">
              <a:solidFill>
                <a:schemeClr val="accent4"/>
              </a:solidFill>
              <a:latin typeface="Comfortaa"/>
              <a:ea typeface="Comfortaa"/>
              <a:cs typeface="Comfortaa"/>
              <a:sym typeface="Comfortaa"/>
            </a:endParaRPr>
          </a:p>
        </p:txBody>
      </p:sp>
      <p:sp>
        <p:nvSpPr>
          <p:cNvPr id="3" name="CuadroTexto 2">
            <a:extLst>
              <a:ext uri="{FF2B5EF4-FFF2-40B4-BE49-F238E27FC236}">
                <a16:creationId xmlns:a16="http://schemas.microsoft.com/office/drawing/2014/main" id="{603D2C37-8913-A39F-F5AE-87DB436D802F}"/>
              </a:ext>
            </a:extLst>
          </p:cNvPr>
          <p:cNvSpPr txBox="1"/>
          <p:nvPr/>
        </p:nvSpPr>
        <p:spPr>
          <a:xfrm>
            <a:off x="714932" y="988408"/>
            <a:ext cx="3419417" cy="2893100"/>
          </a:xfrm>
          <a:prstGeom prst="rect">
            <a:avLst/>
          </a:prstGeom>
          <a:noFill/>
        </p:spPr>
        <p:txBody>
          <a:bodyPr wrap="square" rtlCol="0">
            <a:spAutoFit/>
          </a:bodyPr>
          <a:lstStyle/>
          <a:p>
            <a:r>
              <a:rPr lang="es-CO" dirty="0"/>
              <a:t>Incorporación:</a:t>
            </a:r>
          </a:p>
          <a:p>
            <a:endParaRPr lang="es-CO" dirty="0"/>
          </a:p>
          <a:p>
            <a:r>
              <a:rPr lang="es-CO" dirty="0"/>
              <a:t>Intentaremos crear un matriz, que guarde los valores  de intervalos de tiempo en horas, y agregar un  símbolo si esa hora esta disponible o no, para ir agregándola al horario:</a:t>
            </a:r>
          </a:p>
          <a:p>
            <a:endParaRPr lang="es-CO" dirty="0"/>
          </a:p>
          <a:p>
            <a:r>
              <a:rPr lang="es-CO" dirty="0"/>
              <a:t>Ejemplo:</a:t>
            </a:r>
          </a:p>
          <a:p>
            <a:endParaRPr lang="es-CO" dirty="0"/>
          </a:p>
          <a:p>
            <a:r>
              <a:rPr lang="es-CO" dirty="0"/>
              <a:t>[Hora 8am-9am]=[O]  Disponible</a:t>
            </a:r>
          </a:p>
          <a:p>
            <a:endParaRPr lang="es-CO" dirty="0"/>
          </a:p>
          <a:p>
            <a:r>
              <a:rPr lang="es-CO" dirty="0"/>
              <a:t>[Hora 8am-9am]=[X]  No Disponible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5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56"/>
          <p:cNvSpPr txBox="1">
            <a:spLocks noGrp="1"/>
          </p:cNvSpPr>
          <p:nvPr>
            <p:ph type="title"/>
          </p:nvPr>
        </p:nvSpPr>
        <p:spPr>
          <a:xfrm>
            <a:off x="511109" y="273819"/>
            <a:ext cx="3965931" cy="118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Formato de </a:t>
            </a:r>
            <a:r>
              <a:rPr lang="en" dirty="0">
                <a:solidFill>
                  <a:schemeClr val="accent4"/>
                </a:solidFill>
              </a:rPr>
              <a:t>entrada:</a:t>
            </a:r>
            <a:endParaRPr dirty="0">
              <a:solidFill>
                <a:schemeClr val="accent4"/>
              </a:solidFill>
            </a:endParaRPr>
          </a:p>
        </p:txBody>
      </p:sp>
      <p:sp>
        <p:nvSpPr>
          <p:cNvPr id="1091" name="Google Shape;1091;p56"/>
          <p:cNvSpPr txBox="1">
            <a:spLocks noGrp="1"/>
          </p:cNvSpPr>
          <p:nvPr>
            <p:ph type="subTitle" idx="1"/>
          </p:nvPr>
        </p:nvSpPr>
        <p:spPr>
          <a:xfrm>
            <a:off x="77397" y="1394046"/>
            <a:ext cx="4217477" cy="2503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Planeamos crear una única matriz con los mismos intervalos de tiempo, para ir ingresando los horarios, y el usuario </a:t>
            </a:r>
            <a:r>
              <a:rPr lang="es-CO" dirty="0" err="1"/>
              <a:t>recivira</a:t>
            </a:r>
            <a:r>
              <a:rPr lang="es-CO" dirty="0"/>
              <a:t> lo mismo día a día, cambiando únicamente el nombre del día[ {Lunes, Martes…}. </a:t>
            </a:r>
          </a:p>
          <a:p>
            <a:pPr marL="0" lvl="0" indent="0" algn="just" rtl="0">
              <a:spcBef>
                <a:spcPts val="0"/>
              </a:spcBef>
              <a:spcAft>
                <a:spcPts val="0"/>
              </a:spcAft>
              <a:buNone/>
            </a:pPr>
            <a:endParaRPr lang="es-CO" dirty="0"/>
          </a:p>
          <a:p>
            <a:pPr marL="0" lvl="0" indent="0" algn="just" rtl="0">
              <a:spcBef>
                <a:spcPts val="0"/>
              </a:spcBef>
              <a:spcAft>
                <a:spcPts val="0"/>
              </a:spcAft>
              <a:buNone/>
            </a:pPr>
            <a:r>
              <a:rPr lang="es-CO" dirty="0"/>
              <a:t>Limitaremos el numero de créditos:</a:t>
            </a:r>
          </a:p>
          <a:p>
            <a:pPr marL="285750" lvl="0" indent="-285750" algn="just" rtl="0">
              <a:spcBef>
                <a:spcPts val="0"/>
              </a:spcBef>
              <a:spcAft>
                <a:spcPts val="0"/>
              </a:spcAft>
              <a:buFont typeface="Arial" panose="020B0604020202020204" pitchFamily="34" charset="0"/>
              <a:buChar char="•"/>
            </a:pPr>
            <a:r>
              <a:rPr lang="es-CO" dirty="0"/>
              <a:t>Máximo 24 Créditos.</a:t>
            </a:r>
          </a:p>
          <a:p>
            <a:pPr marL="285750" lvl="0" indent="-285750" algn="just" rtl="0">
              <a:spcBef>
                <a:spcPts val="0"/>
              </a:spcBef>
              <a:spcAft>
                <a:spcPts val="0"/>
              </a:spcAft>
              <a:buFont typeface="Arial" panose="020B0604020202020204" pitchFamily="34" charset="0"/>
              <a:buChar char="•"/>
            </a:pPr>
            <a:r>
              <a:rPr lang="es-CO" dirty="0"/>
              <a:t>Mínimo 8 Créditos.</a:t>
            </a:r>
          </a:p>
          <a:p>
            <a:pPr marL="0" lvl="0" indent="0" algn="just" rtl="0">
              <a:spcBef>
                <a:spcPts val="0"/>
              </a:spcBef>
              <a:spcAft>
                <a:spcPts val="0"/>
              </a:spcAft>
              <a:buNone/>
            </a:pPr>
            <a:endParaRPr lang="es-CO" dirty="0"/>
          </a:p>
          <a:p>
            <a:pPr marL="0" lvl="0" indent="0" algn="just" rtl="0">
              <a:spcBef>
                <a:spcPts val="0"/>
              </a:spcBef>
              <a:spcAft>
                <a:spcPts val="0"/>
              </a:spcAft>
              <a:buNone/>
            </a:pPr>
            <a:endParaRPr dirty="0"/>
          </a:p>
        </p:txBody>
      </p:sp>
      <p:sp>
        <p:nvSpPr>
          <p:cNvPr id="1092" name="Google Shape;1092;p56"/>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3" name="Google Shape;1093;p56"/>
          <p:cNvGrpSpPr/>
          <p:nvPr/>
        </p:nvGrpSpPr>
        <p:grpSpPr>
          <a:xfrm>
            <a:off x="5097017" y="305621"/>
            <a:ext cx="3140532" cy="4349094"/>
            <a:chOff x="5186401" y="494525"/>
            <a:chExt cx="1834973" cy="3724678"/>
          </a:xfrm>
          <a:solidFill>
            <a:schemeClr val="tx2">
              <a:lumMod val="75000"/>
            </a:schemeClr>
          </a:solidFill>
        </p:grpSpPr>
        <p:sp>
          <p:nvSpPr>
            <p:cNvPr id="1094" name="Google Shape;1094;p5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5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56"/>
          <p:cNvGrpSpPr/>
          <p:nvPr/>
        </p:nvGrpSpPr>
        <p:grpSpPr>
          <a:xfrm>
            <a:off x="8389787" y="179931"/>
            <a:ext cx="486393" cy="125690"/>
            <a:chOff x="-890300" y="1406550"/>
            <a:chExt cx="806088" cy="208200"/>
          </a:xfrm>
        </p:grpSpPr>
        <p:sp>
          <p:nvSpPr>
            <p:cNvPr id="1098" name="Google Shape;1098;p5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5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5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1" name="Google Shape;1101;p56"/>
          <p:cNvSpPr txBox="1"/>
          <p:nvPr/>
        </p:nvSpPr>
        <p:spPr>
          <a:xfrm>
            <a:off x="82640" y="248428"/>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102" name="Google Shape;1102;p56"/>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103" name="Google Shape;1103;p56"/>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1"/>
                </a:solidFill>
                <a:latin typeface="Fira Code"/>
                <a:ea typeface="Fira Code"/>
                <a:cs typeface="Fira Code"/>
                <a:sym typeface="Fira Code"/>
              </a:rPr>
              <a:t>...</a:t>
            </a:r>
            <a:endParaRPr sz="5000" dirty="0">
              <a:solidFill>
                <a:schemeClr val="accent1"/>
              </a:solidFill>
            </a:endParaRPr>
          </a:p>
        </p:txBody>
      </p:sp>
      <p:grpSp>
        <p:nvGrpSpPr>
          <p:cNvPr id="1104" name="Google Shape;1104;p56"/>
          <p:cNvGrpSpPr/>
          <p:nvPr/>
        </p:nvGrpSpPr>
        <p:grpSpPr>
          <a:xfrm>
            <a:off x="136002" y="4068135"/>
            <a:ext cx="2536147" cy="887325"/>
            <a:chOff x="880714" y="3731738"/>
            <a:chExt cx="2536147" cy="887325"/>
          </a:xfrm>
        </p:grpSpPr>
        <p:sp>
          <p:nvSpPr>
            <p:cNvPr id="1105" name="Google Shape;1105;p5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5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5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5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5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5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5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5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5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5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5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5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5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ángulo: esquinas redondeadas 3">
            <a:extLst>
              <a:ext uri="{FF2B5EF4-FFF2-40B4-BE49-F238E27FC236}">
                <a16:creationId xmlns:a16="http://schemas.microsoft.com/office/drawing/2014/main" id="{FE21689C-34AC-ACAF-7E9F-AF1E13460FC5}"/>
              </a:ext>
            </a:extLst>
          </p:cNvPr>
          <p:cNvSpPr/>
          <p:nvPr/>
        </p:nvSpPr>
        <p:spPr>
          <a:xfrm>
            <a:off x="5281912" y="488785"/>
            <a:ext cx="2742124" cy="3984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5" name="Imagen 4">
            <a:extLst>
              <a:ext uri="{FF2B5EF4-FFF2-40B4-BE49-F238E27FC236}">
                <a16:creationId xmlns:a16="http://schemas.microsoft.com/office/drawing/2014/main" id="{57A835D1-7B32-86F9-F676-F99BC5D05188}"/>
              </a:ext>
            </a:extLst>
          </p:cNvPr>
          <p:cNvPicPr>
            <a:picLocks noChangeAspect="1"/>
          </p:cNvPicPr>
          <p:nvPr/>
        </p:nvPicPr>
        <p:blipFill>
          <a:blip r:embed="rId3"/>
          <a:stretch>
            <a:fillRect/>
          </a:stretch>
        </p:blipFill>
        <p:spPr>
          <a:xfrm>
            <a:off x="5630245" y="512112"/>
            <a:ext cx="1987468" cy="3907875"/>
          </a:xfrm>
          <a:prstGeom prst="rect">
            <a:avLst/>
          </a:prstGeom>
        </p:spPr>
      </p:pic>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503</Words>
  <Application>Microsoft Office PowerPoint</Application>
  <PresentationFormat>Presentación en pantalla (16:9)</PresentationFormat>
  <Paragraphs>68</Paragraphs>
  <Slides>11</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Arial</vt:lpstr>
      <vt:lpstr>Comfortaa</vt:lpstr>
      <vt:lpstr>Source Code Pro Medium</vt:lpstr>
      <vt:lpstr>Nunito Light</vt:lpstr>
      <vt:lpstr>Source Code Pro</vt:lpstr>
      <vt:lpstr>Fira Code</vt:lpstr>
      <vt:lpstr>Anaheim</vt:lpstr>
      <vt:lpstr>Bebas Neue</vt:lpstr>
      <vt:lpstr>Introduction to Java Programming for High School by Slidesgo</vt:lpstr>
      <vt:lpstr>Parcial I informática II</vt:lpstr>
      <vt:lpstr>Tabla de contenidos</vt:lpstr>
      <vt:lpstr>Presentancion del programa</vt:lpstr>
      <vt:lpstr>Presentación de PowerPoint</vt:lpstr>
      <vt:lpstr>Presentación de PowerPoint</vt:lpstr>
      <vt:lpstr>ESQUEMA:</vt:lpstr>
      <vt:lpstr>Estructura del Horario:</vt:lpstr>
      <vt:lpstr>Inicio del  Codigo:</vt:lpstr>
      <vt:lpstr>Formato de entrada:</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dc:creator>JANCARLOS</dc:creator>
  <cp:lastModifiedBy>FELIPE GUIZA PIÑEROS</cp:lastModifiedBy>
  <cp:revision>7</cp:revision>
  <dcterms:modified xsi:type="dcterms:W3CDTF">2023-04-14T02:27:01Z</dcterms:modified>
</cp:coreProperties>
</file>