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3"/>
    <p:sldId id="258" r:id="rId4"/>
    <p:sldId id="294" r:id="rId5"/>
    <p:sldId id="274" r:id="rId6"/>
    <p:sldId id="293" r:id="rId7"/>
    <p:sldId id="260" r:id="rId8"/>
    <p:sldId id="295" r:id="rId9"/>
    <p:sldId id="296" r:id="rId10"/>
    <p:sldId id="297" r:id="rId11"/>
    <p:sldId id="317" r:id="rId12"/>
    <p:sldId id="318" r:id="rId13"/>
    <p:sldId id="327" r:id="rId14"/>
    <p:sldId id="319" r:id="rId15"/>
    <p:sldId id="320" r:id="rId16"/>
    <p:sldId id="268" r:id="rId17"/>
    <p:sldId id="269" r:id="rId18"/>
    <p:sldId id="321" r:id="rId19"/>
    <p:sldId id="298" r:id="rId20"/>
    <p:sldId id="270" r:id="rId21"/>
    <p:sldId id="322" r:id="rId2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wholeTbl>
      <a:tcTxStyle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indent="228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indent="457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indent="685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indent="9144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indent="11430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indent="1371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indent="1600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indent="1828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 hasCustomPrompt="1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 hasCustomPrompt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 panose="020B0500000000000000"/>
                <a:ea typeface="DIN Alternate" panose="020B0500000000000000"/>
                <a:cs typeface="DIN Alternate" panose="020B0500000000000000"/>
                <a:sym typeface="DIN Alternate" panose="020B0500000000000000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 panose="020B0500000000000000"/>
                <a:ea typeface="DIN Alternate" panose="020B0500000000000000"/>
                <a:cs typeface="DIN Alternate" panose="020B0500000000000000"/>
                <a:sym typeface="DIN Alternate" panose="020B0500000000000000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 panose="020B0500000000000000"/>
                <a:ea typeface="DIN Alternate" panose="020B0500000000000000"/>
                <a:cs typeface="DIN Alternate" panose="020B0500000000000000"/>
                <a:sym typeface="DIN Alternate" panose="020B0500000000000000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 panose="020B0500000000000000"/>
                <a:ea typeface="DIN Alternate" panose="020B0500000000000000"/>
                <a:cs typeface="DIN Alternate" panose="020B0500000000000000"/>
                <a:sym typeface="DIN Alternate" panose="020B0500000000000000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 panose="020B0500000000000000"/>
                <a:ea typeface="DIN Alternate" panose="020B0500000000000000"/>
                <a:cs typeface="DIN Alternate" panose="020B0500000000000000"/>
                <a:sym typeface="DIN Alternate" panose="020B0500000000000000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13" hasCustomPrompt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 panose="020B0500000000000000"/>
                <a:ea typeface="DIN Alternate" panose="020B0500000000000000"/>
                <a:cs typeface="DIN Alternate" panose="020B0500000000000000"/>
                <a:sym typeface="DIN Alternate" panose="020B0500000000000000"/>
              </a:defRPr>
            </a:lvl1pPr>
          </a:lstStyle>
          <a:p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12" name="Image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13" name="Image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 panose="00000500000000000000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13" hasCustomPrompt="1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 panose="00000500000000000000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14" hasCustomPrompt="1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 panose="00000500000000000000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15" hasCustomPrompt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 panose="020B0500000000000000"/>
                <a:ea typeface="DIN Alternate" panose="020B0500000000000000"/>
                <a:cs typeface="DIN Alternate" panose="020B0500000000000000"/>
                <a:sym typeface="DIN Alternate" panose="020B0500000000000000"/>
              </a:defRPr>
            </a:lvl1pPr>
          </a:lstStyle>
          <a:p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13" hasCustomPrompt="1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 panose="00000500000000000000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34" name="Johnny Appleseed"/>
          <p:cNvSpPr txBox="1"/>
          <p:nvPr>
            <p:ph type="body" sz="quarter" idx="15" hasCustomPrompt="1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 panose="00000500000000000000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23" name="Line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 hasCustomPrompt="1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 hasCustomPrompt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 panose="020B0500000000000000"/>
                <a:ea typeface="DIN Alternate" panose="020B0500000000000000"/>
                <a:cs typeface="DIN Alternate" panose="020B0500000000000000"/>
                <a:sym typeface="DIN Alternate" panose="020B0500000000000000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 panose="020B0500000000000000"/>
                <a:ea typeface="DIN Alternate" panose="020B0500000000000000"/>
                <a:cs typeface="DIN Alternate" panose="020B0500000000000000"/>
                <a:sym typeface="DIN Alternate" panose="020B0500000000000000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 panose="020B0500000000000000"/>
                <a:ea typeface="DIN Alternate" panose="020B0500000000000000"/>
                <a:cs typeface="DIN Alternate" panose="020B0500000000000000"/>
                <a:sym typeface="DIN Alternate" panose="020B0500000000000000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 panose="020B0500000000000000"/>
                <a:ea typeface="DIN Alternate" panose="020B0500000000000000"/>
                <a:cs typeface="DIN Alternate" panose="020B0500000000000000"/>
                <a:sym typeface="DIN Alternate" panose="020B0500000000000000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 panose="020B0500000000000000"/>
                <a:ea typeface="DIN Alternate" panose="020B0500000000000000"/>
                <a:cs typeface="DIN Alternate" panose="020B0500000000000000"/>
                <a:sym typeface="DIN Alternate" panose="020B0500000000000000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 hasCustomPrompt="1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 hasCustomPrompt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 panose="020B0500000000000000"/>
                <a:ea typeface="DIN Alternate" panose="020B0500000000000000"/>
                <a:cs typeface="DIN Alternate" panose="020B0500000000000000"/>
                <a:sym typeface="DIN Alternate" panose="020B0500000000000000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 panose="020B0500000000000000"/>
                <a:ea typeface="DIN Alternate" panose="020B0500000000000000"/>
                <a:cs typeface="DIN Alternate" panose="020B0500000000000000"/>
                <a:sym typeface="DIN Alternate" panose="020B0500000000000000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 panose="020B0500000000000000"/>
                <a:ea typeface="DIN Alternate" panose="020B0500000000000000"/>
                <a:cs typeface="DIN Alternate" panose="020B0500000000000000"/>
                <a:sym typeface="DIN Alternate" panose="020B0500000000000000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 panose="020B0500000000000000"/>
                <a:ea typeface="DIN Alternate" panose="020B0500000000000000"/>
                <a:cs typeface="DIN Alternate" panose="020B0500000000000000"/>
                <a:sym typeface="DIN Alternate" panose="020B0500000000000000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 panose="020B0500000000000000"/>
                <a:ea typeface="DIN Alternate" panose="020B0500000000000000"/>
                <a:cs typeface="DIN Alternate" panose="020B0500000000000000"/>
                <a:sym typeface="DIN Alternate" panose="020B0500000000000000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 hasCustomPrompt="1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53" name="Title Text"/>
          <p:cNvSpPr txBox="1"/>
          <p:nvPr>
            <p:ph type="title" hasCustomPrompt="1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 hasCustomPrompt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 panose="020B0500000000000000"/>
                <a:ea typeface="DIN Alternate" panose="020B0500000000000000"/>
                <a:cs typeface="DIN Alternate" panose="020B0500000000000000"/>
                <a:sym typeface="DIN Alternate" panose="020B0500000000000000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 panose="020B0500000000000000"/>
                <a:ea typeface="DIN Alternate" panose="020B0500000000000000"/>
                <a:cs typeface="DIN Alternate" panose="020B0500000000000000"/>
                <a:sym typeface="DIN Alternate" panose="020B0500000000000000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 panose="020B0500000000000000"/>
                <a:ea typeface="DIN Alternate" panose="020B0500000000000000"/>
                <a:cs typeface="DIN Alternate" panose="020B0500000000000000"/>
                <a:sym typeface="DIN Alternate" panose="020B0500000000000000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 panose="020B0500000000000000"/>
                <a:ea typeface="DIN Alternate" panose="020B0500000000000000"/>
                <a:cs typeface="DIN Alternate" panose="020B0500000000000000"/>
                <a:sym typeface="DIN Alternate" panose="020B0500000000000000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 panose="020B0500000000000000"/>
                <a:ea typeface="DIN Alternate" panose="020B0500000000000000"/>
                <a:cs typeface="DIN Alternate" panose="020B0500000000000000"/>
                <a:sym typeface="DIN Alternate" panose="020B0500000000000000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13" hasCustomPrompt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 panose="020B0500000000000000"/>
                <a:ea typeface="DIN Alternate" panose="020B0500000000000000"/>
                <a:cs typeface="DIN Alternate" panose="020B0500000000000000"/>
                <a:sym typeface="DIN Alternate" panose="020B0500000000000000"/>
              </a:defRPr>
            </a:lvl1pPr>
          </a:lstStyle>
          <a:p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13" hasCustomPrompt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 panose="020B0500000000000000"/>
                <a:ea typeface="DIN Alternate" panose="020B0500000000000000"/>
                <a:cs typeface="DIN Alternate" panose="020B0500000000000000"/>
                <a:sym typeface="DIN Alternate" panose="020B0500000000000000"/>
              </a:defRPr>
            </a:lvl1pPr>
          </a:lstStyle>
          <a:p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13" hasCustomPrompt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 panose="020B0500000000000000"/>
                <a:ea typeface="DIN Alternate" panose="020B0500000000000000"/>
                <a:cs typeface="DIN Alternate" panose="020B0500000000000000"/>
                <a:sym typeface="DIN Alternate" panose="020B0500000000000000"/>
              </a:defRPr>
            </a:lvl1pPr>
          </a:lstStyle>
          <a:p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13" hasCustomPrompt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 panose="020B0500000000000000"/>
                <a:ea typeface="DIN Alternate" panose="020B0500000000000000"/>
                <a:cs typeface="DIN Alternate" panose="020B0500000000000000"/>
                <a:sym typeface="DIN Alternate" panose="020B0500000000000000"/>
              </a:defRPr>
            </a:lvl1pPr>
          </a:lstStyle>
          <a:p>
            <a:r>
              <a:t>Text</a:t>
            </a:r>
          </a:p>
        </p:txBody>
      </p:sp>
      <p:sp>
        <p:nvSpPr>
          <p:cNvPr id="92" name="Image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93" name="Title Text"/>
          <p:cNvSpPr txBox="1"/>
          <p:nvPr>
            <p:ph type="title" hasCustomPrompt="1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 hasCustomPrompt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 panose="020B0500000000000000"/>
                <a:ea typeface="DIN Alternate" panose="020B0500000000000000"/>
                <a:cs typeface="DIN Alternate" panose="020B0500000000000000"/>
                <a:sym typeface="DIN Alternate" panose="020B0500000000000000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 panose="00000500000000000000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 panose="00000500000000000000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 panose="00000500000000000000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 panose="00000500000000000000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 panose="00000500000000000000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 panose="00000500000000000000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 panose="00000500000000000000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 panose="00000500000000000000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 panose="00000500000000000000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52"/>
          </a:schemeClr>
        </a:buClr>
        <a:buSzPct val="105000"/>
        <a:buFont typeface="Avenir Next" panose="020B0803020202020204"/>
        <a:buChar char="‣"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52"/>
          </a:schemeClr>
        </a:buClr>
        <a:buSzPct val="105000"/>
        <a:buFont typeface="Avenir Next" panose="020B0803020202020204"/>
        <a:buChar char="‣"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52"/>
          </a:schemeClr>
        </a:buClr>
        <a:buSzPct val="105000"/>
        <a:buFont typeface="Avenir Next" panose="020B0803020202020204"/>
        <a:buChar char="‣"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52"/>
          </a:schemeClr>
        </a:buClr>
        <a:buSzPct val="105000"/>
        <a:buFont typeface="Avenir Next" panose="020B0803020202020204"/>
        <a:buChar char="‣"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52"/>
          </a:schemeClr>
        </a:buClr>
        <a:buSzPct val="105000"/>
        <a:buFont typeface="Avenir Next" panose="020B0803020202020204"/>
        <a:buChar char="‣"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52"/>
          </a:schemeClr>
        </a:buClr>
        <a:buSzPct val="105000"/>
        <a:buFont typeface="Avenir Next" panose="020B0803020202020204"/>
        <a:buChar char="‣"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52"/>
          </a:schemeClr>
        </a:buClr>
        <a:buSzPct val="105000"/>
        <a:buFont typeface="Avenir Next" panose="020B0803020202020204"/>
        <a:buChar char="‣"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52"/>
          </a:schemeClr>
        </a:buClr>
        <a:buSzPct val="105000"/>
        <a:buFont typeface="Avenir Next" panose="020B0803020202020204"/>
        <a:buChar char="‣"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52"/>
          </a:schemeClr>
        </a:buClr>
        <a:buSzPct val="105000"/>
        <a:buFont typeface="Avenir Next" panose="020B0803020202020204"/>
        <a:buChar char="‣"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 panose="020B0500000000000000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 panose="020B0500000000000000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 panose="020B0500000000000000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 panose="020B0500000000000000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 panose="020B0500000000000000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 panose="020B0500000000000000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 panose="020B0500000000000000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 panose="020B0500000000000000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 panose="020B050000000000000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ust-lang"/>
          <p:cNvSpPr txBox="1"/>
          <p:nvPr>
            <p:ph type="ctrTitle"/>
          </p:nvPr>
        </p:nvSpPr>
        <p:spPr>
          <a:xfrm>
            <a:off x="702310" y="1209040"/>
            <a:ext cx="11896090" cy="237998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          </a:t>
            </a:r>
            <a:r>
              <a:rPr sz="12000">
                <a:latin typeface="Fira Mono for Powerline" panose="020B0809050000020004" charset="0"/>
              </a:rPr>
              <a:t>Rust-lang</a:t>
            </a:r>
            <a:endParaRPr sz="12000">
              <a:latin typeface="Fira Mono for Powerline" panose="020B0809050000020004" charset="0"/>
            </a:endParaRPr>
          </a:p>
        </p:txBody>
      </p:sp>
      <p:sp>
        <p:nvSpPr>
          <p:cNvPr id="167" name="A short sharing session about rust-lang"/>
          <p:cNvSpPr txBox="1"/>
          <p:nvPr>
            <p:ph type="subTitle" sz="quarter" idx="1"/>
          </p:nvPr>
        </p:nvSpPr>
        <p:spPr>
          <a:xfrm>
            <a:off x="406400" y="4207162"/>
            <a:ext cx="12192000" cy="167242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800"/>
              </a:spcBef>
              <a:defRPr cap="none">
                <a:solidFill>
                  <a:srgbClr val="838787"/>
                </a:solidFill>
              </a:defRPr>
            </a:lvl1pPr>
          </a:lstStyle>
          <a:p>
            <a:r>
              <a:t>A short sharing session about rust-lang</a:t>
            </a:r>
          </a:p>
        </p:txBody>
      </p:sp>
      <p:pic>
        <p:nvPicPr>
          <p:cNvPr id="169" name="rust-logo-white.png" descr="rust-logo-whit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4546" y="883674"/>
            <a:ext cx="2705101" cy="27051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0" name="Film Clacker"/>
          <p:cNvSpPr/>
          <p:nvPr/>
        </p:nvSpPr>
        <p:spPr>
          <a:xfrm>
            <a:off x="9710420" y="8076565"/>
            <a:ext cx="989330" cy="9658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70" y="0"/>
                </a:moveTo>
                <a:lnTo>
                  <a:pt x="0" y="5292"/>
                </a:lnTo>
                <a:lnTo>
                  <a:pt x="867" y="8314"/>
                </a:lnTo>
                <a:lnTo>
                  <a:pt x="867" y="10773"/>
                </a:lnTo>
                <a:lnTo>
                  <a:pt x="867" y="19877"/>
                </a:lnTo>
                <a:cubicBezTo>
                  <a:pt x="867" y="20829"/>
                  <a:pt x="1671" y="21600"/>
                  <a:pt x="2665" y="21600"/>
                </a:cubicBezTo>
                <a:lnTo>
                  <a:pt x="19693" y="21600"/>
                </a:lnTo>
                <a:cubicBezTo>
                  <a:pt x="20686" y="21600"/>
                  <a:pt x="21491" y="20829"/>
                  <a:pt x="21491" y="19877"/>
                </a:cubicBezTo>
                <a:lnTo>
                  <a:pt x="21491" y="7871"/>
                </a:lnTo>
                <a:lnTo>
                  <a:pt x="4430" y="7871"/>
                </a:lnTo>
                <a:lnTo>
                  <a:pt x="4280" y="7675"/>
                </a:lnTo>
                <a:lnTo>
                  <a:pt x="21600" y="3242"/>
                </a:lnTo>
                <a:lnTo>
                  <a:pt x="20670" y="0"/>
                </a:lnTo>
                <a:close/>
                <a:moveTo>
                  <a:pt x="18009" y="1164"/>
                </a:moveTo>
                <a:lnTo>
                  <a:pt x="20332" y="3009"/>
                </a:lnTo>
                <a:lnTo>
                  <a:pt x="18100" y="3581"/>
                </a:lnTo>
                <a:lnTo>
                  <a:pt x="15779" y="1736"/>
                </a:lnTo>
                <a:lnTo>
                  <a:pt x="18009" y="1164"/>
                </a:lnTo>
                <a:close/>
                <a:moveTo>
                  <a:pt x="13616" y="2290"/>
                </a:moveTo>
                <a:lnTo>
                  <a:pt x="15938" y="4134"/>
                </a:lnTo>
                <a:lnTo>
                  <a:pt x="13708" y="4706"/>
                </a:lnTo>
                <a:lnTo>
                  <a:pt x="11385" y="2862"/>
                </a:lnTo>
                <a:lnTo>
                  <a:pt x="13616" y="2290"/>
                </a:lnTo>
                <a:close/>
                <a:moveTo>
                  <a:pt x="9222" y="3417"/>
                </a:moveTo>
                <a:lnTo>
                  <a:pt x="11545" y="5262"/>
                </a:lnTo>
                <a:lnTo>
                  <a:pt x="9314" y="5834"/>
                </a:lnTo>
                <a:lnTo>
                  <a:pt x="6992" y="3989"/>
                </a:lnTo>
                <a:lnTo>
                  <a:pt x="9222" y="3417"/>
                </a:lnTo>
                <a:close/>
                <a:moveTo>
                  <a:pt x="4829" y="4543"/>
                </a:moveTo>
                <a:lnTo>
                  <a:pt x="7151" y="6387"/>
                </a:lnTo>
                <a:lnTo>
                  <a:pt x="4921" y="6959"/>
                </a:lnTo>
                <a:lnTo>
                  <a:pt x="2600" y="5115"/>
                </a:lnTo>
                <a:lnTo>
                  <a:pt x="4829" y="4543"/>
                </a:lnTo>
                <a:close/>
                <a:moveTo>
                  <a:pt x="1582" y="6411"/>
                </a:moveTo>
                <a:cubicBezTo>
                  <a:pt x="1803" y="6411"/>
                  <a:pt x="1981" y="6582"/>
                  <a:pt x="1981" y="6794"/>
                </a:cubicBezTo>
                <a:cubicBezTo>
                  <a:pt x="1981" y="7006"/>
                  <a:pt x="1803" y="7179"/>
                  <a:pt x="1582" y="7179"/>
                </a:cubicBezTo>
                <a:cubicBezTo>
                  <a:pt x="1360" y="7179"/>
                  <a:pt x="1180" y="7006"/>
                  <a:pt x="1180" y="6794"/>
                </a:cubicBezTo>
                <a:cubicBezTo>
                  <a:pt x="1180" y="6582"/>
                  <a:pt x="1360" y="6411"/>
                  <a:pt x="1582" y="6411"/>
                </a:cubicBezTo>
                <a:close/>
                <a:moveTo>
                  <a:pt x="4847" y="8417"/>
                </a:moveTo>
                <a:lnTo>
                  <a:pt x="6592" y="10773"/>
                </a:lnTo>
                <a:lnTo>
                  <a:pt x="4847" y="10773"/>
                </a:lnTo>
                <a:lnTo>
                  <a:pt x="4847" y="8417"/>
                </a:lnTo>
                <a:close/>
                <a:moveTo>
                  <a:pt x="7086" y="8417"/>
                </a:moveTo>
                <a:lnTo>
                  <a:pt x="9395" y="8417"/>
                </a:lnTo>
                <a:lnTo>
                  <a:pt x="11140" y="10773"/>
                </a:lnTo>
                <a:lnTo>
                  <a:pt x="8831" y="10773"/>
                </a:lnTo>
                <a:lnTo>
                  <a:pt x="7086" y="8417"/>
                </a:lnTo>
                <a:close/>
                <a:moveTo>
                  <a:pt x="11633" y="8417"/>
                </a:moveTo>
                <a:lnTo>
                  <a:pt x="13942" y="8417"/>
                </a:lnTo>
                <a:lnTo>
                  <a:pt x="15687" y="10773"/>
                </a:lnTo>
                <a:lnTo>
                  <a:pt x="13378" y="10773"/>
                </a:lnTo>
                <a:lnTo>
                  <a:pt x="11633" y="8417"/>
                </a:lnTo>
                <a:close/>
                <a:moveTo>
                  <a:pt x="16181" y="8417"/>
                </a:moveTo>
                <a:lnTo>
                  <a:pt x="18490" y="8417"/>
                </a:lnTo>
                <a:lnTo>
                  <a:pt x="20235" y="10773"/>
                </a:lnTo>
                <a:lnTo>
                  <a:pt x="17926" y="10773"/>
                </a:lnTo>
                <a:lnTo>
                  <a:pt x="16181" y="8417"/>
                </a:lnTo>
                <a:close/>
                <a:moveTo>
                  <a:pt x="1932" y="9052"/>
                </a:moveTo>
                <a:cubicBezTo>
                  <a:pt x="2203" y="9012"/>
                  <a:pt x="2433" y="9233"/>
                  <a:pt x="2392" y="9492"/>
                </a:cubicBezTo>
                <a:cubicBezTo>
                  <a:pt x="2366" y="9654"/>
                  <a:pt x="2228" y="9786"/>
                  <a:pt x="2059" y="9811"/>
                </a:cubicBezTo>
                <a:cubicBezTo>
                  <a:pt x="1788" y="9851"/>
                  <a:pt x="1558" y="9630"/>
                  <a:pt x="1599" y="9371"/>
                </a:cubicBezTo>
                <a:cubicBezTo>
                  <a:pt x="1625" y="9209"/>
                  <a:pt x="1763" y="9077"/>
                  <a:pt x="1932" y="9052"/>
                </a:cubicBezTo>
                <a:close/>
                <a:moveTo>
                  <a:pt x="3766" y="9052"/>
                </a:moveTo>
                <a:cubicBezTo>
                  <a:pt x="4036" y="9012"/>
                  <a:pt x="4267" y="9233"/>
                  <a:pt x="4225" y="9492"/>
                </a:cubicBezTo>
                <a:cubicBezTo>
                  <a:pt x="4199" y="9654"/>
                  <a:pt x="4061" y="9786"/>
                  <a:pt x="3892" y="9811"/>
                </a:cubicBezTo>
                <a:cubicBezTo>
                  <a:pt x="3622" y="9851"/>
                  <a:pt x="3391" y="9630"/>
                  <a:pt x="3433" y="9371"/>
                </a:cubicBezTo>
                <a:cubicBezTo>
                  <a:pt x="3458" y="9209"/>
                  <a:pt x="3597" y="9077"/>
                  <a:pt x="3766" y="9052"/>
                </a:cubicBezTo>
                <a:close/>
                <a:moveTo>
                  <a:pt x="2513" y="13900"/>
                </a:moveTo>
                <a:lnTo>
                  <a:pt x="19911" y="13900"/>
                </a:lnTo>
                <a:lnTo>
                  <a:pt x="19911" y="14399"/>
                </a:lnTo>
                <a:lnTo>
                  <a:pt x="2513" y="14399"/>
                </a:lnTo>
                <a:lnTo>
                  <a:pt x="2513" y="13900"/>
                </a:lnTo>
                <a:close/>
                <a:moveTo>
                  <a:pt x="2513" y="17423"/>
                </a:moveTo>
                <a:lnTo>
                  <a:pt x="19911" y="17423"/>
                </a:lnTo>
                <a:lnTo>
                  <a:pt x="19911" y="17923"/>
                </a:lnTo>
                <a:lnTo>
                  <a:pt x="2513" y="17923"/>
                </a:lnTo>
                <a:lnTo>
                  <a:pt x="2513" y="17423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 panose="00000500000000000000"/>
              </a:defRPr>
            </a:pPr>
          </a:p>
        </p:txBody>
      </p:sp>
      <p:sp>
        <p:nvSpPr>
          <p:cNvPr id="171" name="小张"/>
          <p:cNvSpPr/>
          <p:nvPr/>
        </p:nvSpPr>
        <p:spPr>
          <a:xfrm>
            <a:off x="10941685" y="8076565"/>
            <a:ext cx="1123315" cy="10820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265" h="21541" extrusionOk="0">
                <a:moveTo>
                  <a:pt x="18778" y="6"/>
                </a:moveTo>
                <a:cubicBezTo>
                  <a:pt x="17680" y="134"/>
                  <a:pt x="17057" y="2145"/>
                  <a:pt x="17057" y="2145"/>
                </a:cubicBezTo>
                <a:cubicBezTo>
                  <a:pt x="16852" y="3359"/>
                  <a:pt x="15985" y="3890"/>
                  <a:pt x="15481" y="4101"/>
                </a:cubicBezTo>
                <a:cubicBezTo>
                  <a:pt x="14194" y="4297"/>
                  <a:pt x="13397" y="3507"/>
                  <a:pt x="13053" y="1869"/>
                </a:cubicBezTo>
                <a:cubicBezTo>
                  <a:pt x="12537" y="2880"/>
                  <a:pt x="11654" y="3375"/>
                  <a:pt x="10752" y="3375"/>
                </a:cubicBezTo>
                <a:cubicBezTo>
                  <a:pt x="10038" y="3375"/>
                  <a:pt x="9410" y="2981"/>
                  <a:pt x="9042" y="2385"/>
                </a:cubicBezTo>
                <a:cubicBezTo>
                  <a:pt x="9027" y="2364"/>
                  <a:pt x="9047" y="2392"/>
                  <a:pt x="9027" y="2365"/>
                </a:cubicBezTo>
                <a:cubicBezTo>
                  <a:pt x="8712" y="1939"/>
                  <a:pt x="8495" y="1267"/>
                  <a:pt x="8495" y="1267"/>
                </a:cubicBezTo>
                <a:cubicBezTo>
                  <a:pt x="8387" y="975"/>
                  <a:pt x="8079" y="832"/>
                  <a:pt x="7808" y="949"/>
                </a:cubicBezTo>
                <a:cubicBezTo>
                  <a:pt x="7536" y="1065"/>
                  <a:pt x="7403" y="1396"/>
                  <a:pt x="7512" y="1688"/>
                </a:cubicBezTo>
                <a:cubicBezTo>
                  <a:pt x="7512" y="1688"/>
                  <a:pt x="8063" y="2709"/>
                  <a:pt x="7926" y="3310"/>
                </a:cubicBezTo>
                <a:cubicBezTo>
                  <a:pt x="7837" y="3703"/>
                  <a:pt x="7904" y="4946"/>
                  <a:pt x="6218" y="5135"/>
                </a:cubicBezTo>
                <a:cubicBezTo>
                  <a:pt x="5752" y="5188"/>
                  <a:pt x="5327" y="4932"/>
                  <a:pt x="5018" y="4604"/>
                </a:cubicBezTo>
                <a:cubicBezTo>
                  <a:pt x="5009" y="4602"/>
                  <a:pt x="5000" y="4602"/>
                  <a:pt x="4991" y="4600"/>
                </a:cubicBezTo>
                <a:cubicBezTo>
                  <a:pt x="5214" y="6253"/>
                  <a:pt x="4846" y="7549"/>
                  <a:pt x="3835" y="8175"/>
                </a:cubicBezTo>
                <a:cubicBezTo>
                  <a:pt x="3057" y="8564"/>
                  <a:pt x="1662" y="8170"/>
                  <a:pt x="1662" y="8170"/>
                </a:cubicBezTo>
                <a:cubicBezTo>
                  <a:pt x="1662" y="8170"/>
                  <a:pt x="3252" y="9037"/>
                  <a:pt x="3447" y="9405"/>
                </a:cubicBezTo>
                <a:cubicBezTo>
                  <a:pt x="3642" y="9774"/>
                  <a:pt x="3739" y="10487"/>
                  <a:pt x="3611" y="11024"/>
                </a:cubicBezTo>
                <a:cubicBezTo>
                  <a:pt x="3469" y="11466"/>
                  <a:pt x="3110" y="11975"/>
                  <a:pt x="2194" y="11735"/>
                </a:cubicBezTo>
                <a:cubicBezTo>
                  <a:pt x="2194" y="11735"/>
                  <a:pt x="-293" y="11137"/>
                  <a:pt x="29" y="13686"/>
                </a:cubicBezTo>
                <a:cubicBezTo>
                  <a:pt x="29" y="13686"/>
                  <a:pt x="572" y="16056"/>
                  <a:pt x="2540" y="14422"/>
                </a:cubicBezTo>
                <a:cubicBezTo>
                  <a:pt x="3229" y="13850"/>
                  <a:pt x="3466" y="13680"/>
                  <a:pt x="3758" y="13817"/>
                </a:cubicBezTo>
                <a:cubicBezTo>
                  <a:pt x="4891" y="14598"/>
                  <a:pt x="5317" y="15680"/>
                  <a:pt x="4758" y="17390"/>
                </a:cubicBezTo>
                <a:cubicBezTo>
                  <a:pt x="7376" y="16540"/>
                  <a:pt x="8461" y="17351"/>
                  <a:pt x="8474" y="18455"/>
                </a:cubicBezTo>
                <a:cubicBezTo>
                  <a:pt x="8487" y="19560"/>
                  <a:pt x="8015" y="19973"/>
                  <a:pt x="8015" y="19973"/>
                </a:cubicBezTo>
                <a:cubicBezTo>
                  <a:pt x="7078" y="21279"/>
                  <a:pt x="8131" y="21539"/>
                  <a:pt x="8131" y="21539"/>
                </a:cubicBezTo>
                <a:cubicBezTo>
                  <a:pt x="8923" y="21597"/>
                  <a:pt x="8788" y="20282"/>
                  <a:pt x="8788" y="20282"/>
                </a:cubicBezTo>
                <a:cubicBezTo>
                  <a:pt x="8765" y="19731"/>
                  <a:pt x="8951" y="18719"/>
                  <a:pt x="9193" y="18402"/>
                </a:cubicBezTo>
                <a:cubicBezTo>
                  <a:pt x="9719" y="17713"/>
                  <a:pt x="12920" y="16968"/>
                  <a:pt x="13661" y="20186"/>
                </a:cubicBezTo>
                <a:cubicBezTo>
                  <a:pt x="13940" y="17526"/>
                  <a:pt x="16095" y="16040"/>
                  <a:pt x="16894" y="17208"/>
                </a:cubicBezTo>
                <a:cubicBezTo>
                  <a:pt x="17606" y="18250"/>
                  <a:pt x="17592" y="18779"/>
                  <a:pt x="18341" y="19048"/>
                </a:cubicBezTo>
                <a:cubicBezTo>
                  <a:pt x="18817" y="19219"/>
                  <a:pt x="19267" y="18578"/>
                  <a:pt x="19121" y="18094"/>
                </a:cubicBezTo>
                <a:cubicBezTo>
                  <a:pt x="18976" y="17610"/>
                  <a:pt x="18406" y="17609"/>
                  <a:pt x="17445" y="16640"/>
                </a:cubicBezTo>
                <a:cubicBezTo>
                  <a:pt x="16491" y="15680"/>
                  <a:pt x="17449" y="12361"/>
                  <a:pt x="18805" y="12812"/>
                </a:cubicBezTo>
                <a:cubicBezTo>
                  <a:pt x="19049" y="12893"/>
                  <a:pt x="19141" y="12986"/>
                  <a:pt x="19373" y="13014"/>
                </a:cubicBezTo>
                <a:cubicBezTo>
                  <a:pt x="19605" y="13043"/>
                  <a:pt x="19842" y="12954"/>
                  <a:pt x="19868" y="12752"/>
                </a:cubicBezTo>
                <a:cubicBezTo>
                  <a:pt x="19895" y="12550"/>
                  <a:pt x="19769" y="12416"/>
                  <a:pt x="19498" y="12345"/>
                </a:cubicBezTo>
                <a:cubicBezTo>
                  <a:pt x="19278" y="12287"/>
                  <a:pt x="19167" y="12369"/>
                  <a:pt x="18803" y="12220"/>
                </a:cubicBezTo>
                <a:cubicBezTo>
                  <a:pt x="17193" y="11564"/>
                  <a:pt x="17586" y="8705"/>
                  <a:pt x="19810" y="7865"/>
                </a:cubicBezTo>
                <a:cubicBezTo>
                  <a:pt x="17967" y="7771"/>
                  <a:pt x="16765" y="6843"/>
                  <a:pt x="16623" y="5495"/>
                </a:cubicBezTo>
                <a:cubicBezTo>
                  <a:pt x="16548" y="3927"/>
                  <a:pt x="18428" y="3479"/>
                  <a:pt x="18428" y="3479"/>
                </a:cubicBezTo>
                <a:cubicBezTo>
                  <a:pt x="21307" y="2438"/>
                  <a:pt x="19943" y="558"/>
                  <a:pt x="19943" y="558"/>
                </a:cubicBezTo>
                <a:cubicBezTo>
                  <a:pt x="19603" y="206"/>
                  <a:pt x="19290" y="41"/>
                  <a:pt x="19004" y="6"/>
                </a:cubicBezTo>
                <a:cubicBezTo>
                  <a:pt x="18927" y="-3"/>
                  <a:pt x="18851" y="-2"/>
                  <a:pt x="18778" y="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15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 panose="00000500000000000000"/>
              </a:defRPr>
            </a:lvl1pPr>
          </a:lstStyle>
          <a:p>
            <a:r>
              <a:t>小张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右箭头 5"/>
          <p:cNvSpPr/>
          <p:nvPr/>
        </p:nvSpPr>
        <p:spPr>
          <a:xfrm>
            <a:off x="3940175" y="4507469"/>
            <a:ext cx="3717290" cy="1453037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5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冬青黑体简体中文" panose="020B0300000000000000" charset="-122"/>
                <a:ea typeface="冬青黑体简体中文" panose="020B0300000000000000" charset="-122"/>
                <a:cs typeface="+mn-cs"/>
                <a:sym typeface="DIN Condensed" panose="00000500000000000000"/>
              </a:rPr>
              <a:t>所有权</a:t>
            </a:r>
            <a:endParaRPr kumimoji="0" lang="zh-CN" altLang="en-US" sz="45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冬青黑体简体中文" panose="020B0300000000000000" charset="-122"/>
              <a:ea typeface="冬青黑体简体中文" panose="020B0300000000000000" charset="-122"/>
              <a:cs typeface="+mn-cs"/>
              <a:sym typeface="DIN Condensed" panose="00000500000000000000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3940175" y="6357286"/>
            <a:ext cx="3717290" cy="1310673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5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冬青黑体简体中文" panose="020B0300000000000000" charset="-122"/>
                <a:ea typeface="冬青黑体简体中文" panose="020B0300000000000000" charset="-122"/>
                <a:cs typeface="+mn-cs"/>
                <a:sym typeface="DIN Condensed" panose="00000500000000000000"/>
              </a:rPr>
              <a:t>借用</a:t>
            </a:r>
            <a:endParaRPr kumimoji="0" lang="zh-CN" altLang="en-US" sz="45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冬青黑体简体中文" panose="020B0300000000000000" charset="-122"/>
              <a:ea typeface="冬青黑体简体中文" panose="020B0300000000000000" charset="-122"/>
              <a:cs typeface="+mn-cs"/>
              <a:sym typeface="DIN Condensed" panose="00000500000000000000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3940175" y="8115848"/>
            <a:ext cx="3717290" cy="1588309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5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冬青黑体简体中文" panose="020B0300000000000000" charset="-122"/>
                <a:ea typeface="冬青黑体简体中文" panose="020B0300000000000000" charset="-122"/>
                <a:cs typeface="+mn-cs"/>
                <a:sym typeface="DIN Condensed" panose="00000500000000000000"/>
              </a:rPr>
              <a:t>生命周期</a:t>
            </a:r>
            <a:endParaRPr kumimoji="0" lang="zh-CN" altLang="en-US" sz="45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冬青黑体简体中文" panose="020B0300000000000000" charset="-122"/>
              <a:ea typeface="冬青黑体简体中文" panose="020B0300000000000000" charset="-122"/>
              <a:cs typeface="+mn-cs"/>
              <a:sym typeface="DIN Condensed" panose="0000050000000000000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89200" y="5114925"/>
            <a:ext cx="742315" cy="379476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6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DIN Condensed" panose="00000500000000000000"/>
              </a:rPr>
              <a:t>作用域规则</a:t>
            </a:r>
            <a:endParaRPr kumimoji="0" lang="zh-CN" altLang="en-US" sz="6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 panose="00000500000000000000"/>
            </a:endParaRPr>
          </a:p>
        </p:txBody>
      </p:sp>
      <p:sp>
        <p:nvSpPr>
          <p:cNvPr id="10" name="十角星 9"/>
          <p:cNvSpPr/>
          <p:nvPr/>
        </p:nvSpPr>
        <p:spPr>
          <a:xfrm>
            <a:off x="8284845" y="5960124"/>
            <a:ext cx="3020060" cy="2590772"/>
          </a:xfrm>
          <a:prstGeom prst="star10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6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DIN Condensed" panose="00000500000000000000"/>
              </a:rPr>
              <a:t>内存安全</a:t>
            </a:r>
            <a:endParaRPr kumimoji="0" lang="zh-CN" altLang="en-US" sz="6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 panose="0000050000000000000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3230" y="257810"/>
            <a:ext cx="12251690" cy="44100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5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Rust </a:t>
            </a:r>
            <a:r>
              <a:rPr kumimoji="0" lang="zh-CN" altLang="en-US" sz="35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号称</a:t>
            </a:r>
            <a:r>
              <a:rPr kumimoji="0" lang="zh-CN" altLang="en-US" sz="3500" b="0" i="0" u="none" strike="noStrike" cap="none" spc="0" normalizeH="0" baseline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内存安全且</a:t>
            </a:r>
            <a:r>
              <a:rPr kumimoji="0" lang="zh-CN" altLang="en-US" sz="35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不需要 </a:t>
            </a:r>
            <a:r>
              <a:rPr kumimoji="0" lang="zh-CN" altLang="en-US" sz="3500" b="0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GC</a:t>
            </a:r>
            <a:r>
              <a:rPr kumimoji="0" lang="zh-CN" altLang="en-US" sz="35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 的语言。这其实有点违反常识，尽量</a:t>
            </a:r>
            <a:r>
              <a:rPr kumimoji="0" lang="en-US" altLang="zh-CN" sz="35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Rust </a:t>
            </a:r>
            <a:r>
              <a:rPr kumimoji="0" lang="zh-CN" altLang="en-US" sz="35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通过所有权（ownership）、借用（borrow）和生命周期（lifetime）</a:t>
            </a:r>
            <a:r>
              <a:rPr kumimoji="0" lang="zh-CN" altLang="en-US" sz="3500" b="0" i="0" u="none" strike="noStrike" cap="none" spc="0" normalizeH="0" baseline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尽量</a:t>
            </a:r>
            <a:r>
              <a:rPr kumimoji="0" lang="en-US" altLang="zh-CN" sz="35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(</a:t>
            </a:r>
            <a:r>
              <a:rPr kumimoji="0" lang="zh-CN" altLang="en-US" sz="35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第三方库可能存在运行时，如</a:t>
            </a:r>
            <a:r>
              <a:rPr kumimoji="0" lang="en-US" altLang="zh-CN" sz="35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tokio(https://tokio.rs))</a:t>
            </a:r>
            <a:r>
              <a:rPr kumimoji="0" lang="zh-CN" altLang="en-US" sz="35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做到了这点。</a:t>
            </a:r>
            <a:endParaRPr kumimoji="0" lang="zh-CN" altLang="en-US" sz="3500" b="0" i="0" u="none" strike="noStrike" cap="none" spc="0" normalizeH="0" baseline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5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总结起来就是：</a:t>
            </a:r>
            <a:r>
              <a:rPr kumimoji="0" lang="zh-CN" altLang="en-US" sz="3500" b="0" i="0" u="sng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规则告诉编译器什么时候变量使用是合法的、什么时候资源可以释放、以及变量何时被创建或销毁。</a:t>
            </a:r>
            <a:endParaRPr kumimoji="0" lang="zh-CN" altLang="en-US" sz="3000" b="0" i="0" u="sng" strike="noStrike" cap="none" spc="0" normalizeH="0" baseline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00" b="0" i="0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宋体" charset="0"/>
                <a:cs typeface="Avenir Next Medium"/>
                <a:sym typeface="Avenir Next Medium"/>
              </a:rPr>
              <a:t>（小声</a:t>
            </a:r>
            <a:r>
              <a:rPr kumimoji="0" lang="en-US" altLang="zh-CN" sz="3000" b="0" i="0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宋体" charset="0"/>
                <a:cs typeface="Avenir Next Medium"/>
                <a:sym typeface="Avenir Next Medium"/>
              </a:rPr>
              <a:t>bb</a:t>
            </a:r>
            <a:r>
              <a:rPr kumimoji="0" lang="zh-CN" altLang="en-US" sz="3000" b="0" i="0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宋体" charset="0"/>
                <a:cs typeface="Avenir Next Medium"/>
                <a:sym typeface="Avenir Next Medium"/>
              </a:rPr>
              <a:t>：</a:t>
            </a:r>
            <a:r>
              <a:rPr kumimoji="0" lang="en-US" altLang="zh-CN" sz="3000" b="0" i="0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宋体" charset="0"/>
                <a:cs typeface="Avenir Next Medium"/>
                <a:sym typeface="Avenir Next Medium"/>
              </a:rPr>
              <a:t>rust </a:t>
            </a:r>
            <a:r>
              <a:rPr kumimoji="0" lang="zh-CN" altLang="en-US" sz="3000" b="0" i="0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宋体" charset="0"/>
                <a:cs typeface="Avenir Next Medium"/>
                <a:sym typeface="Avenir Next Medium"/>
              </a:rPr>
              <a:t>像是魔改的 </a:t>
            </a:r>
            <a:r>
              <a:rPr kumimoji="0" lang="en-US" altLang="zh-CN" sz="3000" b="0" i="0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宋体" charset="0"/>
                <a:cs typeface="Avenir Next Medium"/>
                <a:sym typeface="Avenir Next Medium"/>
              </a:rPr>
              <a:t>cpp</a:t>
            </a:r>
            <a:r>
              <a:rPr kumimoji="0" lang="zh-CN" altLang="en-US" sz="3000" b="0" i="0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宋体" charset="0"/>
                <a:cs typeface="Avenir Next Medium"/>
                <a:sym typeface="Avenir Next Medium"/>
              </a:rPr>
              <a:t>，还把压力摊给程序员）</a:t>
            </a:r>
            <a:endParaRPr kumimoji="0" lang="zh-CN" altLang="en-US" sz="3000" b="0" i="0" strike="noStrike" cap="none" spc="0" normalizeH="0" baseline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宋体" charset="0"/>
              <a:cs typeface="Avenir Next Medium"/>
              <a:sym typeface="Avenir Next Medium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右箭头 6"/>
          <p:cNvSpPr/>
          <p:nvPr/>
        </p:nvSpPr>
        <p:spPr>
          <a:xfrm>
            <a:off x="647065" y="85964"/>
            <a:ext cx="3717290" cy="1453037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5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冬青黑体简体中文" panose="020B0300000000000000" charset="-122"/>
                <a:ea typeface="冬青黑体简体中文" panose="020B0300000000000000" charset="-122"/>
                <a:cs typeface="+mn-cs"/>
                <a:sym typeface="DIN Condensed" panose="00000500000000000000"/>
              </a:rPr>
              <a:t>所有权</a:t>
            </a:r>
            <a:endParaRPr kumimoji="0" lang="zh-CN" altLang="en-US" sz="45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冬青黑体简体中文" panose="020B0300000000000000" charset="-122"/>
              <a:ea typeface="冬青黑体简体中文" panose="020B0300000000000000" charset="-122"/>
              <a:cs typeface="+mn-cs"/>
              <a:sym typeface="DIN Condensed" panose="0000050000000000000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53610" y="530860"/>
            <a:ext cx="7310755" cy="5632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类比 </a:t>
            </a: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cpp </a:t>
            </a: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的智能指针、</a:t>
            </a: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RAII </a:t>
            </a: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比 </a:t>
            </a: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gc </a:t>
            </a: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更通用</a:t>
            </a: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83640" y="1946593"/>
            <a:ext cx="8868410" cy="367157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514350" marR="0" indent="-51435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每个值在 </a:t>
            </a: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rust </a:t>
            </a: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中都有一个变量来管理它，这个变量就是这个值，这块内存的所有者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  <a:p>
            <a:pPr marL="514350" marR="0" indent="-51435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每个值在一个时间点只有一个管理者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  <a:p>
            <a:pPr marL="514350" marR="0" indent="-51435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当变量所在的作用域结束的时候，变量以及它代笔的值就会被销毁，拥有的内存被回收或待回收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6430" y="5801678"/>
            <a:ext cx="11233150" cy="13938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这 3 条规则的目的是防止“存在别名”和“存在修改”同时发生。一个资源如果被共享了，则不允许修改；如果想修改资源，则不允许共享。同时，所有权规则还能限制多线程间的数据竞争。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6430" y="7395528"/>
            <a:ext cx="11233785" cy="22555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宋体" charset="0"/>
                <a:cs typeface="Avenir Next Medium"/>
                <a:sym typeface="Avenir Next Medium"/>
              </a:rPr>
              <a:t>（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C++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智能指针就是一个类，当超出了类的作用域是，类会自动调用析构函数，析构函数会自动释放资源。）Rust 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强制实行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 RAII（Resource Acquisition Is Initiallization，资源获取即初始化），所以任何对象在离开作用域时，它的析构 函数（destructor）就被调用，然后它占有的资源就被释放。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右箭头 9"/>
          <p:cNvSpPr/>
          <p:nvPr/>
        </p:nvSpPr>
        <p:spPr>
          <a:xfrm>
            <a:off x="478155" y="291227"/>
            <a:ext cx="3717290" cy="1311750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5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冬青黑体简体中文" panose="020B0300000000000000" charset="-122"/>
                <a:ea typeface="冬青黑体简体中文" panose="020B0300000000000000" charset="-122"/>
                <a:cs typeface="+mn-cs"/>
                <a:sym typeface="DIN Condensed" panose="00000500000000000000"/>
              </a:rPr>
              <a:t>移动</a:t>
            </a:r>
            <a:endParaRPr kumimoji="0" lang="zh-CN" altLang="en-US" sz="45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冬青黑体简体中文" panose="020B0300000000000000" charset="-122"/>
              <a:ea typeface="冬青黑体简体中文" panose="020B0300000000000000" charset="-122"/>
              <a:cs typeface="+mn-cs"/>
              <a:sym typeface="DIN Condensed" panose="0000050000000000000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345940" y="665798"/>
            <a:ext cx="8235950" cy="5632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资源的所有权发生转移称为移动语义（move）</a:t>
            </a: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64590" y="1702118"/>
            <a:ext cx="9784080" cy="23329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"/>
            </a:pPr>
            <a:r>
              <a:rPr kumimoji="0" lang="en-US" altLang="zh-CN" sz="25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move </a:t>
            </a:r>
            <a:r>
              <a:rPr kumimoji="0" lang="zh-CN" altLang="en-US" sz="25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的作用就是把资源的所有权(ownership)从一个绑定转移（move）成另一个绑定。</a:t>
            </a:r>
            <a:endParaRPr kumimoji="0" lang="zh-CN" altLang="en-US" sz="2500" b="0" i="0" u="none" strike="noStrike" cap="none" spc="0" normalizeH="0" baseline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"/>
            </a:pPr>
            <a:r>
              <a:rPr kumimoji="0" lang="zh-CN" altLang="en-US" sz="25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只有资源的所有者销毁后才释放内存，而无论这个资源是否被多次move，同一时刻只有一个owner，所以该资源的内存也只会被销毁</a:t>
            </a:r>
            <a:r>
              <a:rPr kumimoji="0" lang="zh-CN" altLang="en-US" sz="25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一次</a:t>
            </a:r>
            <a:endParaRPr kumimoji="0" lang="zh-CN" altLang="en-US" sz="2500" b="0" i="0" u="none" strike="noStrike" cap="none" spc="0" normalizeH="0" baseline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478155" y="4732655"/>
            <a:ext cx="11280775" cy="5080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3" name="文本框 2"/>
          <p:cNvSpPr txBox="1"/>
          <p:nvPr/>
        </p:nvSpPr>
        <p:spPr>
          <a:xfrm>
            <a:off x="466090" y="5407660"/>
            <a:ext cx="11180445" cy="30251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500">
                <a:sym typeface="Avenir Next Medium"/>
              </a:rPr>
              <a:t>rust </a:t>
            </a:r>
            <a:r>
              <a:rPr lang="zh-CN" altLang="en-US" sz="2500">
                <a:sym typeface="Avenir Next Medium"/>
              </a:rPr>
              <a:t>是没有运行时的，这里插播一点，关于静态分发和动态分发</a:t>
            </a:r>
            <a:r>
              <a:rPr lang="en-US" altLang="zh-CN" sz="2500">
                <a:sym typeface="Avenir Next Medium"/>
              </a:rPr>
              <a:t>(c++ vptr)</a:t>
            </a:r>
            <a:r>
              <a:rPr lang="zh-CN" altLang="en-US" sz="2500">
                <a:ea typeface="宋体" charset="0"/>
                <a:sym typeface="Avenir Next Medium"/>
              </a:rPr>
              <a:t>。</a:t>
            </a:r>
            <a:endParaRPr lang="zh-CN" altLang="en-US" sz="2500">
              <a:ea typeface="宋体" charset="0"/>
              <a:sym typeface="Avenir Next Medium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5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宋体" charset="0"/>
                <a:cs typeface="Avenir Next Medium"/>
                <a:sym typeface="Avenir Next Medium"/>
              </a:rPr>
              <a:t>静态分发在编译时会对代码进行优化，允许函数被内联调用，带来的问题是</a:t>
            </a:r>
            <a:r>
              <a:rPr kumimoji="0" lang="en-US" altLang="zh-CN" sz="25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宋体" charset="0"/>
                <a:cs typeface="Avenir Next Medium"/>
                <a:sym typeface="Avenir Next Medium"/>
              </a:rPr>
              <a:t>“</a:t>
            </a:r>
            <a:r>
              <a:rPr kumimoji="0" lang="zh-CN" altLang="en-US" sz="25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宋体" charset="0"/>
                <a:cs typeface="Avenir Next Medium"/>
                <a:sym typeface="Avenir Next Medium"/>
              </a:rPr>
              <a:t>代码膨胀</a:t>
            </a:r>
            <a:r>
              <a:rPr kumimoji="0" lang="en-US" altLang="zh-CN" sz="25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宋体" charset="0"/>
                <a:cs typeface="Avenir Next Medium"/>
                <a:sym typeface="Avenir Next Medium"/>
              </a:rPr>
              <a:t>”</a:t>
            </a:r>
            <a:r>
              <a:rPr kumimoji="0" lang="zh-CN" altLang="en-US" sz="25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宋体" charset="0"/>
                <a:cs typeface="Avenir Next Medium"/>
                <a:sym typeface="Avenir Next Medium"/>
              </a:rPr>
              <a:t>，但是运行效率很高效。</a:t>
            </a:r>
            <a:endParaRPr kumimoji="0" lang="zh-CN" altLang="en-US" sz="2500" b="0" i="0" u="none" strike="noStrike" cap="none" spc="0" normalizeH="0" baseline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宋体" charset="0"/>
              <a:cs typeface="Avenir Next Medium"/>
              <a:sym typeface="Avenir Next Medium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5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宋体" charset="0"/>
                <a:cs typeface="Avenir Next Medium"/>
                <a:sym typeface="Avenir Next Medium"/>
              </a:rPr>
              <a:t>动态分发：</a:t>
            </a:r>
            <a:r>
              <a:rPr kumimoji="0" lang="en-US" altLang="zh-CN" sz="25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宋体" charset="0"/>
                <a:cs typeface="Avenir Next Medium"/>
                <a:sym typeface="Avenir Next Medium"/>
              </a:rPr>
              <a:t>rust </a:t>
            </a:r>
            <a:r>
              <a:rPr kumimoji="0" lang="zh-CN" altLang="en-US" sz="25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宋体" charset="0"/>
                <a:cs typeface="Avenir Next Medium"/>
                <a:sym typeface="Avenir Next Medium"/>
              </a:rPr>
              <a:t>里有一种类型叫 </a:t>
            </a:r>
            <a:r>
              <a:rPr kumimoji="0" lang="en-US" altLang="zh-CN" sz="25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宋体" charset="0"/>
                <a:cs typeface="Avenir Next Medium"/>
                <a:sym typeface="Avenir Next Medium"/>
              </a:rPr>
              <a:t>trait </a:t>
            </a:r>
            <a:r>
              <a:rPr kumimoji="0" lang="zh-CN" altLang="en-US" sz="25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宋体" charset="0"/>
                <a:cs typeface="Avenir Next Medium"/>
                <a:sym typeface="Avenir Next Medium"/>
              </a:rPr>
              <a:t>，我们可以类比为 </a:t>
            </a:r>
            <a:r>
              <a:rPr kumimoji="0" lang="en-US" altLang="zh-CN" sz="25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宋体" charset="0"/>
                <a:cs typeface="Avenir Next Medium"/>
                <a:sym typeface="Avenir Next Medium"/>
              </a:rPr>
              <a:t>go </a:t>
            </a:r>
            <a:r>
              <a:rPr kumimoji="0" lang="zh-CN" altLang="en-US" sz="25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宋体" charset="0"/>
                <a:cs typeface="Avenir Next Medium"/>
                <a:sym typeface="Avenir Next Medium"/>
              </a:rPr>
              <a:t>的 </a:t>
            </a:r>
            <a:r>
              <a:rPr kumimoji="0" lang="en-US" altLang="zh-CN" sz="25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宋体" charset="0"/>
                <a:cs typeface="Avenir Next Medium"/>
                <a:sym typeface="Avenir Next Medium"/>
              </a:rPr>
              <a:t>interface </a:t>
            </a:r>
            <a:r>
              <a:rPr kumimoji="0" lang="zh-CN" altLang="en-US" sz="25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宋体" charset="0"/>
                <a:cs typeface="Avenir Next Medium"/>
                <a:sym typeface="Avenir Next Medium"/>
              </a:rPr>
              <a:t>。</a:t>
            </a:r>
            <a:r>
              <a:rPr kumimoji="0" lang="en-US" altLang="zh-CN" sz="25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宋体" charset="0"/>
                <a:cs typeface="Avenir Next Medium"/>
                <a:sym typeface="Avenir Next Medium"/>
              </a:rPr>
              <a:t>rust </a:t>
            </a:r>
            <a:r>
              <a:rPr kumimoji="0" lang="zh-CN" altLang="en-US" sz="25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宋体" charset="0"/>
                <a:cs typeface="Avenir Next Medium"/>
                <a:sym typeface="Avenir Next Medium"/>
              </a:rPr>
              <a:t>的实现方式大致是使用 </a:t>
            </a:r>
            <a:r>
              <a:rPr kumimoji="0" lang="en-US" altLang="zh-CN" sz="25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宋体" charset="0"/>
                <a:cs typeface="Avenir Next Medium"/>
                <a:sym typeface="Avenir Next Medium"/>
              </a:rPr>
              <a:t>vptr</a:t>
            </a:r>
            <a:r>
              <a:rPr kumimoji="0" lang="zh-CN" altLang="en-US" sz="25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宋体" charset="0"/>
                <a:cs typeface="Avenir Next Medium"/>
                <a:sym typeface="Avenir Next Medium"/>
              </a:rPr>
              <a:t>，只不过对比 </a:t>
            </a:r>
            <a:r>
              <a:rPr kumimoji="0" lang="en-US" altLang="zh-CN" sz="25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宋体" charset="0"/>
                <a:cs typeface="Avenir Next Medium"/>
                <a:sym typeface="Avenir Next Medium"/>
              </a:rPr>
              <a:t>c++ </a:t>
            </a:r>
            <a:r>
              <a:rPr kumimoji="0" lang="zh-CN" altLang="en-US" sz="25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宋体" charset="0"/>
                <a:cs typeface="Avenir Next Medium"/>
                <a:sym typeface="Avenir Next Medium"/>
              </a:rPr>
              <a:t>的 </a:t>
            </a:r>
            <a:r>
              <a:rPr kumimoji="0" lang="en-US" altLang="zh-CN" sz="25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宋体" charset="0"/>
                <a:cs typeface="Avenir Next Medium"/>
                <a:sym typeface="Avenir Next Medium"/>
              </a:rPr>
              <a:t>vptr </a:t>
            </a:r>
            <a:r>
              <a:rPr kumimoji="0" lang="zh-CN" altLang="en-US" sz="25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宋体" charset="0"/>
                <a:cs typeface="Avenir Next Medium"/>
                <a:sym typeface="Avenir Next Medium"/>
              </a:rPr>
              <a:t>是 对象内存布局的一部分，而 </a:t>
            </a:r>
            <a:r>
              <a:rPr kumimoji="0" lang="en-US" altLang="zh-CN" sz="25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宋体" charset="0"/>
                <a:cs typeface="Avenir Next Medium"/>
                <a:sym typeface="Avenir Next Medium"/>
              </a:rPr>
              <a:t>rust </a:t>
            </a:r>
            <a:r>
              <a:rPr kumimoji="0" lang="zh-CN" altLang="en-US" sz="25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宋体" charset="0"/>
                <a:cs typeface="Avenir Next Medium"/>
                <a:sym typeface="Avenir Next Medium"/>
              </a:rPr>
              <a:t>的 </a:t>
            </a:r>
            <a:r>
              <a:rPr kumimoji="0" lang="en-US" altLang="zh-CN" sz="25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宋体" charset="0"/>
                <a:cs typeface="Avenir Next Medium"/>
                <a:sym typeface="Avenir Next Medium"/>
              </a:rPr>
              <a:t>vptr </a:t>
            </a:r>
            <a:r>
              <a:rPr kumimoji="0" lang="zh-CN" altLang="en-US" sz="25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宋体" charset="0"/>
                <a:cs typeface="Avenir Next Medium"/>
                <a:sym typeface="Avenir Next Medium"/>
              </a:rPr>
              <a:t>是对象与虚表指针的一部分。</a:t>
            </a:r>
            <a:endParaRPr kumimoji="0" lang="zh-CN" altLang="en-US" sz="2500" b="0" i="0" u="none" strike="noStrike" cap="none" spc="0" normalizeH="0" baseline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宋体" charset="0"/>
              <a:cs typeface="Avenir Next Medium"/>
              <a:sym typeface="Avenir Next Medium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右箭头 5"/>
          <p:cNvSpPr/>
          <p:nvPr/>
        </p:nvSpPr>
        <p:spPr>
          <a:xfrm>
            <a:off x="927100" y="205502"/>
            <a:ext cx="3662045" cy="1506060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5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冬青黑体简体中文" panose="020B0300000000000000" charset="-122"/>
                <a:ea typeface="冬青黑体简体中文" panose="020B0300000000000000" charset="-122"/>
                <a:cs typeface="+mn-cs"/>
                <a:sym typeface="DIN Condensed" panose="00000500000000000000"/>
              </a:rPr>
              <a:t>借用</a:t>
            </a:r>
            <a:endParaRPr kumimoji="0" lang="zh-CN" altLang="en-US" sz="45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冬青黑体简体中文" panose="020B0300000000000000" charset="-122"/>
              <a:ea typeface="冬青黑体简体中文" panose="020B0300000000000000" charset="-122"/>
              <a:cs typeface="+mn-cs"/>
              <a:sym typeface="DIN Condensed" panose="0000050000000000000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83150" y="677545"/>
            <a:ext cx="6565900" cy="5632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用于访问数据而不需要所有权的情形</a:t>
            </a: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927100" y="5180011"/>
            <a:ext cx="3662045" cy="1725931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5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冬青黑体简体中文" panose="020B0300000000000000" charset="-122"/>
                <a:ea typeface="冬青黑体简体中文" panose="020B0300000000000000" charset="-122"/>
                <a:cs typeface="+mn-cs"/>
                <a:sym typeface="DIN Condensed" panose="00000500000000000000"/>
              </a:rPr>
              <a:t>生命周期</a:t>
            </a:r>
            <a:endParaRPr kumimoji="0" lang="zh-CN" altLang="en-US" sz="45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冬青黑体简体中文" panose="020B0300000000000000" charset="-122"/>
              <a:ea typeface="冬青黑体简体中文" panose="020B0300000000000000" charset="-122"/>
              <a:cs typeface="+mn-cs"/>
              <a:sym typeface="DIN Condensed" panose="0000050000000000000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83150" y="5761990"/>
            <a:ext cx="6565900" cy="5632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用于访问数据而不需要所有权的情形</a:t>
            </a: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27100" y="1811973"/>
            <a:ext cx="10857230" cy="32099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7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" panose="020B0803020202020204" charset="0"/>
                <a:ea typeface="Avenir Next Medium"/>
                <a:cs typeface="Avenir Next Medium"/>
                <a:sym typeface="Avenir Next Medium"/>
              </a:rPr>
              <a:t>当函数使用引用而不是实际值作为参数，无需返回值来交还所有权，我们将获取引用作为函数参数称为 借用（borrowing）。</a:t>
            </a:r>
            <a:endParaRPr kumimoji="0" lang="zh-CN" altLang="en-US" sz="2700" b="0" i="0" u="none" strike="noStrike" cap="none" spc="0" normalizeH="0" baseline="0">
              <a:ln>
                <a:noFill/>
              </a:ln>
              <a:solidFill>
                <a:srgbClr val="838787"/>
              </a:solidFill>
              <a:effectLst/>
              <a:uFillTx/>
              <a:latin typeface="Avenir Next" panose="020B0803020202020204" charset="0"/>
              <a:ea typeface="Avenir Next Medium"/>
              <a:cs typeface="Avenir Next Medium"/>
              <a:sym typeface="Avenir Next Medium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7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" panose="020B0803020202020204" charset="0"/>
                <a:ea typeface="Avenir Next Medium"/>
                <a:cs typeface="Avenir Next Medium"/>
                <a:sym typeface="Avenir Next Medium"/>
              </a:rPr>
              <a:t>这个机制非常像其他编程语言中的 </a:t>
            </a:r>
            <a:r>
              <a:rPr kumimoji="0" lang="en-US" altLang="zh-CN" sz="2700" b="0" i="0" u="none" strike="noStrike" cap="none" spc="0" normalizeH="0" baseline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FillTx/>
                <a:latin typeface="Avenir Next" panose="020B0803020202020204" charset="0"/>
                <a:ea typeface="Avenir Next Medium"/>
                <a:cs typeface="Avenir Next Medium"/>
                <a:sym typeface="Avenir Next Medium"/>
              </a:rPr>
              <a:t>“读写锁”</a:t>
            </a:r>
            <a:r>
              <a:rPr kumimoji="0" lang="zh-CN" altLang="en-US" sz="27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" panose="020B0803020202020204" charset="0"/>
                <a:ea typeface="宋体" charset="0"/>
                <a:cs typeface="Avenir Next Medium"/>
                <a:sym typeface="Avenir Next Medium"/>
              </a:rPr>
              <a:t>。</a:t>
            </a:r>
            <a:r>
              <a:rPr kumimoji="0" lang="en-US" altLang="zh-CN" sz="27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" panose="020B0803020202020204" charset="0"/>
                <a:ea typeface="Avenir Next Medium"/>
                <a:cs typeface="Avenir Next Medium"/>
                <a:sym typeface="Avenir Next Medium"/>
              </a:rPr>
              <a:t>只不过Rust是在编译中完成这个(Borrowing)检查的，而不是在运行时，</a:t>
            </a:r>
            <a:r>
              <a:rPr kumimoji="0" lang="zh-CN" altLang="en-US" sz="27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" panose="020B0803020202020204" charset="0"/>
                <a:ea typeface="Avenir Next Medium"/>
                <a:cs typeface="Avenir Next Medium"/>
                <a:sym typeface="Avenir Next Medium"/>
              </a:rPr>
              <a:t>这很大程度上</a:t>
            </a:r>
            <a:r>
              <a:rPr kumimoji="0" lang="zh-CN" altLang="en-US" sz="2700" b="0" i="0" u="none" strike="noStrike" cap="none" spc="0" normalizeH="0" baseline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FillTx/>
                <a:latin typeface="Avenir Next" panose="020B0803020202020204" charset="0"/>
                <a:ea typeface="Avenir Next Medium"/>
                <a:cs typeface="Avenir Next Medium"/>
                <a:sym typeface="Avenir Next Medium"/>
              </a:rPr>
              <a:t>避免了</a:t>
            </a:r>
            <a:r>
              <a:rPr kumimoji="0" lang="en-US" altLang="zh-CN" sz="2700" b="0" i="0" u="none" strike="noStrike" cap="none" spc="0" normalizeH="0" baseline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FillTx/>
                <a:latin typeface="Avenir Next" panose="020B0803020202020204" charset="0"/>
                <a:ea typeface="Avenir Next Medium"/>
                <a:cs typeface="Avenir Next Medium"/>
                <a:sym typeface="Avenir Next Medium"/>
              </a:rPr>
              <a:t>死锁或者野指针的问题。</a:t>
            </a:r>
            <a:r>
              <a:rPr lang="en-US" altLang="zh-CN" sz="2700">
                <a:latin typeface="Avenir Next" panose="020B0803020202020204" charset="0"/>
                <a:sym typeface="Avenir Next Medium"/>
              </a:rPr>
              <a:t>这是数据读写过程中保障一致性的典型做法。</a:t>
            </a:r>
            <a:endParaRPr lang="en-US" altLang="zh-CN" sz="2700">
              <a:latin typeface="Avenir Next" panose="020B0803020202020204" charset="0"/>
              <a:sym typeface="Avenir Next Medium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7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" panose="020B0803020202020204" charset="0"/>
                <a:ea typeface="Avenir Next Medium"/>
                <a:cs typeface="Avenir Next Medium"/>
                <a:sym typeface="Avenir Next Medium"/>
              </a:rPr>
              <a:t>这也就是为什么介绍说 </a:t>
            </a:r>
            <a:r>
              <a:rPr kumimoji="0" lang="en-US" altLang="zh-CN" sz="27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" panose="020B0803020202020204" charset="0"/>
                <a:ea typeface="Avenir Next Medium"/>
                <a:cs typeface="Avenir Next Medium"/>
                <a:sym typeface="Avenir Next Medium"/>
              </a:rPr>
              <a:t>rust </a:t>
            </a:r>
            <a:r>
              <a:rPr kumimoji="0" lang="zh-CN" altLang="en-US" sz="27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" panose="020B0803020202020204" charset="0"/>
                <a:ea typeface="Avenir Next Medium"/>
                <a:cs typeface="Avenir Next Medium"/>
                <a:sym typeface="Avenir Next Medium"/>
              </a:rPr>
              <a:t>的编译器是优秀的。</a:t>
            </a:r>
            <a:endParaRPr kumimoji="0" lang="zh-CN" altLang="en-US" sz="2700" b="0" i="0" u="none" strike="noStrike" cap="none" spc="0" normalizeH="0" baseline="0">
              <a:ln>
                <a:noFill/>
              </a:ln>
              <a:solidFill>
                <a:srgbClr val="838787"/>
              </a:solidFill>
              <a:effectLst/>
              <a:uFillTx/>
              <a:latin typeface="Avenir Next" panose="020B0803020202020204" charset="0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27100" y="6531293"/>
            <a:ext cx="10283825" cy="29019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7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生命周期（lifetime）编译器（中的借用检查器）用来保证程序中的所有的借用都是有效的。这里强调资源都是存在在一个有效的存活时间或区间</a:t>
            </a:r>
            <a:endParaRPr kumimoji="0" lang="zh-CN" altLang="en-US" sz="2700" b="0" i="0" u="none" strike="noStrike" cap="none" spc="0" normalizeH="0" baseline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7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对比 </a:t>
            </a:r>
            <a:r>
              <a:rPr kumimoji="0" lang="en-US" altLang="zh-CN" sz="27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gc </a:t>
            </a:r>
            <a:r>
              <a:rPr kumimoji="0" lang="zh-CN" altLang="en-US" sz="27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算法的 </a:t>
            </a:r>
            <a:r>
              <a:rPr kumimoji="0" lang="en-US" altLang="zh-CN" sz="27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`标记-清扫（mark &amp; sweep）`</a:t>
            </a:r>
            <a:r>
              <a:rPr kumimoji="0" lang="en-US" altLang="zh-CN" sz="27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(go </a:t>
            </a:r>
            <a:r>
              <a:rPr kumimoji="0" lang="zh-CN" altLang="en-US" sz="27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垃圾回收：http://legendtkl.com/2017/04/28/golang-gc/</a:t>
            </a:r>
            <a:r>
              <a:rPr kumimoji="0" lang="en-US" altLang="zh-CN" sz="27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)</a:t>
            </a:r>
            <a:r>
              <a:rPr kumimoji="0" lang="zh-CN" altLang="en-US" sz="27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，看起来挺像的。</a:t>
            </a:r>
            <a:r>
              <a:rPr kumimoji="0" lang="en-US" altLang="zh-CN" sz="27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`</a:t>
            </a:r>
            <a:r>
              <a:rPr lang="zh-CN" altLang="en-US" sz="2700">
                <a:sym typeface="Avenir Next Medium"/>
              </a:rPr>
              <a:t>lifetime</a:t>
            </a:r>
            <a:r>
              <a:rPr kumimoji="0" lang="en-US" altLang="zh-CN" sz="27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` </a:t>
            </a:r>
            <a:r>
              <a:rPr kumimoji="0" lang="zh-CN" altLang="en-US" sz="27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主要是避免 </a:t>
            </a:r>
            <a:r>
              <a:rPr kumimoji="0" lang="en-US" altLang="zh-CN" sz="27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`use after free`	</a:t>
            </a:r>
            <a:r>
              <a:rPr kumimoji="0" lang="zh-CN" altLang="en-US" sz="27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问题。</a:t>
            </a:r>
            <a:endParaRPr kumimoji="0" lang="zh-CN" altLang="en-US" sz="2700" b="0" i="0" u="none" strike="noStrike" cap="none" spc="0" normalizeH="0" baseline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541655" y="967105"/>
            <a:ext cx="11922125" cy="67189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我们再回顾一下上文提到的 </a:t>
            </a: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rust </a:t>
            </a: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并发问题，鉴于能力问题，本人仅仅做抛砖引玉。</a:t>
            </a: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sz="3000">
                <a:sym typeface="+mn-ea"/>
              </a:rPr>
              <a:t>go,rust的并发模型，都是选择了csp模型的实现，不同之处是go使用了协程(goroutine)，而 rust 使用的是封装后的系统线程。rust在 1.0 版本之前官方实现了轻量的协程，由于考虑内存安全以及整体语言的设计在最终放弃了。现在官方实现的异步方案是类似于 JavaScript 的 `async` 的形式，目前是 beta 版还没正式加入标准库。在 channel的实现上，go 遵循了csp的设计理念，抽象完美，channel到了程序员手中是一种数据类型，更接近于 `channel` 的概念。而 rust 的channel </a:t>
            </a:r>
            <a:r>
              <a:rPr lang="zh-CN" sz="3000">
                <a:sym typeface="+mn-ea"/>
              </a:rPr>
              <a:t>在标准库库中实现 </a:t>
            </a:r>
            <a:r>
              <a:rPr lang="en-US" altLang="zh-CN" sz="3000">
                <a:sym typeface="+mn-ea"/>
              </a:rPr>
              <a:t>`std::sync::mpsc`</a:t>
            </a:r>
            <a:r>
              <a:rPr lang="zh-CN" altLang="en-US" sz="3000">
                <a:ea typeface="宋体" charset="0"/>
                <a:sym typeface="+mn-ea"/>
              </a:rPr>
              <a:t>，</a:t>
            </a:r>
            <a:r>
              <a:rPr lang="en-US" altLang="zh-CN" sz="3000">
                <a:ea typeface="宋体" charset="0"/>
                <a:sym typeface="+mn-ea"/>
              </a:rPr>
              <a:t>mpsc</a:t>
            </a:r>
            <a:r>
              <a:rPr lang="zh-CN" altLang="en-US" sz="3000">
                <a:ea typeface="宋体" charset="0"/>
                <a:sym typeface="+mn-ea"/>
              </a:rPr>
              <a:t>：多处理单</a:t>
            </a:r>
            <a:r>
              <a:rPr lang="en-US" altLang="zh-CN" sz="3000">
                <a:ea typeface="宋体" charset="0"/>
                <a:sym typeface="+mn-ea"/>
              </a:rPr>
              <a:t>channel</a:t>
            </a:r>
            <a:r>
              <a:rPr lang="zh-CN" altLang="en-US" sz="3000">
                <a:ea typeface="宋体" charset="0"/>
                <a:sym typeface="+mn-ea"/>
              </a:rPr>
              <a:t>。</a:t>
            </a:r>
            <a:r>
              <a:rPr lang="en-US" altLang="zh-CN" sz="3000">
                <a:sym typeface="+mn-ea"/>
              </a:rPr>
              <a:t>	</a:t>
            </a:r>
            <a:endParaRPr sz="3000">
              <a:sym typeface="+mn-ea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3000">
                <a:sym typeface="+mn-ea"/>
              </a:rPr>
              <a:t>rust </a:t>
            </a:r>
            <a:r>
              <a:rPr lang="zh-CN" altLang="en-US" sz="3000">
                <a:sym typeface="+mn-ea"/>
              </a:rPr>
              <a:t>较典型单 </a:t>
            </a:r>
            <a:r>
              <a:rPr lang="en-US" altLang="zh-CN" sz="3000">
                <a:sym typeface="+mn-ea"/>
              </a:rPr>
              <a:t>actor </a:t>
            </a:r>
            <a:r>
              <a:rPr lang="zh-CN" altLang="en-US" sz="3000">
                <a:sym typeface="+mn-ea"/>
              </a:rPr>
              <a:t>并发模型实现：https://github.com/actix/actix。主要由微软员工维护。</a:t>
            </a: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LeetCode 第一题’两数之和’提交记录，这里所有提交的代码使用的都是同一种思路：输入数组的所有值作为 Hash table 的 key，’indices’ 作为 value，然后遍历 Hash table 求结果。"/>
          <p:cNvSpPr txBox="1"/>
          <p:nvPr/>
        </p:nvSpPr>
        <p:spPr>
          <a:xfrm>
            <a:off x="144533" y="429492"/>
            <a:ext cx="12715734" cy="125539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spcBef>
                <a:spcPts val="2800"/>
              </a:spcBef>
              <a:defRPr sz="3000"/>
            </a:lvl1pPr>
          </a:lstStyle>
          <a:p>
            <a:r>
              <a:rPr lang="zh-CN" sz="2500"/>
              <a:t>关于 </a:t>
            </a:r>
            <a:r>
              <a:rPr lang="en-US" altLang="zh-CN" sz="2500"/>
              <a:t>rust </a:t>
            </a:r>
            <a:r>
              <a:rPr lang="zh-CN" altLang="en-US" sz="2500"/>
              <a:t>运行性能不错单问题，我这仅仅做一个片面的举例。</a:t>
            </a:r>
            <a:r>
              <a:rPr sz="2500"/>
              <a:t>LeetCode 第一题’两数之和’提交记录，这里所有提交的代码使用的都是同一种思路：输入数组的所有值作为 Hash table 的 key，’indices’ 作为 value，然后遍历 Hash table 求结果。</a:t>
            </a:r>
            <a:endParaRPr sz="2500"/>
          </a:p>
        </p:txBody>
      </p:sp>
      <p:pic>
        <p:nvPicPr>
          <p:cNvPr id="221" name="two_sum_rust.png" descr="two_sum_rust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77034" y="2240065"/>
            <a:ext cx="3954894" cy="34101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22" name="two_sum_golang.png" descr="two_sum_gola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4617" y="5967325"/>
            <a:ext cx="3999728" cy="353953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23" name="leetcode.png" descr="leetcod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10" y="2353920"/>
            <a:ext cx="8562333" cy="702012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24" name="Line"/>
          <p:cNvSpPr/>
          <p:nvPr/>
        </p:nvSpPr>
        <p:spPr>
          <a:xfrm flipH="1">
            <a:off x="5373570" y="3190591"/>
            <a:ext cx="3708314" cy="1716840"/>
          </a:xfrm>
          <a:prstGeom prst="line">
            <a:avLst/>
          </a:prstGeom>
          <a:ln w="508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latin typeface="+mn-lt"/>
                <a:ea typeface="+mn-ea"/>
                <a:cs typeface="+mn-cs"/>
                <a:sym typeface="DIN Condensed" panose="00000500000000000000"/>
              </a:defRPr>
            </a:pPr>
          </a:p>
        </p:txBody>
      </p:sp>
      <p:sp>
        <p:nvSpPr>
          <p:cNvPr id="225" name="Line"/>
          <p:cNvSpPr/>
          <p:nvPr/>
        </p:nvSpPr>
        <p:spPr>
          <a:xfrm flipH="1">
            <a:off x="5263371" y="6925417"/>
            <a:ext cx="3702978" cy="973668"/>
          </a:xfrm>
          <a:prstGeom prst="line">
            <a:avLst/>
          </a:prstGeom>
          <a:ln w="508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latin typeface="+mn-lt"/>
                <a:ea typeface="+mn-ea"/>
                <a:cs typeface="+mn-cs"/>
                <a:sym typeface="DIN Condensed" panose="00000500000000000000"/>
              </a:defRPr>
            </a:p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leetcode2.png" descr="leetcode2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6098" y="1527947"/>
            <a:ext cx="11192998" cy="710697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rust实际工程实践：阿里云智慧城市（近实时流式计算），手机淘宝广告服务，知乎搜索系统，百度X-lab的mesabox，bilibili缓存代理中间件…"/>
          <p:cNvSpPr txBox="1"/>
          <p:nvPr/>
        </p:nvSpPr>
        <p:spPr>
          <a:xfrm>
            <a:off x="480060" y="879793"/>
            <a:ext cx="11304905" cy="748792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r>
              <a:rPr sz="3000"/>
              <a:t>rust实际工程实践：</a:t>
            </a:r>
            <a:endParaRPr sz="3000"/>
          </a:p>
          <a:p>
            <a:pPr marL="342900" indent="-342900">
              <a:buFont typeface="Wingdings" panose="05000000000000000000" charset="0"/>
              <a:buChar char=""/>
            </a:pPr>
            <a:r>
              <a:rPr lang="en-US" sz="3000"/>
              <a:t>Facebook  libra </a:t>
            </a:r>
            <a:r>
              <a:rPr lang="zh-CN" altLang="en-US" sz="3000"/>
              <a:t>区块链</a:t>
            </a:r>
            <a:endParaRPr lang="en-US" sz="3000"/>
          </a:p>
          <a:p>
            <a:pPr marL="342900" indent="-342900">
              <a:buFont typeface="Wingdings" panose="05000000000000000000" charset="0"/>
              <a:buChar char=""/>
            </a:pPr>
            <a:r>
              <a:rPr sz="3000"/>
              <a:t>阿里云智慧城市（近实时流式计算）</a:t>
            </a:r>
            <a:endParaRPr sz="3000"/>
          </a:p>
          <a:p>
            <a:pPr marL="342900" indent="-342900">
              <a:buFont typeface="Wingdings" panose="05000000000000000000" charset="0"/>
              <a:buChar char=""/>
            </a:pPr>
            <a:r>
              <a:rPr sz="3000"/>
              <a:t>手机淘宝</a:t>
            </a:r>
            <a:r>
              <a:rPr lang="zh-CN" sz="3000"/>
              <a:t>图片</a:t>
            </a:r>
            <a:r>
              <a:rPr sz="3000"/>
              <a:t>广告</a:t>
            </a:r>
            <a:r>
              <a:rPr lang="zh-CN" sz="3000"/>
              <a:t>渲染</a:t>
            </a:r>
            <a:r>
              <a:rPr sz="3000"/>
              <a:t>服务</a:t>
            </a:r>
            <a:endParaRPr sz="3000"/>
          </a:p>
          <a:p>
            <a:pPr marL="342900" indent="-342900">
              <a:buFont typeface="Wingdings" panose="05000000000000000000" charset="0"/>
              <a:buChar char=""/>
            </a:pPr>
            <a:r>
              <a:rPr lang="zh-CN" sz="3000"/>
              <a:t>字节跳动移动端图形渲染引擎</a:t>
            </a:r>
            <a:endParaRPr sz="3000"/>
          </a:p>
          <a:p>
            <a:pPr marL="342900" indent="-342900">
              <a:buFont typeface="Wingdings" panose="05000000000000000000" charset="0"/>
              <a:buChar char=""/>
            </a:pPr>
            <a:r>
              <a:rPr sz="3000"/>
              <a:t>知乎搜索系统</a:t>
            </a:r>
            <a:endParaRPr sz="3000"/>
          </a:p>
          <a:p>
            <a:pPr marL="342900" indent="-342900">
              <a:buFont typeface="Wingdings" panose="05000000000000000000" charset="0"/>
              <a:buChar char=""/>
            </a:pPr>
            <a:r>
              <a:rPr sz="3000"/>
              <a:t>百度X-lab的mesabox</a:t>
            </a:r>
            <a:endParaRPr sz="3000"/>
          </a:p>
          <a:p>
            <a:pPr marL="342900" indent="-342900">
              <a:buFont typeface="Wingdings" panose="05000000000000000000" charset="0"/>
              <a:buChar char=""/>
            </a:pPr>
            <a:r>
              <a:rPr sz="3000"/>
              <a:t>bilibili缓存代理中间件</a:t>
            </a:r>
            <a:endParaRPr sz="3000"/>
          </a:p>
          <a:p>
            <a:pPr marL="342900" indent="-342900">
              <a:buFont typeface="Wingdings" panose="05000000000000000000" charset="0"/>
              <a:buChar char=""/>
            </a:pPr>
            <a:r>
              <a:rPr lang="en-US" sz="3000"/>
              <a:t>(PingCap)</a:t>
            </a:r>
            <a:r>
              <a:rPr sz="3000"/>
              <a:t>分布式事务键值数据库 TiKV</a:t>
            </a:r>
            <a:endParaRPr sz="3000"/>
          </a:p>
          <a:p>
            <a:pPr marL="342900" indent="-342900">
              <a:buFont typeface="Wingdings" panose="05000000000000000000" charset="0"/>
              <a:buChar char=""/>
            </a:pPr>
            <a:r>
              <a:rPr sz="3000"/>
              <a:t>Redox OS 操作系统，不用于现有的 unix-like 系统</a:t>
            </a:r>
            <a:endParaRPr sz="3000"/>
          </a:p>
        </p:txBody>
      </p:sp>
      <p:sp>
        <p:nvSpPr>
          <p:cNvPr id="230" name="我们可以拿 rust  干什么？"/>
          <p:cNvSpPr txBox="1"/>
          <p:nvPr/>
        </p:nvSpPr>
        <p:spPr>
          <a:xfrm>
            <a:off x="159356" y="311432"/>
            <a:ext cx="4642485" cy="56324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sz="3000"/>
              <a:t>我们可以拿 rust  干什么？</a:t>
            </a:r>
            <a:endParaRPr sz="3000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930" y="991870"/>
            <a:ext cx="12779375" cy="87210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89280" y="274955"/>
            <a:ext cx="11233150" cy="4089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冬青黑体简体中文" panose="020B0300000000000000" charset="-122"/>
                <a:ea typeface="冬青黑体简体中文" panose="020B0300000000000000" charset="-122"/>
                <a:cs typeface="Avenir Next Medium"/>
                <a:sym typeface="Avenir Next Medium"/>
              </a:rPr>
              <a:t>用 </a:t>
            </a: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冬青黑体简体中文" panose="020B0300000000000000" charset="-122"/>
                <a:ea typeface="冬青黑体简体中文" panose="020B0300000000000000" charset="-122"/>
                <a:cs typeface="Avenir Next Medium"/>
                <a:sym typeface="Avenir Next Medium"/>
              </a:rPr>
              <a:t>actix-web</a:t>
            </a:r>
            <a:r>
              <a:rPr kumimoji="0" lang="zh-CN" altLang="en-US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冬青黑体简体中文" panose="020B0300000000000000" charset="-122"/>
                <a:ea typeface="冬青黑体简体中文" panose="020B0300000000000000" charset="-122"/>
                <a:cs typeface="Avenir Next Medium"/>
                <a:sym typeface="Avenir Next Medium"/>
              </a:rPr>
              <a:t>（主要是微软员工维护）</a:t>
            </a: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冬青黑体简体中文" panose="020B0300000000000000" charset="-122"/>
                <a:ea typeface="冬青黑体简体中文" panose="020B0300000000000000" charset="-122"/>
                <a:cs typeface="Avenir Next Medium"/>
                <a:sym typeface="Avenir Next Medium"/>
              </a:rPr>
              <a:t> </a:t>
            </a:r>
            <a:r>
              <a:rPr kumimoji="0" lang="zh-CN" altLang="en-US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冬青黑体简体中文" panose="020B0300000000000000" charset="-122"/>
                <a:ea typeface="冬青黑体简体中文" panose="020B0300000000000000" charset="-122"/>
                <a:cs typeface="Avenir Next Medium"/>
                <a:sym typeface="Avenir Next Medium"/>
              </a:rPr>
              <a:t>写的一个简单的</a:t>
            </a: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冬青黑体简体中文" panose="020B0300000000000000" charset="-122"/>
                <a:ea typeface="冬青黑体简体中文" panose="020B0300000000000000" charset="-122"/>
                <a:cs typeface="Avenir Next Medium"/>
                <a:sym typeface="Avenir Next Medium"/>
              </a:rPr>
              <a:t>web</a:t>
            </a:r>
            <a:r>
              <a:rPr kumimoji="0" lang="zh-CN" altLang="en-US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冬青黑体简体中文" panose="020B0300000000000000" charset="-122"/>
                <a:ea typeface="冬青黑体简体中文" panose="020B0300000000000000" charset="-122"/>
                <a:cs typeface="Avenir Next Medium"/>
                <a:sym typeface="Avenir Next Medium"/>
              </a:rPr>
              <a:t>服务，并运行在本地 </a:t>
            </a: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冬青黑体简体中文" panose="020B0300000000000000" charset="-122"/>
                <a:ea typeface="冬青黑体简体中文" panose="020B0300000000000000" charset="-122"/>
                <a:cs typeface="Avenir Next Medium"/>
                <a:sym typeface="Avenir Next Medium"/>
              </a:rPr>
              <a:t>k8s </a:t>
            </a:r>
            <a:r>
              <a:rPr kumimoji="0" lang="zh-CN" altLang="en-US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冬青黑体简体中文" panose="020B0300000000000000" charset="-122"/>
                <a:ea typeface="冬青黑体简体中文" panose="020B0300000000000000" charset="-122"/>
                <a:cs typeface="Avenir Next Medium"/>
                <a:sym typeface="Avenir Next Medium"/>
              </a:rPr>
              <a:t>集群上。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838787"/>
              </a:solidFill>
              <a:effectLst/>
              <a:uFillTx/>
              <a:latin typeface="冬青黑体简体中文" panose="020B0300000000000000" charset="-122"/>
              <a:ea typeface="冬青黑体简体中文" panose="020B0300000000000000" charset="-122"/>
              <a:cs typeface="Avenir Next Medium"/>
              <a:sym typeface="Avenir Next Medium"/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39285" y="878840"/>
            <a:ext cx="4387850" cy="8705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总结 </a:t>
            </a:r>
            <a:r>
              <a:rPr kumimoji="0" lang="en-US" altLang="zh-CN" sz="5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&amp; QA</a:t>
            </a:r>
            <a:endParaRPr kumimoji="0" lang="en-US" altLang="zh-CN" sz="5000" b="0" i="0" u="none" strike="noStrike" cap="none" spc="0" normalizeH="0" baseline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8475" y="3422968"/>
            <a:ext cx="12268835" cy="43332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5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一些不错的资源：</a:t>
            </a:r>
            <a:endParaRPr kumimoji="0" lang="zh-CN" altLang="en-US" sz="2500" b="0" i="0" u="none" strike="noStrike" cap="none" spc="0" normalizeH="0" baseline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"/>
            </a:pPr>
            <a:r>
              <a:rPr kumimoji="0" lang="zh-CN" altLang="en-US" sz="25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Rust 程序设计语言「官方书籍中文版」https://kaisery.github.io/trpl-zh-cn/foreword.html</a:t>
            </a:r>
            <a:endParaRPr kumimoji="0" lang="zh-CN" altLang="en-US" sz="2500" b="0" i="0" u="none" strike="noStrike" cap="none" spc="0" normalizeH="0" baseline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"/>
            </a:pPr>
            <a:r>
              <a:rPr kumimoji="0" lang="zh-CN" altLang="en-US" sz="25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清华大学 uCore OS：https://github.com/rcore-os/rCore</a:t>
            </a:r>
            <a:endParaRPr kumimoji="0" lang="zh-CN" altLang="en-US" sz="2500" b="0" i="0" u="none" strike="noStrike" cap="none" spc="0" normalizeH="0" baseline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"/>
            </a:pPr>
            <a:r>
              <a:rPr kumimoji="0" lang="zh-CN" altLang="en-US" sz="25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leetcode-rust 解题：https://github.com/aylei/leetcode-rust</a:t>
            </a:r>
            <a:endParaRPr kumimoji="0" lang="zh-CN" altLang="en-US" sz="2500" b="0" i="0" u="none" strike="noStrike" cap="none" spc="0" normalizeH="0" baseline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"/>
            </a:pPr>
            <a:r>
              <a:rPr kumimoji="0" lang="zh-CN" altLang="en-US" sz="25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《使用Rust编写操作系统》：https://github.com/rustcc/writing-an-os-in-rust</a:t>
            </a:r>
            <a:endParaRPr kumimoji="0" lang="zh-CN" altLang="en-US" sz="2500" b="0" i="0" u="none" strike="noStrike" cap="none" spc="0" normalizeH="0" baseline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"/>
            </a:pPr>
            <a:r>
              <a:rPr kumimoji="0" lang="en-US" altLang="zh-CN" sz="25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rust </a:t>
            </a:r>
            <a:r>
              <a:rPr kumimoji="0" lang="zh-CN" altLang="en-US" sz="25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协程单实现：https://github.com/Xudong-Huang/may</a:t>
            </a:r>
            <a:endParaRPr kumimoji="0" lang="zh-CN" altLang="en-US" sz="2500" b="0" i="0" u="none" strike="noStrike" cap="none" spc="0" normalizeH="0" baseline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 与 rust 区别"/>
          <p:cNvSpPr txBox="1"/>
          <p:nvPr>
            <p:ph type="body" idx="13"/>
          </p:nvPr>
        </p:nvSpPr>
        <p:spPr>
          <a:xfrm>
            <a:off x="889000" y="3139440"/>
            <a:ext cx="11226800" cy="3179445"/>
          </a:xfrm>
          <a:prstGeom prst="rect">
            <a:avLst/>
          </a:prstGeom>
        </p:spPr>
        <p:txBody>
          <a:bodyPr wrap="square"/>
          <a:lstStyle>
            <a:lvl1pPr algn="ctr">
              <a:defRPr sz="5000">
                <a:solidFill>
                  <a:srgbClr val="222222"/>
                </a:solidFill>
              </a:defRPr>
            </a:lvl1pPr>
          </a:lstStyle>
          <a:p>
            <a:pPr marL="685800" indent="-685800">
              <a:buFont typeface="Wingdings" panose="05000000000000000000" charset="0"/>
              <a:buChar char=""/>
            </a:pPr>
            <a:r>
              <a:rPr lang="en-US" altLang="zh-CN">
                <a:latin typeface="系统字体" panose="00000400000000000000" charset="0"/>
                <a:ea typeface="Toppan Bunkyu Midashi Gothic" panose="020B0900000000000000" charset="-128"/>
              </a:rPr>
              <a:t>rust </a:t>
            </a:r>
            <a:r>
              <a:rPr lang="zh-CN" altLang="en-US">
                <a:latin typeface="系统字体" panose="00000400000000000000" charset="0"/>
                <a:ea typeface="Toppan Bunkyu Midashi Gothic" panose="020B0900000000000000" charset="-128"/>
              </a:rPr>
              <a:t>是什么？</a:t>
            </a:r>
            <a:endParaRPr lang="zh-CN" altLang="en-US">
              <a:latin typeface="系统字体" panose="00000400000000000000" charset="0"/>
              <a:ea typeface="Toppan Bunkyu Midashi Gothic" panose="020B0900000000000000" charset="-128"/>
            </a:endParaRPr>
          </a:p>
          <a:p>
            <a:pPr marL="685800" indent="-685800">
              <a:buFont typeface="Wingdings" panose="05000000000000000000" charset="0"/>
              <a:buChar char=""/>
            </a:pPr>
            <a:r>
              <a:rPr lang="en-US" altLang="zh-CN">
                <a:latin typeface="系统字体" panose="00000400000000000000" charset="0"/>
                <a:ea typeface="Toppan Bunkyu Midashi Gothic" panose="020B0900000000000000" charset="-128"/>
              </a:rPr>
              <a:t>rust </a:t>
            </a:r>
            <a:r>
              <a:rPr lang="zh-CN" altLang="en-US">
                <a:latin typeface="系统字体" panose="00000400000000000000" charset="0"/>
                <a:ea typeface="Toppan Bunkyu Midashi Gothic" panose="020B0900000000000000" charset="-128"/>
              </a:rPr>
              <a:t>解决了？</a:t>
            </a:r>
            <a:endParaRPr lang="zh-CN" altLang="en-US">
              <a:latin typeface="系统字体" panose="00000400000000000000" charset="0"/>
              <a:ea typeface="Toppan Bunkyu Midashi Gothic" panose="020B0900000000000000" charset="-128"/>
            </a:endParaRPr>
          </a:p>
          <a:p>
            <a:pPr marL="685800" indent="-685800">
              <a:buFont typeface="Wingdings" panose="05000000000000000000" charset="0"/>
              <a:buChar char=""/>
            </a:pPr>
            <a:r>
              <a:rPr lang="en-US" altLang="zh-CN">
                <a:latin typeface="系统字体" panose="00000400000000000000" charset="0"/>
                <a:ea typeface="Toppan Bunkyu Midashi Gothic" panose="020B0900000000000000" charset="-128"/>
              </a:rPr>
              <a:t>rust </a:t>
            </a:r>
            <a:r>
              <a:rPr lang="zh-CN" altLang="en-US">
                <a:latin typeface="系统字体" panose="00000400000000000000" charset="0"/>
                <a:ea typeface="Toppan Bunkyu Midashi Gothic" panose="020B0900000000000000" charset="-128"/>
              </a:rPr>
              <a:t>谁在用？</a:t>
            </a:r>
            <a:endParaRPr lang="zh-CN" altLang="en-US">
              <a:latin typeface="系统字体" panose="00000400000000000000" charset="0"/>
              <a:ea typeface="Toppan Bunkyu Midashi Gothic" panose="020B0900000000000000" charset="-128"/>
            </a:endParaRPr>
          </a:p>
          <a:p>
            <a:pPr marL="685800" indent="-685800">
              <a:buFont typeface="Wingdings" panose="05000000000000000000" charset="0"/>
              <a:buChar char=""/>
            </a:pPr>
            <a:r>
              <a:rPr lang="en-US" altLang="zh-CN">
                <a:latin typeface="系统字体" panose="00000400000000000000" charset="0"/>
                <a:ea typeface="Toppan Bunkyu Midashi Gothic" panose="020B0900000000000000" charset="-128"/>
              </a:rPr>
              <a:t>rust </a:t>
            </a:r>
            <a:r>
              <a:rPr lang="zh-CN" altLang="en-US">
                <a:latin typeface="系统字体" panose="00000400000000000000" charset="0"/>
                <a:ea typeface="Toppan Bunkyu Midashi Gothic" panose="020B0900000000000000" charset="-128"/>
              </a:rPr>
              <a:t>拿来干嘛？</a:t>
            </a:r>
            <a:endParaRPr lang="zh-CN" altLang="en-US">
              <a:latin typeface="系统字体" panose="00000400000000000000" charset="0"/>
              <a:ea typeface="Toppan Bunkyu Midashi Gothic" panose="020B0900000000000000" charset="-128"/>
            </a:endParaRPr>
          </a:p>
          <a:p>
            <a:pPr marL="685800" indent="-685800">
              <a:buFont typeface="Wingdings" panose="05000000000000000000" charset="0"/>
              <a:buChar char=""/>
            </a:pPr>
            <a:endParaRPr lang="zh-CN" altLang="en-US">
              <a:latin typeface="系统字体" panose="00000400000000000000" charset="0"/>
              <a:ea typeface="Toppan Bunkyu Midashi Gothic" panose="020B0900000000000000" charset="-128"/>
            </a:endParaRPr>
          </a:p>
        </p:txBody>
      </p:sp>
      <p:sp>
        <p:nvSpPr>
          <p:cNvPr id="177" name="因为我们都熟悉的是 Golang"/>
          <p:cNvSpPr txBox="1"/>
          <p:nvPr>
            <p:ph type="body" idx="14"/>
          </p:nvPr>
        </p:nvSpPr>
        <p:spPr>
          <a:xfrm>
            <a:off x="406400" y="8270028"/>
            <a:ext cx="12192000" cy="593725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 </a:t>
            </a:r>
            <a:r>
              <a:rPr lang="zh-CN" altLang="en-US"/>
              <a:t>大神们请多指教</a:t>
            </a:r>
            <a:endParaRPr lang="zh-CN" altLang="en-US"/>
          </a:p>
        </p:txBody>
      </p:sp>
      <p:sp>
        <p:nvSpPr>
          <p:cNvPr id="178" name="分享过程中如有疑问，可以随时提问"/>
          <p:cNvSpPr txBox="1"/>
          <p:nvPr>
            <p:ph type="body" idx="15"/>
          </p:nvPr>
        </p:nvSpPr>
        <p:spPr>
          <a:xfrm>
            <a:off x="406400" y="518161"/>
            <a:ext cx="11176000" cy="396240"/>
          </a:xfrm>
          <a:prstGeom prst="rect">
            <a:avLst/>
          </a:prstGeom>
        </p:spPr>
        <p:txBody>
          <a:bodyPr/>
          <a:lstStyle/>
          <a:p>
            <a:r>
              <a:rPr lang="zh-CN"/>
              <a:t>中途</a:t>
            </a:r>
            <a:r>
              <a:t>如有疑问，可以随时提问</a:t>
            </a:r>
          </a:p>
        </p:txBody>
      </p:sp>
      <p:sp>
        <p:nvSpPr>
          <p:cNvPr id="179" name="本次分享主要内容："/>
          <p:cNvSpPr txBox="1"/>
          <p:nvPr/>
        </p:nvSpPr>
        <p:spPr>
          <a:xfrm>
            <a:off x="889000" y="1220138"/>
            <a:ext cx="11226800" cy="84010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60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 panose="00000500000000000000"/>
              </a:defRPr>
            </a:lvl1pPr>
          </a:lstStyle>
          <a:p>
            <a:r>
              <a:t>本次分享主要内容：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641975" y="4087178"/>
            <a:ext cx="2871470" cy="9474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5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谢谢！</a:t>
            </a:r>
            <a:endParaRPr kumimoji="0" lang="zh-CN" altLang="en-US" sz="5500" b="0" i="0" u="none" strike="noStrike" cap="none" spc="0" normalizeH="0" baseline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宋体" charset="0"/>
              <a:cs typeface="Avenir Next Medium"/>
              <a:sym typeface="Avenir Next Medium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boom.jpg" descr="boom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2400" y="1510665"/>
            <a:ext cx="6917055" cy="673290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1064260" y="867093"/>
            <a:ext cx="7277100" cy="4089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第一次写 </a:t>
            </a: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rust </a:t>
            </a:r>
            <a:r>
              <a:rPr kumimoji="0" lang="zh-CN" altLang="en-US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时的感受大概是这样的（如下图）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64260" y="8243570"/>
            <a:ext cx="10876915" cy="11785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5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先来个断言：在杨浦的街上、地铁上，如果你学习 </a:t>
            </a:r>
            <a:r>
              <a:rPr kumimoji="0" lang="en-US" altLang="zh-CN" sz="35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rust </a:t>
            </a:r>
            <a:r>
              <a:rPr kumimoji="0" lang="zh-CN" altLang="en-US" sz="35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宋体" charset="0"/>
                <a:cs typeface="Avenir Next Medium"/>
                <a:sym typeface="Avenir Next Medium"/>
              </a:rPr>
              <a:t>，你可能是孤独的崽，但也是最亮（靓）的崽！</a:t>
            </a:r>
            <a:r>
              <a:rPr kumimoji="0" lang="en-US" altLang="zh-CN" sz="35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 </a:t>
            </a:r>
            <a:endParaRPr kumimoji="0" lang="en-US" altLang="zh-CN" sz="3500" b="0" i="0" u="none" strike="noStrike" cap="none" spc="0" normalizeH="0" baseline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Image" descr="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2150" y="1778635"/>
            <a:ext cx="6541135" cy="542480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648335" y="723265"/>
            <a:ext cx="5864225" cy="5632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先来看个近期的一个段子</a:t>
            </a: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64665" y="7713028"/>
            <a:ext cx="10328910" cy="1024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实际上 </a:t>
            </a: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rust </a:t>
            </a: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的编译是那么难么？为什么会出现不容易编译通过的情况？</a:t>
            </a: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8130" y="1719580"/>
            <a:ext cx="7192645" cy="23977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81025" y="670561"/>
            <a:ext cx="8159750" cy="5632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这是最一个很典型的 </a:t>
            </a: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`hello world`</a:t>
            </a:r>
            <a:endParaRPr kumimoji="0" lang="en-US" altLang="zh-CN" sz="3000" b="0" i="0" u="none" strike="noStrike" cap="none" spc="0" normalizeH="0" baseline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47775" y="4610100"/>
            <a:ext cx="10509250" cy="42868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lang="zh-CN" altLang="en-US" sz="3200">
                <a:sym typeface="Avenir Next Medium"/>
              </a:rPr>
              <a:t>风格上与 </a:t>
            </a:r>
            <a:r>
              <a:rPr lang="en-US" altLang="zh-CN" sz="3200">
                <a:sym typeface="Avenir Next Medium"/>
              </a:rPr>
              <a:t>go</a:t>
            </a:r>
            <a:r>
              <a:rPr lang="zh-CN" altLang="en-US" sz="3200">
                <a:ea typeface="宋体" charset="0"/>
                <a:sym typeface="Avenir Next Medium"/>
              </a:rPr>
              <a:t>、</a:t>
            </a:r>
            <a:r>
              <a:rPr lang="en-US" altLang="zh-CN" sz="3200">
                <a:ea typeface="宋体" charset="0"/>
                <a:sym typeface="Avenir Next Medium"/>
              </a:rPr>
              <a:t>c </a:t>
            </a:r>
            <a:r>
              <a:rPr lang="zh-CN" altLang="en-US" sz="3200">
                <a:ea typeface="宋体" charset="0"/>
                <a:sym typeface="Avenir Next Medium"/>
              </a:rPr>
              <a:t>有较多相同之处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宋体" charset="0"/>
              <a:cs typeface="Avenir Next Medium"/>
              <a:sym typeface="Avenir Next Medium"/>
            </a:endParaRP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`println!` </a:t>
            </a: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并不是一个函数，而是一个过程宏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回想我们在写业务代码是常常没写好 </a:t>
            </a: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`logx`</a:t>
            </a: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宋体" charset="0"/>
                <a:cs typeface="Avenir Next Medium"/>
                <a:sym typeface="Avenir Next Medium"/>
              </a:rPr>
              <a:t>（作对比）</a:t>
            </a:r>
            <a:endParaRPr kumimoji="0" lang="en-US" altLang="zh-CN" sz="3200" b="0" i="0" u="none" strike="noStrike" cap="none" spc="0" normalizeH="0" baseline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rust 宏系统是图灵完备</a:t>
            </a: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宋体" charset="0"/>
                <a:cs typeface="Avenir Next Medium"/>
                <a:sym typeface="Avenir Next Medium"/>
              </a:rPr>
              <a:t>，甚至可以控制编译器行为，有很多黑魔法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宋体" charset="0"/>
              <a:cs typeface="Avenir Next Medium"/>
              <a:sym typeface="Avenir Next Medium"/>
            </a:endParaRP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宋体" charset="0"/>
                <a:cs typeface="Avenir Next Medium"/>
                <a:sym typeface="Avenir Next Medium"/>
              </a:rPr>
              <a:t>rust </a:t>
            </a: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宋体" charset="0"/>
                <a:cs typeface="Avenir Next Medium"/>
                <a:sym typeface="Avenir Next Medium"/>
              </a:rPr>
              <a:t>编译器尽量控制程序行为，如 </a:t>
            </a: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宋体" charset="0"/>
                <a:cs typeface="Avenir Next Medium"/>
                <a:sym typeface="Avenir Next Medium"/>
              </a:rPr>
              <a:t>trait 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宋体" charset="0"/>
              <a:cs typeface="Avenir Next Medium"/>
              <a:sym typeface="Avenir Next Medium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3" name="Table"/>
          <p:cNvGraphicFramePr/>
          <p:nvPr/>
        </p:nvGraphicFramePr>
        <p:xfrm>
          <a:off x="406400" y="546100"/>
          <a:ext cx="12192000" cy="8674100"/>
        </p:xfrm>
        <a:graphic>
          <a:graphicData uri="http://schemas.openxmlformats.org/drawingml/2006/table">
            <a:tbl>
              <a:tblPr firstCol="1" bandRow="1">
                <a:tableStyleId>{2708684C-4D16-4618-839F-0558EEFCDFE6}</a:tableStyleId>
              </a:tblPr>
              <a:tblGrid>
                <a:gridCol w="2032000"/>
                <a:gridCol w="5080000"/>
                <a:gridCol w="5080000"/>
              </a:tblGrid>
              <a:tr h="7885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3600" b="0">
                          <a:sym typeface="Avenir Next Demi 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latin typeface="儷黑 Pro" panose="020B0500000000000000" charset="-120"/>
                          <a:ea typeface="儷黑 Pro" panose="020B0500000000000000" charset="-120"/>
                          <a:sym typeface="Avenir Next Medium"/>
                        </a:rPr>
                        <a:t>Golang</a:t>
                      </a:r>
                      <a:endParaRPr sz="3600">
                        <a:solidFill>
                          <a:srgbClr val="838787"/>
                        </a:solidFill>
                        <a:latin typeface="儷黑 Pro" panose="020B0500000000000000" charset="-120"/>
                        <a:ea typeface="儷黑 Pro" panose="020B0500000000000000" charset="-120"/>
                        <a:sym typeface="Avenir Next Medium"/>
                      </a:endParaR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latin typeface="儷黑 Pro" panose="020B0500000000000000" charset="-120"/>
                          <a:ea typeface="儷黑 Pro" panose="020B0500000000000000" charset="-120"/>
                          <a:sym typeface="Avenir Next Medium"/>
                        </a:rPr>
                        <a:t>Rust</a:t>
                      </a:r>
                      <a:endParaRPr sz="3600">
                        <a:solidFill>
                          <a:srgbClr val="838787"/>
                        </a:solidFill>
                        <a:latin typeface="儷黑 Pro" panose="020B0500000000000000" charset="-120"/>
                        <a:ea typeface="儷黑 Pro" panose="020B0500000000000000" charset="-120"/>
                        <a:sym typeface="Avenir Next Medium"/>
                      </a:endParaR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</a:tr>
              <a:tr h="7885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A6AAA9"/>
                          </a:solidFill>
                          <a:sym typeface="Avenir Next Demi Bold"/>
                        </a:rPr>
                        <a:t>社区群众</a:t>
                      </a:r>
                      <a:endParaRPr sz="3600">
                        <a:solidFill>
                          <a:srgbClr val="A6AAA9"/>
                        </a:solidFill>
                        <a:sym typeface="Avenir Next Demi Bold"/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838787"/>
                          </a:solidFill>
                          <a:sym typeface="Avenir Next Medium"/>
                        </a:rPr>
                        <a:t>前段时间某站源码吸引一大波粉丝</a:t>
                      </a:r>
                      <a:endParaRPr sz="2500">
                        <a:solidFill>
                          <a:srgbClr val="838787"/>
                        </a:solidFill>
                        <a:sym typeface="Avenir Next Medium"/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zh-CN" sz="3000">
                          <a:solidFill>
                            <a:srgbClr val="838787"/>
                          </a:solidFill>
                          <a:ea typeface="宋体" charset="0"/>
                          <a:sym typeface="Avenir Next Medium"/>
                        </a:rPr>
                        <a:t>最近开始发力吸粉</a:t>
                      </a:r>
                      <a:endParaRPr lang="zh-CN" sz="3000">
                        <a:solidFill>
                          <a:srgbClr val="838787"/>
                        </a:solidFill>
                        <a:ea typeface="宋体" charset="0"/>
                        <a:sym typeface="Avenir Next Medium"/>
                      </a:endParaR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7885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A6AAA9"/>
                          </a:solidFill>
                          <a:sym typeface="Avenir Next Demi Bold"/>
                        </a:rPr>
                        <a:t>第三方库</a:t>
                      </a:r>
                      <a:endParaRPr sz="3600">
                        <a:solidFill>
                          <a:srgbClr val="A6AAA9"/>
                        </a:solidFill>
                        <a:sym typeface="Avenir Next Demi Bold"/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Avenir Next Medium"/>
                        </a:rPr>
                        <a:t>铺天盖地</a:t>
                      </a:r>
                      <a:endParaRPr sz="3600">
                        <a:solidFill>
                          <a:srgbClr val="838787"/>
                        </a:solidFill>
                        <a:sym typeface="Avenir Next Medium"/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zh-CN" sz="2500">
                          <a:solidFill>
                            <a:srgbClr val="838787"/>
                          </a:solidFill>
                          <a:sym typeface="Avenir Next Medium"/>
                        </a:rPr>
                        <a:t>日渐完善</a:t>
                      </a:r>
                      <a:endParaRPr lang="zh-CN" sz="2500">
                        <a:solidFill>
                          <a:srgbClr val="838787"/>
                        </a:solidFill>
                        <a:sym typeface="Avenir Next Medium"/>
                      </a:endParaR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7885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A6AAA9"/>
                          </a:solidFill>
                          <a:sym typeface="Avenir Next Demi Bold"/>
                        </a:rPr>
                        <a:t>难以程度</a:t>
                      </a:r>
                      <a:endParaRPr sz="3600">
                        <a:solidFill>
                          <a:srgbClr val="A6AAA9"/>
                        </a:solidFill>
                        <a:sym typeface="Avenir Next Demi Bold"/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838787"/>
                          </a:solidFill>
                          <a:sym typeface="Avenir Next Medium"/>
                        </a:rPr>
                        <a:t>上手快，效果好</a:t>
                      </a:r>
                      <a:endParaRPr sz="2500">
                        <a:solidFill>
                          <a:srgbClr val="838787"/>
                        </a:solidFill>
                        <a:sym typeface="Avenir Next Medium"/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Avenir Next Medium"/>
                        </a:rPr>
                        <a:t>对头发伤害值翻倍</a:t>
                      </a:r>
                      <a:endParaRPr sz="3600">
                        <a:solidFill>
                          <a:srgbClr val="838787"/>
                        </a:solidFill>
                        <a:sym typeface="Avenir Next Medium"/>
                      </a:endParaR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7885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A6AAA9"/>
                          </a:solidFill>
                          <a:sym typeface="Avenir Next Demi Bold"/>
                        </a:rPr>
                        <a:t>工程实践</a:t>
                      </a:r>
                      <a:endParaRPr sz="3600">
                        <a:solidFill>
                          <a:srgbClr val="A6AAA9"/>
                        </a:solidFill>
                        <a:sym typeface="Avenir Next Demi Bold"/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Avenir Next Medium"/>
                        </a:rPr>
                        <a:t>技术栈</a:t>
                      </a:r>
                      <a:r>
                        <a:rPr lang="zh-CN" sz="3600">
                          <a:solidFill>
                            <a:srgbClr val="838787"/>
                          </a:solidFill>
                          <a:sym typeface="Avenir Next Medium"/>
                        </a:rPr>
                        <a:t>很</a:t>
                      </a:r>
                      <a:r>
                        <a:rPr sz="3600">
                          <a:solidFill>
                            <a:srgbClr val="838787"/>
                          </a:solidFill>
                          <a:sym typeface="Avenir Next Medium"/>
                        </a:rPr>
                        <a:t>成熟</a:t>
                      </a:r>
                      <a:endParaRPr sz="3600">
                        <a:solidFill>
                          <a:srgbClr val="838787"/>
                        </a:solidFill>
                        <a:sym typeface="Avenir Next Medium"/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3600">
                          <a:sym typeface="Avenir Next Medium"/>
                        </a:defRPr>
                      </a:pPr>
                      <a:r>
                        <a:rPr lang="zh-CN"/>
                        <a:t>一些大厂先吃螃蟹</a:t>
                      </a:r>
                      <a:endParaRPr lang="zh-CN"/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7885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3600" b="0">
                          <a:sym typeface="Avenir Next Demi Bold"/>
                        </a:defRPr>
                      </a:pPr>
                      <a:r>
                        <a:rPr lang="zh-CN"/>
                        <a:t>工程成果</a:t>
                      </a:r>
                      <a:endParaRPr lang="zh-CN"/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3600">
                          <a:sym typeface="Avenir Next Medium"/>
                        </a:defRPr>
                      </a:pPr>
                      <a:r>
                        <a:rPr lang="zh-CN"/>
                        <a:t>硕果累累</a:t>
                      </a:r>
                      <a:endParaRPr lang="zh-CN"/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3600">
                          <a:sym typeface="Avenir Next Medium"/>
                        </a:defRPr>
                      </a:pPr>
                      <a:r>
                        <a:rPr lang="zh-CN"/>
                        <a:t>待发力</a:t>
                      </a:r>
                      <a:endParaRPr lang="zh-CN"/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7885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3600" b="0">
                          <a:sym typeface="Avenir Next Demi Bold"/>
                        </a:defRPr>
                      </a:pPr>
                      <a:r>
                        <a:rPr lang="zh-CN"/>
                        <a:t>编程范式</a:t>
                      </a:r>
                      <a:endParaRPr lang="zh-CN"/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3600">
                          <a:sym typeface="Avenir Next Medium"/>
                        </a:defRPr>
                      </a:pPr>
                      <a:r>
                        <a:rPr lang="zh-CN"/>
                        <a:t>多范式</a:t>
                      </a:r>
                      <a:endParaRPr lang="zh-CN"/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3600">
                          <a:sym typeface="Avenir Next Medium"/>
                        </a:defRPr>
                      </a:pPr>
                      <a:r>
                        <a:rPr lang="zh-CN"/>
                        <a:t>多范式</a:t>
                      </a:r>
                      <a:endParaRPr lang="zh-CN"/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7885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3600" b="0">
                          <a:sym typeface="Avenir Next Demi Bold"/>
                        </a:defRPr>
                      </a:pPr>
                      <a:r>
                        <a:rPr lang="zh-CN"/>
                        <a:t>库文档</a:t>
                      </a:r>
                      <a:endParaRPr lang="zh-CN"/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3600">
                          <a:sym typeface="Avenir Next Medium"/>
                        </a:defRPr>
                      </a:pPr>
                      <a:r>
                        <a:rPr lang="zh-CN"/>
                        <a:t>齐全</a:t>
                      </a:r>
                      <a:endParaRPr lang="zh-CN"/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3600">
                          <a:sym typeface="Avenir Next Medium"/>
                        </a:defRPr>
                      </a:pPr>
                      <a:r>
                        <a:rPr lang="zh-CN"/>
                        <a:t>组织得更好</a:t>
                      </a:r>
                      <a:endParaRPr lang="zh-CN"/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7885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3600" b="0">
                          <a:sym typeface="Avenir Next Demi Bold"/>
                        </a:defRPr>
                      </a:pPr>
                      <a:r>
                        <a:rPr lang="zh-CN">
                          <a:ea typeface="宋体" charset="0"/>
                        </a:rPr>
                        <a:t>。。。</a:t>
                      </a:r>
                      <a:endParaRPr lang="zh-CN">
                        <a:ea typeface="宋体" charset="0"/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3600">
                          <a:sym typeface="Avenir Next Medium"/>
                        </a:defRPr>
                      </a:pPr>
                      <a:r>
                        <a:rPr lang="zh-CN">
                          <a:ea typeface="宋体" charset="0"/>
                        </a:rPr>
                        <a:t>。。。</a:t>
                      </a:r>
                      <a:endParaRPr lang="zh-CN">
                        <a:ea typeface="宋体" charset="0"/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3600">
                          <a:sym typeface="Avenir Next Medium"/>
                        </a:defRPr>
                      </a:pPr>
                      <a:r>
                        <a:rPr lang="zh-CN">
                          <a:ea typeface="宋体" charset="0"/>
                        </a:rPr>
                        <a:t>。。。。。</a:t>
                      </a:r>
                      <a:endParaRPr lang="zh-CN">
                        <a:ea typeface="宋体" charset="0"/>
                      </a:endParaR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7885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3600" b="0">
                          <a:sym typeface="Avenir Next Demi Bold"/>
                        </a:defRPr>
                      </a:pPr>
                      <a:r>
                        <a:rPr lang="zh-CN">
                          <a:ea typeface="宋体" charset="0"/>
                        </a:rPr>
                        <a:t>。。。</a:t>
                      </a:r>
                      <a:endParaRPr lang="zh-CN">
                        <a:ea typeface="宋体" charset="0"/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3600">
                          <a:sym typeface="Avenir Next Medium"/>
                        </a:defRPr>
                      </a:pPr>
                      <a:r>
                        <a:rPr lang="zh-CN">
                          <a:ea typeface="宋体" charset="0"/>
                        </a:rPr>
                        <a:t>。。。。</a:t>
                      </a:r>
                      <a:endParaRPr lang="zh-CN">
                        <a:ea typeface="宋体" charset="0"/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3600">
                          <a:sym typeface="Avenir Next Medium"/>
                        </a:defRPr>
                      </a:pPr>
                      <a:r>
                        <a:rPr lang="zh-CN">
                          <a:ea typeface="宋体" charset="0"/>
                        </a:rPr>
                        <a:t>。。。。。</a:t>
                      </a:r>
                      <a:endParaRPr lang="zh-CN">
                        <a:ea typeface="宋体" charset="0"/>
                      </a:endParaR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7885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600">
                          <a:solidFill>
                            <a:srgbClr val="A6AAA9"/>
                          </a:solidFill>
                          <a:latin typeface="儷黑 Pro" panose="020B0500000000000000" charset="-120"/>
                          <a:ea typeface="儷黑 Pro" panose="020B0500000000000000" charset="-120"/>
                          <a:sym typeface="Avenir Next Demi Bold"/>
                        </a:rPr>
                        <a:t>wasm</a:t>
                      </a:r>
                      <a:endParaRPr lang="en-US" sz="3600">
                        <a:solidFill>
                          <a:srgbClr val="A6AAA9"/>
                        </a:solidFill>
                        <a:latin typeface="儷黑 Pro" panose="020B0500000000000000" charset="-120"/>
                        <a:ea typeface="儷黑 Pro" panose="020B0500000000000000" charset="-120"/>
                        <a:sym typeface="Avenir Next Demi Bold"/>
                      </a:endParaR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zh-CN" sz="3600">
                          <a:solidFill>
                            <a:srgbClr val="838787"/>
                          </a:solidFill>
                          <a:sym typeface="Avenir Next Medium"/>
                        </a:rPr>
                        <a:t>发展的不错</a:t>
                      </a:r>
                      <a:endParaRPr lang="zh-CN" sz="3600">
                        <a:solidFill>
                          <a:srgbClr val="838787"/>
                        </a:solidFill>
                        <a:sym typeface="Avenir Next Medium"/>
                      </a:endParaR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zh-CN" sz="3600">
                          <a:solidFill>
                            <a:srgbClr val="838787"/>
                          </a:solidFill>
                          <a:sym typeface="Avenir Next Medium"/>
                        </a:rPr>
                        <a:t>领先地位</a:t>
                      </a:r>
                      <a:endParaRPr lang="zh-CN" sz="3600">
                        <a:solidFill>
                          <a:srgbClr val="838787"/>
                        </a:solidFill>
                        <a:sym typeface="Avenir Next Medium"/>
                      </a:endParaR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566420" y="288608"/>
            <a:ext cx="7987030" cy="5632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我们来看看（新版） </a:t>
            </a: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rust </a:t>
            </a: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官网的介绍：</a:t>
            </a: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420" y="1196975"/>
            <a:ext cx="11678920" cy="774001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70305" y="528955"/>
            <a:ext cx="7209790" cy="485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5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官网的介绍大致可以回答了我们刚才的问题：</a:t>
            </a:r>
            <a:endParaRPr kumimoji="0" lang="zh-CN" altLang="en-US" sz="2500" b="0" i="0" u="none" strike="noStrike" cap="none" spc="0" normalizeH="0" baseline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70305" y="1332230"/>
            <a:ext cx="8006080" cy="22555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b="0" i="0" u="none" strike="noStrike" cap="none" spc="0" normalizeH="0" baseline="0">
                <a:ln>
                  <a:noFill/>
                </a:ln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是什么？</a:t>
            </a:r>
            <a:endParaRPr kumimoji="0" lang="zh-CN" altLang="en-US" sz="4000" b="0" i="0" u="none" strike="noStrike" cap="none" spc="0" normalizeH="0" baseline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总结起来是：Rust 是一种总体来说还不错的系统编程语言。</a:t>
            </a:r>
            <a:endParaRPr kumimoji="0" lang="zh-CN" altLang="en-US" sz="4000" b="0" i="0" u="none" strike="noStrike" cap="none" spc="0" normalizeH="0" baseline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64030" y="3881120"/>
            <a:ext cx="8121015" cy="53949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"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性能不错（接近 </a:t>
            </a: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cpp</a:t>
            </a: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）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"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丰富的类型系统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"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内存安全，没有 </a:t>
            </a: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gc</a:t>
            </a:r>
            <a:endParaRPr kumimoji="0" lang="en-US" altLang="zh-CN" sz="3200" b="0" i="0" u="none" strike="noStrike" cap="none" spc="0" normalizeH="0" baseline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"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独特的所有权系统</a:t>
            </a:r>
            <a:endParaRPr kumimoji="0" lang="en-US" altLang="zh-CN" sz="3200" b="0" i="0" u="none" strike="noStrike" cap="none" spc="0" normalizeH="0" baseline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"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优秀的编译器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"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先进的管理工具（</a:t>
            </a: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cargo</a:t>
            </a: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）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"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现代语言，工具丰富，具生产力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628015" y="2240915"/>
            <a:ext cx="11986895" cy="6400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500" b="0" i="0" u="sng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大概（社区大部分人观点）是因为 </a:t>
            </a:r>
            <a:r>
              <a:rPr kumimoji="0" lang="en-US" altLang="zh-CN" sz="3500" b="0" i="0" u="sng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rust </a:t>
            </a:r>
            <a:r>
              <a:rPr kumimoji="0" lang="zh-CN" altLang="en-US" sz="3500" b="0" i="0" u="sng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为了保证内存安全。</a:t>
            </a:r>
            <a:endParaRPr kumimoji="0" lang="zh-CN" altLang="en-US" sz="2500" b="0" i="0" u="none" strike="noStrike" cap="none" spc="0" normalizeH="0" baseline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8" name="五边形 7"/>
          <p:cNvSpPr/>
          <p:nvPr/>
        </p:nvSpPr>
        <p:spPr>
          <a:xfrm>
            <a:off x="628015" y="3352165"/>
            <a:ext cx="3709035" cy="532129"/>
          </a:xfrm>
          <a:prstGeom prst="homePlate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5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DIN Condensed" panose="00000500000000000000"/>
              </a:rPr>
              <a:t>内存安全</a:t>
            </a:r>
            <a:endParaRPr kumimoji="0" lang="zh-CN" altLang="en-US" sz="35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 panose="0000050000000000000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0860" y="375285"/>
            <a:ext cx="11943080" cy="9632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在早期的 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rust 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官网中，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rust 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开发团队宣传 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rust 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的并发能力很好并且能保证线程安全，现在文案却变了？为何？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628015" y="1564005"/>
            <a:ext cx="11203305" cy="5651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77190" y="4447540"/>
            <a:ext cx="4210685" cy="20250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5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微软安全响应中心（MSRC）团队，计划未来使用 Rust替代 C、C++ ，以及其他编程语言的替代方案以改善应用程序的安全性</a:t>
            </a:r>
            <a:endParaRPr kumimoji="0" lang="zh-CN" altLang="en-US" sz="2500" b="0" i="0" u="none" strike="noStrike" cap="none" spc="0" normalizeH="0" baseline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45455" y="3551555"/>
            <a:ext cx="3261995" cy="58724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5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“</a:t>
            </a:r>
            <a:r>
              <a:rPr kumimoji="0" lang="zh-CN" altLang="en-US" sz="25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内存不安全情况</a:t>
            </a:r>
            <a:r>
              <a:rPr kumimoji="0" lang="en-US" altLang="zh-CN" sz="25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”</a:t>
            </a:r>
            <a:r>
              <a:rPr kumimoji="0" lang="zh-CN" altLang="en-US" sz="25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宋体" charset="0"/>
                <a:cs typeface="Avenir Next Medium"/>
                <a:sym typeface="Avenir Next Medium"/>
              </a:rPr>
              <a:t>：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宋体" charset="0"/>
              <a:cs typeface="Avenir Next Medium"/>
              <a:sym typeface="Avenir Next Medium"/>
            </a:endParaRP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"/>
            </a:pP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宋体" charset="0"/>
                <a:cs typeface="Avenir Next Medium"/>
                <a:sym typeface="Avenir Next Medium"/>
              </a:rPr>
              <a:t>空指针</a:t>
            </a: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宋体" charset="0"/>
              <a:cs typeface="Avenir Next Medium"/>
              <a:sym typeface="Avenir Next Medium"/>
            </a:endParaRP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"/>
            </a:pP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宋体" charset="0"/>
                <a:cs typeface="Avenir Next Medium"/>
                <a:sym typeface="Avenir Next Medium"/>
              </a:rPr>
              <a:t>野指针</a:t>
            </a: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宋体" charset="0"/>
              <a:cs typeface="Avenir Next Medium"/>
              <a:sym typeface="Avenir Next Medium"/>
            </a:endParaRP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"/>
            </a:pP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宋体" charset="0"/>
                <a:cs typeface="Avenir Next Medium"/>
                <a:sym typeface="Avenir Next Medium"/>
              </a:rPr>
              <a:t>悬垂指针</a:t>
            </a: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宋体" charset="0"/>
              <a:cs typeface="Avenir Next Medium"/>
              <a:sym typeface="Avenir Next Medium"/>
            </a:endParaRP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"/>
            </a:pP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宋体" charset="0"/>
                <a:cs typeface="Avenir Next Medium"/>
                <a:sym typeface="Avenir Next Medium"/>
              </a:rPr>
              <a:t>未初始化内存</a:t>
            </a: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宋体" charset="0"/>
              <a:cs typeface="Avenir Next Medium"/>
              <a:sym typeface="Avenir Next Medium"/>
            </a:endParaRP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"/>
            </a:pP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宋体" charset="0"/>
                <a:cs typeface="Avenir Next Medium"/>
                <a:sym typeface="Avenir Next Medium"/>
              </a:rPr>
              <a:t>非法释放</a:t>
            </a: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宋体" charset="0"/>
              <a:cs typeface="Avenir Next Medium"/>
              <a:sym typeface="Avenir Next Medium"/>
            </a:endParaRP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"/>
            </a:pP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宋体" charset="0"/>
                <a:cs typeface="Avenir Next Medium"/>
                <a:sym typeface="Avenir Next Medium"/>
              </a:rPr>
              <a:t>缓冲区溢出</a:t>
            </a: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宋体" charset="0"/>
              <a:cs typeface="Avenir Next Medium"/>
              <a:sym typeface="Avenir Next Medium"/>
            </a:endParaRP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"/>
            </a:pP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宋体" charset="0"/>
                <a:cs typeface="Avenir Next Medium"/>
                <a:sym typeface="Avenir Next Medium"/>
              </a:rPr>
              <a:t>数据竞争</a:t>
            </a: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宋体" charset="0"/>
              <a:cs typeface="Avenir Next Medium"/>
              <a:sym typeface="Avenir Next Medium"/>
            </a:endParaRPr>
          </a:p>
        </p:txBody>
      </p:sp>
      <p:sp>
        <p:nvSpPr>
          <p:cNvPr id="12" name="椭圆形标注 11"/>
          <p:cNvSpPr/>
          <p:nvPr/>
        </p:nvSpPr>
        <p:spPr>
          <a:xfrm>
            <a:off x="8807450" y="4447678"/>
            <a:ext cx="3317875" cy="703940"/>
          </a:xfrm>
          <a:prstGeom prst="wedgeEllipseCallout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DIN Condensed" panose="00000500000000000000"/>
              </a:rPr>
              <a:t>内存泄漏？</a:t>
            </a:r>
            <a:endParaRPr kumimoji="0" lang="zh-CN" altLang="en-US" sz="32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 panose="00000500000000000000"/>
            </a:endParaRP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 panose="00000500000000000000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 panose="00000500000000000000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3368</Words>
  <Application>WPS 演示</Application>
  <PresentationFormat/>
  <Paragraphs>216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46" baseType="lpstr">
      <vt:lpstr>Arial</vt:lpstr>
      <vt:lpstr>方正书宋_GBK</vt:lpstr>
      <vt:lpstr>Wingdings</vt:lpstr>
      <vt:lpstr>Avenir Next Medium</vt:lpstr>
      <vt:lpstr>DIN Condensed</vt:lpstr>
      <vt:lpstr>Helvetica</vt:lpstr>
      <vt:lpstr>DIN Alternate</vt:lpstr>
      <vt:lpstr>Avenir Next</vt:lpstr>
      <vt:lpstr>Helvetica Neue</vt:lpstr>
      <vt:lpstr>Fira Mono for Powerline</vt:lpstr>
      <vt:lpstr>Wingdings</vt:lpstr>
      <vt:lpstr>系统字体</vt:lpstr>
      <vt:lpstr>Toppan Bunkyu Midashi Gothic</vt:lpstr>
      <vt:lpstr>宋体</vt:lpstr>
      <vt:lpstr>Avenir Next Demi Bold</vt:lpstr>
      <vt:lpstr>儷黑 Pro</vt:lpstr>
      <vt:lpstr>冬青黑体简体中文</vt:lpstr>
      <vt:lpstr>Avenir Next</vt:lpstr>
      <vt:lpstr>汉仪书宋二KW</vt:lpstr>
      <vt:lpstr>微软雅黑</vt:lpstr>
      <vt:lpstr>汉仪旗黑KW</vt:lpstr>
      <vt:lpstr>Arial Unicode MS</vt:lpstr>
      <vt:lpstr>Thonburi</vt:lpstr>
      <vt:lpstr>宋体-简</vt:lpstr>
      <vt:lpstr>苹方-简</vt:lpstr>
      <vt:lpstr>New_Template7</vt:lpstr>
      <vt:lpstr>          Rust-lang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Rust-lang</dc:title>
  <dc:creator/>
  <cp:lastModifiedBy>sergey</cp:lastModifiedBy>
  <cp:revision>29</cp:revision>
  <dcterms:created xsi:type="dcterms:W3CDTF">2019-07-22T09:22:19Z</dcterms:created>
  <dcterms:modified xsi:type="dcterms:W3CDTF">2019-07-22T09:22:19Z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2052-1.3.0.1676</vt:lpwstr>
  </property>
</Properties>
</file>